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EAEAEA"/>
    <a:srgbClr val="9967AC"/>
    <a:srgbClr val="0000FF"/>
    <a:srgbClr val="FFFFFF"/>
    <a:srgbClr val="0000CC"/>
    <a:srgbClr val="C40808"/>
    <a:srgbClr val="D96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2" autoAdjust="0"/>
    <p:restoredTop sz="98565" autoAdjust="0"/>
  </p:normalViewPr>
  <p:slideViewPr>
    <p:cSldViewPr showGuides="1">
      <p:cViewPr>
        <p:scale>
          <a:sx n="150" d="100"/>
          <a:sy n="150" d="100"/>
        </p:scale>
        <p:origin x="-1782" y="17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80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951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22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030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05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88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660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07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834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24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8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3A1FB-3A0D-4900-9583-949B98333C93}" type="datetimeFigureOut">
              <a:rPr lang="ko-KR" altLang="en-US" smtClean="0"/>
              <a:pPr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1E6DC-43A6-4D0F-A6E9-F320C72FF6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049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sdh267@kigam.re.k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그림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175" y="9489504"/>
            <a:ext cx="2100794" cy="288583"/>
          </a:xfrm>
          <a:prstGeom prst="rect">
            <a:avLst/>
          </a:prstGeom>
        </p:spPr>
      </p:pic>
      <p:sp>
        <p:nvSpPr>
          <p:cNvPr id="42" name="모서리가 둥근 직사각형 41"/>
          <p:cNvSpPr/>
          <p:nvPr/>
        </p:nvSpPr>
        <p:spPr>
          <a:xfrm>
            <a:off x="548680" y="1849410"/>
            <a:ext cx="5760640" cy="669035"/>
          </a:xfrm>
          <a:prstGeom prst="roundRect">
            <a:avLst>
              <a:gd name="adj" fmla="val 5091"/>
            </a:avLst>
          </a:prstGeom>
          <a:gradFill flip="none" rotWithShape="1">
            <a:gsLst>
              <a:gs pos="17000">
                <a:schemeClr val="accent4">
                  <a:lumMod val="20000"/>
                  <a:lumOff val="80000"/>
                </a:schemeClr>
              </a:gs>
              <a:gs pos="59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0">
            <a:noFill/>
          </a:ln>
          <a:scene3d>
            <a:camera prst="orthographicFront"/>
            <a:lightRig rig="contrasting" dir="t">
              <a:rot lat="0" lon="0" rev="2400000"/>
            </a:lightRig>
          </a:scene3d>
          <a:sp3d prstMaterial="plastic">
            <a:bevelT w="469900" h="234950"/>
            <a:bevelB w="57150"/>
            <a:extrusionClr>
              <a:schemeClr val="accent5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548680" y="1915783"/>
            <a:ext cx="5760640" cy="49180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48680" y="1919766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200" b="1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지중환경 </a:t>
            </a:r>
            <a:r>
              <a:rPr lang="ko-KR" altLang="en-US" sz="1200" b="1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핵종이동 </a:t>
            </a:r>
            <a:r>
              <a:rPr lang="ko-KR" altLang="en-US" sz="1200" b="1" smtClean="0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모델링</a:t>
            </a:r>
            <a:endParaRPr lang="en-US" altLang="ko-KR" sz="1200" b="1" smtClean="0"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  <a:p>
            <a:pPr algn="ctr"/>
            <a:r>
              <a:rPr lang="en-US" altLang="ko-KR" sz="1200" b="1" smtClean="0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(</a:t>
            </a:r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Reactive Transport Modeling of </a:t>
            </a:r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Radionuclides</a:t>
            </a:r>
            <a:r>
              <a:rPr lang="en-US" altLang="ko-KR" sz="1200" b="1" smtClean="0"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)</a:t>
            </a:r>
            <a:endParaRPr lang="ko-KR" altLang="en-US" sz="1100" b="1" dirty="0">
              <a:latin typeface="맑은 고딕" panose="020B0503020000020004" pitchFamily="50" charset="-127"/>
              <a:ea typeface="맑은 고딕" panose="020B0503020000020004" pitchFamily="50" charset="-127"/>
              <a:cs typeface="Arial" pitchFamily="34" charset="0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482928" y="6334911"/>
            <a:ext cx="5888168" cy="807703"/>
            <a:chOff x="482928" y="5385048"/>
            <a:chExt cx="5888168" cy="497401"/>
          </a:xfrm>
        </p:grpSpPr>
        <p:sp>
          <p:nvSpPr>
            <p:cNvPr id="14" name="직사각형 13"/>
            <p:cNvSpPr/>
            <p:nvPr/>
          </p:nvSpPr>
          <p:spPr>
            <a:xfrm>
              <a:off x="482928" y="5385048"/>
              <a:ext cx="5888168" cy="411927"/>
            </a:xfrm>
            <a:prstGeom prst="rect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637853" y="5408611"/>
              <a:ext cx="3905672" cy="4738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1100" b="1" smtClean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*</a:t>
              </a:r>
              <a:r>
                <a:rPr lang="en-US" altLang="ko-KR" sz="1100" u="sng" smtClean="0">
                  <a:solidFill>
                    <a:srgbClr val="0000FF"/>
                  </a:solidFill>
                </a:rPr>
                <a:t>9</a:t>
              </a:r>
              <a:r>
                <a:rPr lang="ko-KR" altLang="en-US" sz="1100" u="sng" smtClean="0">
                  <a:solidFill>
                    <a:srgbClr val="0000FF"/>
                  </a:solidFill>
                </a:rPr>
                <a:t>월 </a:t>
              </a:r>
              <a:r>
                <a:rPr lang="en-US" altLang="ko-KR" sz="1100" u="sng" smtClean="0">
                  <a:solidFill>
                    <a:srgbClr val="0000FF"/>
                  </a:solidFill>
                </a:rPr>
                <a:t>19</a:t>
              </a:r>
              <a:r>
                <a:rPr lang="ko-KR" altLang="en-US" sz="1100" u="sng" smtClean="0">
                  <a:solidFill>
                    <a:srgbClr val="0000FF"/>
                  </a:solidFill>
                </a:rPr>
                <a:t>일</a:t>
              </a:r>
              <a:r>
                <a:rPr lang="en-US" altLang="ko-KR" sz="1100" u="sng" smtClean="0">
                  <a:solidFill>
                    <a:srgbClr val="0000FF"/>
                  </a:solidFill>
                </a:rPr>
                <a:t>(</a:t>
              </a:r>
              <a:r>
                <a:rPr lang="ko-KR" altLang="en-US" sz="1100" u="sng" smtClean="0">
                  <a:solidFill>
                    <a:srgbClr val="0000FF"/>
                  </a:solidFill>
                </a:rPr>
                <a:t>화</a:t>
              </a:r>
              <a:r>
                <a:rPr lang="en-US" altLang="ko-KR" sz="1100" u="sng" smtClean="0">
                  <a:solidFill>
                    <a:srgbClr val="0000FF"/>
                  </a:solidFill>
                </a:rPr>
                <a:t>) </a:t>
              </a:r>
              <a:r>
                <a:rPr lang="en-US" altLang="ko-KR" sz="1100" u="sng" dirty="0" smtClean="0">
                  <a:solidFill>
                    <a:srgbClr val="0000FF"/>
                  </a:solidFill>
                </a:rPr>
                <a:t>17:00 </a:t>
              </a:r>
              <a:r>
                <a:rPr lang="ko-KR" altLang="en-US" sz="1100" u="sng" dirty="0" smtClean="0">
                  <a:solidFill>
                    <a:srgbClr val="0000FF"/>
                  </a:solidFill>
                </a:rPr>
                <a:t>접수 마감</a:t>
              </a:r>
              <a:endParaRPr lang="en-US" altLang="ko-KR" sz="1100" u="sng" dirty="0" smtClean="0">
                <a:solidFill>
                  <a:srgbClr val="0000FF"/>
                </a:solidFill>
              </a:endParaRPr>
            </a:p>
            <a:p>
              <a:r>
                <a:rPr lang="ko-KR" altLang="en-US" sz="1100" dirty="0" smtClean="0">
                  <a:solidFill>
                    <a:srgbClr val="0000FF"/>
                  </a:solidFill>
                </a:rPr>
                <a:t> </a:t>
              </a:r>
              <a:r>
                <a:rPr lang="ko-KR" altLang="en-US" sz="1100" u="sng" dirty="0" smtClean="0">
                  <a:solidFill>
                    <a:srgbClr val="0000FF"/>
                  </a:solidFill>
                </a:rPr>
                <a:t>접수처</a:t>
              </a:r>
              <a:r>
                <a:rPr lang="en-US" altLang="ko-KR" sz="1100" u="sng" dirty="0" smtClean="0">
                  <a:solidFill>
                    <a:srgbClr val="0000FF"/>
                  </a:solidFill>
                </a:rPr>
                <a:t>: isgeo</a:t>
              </a:r>
              <a:r>
                <a:rPr lang="en-US" altLang="ko-KR" sz="1100" u="sng" dirty="0" smtClean="0">
                  <a:solidFill>
                    <a:srgbClr val="0000FF"/>
                  </a:solidFill>
                  <a:hlinkClick r:id="rId4"/>
                </a:rPr>
                <a:t>@kigam.re.kr</a:t>
              </a:r>
              <a:endParaRPr lang="en-US" altLang="ko-KR" sz="1100" u="sng" dirty="0" smtClean="0">
                <a:solidFill>
                  <a:srgbClr val="0000FF"/>
                </a:solidFill>
              </a:endParaRPr>
            </a:p>
            <a:p>
              <a:r>
                <a:rPr lang="en-US" altLang="ko-KR" sz="1100" dirty="0" smtClean="0">
                  <a:solidFill>
                    <a:srgbClr val="0000FF"/>
                  </a:solidFill>
                </a:rPr>
                <a:t> </a:t>
              </a:r>
              <a:r>
                <a:rPr lang="ko-KR" altLang="en-US" sz="1100" u="sng" dirty="0" smtClean="0">
                  <a:solidFill>
                    <a:srgbClr val="0000FF"/>
                  </a:solidFill>
                </a:rPr>
                <a:t>문의</a:t>
              </a:r>
              <a:r>
                <a:rPr lang="en-US" altLang="ko-KR" sz="1100" u="sng" dirty="0" smtClean="0">
                  <a:solidFill>
                    <a:srgbClr val="0000FF"/>
                  </a:solidFill>
                </a:rPr>
                <a:t>: </a:t>
              </a:r>
              <a:r>
                <a:rPr lang="ko-KR" altLang="en-US" sz="1100" u="sng" dirty="0" smtClean="0">
                  <a:solidFill>
                    <a:srgbClr val="0000FF"/>
                  </a:solidFill>
                </a:rPr>
                <a:t>신다혜</a:t>
              </a:r>
              <a:r>
                <a:rPr lang="en-US" altLang="ko-KR" sz="1100" u="sng" dirty="0" smtClean="0">
                  <a:solidFill>
                    <a:srgbClr val="0000FF"/>
                  </a:solidFill>
                </a:rPr>
                <a:t>, 042-868-3815   </a:t>
              </a:r>
              <a:br>
                <a:rPr lang="en-US" altLang="ko-KR" sz="1100" u="sng" dirty="0" smtClean="0">
                  <a:solidFill>
                    <a:srgbClr val="0000FF"/>
                  </a:solidFill>
                </a:rPr>
              </a:br>
              <a:endParaRPr lang="ko-KR" altLang="en-US" sz="1100" u="sng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482928" y="7021487"/>
            <a:ext cx="5754383" cy="595809"/>
            <a:chOff x="482928" y="7453535"/>
            <a:chExt cx="5754383" cy="595809"/>
          </a:xfrm>
        </p:grpSpPr>
        <p:sp>
          <p:nvSpPr>
            <p:cNvPr id="24" name="직사각형 23"/>
            <p:cNvSpPr/>
            <p:nvPr/>
          </p:nvSpPr>
          <p:spPr>
            <a:xfrm>
              <a:off x="482928" y="7453535"/>
              <a:ext cx="575438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5295900" algn="l"/>
                </a:tabLst>
              </a:pPr>
              <a:r>
                <a:rPr lang="ko-KR" altLang="en-US" sz="1200" spc="-15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위와 같이  </a:t>
              </a:r>
              <a:r>
                <a:rPr lang="ko-KR" altLang="en-US" sz="1200" b="1" spc="-15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지중환경 </a:t>
              </a:r>
              <a:r>
                <a:rPr lang="ko-KR" altLang="en-US" sz="1200" b="1" spc="-15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핵종이동 </a:t>
              </a:r>
              <a:r>
                <a:rPr lang="ko-KR" altLang="en-US" sz="1200" b="1" spc="-15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모델링 </a:t>
              </a:r>
              <a:r>
                <a:rPr lang="ko-KR" altLang="en-US" sz="1200" spc="-15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과정을 신청합니다</a:t>
              </a:r>
              <a:r>
                <a:rPr lang="en-US" altLang="ko-KR" sz="1200" spc="-15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.</a:t>
              </a:r>
              <a:endParaRPr lang="en-US" altLang="ko-KR" sz="1200" spc="-15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2348880" y="7752600"/>
              <a:ext cx="122501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2017.     .      .</a:t>
              </a:r>
              <a:endParaRPr lang="ko-KR" altLang="en-US" sz="120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3789040" y="7741567"/>
              <a:ext cx="241444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ko-KR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 신청자 </a:t>
              </a:r>
              <a:r>
                <a:rPr lang="en-US" altLang="ko-KR" sz="140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:                  </a:t>
              </a:r>
              <a:r>
                <a:rPr lang="en-US" altLang="ko-KR" sz="120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(</a:t>
              </a:r>
              <a:r>
                <a:rPr lang="ko-KR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서명</a:t>
              </a:r>
              <a:r>
                <a:rPr lang="en-US" altLang="ko-KR" sz="120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)</a:t>
              </a:r>
              <a:endParaRPr lang="ko-KR" altLang="en-US" sz="120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</p:grpSp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5525"/>
              </p:ext>
            </p:extLst>
          </p:nvPr>
        </p:nvGraphicFramePr>
        <p:xfrm>
          <a:off x="620688" y="8116364"/>
          <a:ext cx="5616624" cy="1157116"/>
        </p:xfrm>
        <a:graphic>
          <a:graphicData uri="http://schemas.openxmlformats.org/drawingml/2006/table">
            <a:tbl>
              <a:tblPr/>
              <a:tblGrid>
                <a:gridCol w="479119"/>
                <a:gridCol w="2185177"/>
                <a:gridCol w="648072"/>
                <a:gridCol w="720080"/>
                <a:gridCol w="1584176"/>
              </a:tblGrid>
              <a:tr h="831948">
                <a:tc gridSpan="5">
                  <a:txBody>
                    <a:bodyPr/>
                    <a:lstStyle/>
                    <a:p>
                      <a:pPr marL="0" marR="0" indent="-17145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 한국지질자원연구원은 상기 업무처리를 위하여 개인정보보호법 제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조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, 22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조에 따라 정보주체의 동의를 받고자 합니다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아래 내용 확인 후 동의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거부 중 해당하는 곳에 ✔표 하십시오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1. 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수집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․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이용 목적 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교육생 신원 확인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교육 신청접수 및 연락용도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 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개인정보의 항목 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상기 양식에 포함된 </a:t>
                      </a:r>
                      <a:r>
                        <a:rPr lang="ko-KR" altLang="en-US" sz="800" kern="10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항목</a:t>
                      </a:r>
                      <a:r>
                        <a:rPr lang="en-US" altLang="ko-KR" sz="800" kern="10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800" kern="10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사진 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 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보유 및 이용기간 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: 5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년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 </a:t>
                      </a:r>
                      <a:r>
                        <a:rPr lang="ko-KR" altLang="en-US" sz="800" kern="100" spc="-9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정보주체는 </a:t>
                      </a:r>
                      <a:r>
                        <a:rPr lang="ko-KR" altLang="en-US" sz="800" kern="0" spc="-9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동의를 거부할 권리가 있고</a:t>
                      </a:r>
                      <a:r>
                        <a:rPr lang="en-US" altLang="ko-KR" sz="800" kern="0" spc="-9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800" kern="100" spc="-9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동의 거부에 따른 불이익 </a:t>
                      </a:r>
                      <a:r>
                        <a:rPr lang="en-US" altLang="ko-KR" sz="800" kern="100" spc="-9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800" kern="100" spc="-9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교육에 참가할 수 없음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정보주체가 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14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세 미만일 </a:t>
                      </a:r>
                      <a:r>
                        <a:rPr lang="ko-KR" altLang="en-US" sz="800" kern="100" spc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경우 </a:t>
                      </a:r>
                      <a:r>
                        <a:rPr lang="ko-KR" altLang="en-US" sz="800" kern="100" spc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법적 보호자가 </a:t>
                      </a:r>
                      <a:r>
                        <a:rPr lang="ko-KR" altLang="en-US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동의해야 합니다</a:t>
                      </a:r>
                      <a:r>
                        <a:rPr lang="en-US" altLang="ko-KR" sz="800" kern="10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54105" marR="54105" marT="14959" marB="149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9069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10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신청인</a:t>
                      </a:r>
                      <a:endParaRPr lang="ko-KR" altLang="en-US" sz="800" kern="0" spc="0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marL="54105" marR="54105" marT="14959" marB="149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100" spc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상기와 같이 개인정보를 수집ㆍ이용하는데 동의하십니까</a:t>
                      </a:r>
                      <a:r>
                        <a:rPr lang="en-US" altLang="ko-KR" sz="800" kern="100" spc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? </a:t>
                      </a:r>
                      <a:endParaRPr lang="ko-KR" altLang="en-US" sz="800" kern="0" spc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marL="54105" marR="54105" marT="14959" marB="149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7145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100" spc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동의함 □</a:t>
                      </a:r>
                      <a:endParaRPr lang="ko-KR" altLang="en-US" sz="800" kern="0" spc="0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marL="54105" marR="54105" marT="14959" marB="149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100" spc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거부함 □</a:t>
                      </a:r>
                      <a:endParaRPr lang="ko-KR" altLang="en-US" sz="800" kern="0" spc="0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marL="54105" marR="54105" marT="14959" marB="149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10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성명 </a:t>
                      </a:r>
                      <a:r>
                        <a:rPr lang="ko-KR" altLang="en-US" sz="800" kern="100" spc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                         </a:t>
                      </a:r>
                      <a:r>
                        <a:rPr lang="ko-KR" altLang="en-US" sz="600" kern="100" spc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서명</a:t>
                      </a:r>
                      <a:endParaRPr lang="ko-KR" altLang="en-US" sz="800" kern="0" spc="0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marL="54105" marR="54105" marT="14959" marB="149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91530" y="1583482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교육신청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</a:t>
            </a: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4664" y="1245226"/>
            <a:ext cx="1917296" cy="189515"/>
          </a:xfrm>
          <a:prstGeom prst="rect">
            <a:avLst/>
          </a:prstGeom>
        </p:spPr>
      </p:pic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466416"/>
              </p:ext>
            </p:extLst>
          </p:nvPr>
        </p:nvGraphicFramePr>
        <p:xfrm>
          <a:off x="547092" y="2647972"/>
          <a:ext cx="5762228" cy="3247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0371"/>
                <a:gridCol w="960372"/>
                <a:gridCol w="960371"/>
                <a:gridCol w="480186"/>
                <a:gridCol w="480185"/>
                <a:gridCol w="480186"/>
                <a:gridCol w="1440557"/>
              </a:tblGrid>
              <a:tr h="3538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kern="1200" spc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① 구분</a:t>
                      </a:r>
                      <a:r>
                        <a:rPr lang="en-US" altLang="ko-KR" sz="900" b="1" kern="1200" spc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900" b="1" kern="1200" spc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중복가능</a:t>
                      </a:r>
                      <a:r>
                        <a:rPr lang="en-US" altLang="ko-KR" sz="900" b="1" spc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spc="0" dirty="0" smtClean="0">
                          <a:latin typeface="+mn-ea"/>
                          <a:ea typeface="+mn-ea"/>
                        </a:rPr>
                        <a:t>   </a:t>
                      </a:r>
                      <a:r>
                        <a:rPr lang="ko-KR" altLang="en-US" sz="900" b="0" spc="0" dirty="0" smtClean="0">
                          <a:latin typeface="+mn-ea"/>
                          <a:ea typeface="+mn-ea"/>
                        </a:rPr>
                        <a:t>일 반 </a:t>
                      </a:r>
                      <a:r>
                        <a:rPr lang="en-US" altLang="ko-KR" sz="900" b="0" spc="0" dirty="0" smtClean="0">
                          <a:latin typeface="+mn-ea"/>
                          <a:ea typeface="+mn-ea"/>
                        </a:rPr>
                        <a:t>(       ), </a:t>
                      </a:r>
                      <a:r>
                        <a:rPr lang="ko-KR" altLang="en-US" sz="900" b="0" spc="0" dirty="0" smtClean="0">
                          <a:latin typeface="+mn-ea"/>
                          <a:ea typeface="+mn-ea"/>
                        </a:rPr>
                        <a:t>대학생 </a:t>
                      </a:r>
                      <a:r>
                        <a:rPr lang="en-US" altLang="ko-KR" sz="900" b="0" spc="0" dirty="0" smtClean="0">
                          <a:latin typeface="+mn-ea"/>
                          <a:ea typeface="+mn-ea"/>
                        </a:rPr>
                        <a:t>(       ), </a:t>
                      </a:r>
                      <a:r>
                        <a:rPr lang="ko-KR" altLang="en-US" sz="900" b="0" spc="0" dirty="0" smtClean="0">
                          <a:latin typeface="+mn-ea"/>
                          <a:ea typeface="+mn-ea"/>
                        </a:rPr>
                        <a:t>대학원생 </a:t>
                      </a:r>
                      <a:r>
                        <a:rPr lang="en-US" altLang="ko-KR" sz="900" b="0" spc="0" dirty="0" smtClean="0">
                          <a:latin typeface="+mn-ea"/>
                          <a:ea typeface="+mn-ea"/>
                        </a:rPr>
                        <a:t>(       )   /   </a:t>
                      </a:r>
                      <a:r>
                        <a:rPr lang="ko-KR" altLang="en-US" sz="900" b="0" spc="0" dirty="0" smtClean="0">
                          <a:latin typeface="+mn-ea"/>
                          <a:ea typeface="+mn-ea"/>
                        </a:rPr>
                        <a:t>보훈</a:t>
                      </a:r>
                      <a:r>
                        <a:rPr lang="en-US" altLang="ko-KR" sz="900" b="0" spc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0" spc="0" dirty="0" smtClean="0">
                          <a:latin typeface="+mn-ea"/>
                          <a:ea typeface="+mn-ea"/>
                        </a:rPr>
                        <a:t>저소득층</a:t>
                      </a:r>
                      <a:r>
                        <a:rPr lang="en-US" altLang="ko-KR" sz="900" b="0" spc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0" spc="0" dirty="0" smtClean="0">
                          <a:latin typeface="+mn-ea"/>
                          <a:ea typeface="+mn-ea"/>
                        </a:rPr>
                        <a:t>장애인 </a:t>
                      </a:r>
                      <a:r>
                        <a:rPr lang="en-US" altLang="ko-KR" sz="900" b="0" spc="0" dirty="0" smtClean="0">
                          <a:latin typeface="+mn-ea"/>
                          <a:ea typeface="+mn-ea"/>
                        </a:rPr>
                        <a:t>(       )</a:t>
                      </a:r>
                      <a:endParaRPr lang="ko-KR" altLang="en-US" sz="900" b="0" spc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spc="0" dirty="0" smtClean="0"/>
                        <a:t>② 성  명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spc="0" dirty="0" smtClean="0"/>
                        <a:t>③ </a:t>
                      </a:r>
                      <a:r>
                        <a:rPr lang="ko-KR" altLang="en-US" sz="900" b="1" spc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영문성명</a:t>
                      </a:r>
                      <a:endParaRPr lang="ko-KR" altLang="en-US" sz="600" b="1" spc="-15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700" b="1" spc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700" b="1" spc="0" dirty="0" smtClean="0">
                          <a:solidFill>
                            <a:srgbClr val="FF0000"/>
                          </a:solidFill>
                        </a:rPr>
                        <a:t>필수</a:t>
                      </a:r>
                      <a:r>
                        <a:rPr lang="en-US" altLang="ko-KR" sz="700" b="1" spc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ko-KR" altLang="en-US" sz="700" b="1" spc="0" dirty="0">
                        <a:solidFill>
                          <a:srgbClr val="FF0000"/>
                        </a:solidFill>
                      </a:endParaRPr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spc="0" dirty="0" smtClean="0"/>
                        <a:t>④ 성  별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spc="0" dirty="0" smtClean="0"/>
                        <a:t>⑤ 생년월일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spc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⑥</a:t>
                      </a:r>
                      <a:r>
                        <a:rPr lang="ko-KR" altLang="en-US" sz="900" b="1" spc="0" dirty="0" smtClean="0"/>
                        <a:t> 직장명</a:t>
                      </a:r>
                      <a:r>
                        <a:rPr lang="en-US" altLang="ko-KR" sz="900" b="1" spc="0" dirty="0" smtClean="0"/>
                        <a:t>(</a:t>
                      </a:r>
                      <a:r>
                        <a:rPr lang="ko-KR" altLang="en-US" sz="900" b="1" spc="0" dirty="0" smtClean="0"/>
                        <a:t>학교명</a:t>
                      </a:r>
                      <a:r>
                        <a:rPr lang="en-US" altLang="ko-KR" sz="900" b="1" spc="0" dirty="0" smtClean="0"/>
                        <a:t>)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spc="0" dirty="0" smtClean="0"/>
                        <a:t>⑦</a:t>
                      </a:r>
                      <a:r>
                        <a:rPr lang="ko-KR" altLang="en-US" sz="900" b="1" spc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 영문직장</a:t>
                      </a:r>
                      <a:r>
                        <a:rPr lang="en-US" altLang="ko-KR" sz="900" b="1" spc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1" spc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학교</a:t>
                      </a:r>
                      <a:r>
                        <a:rPr lang="en-US" altLang="ko-KR" sz="900" b="1" spc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900" b="1" spc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ko-KR" altLang="en-US" sz="600" b="1" spc="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spc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700" b="1" spc="0" dirty="0" smtClean="0">
                          <a:solidFill>
                            <a:srgbClr val="FF0000"/>
                          </a:solidFill>
                        </a:rPr>
                        <a:t>필수</a:t>
                      </a:r>
                      <a:r>
                        <a:rPr lang="en-US" altLang="ko-KR" sz="700" b="1" spc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ko-KR" altLang="en-US" sz="700" b="1" spc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1" spc="0" dirty="0" smtClean="0"/>
                        <a:t>⑧</a:t>
                      </a:r>
                      <a:r>
                        <a:rPr lang="ko-KR" altLang="en-US" sz="900" b="1" spc="0" dirty="0" smtClean="0"/>
                        <a:t> 부서</a:t>
                      </a:r>
                      <a:r>
                        <a:rPr lang="en-US" altLang="ko-KR" sz="900" b="1" spc="0" dirty="0" smtClean="0"/>
                        <a:t>(</a:t>
                      </a:r>
                      <a:r>
                        <a:rPr lang="ko-KR" altLang="en-US" sz="900" b="1" spc="0" dirty="0" smtClean="0"/>
                        <a:t>학과</a:t>
                      </a:r>
                      <a:r>
                        <a:rPr lang="en-US" altLang="ko-KR" sz="900" b="1" spc="0" dirty="0" smtClean="0"/>
                        <a:t>)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spc="0" dirty="0" smtClean="0"/>
                        <a:t>⑨</a:t>
                      </a:r>
                      <a:r>
                        <a:rPr lang="en-US" altLang="ko-KR" sz="900" b="1" spc="0" dirty="0" smtClean="0"/>
                        <a:t> </a:t>
                      </a:r>
                      <a:r>
                        <a:rPr lang="ko-KR" altLang="en-US" sz="900" b="1" spc="0" dirty="0" smtClean="0"/>
                        <a:t>학위</a:t>
                      </a:r>
                      <a:r>
                        <a:rPr lang="en-US" altLang="ko-KR" sz="900" b="1" spc="0" dirty="0" smtClean="0"/>
                        <a:t>/</a:t>
                      </a:r>
                      <a:r>
                        <a:rPr lang="ko-KR" altLang="en-US" sz="900" b="1" spc="0" dirty="0" smtClean="0"/>
                        <a:t>전공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spc="0" smtClean="0"/>
                        <a:t>⑩ </a:t>
                      </a:r>
                      <a:r>
                        <a:rPr lang="ko-KR" altLang="en-US" sz="900" b="1" spc="0" dirty="0" smtClean="0"/>
                        <a:t>연락처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spc="0" dirty="0" smtClean="0"/>
                        <a:t>휴대폰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spc="0" dirty="0" smtClean="0"/>
                        <a:t>E-mail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88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spc="0" smtClean="0"/>
                        <a:t>⑪ </a:t>
                      </a:r>
                      <a:r>
                        <a:rPr lang="ko-KR" altLang="en-US" sz="900" b="1" spc="0" dirty="0" smtClean="0"/>
                        <a:t>숙박신청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spc="0" dirty="0" smtClean="0">
                          <a:latin typeface="+mn-ea"/>
                          <a:ea typeface="+mn-ea"/>
                        </a:rPr>
                        <a:t>입실일</a:t>
                      </a:r>
                      <a:r>
                        <a:rPr lang="en-US" altLang="ko-KR" sz="900" b="1" spc="0" dirty="0" smtClean="0"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900" b="1" spc="0" dirty="0" smtClean="0">
                          <a:latin typeface="+mn-ea"/>
                          <a:ea typeface="+mn-ea"/>
                        </a:rPr>
                        <a:t>퇴실일</a:t>
                      </a:r>
                      <a:endParaRPr lang="ko-KR" altLang="en-US" sz="900" b="1" spc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spc="0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900" b="1" spc="0" dirty="0" smtClean="0">
                          <a:latin typeface="+mn-ea"/>
                          <a:ea typeface="+mn-ea"/>
                        </a:rPr>
                        <a:t>인실</a:t>
                      </a:r>
                      <a:endParaRPr lang="ko-KR" altLang="en-US" sz="900" b="1" spc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88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spc="0" dirty="0" smtClean="0">
                          <a:solidFill>
                            <a:srgbClr val="FF0000"/>
                          </a:solidFill>
                        </a:rPr>
                        <a:t>*2</a:t>
                      </a:r>
                      <a:r>
                        <a:rPr lang="ko-KR" altLang="en-US" sz="600" b="1" spc="0" dirty="0" smtClean="0">
                          <a:solidFill>
                            <a:srgbClr val="FF0000"/>
                          </a:solidFill>
                        </a:rPr>
                        <a:t>인실 신청 시 함께 숙박하는 분의 성함을 적어주십시오</a:t>
                      </a:r>
                      <a:r>
                        <a:rPr lang="en-US" altLang="ko-KR" sz="600" b="1" spc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ko-KR" altLang="en-US" sz="600" b="1" spc="0" dirty="0">
                        <a:solidFill>
                          <a:srgbClr val="FF0000"/>
                        </a:solidFill>
                      </a:endParaRPr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80">
                <a:tc gridSpan="7">
                  <a:txBody>
                    <a:bodyPr/>
                    <a:lstStyle/>
                    <a:p>
                      <a:pPr algn="l" latinLnBrk="1"/>
                      <a:r>
                        <a:rPr lang="en-US" altLang="ko-KR" sz="900" b="1" spc="0" dirty="0" smtClean="0">
                          <a:latin typeface="맑은 고딕"/>
                          <a:ea typeface="맑은 고딕"/>
                        </a:rPr>
                        <a:t>※ </a:t>
                      </a:r>
                      <a:r>
                        <a:rPr lang="ko-KR" altLang="en-US" sz="900" b="1" spc="0" dirty="0" smtClean="0">
                          <a:latin typeface="맑은 고딕"/>
                          <a:ea typeface="맑은 고딕"/>
                        </a:rPr>
                        <a:t>교육 및 숙박신청은 인원제한으로 인해 선착순으로</a:t>
                      </a:r>
                      <a:r>
                        <a:rPr lang="ko-KR" altLang="en-US" sz="900" b="1" spc="0" baseline="0" dirty="0" smtClean="0"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900" b="1" spc="0" dirty="0" smtClean="0">
                          <a:latin typeface="맑은 고딕"/>
                          <a:ea typeface="맑은 고딕"/>
                        </a:rPr>
                        <a:t>접수 받고 있습니다</a:t>
                      </a:r>
                      <a:r>
                        <a:rPr lang="en-US" altLang="ko-KR" sz="900" b="1" spc="0" dirty="0" smtClean="0">
                          <a:latin typeface="맑은 고딕"/>
                          <a:ea typeface="맑은 고딕"/>
                        </a:rPr>
                        <a:t>. </a:t>
                      </a:r>
                    </a:p>
                    <a:p>
                      <a:pPr algn="l" latinLnBrk="1"/>
                      <a:r>
                        <a:rPr lang="en-US" altLang="ko-KR" sz="900" b="1" spc="0" dirty="0" smtClean="0"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900" b="1" spc="0" dirty="0" smtClean="0">
                          <a:latin typeface="맑은 고딕"/>
                          <a:ea typeface="맑은 고딕"/>
                        </a:rPr>
                        <a:t>교육비 및 숙박비</a:t>
                      </a:r>
                      <a:r>
                        <a:rPr lang="ko-KR" altLang="en-US" sz="900" b="1" spc="0" baseline="0" dirty="0" smtClean="0">
                          <a:latin typeface="맑은 고딕"/>
                          <a:ea typeface="맑은 고딕"/>
                        </a:rPr>
                        <a:t> 입금계좌는 최종 교육대상자 선정 후 개별적으로 안내 드리겠습니다</a:t>
                      </a:r>
                      <a:r>
                        <a:rPr lang="en-US" altLang="ko-KR" sz="900" b="1" spc="0" baseline="0" dirty="0" smtClean="0">
                          <a:latin typeface="맑은 고딕"/>
                          <a:ea typeface="맑은 고딕"/>
                        </a:rPr>
                        <a:t>. </a:t>
                      </a:r>
                      <a:r>
                        <a:rPr lang="en-US" altLang="ko-KR" sz="900" b="1" spc="0" dirty="0" smtClean="0">
                          <a:latin typeface="맑은 고딕"/>
                          <a:ea typeface="맑은 고딕"/>
                        </a:rPr>
                        <a:t> </a:t>
                      </a:r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900" b="1" spc="0" dirty="0"/>
                    </a:p>
                  </a:txBody>
                  <a:tcPr marL="18000" marR="18000" marT="18000" marB="1800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58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2896</TotalTime>
  <Words>255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DAHYE SHIN</dc:creator>
  <cp:lastModifiedBy>KIGAM</cp:lastModifiedBy>
  <cp:revision>291</cp:revision>
  <cp:lastPrinted>2017-06-13T00:49:52Z</cp:lastPrinted>
  <dcterms:created xsi:type="dcterms:W3CDTF">2011-12-07T08:24:08Z</dcterms:created>
  <dcterms:modified xsi:type="dcterms:W3CDTF">2017-09-12T08:22:49Z</dcterms:modified>
</cp:coreProperties>
</file>