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9" r:id="rId1"/>
    <p:sldMasterId id="2147484223" r:id="rId2"/>
    <p:sldMasterId id="2147484237" r:id="rId3"/>
    <p:sldMasterId id="2147484251" r:id="rId4"/>
  </p:sldMasterIdLst>
  <p:notesMasterIdLst>
    <p:notesMasterId r:id="rId30"/>
  </p:notesMasterIdLst>
  <p:handoutMasterIdLst>
    <p:handoutMasterId r:id="rId31"/>
  </p:handoutMasterIdLst>
  <p:sldIdLst>
    <p:sldId id="256" r:id="rId5"/>
    <p:sldId id="801" r:id="rId6"/>
    <p:sldId id="852" r:id="rId7"/>
    <p:sldId id="853" r:id="rId8"/>
    <p:sldId id="796" r:id="rId9"/>
    <p:sldId id="804" r:id="rId10"/>
    <p:sldId id="828" r:id="rId11"/>
    <p:sldId id="849" r:id="rId12"/>
    <p:sldId id="841" r:id="rId13"/>
    <p:sldId id="842" r:id="rId14"/>
    <p:sldId id="863" r:id="rId15"/>
    <p:sldId id="862" r:id="rId16"/>
    <p:sldId id="857" r:id="rId17"/>
    <p:sldId id="843" r:id="rId18"/>
    <p:sldId id="860" r:id="rId19"/>
    <p:sldId id="864" r:id="rId20"/>
    <p:sldId id="868" r:id="rId21"/>
    <p:sldId id="775" r:id="rId22"/>
    <p:sldId id="859" r:id="rId23"/>
    <p:sldId id="682" r:id="rId24"/>
    <p:sldId id="869" r:id="rId25"/>
    <p:sldId id="870" r:id="rId26"/>
    <p:sldId id="871" r:id="rId27"/>
    <p:sldId id="872" r:id="rId28"/>
    <p:sldId id="873" r:id="rId29"/>
  </p:sldIdLst>
  <p:sldSz cx="9144000" cy="6858000" type="screen4x3"/>
  <p:notesSz cx="6797675" cy="9928225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SimSun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SimSun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SimSun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SimSun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SimSun" pitchFamily="2" charset="-122"/>
        <a:cs typeface="+mn-cs"/>
      </a:defRPr>
    </a:lvl5pPr>
    <a:lvl6pPr marL="2286000" algn="l" defTabSz="914400" rtl="0" eaLnBrk="1" latinLnBrk="1" hangingPunct="1">
      <a:defRPr kern="1200">
        <a:solidFill>
          <a:schemeClr val="tx1"/>
        </a:solidFill>
        <a:latin typeface="Arial" pitchFamily="34" charset="0"/>
        <a:ea typeface="SimSun" pitchFamily="2" charset="-122"/>
        <a:cs typeface="+mn-cs"/>
      </a:defRPr>
    </a:lvl6pPr>
    <a:lvl7pPr marL="2743200" algn="l" defTabSz="914400" rtl="0" eaLnBrk="1" latinLnBrk="1" hangingPunct="1">
      <a:defRPr kern="1200">
        <a:solidFill>
          <a:schemeClr val="tx1"/>
        </a:solidFill>
        <a:latin typeface="Arial" pitchFamily="34" charset="0"/>
        <a:ea typeface="SimSun" pitchFamily="2" charset="-122"/>
        <a:cs typeface="+mn-cs"/>
      </a:defRPr>
    </a:lvl7pPr>
    <a:lvl8pPr marL="3200400" algn="l" defTabSz="914400" rtl="0" eaLnBrk="1" latinLnBrk="1" hangingPunct="1">
      <a:defRPr kern="1200">
        <a:solidFill>
          <a:schemeClr val="tx1"/>
        </a:solidFill>
        <a:latin typeface="Arial" pitchFamily="34" charset="0"/>
        <a:ea typeface="SimSun" pitchFamily="2" charset="-122"/>
        <a:cs typeface="+mn-cs"/>
      </a:defRPr>
    </a:lvl8pPr>
    <a:lvl9pPr marL="3657600" algn="l" defTabSz="914400" rtl="0" eaLnBrk="1" latinLnBrk="1" hangingPunct="1">
      <a:defRPr kern="1200">
        <a:solidFill>
          <a:schemeClr val="tx1"/>
        </a:solidFill>
        <a:latin typeface="Arial" pitchFamily="34" charset="0"/>
        <a:ea typeface="SimSun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CC00FF"/>
    <a:srgbClr val="000066"/>
    <a:srgbClr val="0000FF"/>
    <a:srgbClr val="9900FF"/>
    <a:srgbClr val="33CCFF"/>
    <a:srgbClr val="FFFFCC"/>
    <a:srgbClr val="E7FA32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밝은 스타일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8EC20E35-A176-4012-BC5E-935CFFF8708E}" styleName="보통 스타일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보통 스타일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보통 스타일 1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보통 스타일 3 - 강조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테마 스타일 1 - 강조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72833802-FEF1-4C79-8D5D-14CF1EAF98D9}" styleName="밝은 스타일 2 - 강조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E3FDE45-AF77-4B5C-9715-49D594BDF05E}" styleName="밝은 스타일 1 - 강조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C2FFA5D-87B4-456A-9821-1D502468CF0F}" styleName="테마 스타일 1 - 강조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테마 스타일 1 - 강조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테마 스타일 1 - 강조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68D230F3-CF80-4859-8CE7-A43EE81993B5}" styleName="밝은 스타일 1 - 강조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CAF9ED-07DC-4A11-8D7F-57B35C25682E}" styleName="보통 스타일 1 - 강조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D27102A9-8310-4765-A935-A1911B00CA55}" styleName="밝은 스타일 1 - 강조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밝은 스타일 3 - 강조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A111915-BE36-4E01-A7E5-04B1672EAD32}" styleName="밝은 스타일 2 - 강조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5FD0F851-EC5A-4D38-B0AD-8093EC10F338}" styleName="밝은 스타일 1 - 강조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보통 스타일 1 - 강조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보통 스타일 1 - 강조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05" autoAdjust="0"/>
    <p:restoredTop sz="67434" autoAdjust="0"/>
  </p:normalViewPr>
  <p:slideViewPr>
    <p:cSldViewPr>
      <p:cViewPr varScale="1">
        <p:scale>
          <a:sx n="78" d="100"/>
          <a:sy n="78" d="100"/>
        </p:scale>
        <p:origin x="2196" y="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468"/>
    </p:cViewPr>
  </p:sorterViewPr>
  <p:notesViewPr>
    <p:cSldViewPr>
      <p:cViewPr varScale="1">
        <p:scale>
          <a:sx n="82" d="100"/>
          <a:sy n="82" d="100"/>
        </p:scale>
        <p:origin x="3972" y="90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945862" cy="495872"/>
          </a:xfrm>
          <a:prstGeom prst="rect">
            <a:avLst/>
          </a:prstGeom>
        </p:spPr>
        <p:txBody>
          <a:bodyPr vert="horz" lIns="91943" tIns="45973" rIns="91943" bIns="45973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50294" y="3"/>
            <a:ext cx="2945862" cy="495872"/>
          </a:xfrm>
          <a:prstGeom prst="rect">
            <a:avLst/>
          </a:prstGeom>
        </p:spPr>
        <p:txBody>
          <a:bodyPr vert="horz" lIns="91943" tIns="45973" rIns="91943" bIns="45973" rtlCol="0"/>
          <a:lstStyle>
            <a:lvl1pPr algn="r">
              <a:defRPr sz="1200" smtClean="0"/>
            </a:lvl1pPr>
          </a:lstStyle>
          <a:p>
            <a:pPr>
              <a:defRPr/>
            </a:pPr>
            <a:fld id="{9B8ACD08-F9BF-409D-9FC0-6B083D17C4DF}" type="datetimeFigureOut">
              <a:rPr lang="ko-KR" altLang="en-US"/>
              <a:pPr>
                <a:defRPr/>
              </a:pPr>
              <a:t>2022-05-16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30813"/>
            <a:ext cx="2945862" cy="495872"/>
          </a:xfrm>
          <a:prstGeom prst="rect">
            <a:avLst/>
          </a:prstGeom>
        </p:spPr>
        <p:txBody>
          <a:bodyPr vert="horz" lIns="91943" tIns="45973" rIns="91943" bIns="45973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50294" y="9430813"/>
            <a:ext cx="2945862" cy="495872"/>
          </a:xfrm>
          <a:prstGeom prst="rect">
            <a:avLst/>
          </a:prstGeom>
        </p:spPr>
        <p:txBody>
          <a:bodyPr vert="horz" lIns="91943" tIns="45973" rIns="91943" bIns="45973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30A7B335-3416-43EE-A0D7-397B04D572E7}" type="slidenum">
              <a:rPr lang="ko-KR" altLang="en-US"/>
              <a:pPr>
                <a:defRPr/>
              </a:pPr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142987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5862" cy="49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70" tIns="46284" rIns="92570" bIns="46284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294" y="1"/>
            <a:ext cx="2945862" cy="49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70" tIns="46284" rIns="92570" bIns="46284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4538"/>
            <a:ext cx="4960937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67" y="4716948"/>
            <a:ext cx="5438748" cy="4467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70" tIns="46284" rIns="92570" bIns="462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noProof="0" smtClean="0"/>
              <a:t>Click to edit Master text styles</a:t>
            </a:r>
          </a:p>
          <a:p>
            <a:pPr lvl="1"/>
            <a:r>
              <a:rPr lang="en-US" altLang="zh-CN" noProof="0" smtClean="0"/>
              <a:t>Second level</a:t>
            </a:r>
          </a:p>
          <a:p>
            <a:pPr lvl="2"/>
            <a:r>
              <a:rPr lang="en-US" altLang="zh-CN" noProof="0" smtClean="0"/>
              <a:t>Third level</a:t>
            </a:r>
          </a:p>
          <a:p>
            <a:pPr lvl="3"/>
            <a:r>
              <a:rPr lang="en-US" altLang="zh-CN" noProof="0" smtClean="0"/>
              <a:t>Fourth level</a:t>
            </a:r>
          </a:p>
          <a:p>
            <a:pPr lvl="4"/>
            <a:r>
              <a:rPr lang="en-US" altLang="zh-CN" noProof="0" smtClean="0"/>
              <a:t>Fifth level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276"/>
            <a:ext cx="2945862" cy="497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70" tIns="46284" rIns="92570" bIns="46284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294" y="9429276"/>
            <a:ext cx="2945862" cy="497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70" tIns="46284" rIns="92570" bIns="4628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02725DB-40A3-4FC9-B110-703C177B21A9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1378826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SimSun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SimSun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SimSun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SimSun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SimSun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zh-CN" dirty="0" smtClean="0">
              <a:latin typeface="Arial" pitchFamily="34" charset="0"/>
            </a:endParaRP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4FA992-8DB6-47FF-B3A3-1EAB30286466}" type="slidenum">
              <a:rPr lang="en-US" altLang="zh-CN" smtClean="0"/>
              <a:pPr/>
              <a:t>1</a:t>
            </a:fld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11529310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zh-CN" dirty="0" smtClean="0">
              <a:latin typeface="Arial" pitchFamily="34" charset="0"/>
            </a:endParaRP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B0087E-B121-447B-BF24-D16D9F153B6C}" type="slidenum">
              <a:rPr lang="en-US" altLang="zh-CN" smtClean="0"/>
              <a:pPr/>
              <a:t>10</a:t>
            </a:fld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35478560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zh-CN" dirty="0" smtClean="0">
              <a:latin typeface="Arial" pitchFamily="34" charset="0"/>
            </a:endParaRP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B0087E-B121-447B-BF24-D16D9F153B6C}" type="slidenum">
              <a:rPr lang="en-US" altLang="zh-CN" smtClean="0"/>
              <a:pPr/>
              <a:t>11</a:t>
            </a:fld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28806076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zh-CN" dirty="0" smtClean="0">
              <a:latin typeface="Arial" pitchFamily="34" charset="0"/>
            </a:endParaRP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B0087E-B121-447B-BF24-D16D9F153B6C}" type="slidenum">
              <a:rPr lang="en-US" altLang="zh-CN" smtClean="0"/>
              <a:pPr/>
              <a:t>12</a:t>
            </a:fld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11386608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 smtClean="0">
              <a:latin typeface="Arial" pitchFamily="34" charset="0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2725DB-40A3-4FC9-B110-703C177B21A9}" type="slidenum">
              <a:rPr lang="en-US" altLang="zh-CN" smtClean="0"/>
              <a:pPr>
                <a:defRPr/>
              </a:pPr>
              <a:t>13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5975998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zh-CN" dirty="0" smtClean="0">
              <a:latin typeface="Arial" pitchFamily="34" charset="0"/>
            </a:endParaRP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B0087E-B121-447B-BF24-D16D9F153B6C}" type="slidenum">
              <a:rPr lang="en-US" altLang="zh-CN" smtClean="0"/>
              <a:pPr/>
              <a:t>14</a:t>
            </a:fld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26457871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2725DB-40A3-4FC9-B110-703C177B21A9}" type="slidenum">
              <a:rPr lang="en-US" altLang="zh-CN" smtClean="0"/>
              <a:pPr>
                <a:defRPr/>
              </a:pPr>
              <a:t>15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6809348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2725DB-40A3-4FC9-B110-703C177B21A9}" type="slidenum">
              <a:rPr lang="en-US" altLang="zh-CN" smtClean="0"/>
              <a:pPr>
                <a:defRPr/>
              </a:pPr>
              <a:t>16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5825252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2725DB-40A3-4FC9-B110-703C177B21A9}" type="slidenum">
              <a:rPr lang="en-US" altLang="zh-CN" smtClean="0"/>
              <a:pPr>
                <a:defRPr/>
              </a:pPr>
              <a:t>17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8390826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zh-CN" dirty="0" smtClean="0">
              <a:latin typeface="Arial" pitchFamily="34" charset="0"/>
            </a:endParaRP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B0087E-B121-447B-BF24-D16D9F153B6C}" type="slidenum">
              <a:rPr lang="en-US" altLang="zh-CN" smtClean="0"/>
              <a:pPr/>
              <a:t>18</a:t>
            </a:fld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3499395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zh-CN" dirty="0" smtClean="0">
              <a:latin typeface="Arial" pitchFamily="34" charset="0"/>
            </a:endParaRP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B0087E-B121-447B-BF24-D16D9F153B6C}" type="slidenum">
              <a:rPr lang="en-US" altLang="zh-CN" smtClean="0"/>
              <a:pPr/>
              <a:t>19</a:t>
            </a:fld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8205055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2725DB-40A3-4FC9-B110-703C177B21A9}" type="slidenum">
              <a:rPr lang="en-US" altLang="zh-CN" smtClean="0"/>
              <a:pPr>
                <a:defRPr/>
              </a:pPr>
              <a:t>2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6184334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zh-CN" dirty="0" smtClean="0">
              <a:latin typeface="Arial" pitchFamily="34" charset="0"/>
            </a:endParaRP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B0087E-B121-447B-BF24-D16D9F153B6C}" type="slidenum">
              <a:rPr lang="en-US" altLang="zh-CN" smtClean="0"/>
              <a:pPr/>
              <a:t>20</a:t>
            </a:fld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41758721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zh-CN" smtClean="0">
              <a:latin typeface="Arial" pitchFamily="34" charset="0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31E0CF-C926-457C-947D-175D46F83F55}" type="slidenum">
              <a:rPr lang="en-US" altLang="zh-CN" smtClean="0"/>
              <a:pPr/>
              <a:t>21</a:t>
            </a:fld>
            <a:endParaRPr lang="en-US" altLang="zh-CN" smtClean="0"/>
          </a:p>
        </p:txBody>
      </p:sp>
    </p:spTree>
    <p:extLst>
      <p:ext uri="{BB962C8B-B14F-4D97-AF65-F5344CB8AC3E}">
        <p14:creationId xmlns:p14="http://schemas.microsoft.com/office/powerpoint/2010/main" val="280349725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zh-CN" smtClean="0">
              <a:latin typeface="Arial" pitchFamily="34" charset="0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31E0CF-C926-457C-947D-175D46F83F55}" type="slidenum">
              <a:rPr lang="en-US" altLang="zh-CN" smtClean="0"/>
              <a:pPr/>
              <a:t>22</a:t>
            </a:fld>
            <a:endParaRPr lang="en-US" altLang="zh-CN" smtClean="0"/>
          </a:p>
        </p:txBody>
      </p:sp>
    </p:spTree>
    <p:extLst>
      <p:ext uri="{BB962C8B-B14F-4D97-AF65-F5344CB8AC3E}">
        <p14:creationId xmlns:p14="http://schemas.microsoft.com/office/powerpoint/2010/main" val="424985900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zh-CN" smtClean="0">
              <a:latin typeface="Arial" pitchFamily="34" charset="0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31E0CF-C926-457C-947D-175D46F83F55}" type="slidenum">
              <a:rPr lang="en-US" altLang="zh-CN" smtClean="0"/>
              <a:pPr/>
              <a:t>23</a:t>
            </a:fld>
            <a:endParaRPr lang="en-US" altLang="zh-CN" smtClean="0"/>
          </a:p>
        </p:txBody>
      </p:sp>
    </p:spTree>
    <p:extLst>
      <p:ext uri="{BB962C8B-B14F-4D97-AF65-F5344CB8AC3E}">
        <p14:creationId xmlns:p14="http://schemas.microsoft.com/office/powerpoint/2010/main" val="192836074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zh-CN" smtClean="0">
              <a:latin typeface="Arial" pitchFamily="34" charset="0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31E0CF-C926-457C-947D-175D46F83F55}" type="slidenum">
              <a:rPr lang="en-US" altLang="zh-CN" smtClean="0"/>
              <a:pPr/>
              <a:t>24</a:t>
            </a:fld>
            <a:endParaRPr lang="en-US" altLang="zh-CN" smtClean="0"/>
          </a:p>
        </p:txBody>
      </p:sp>
    </p:spTree>
    <p:extLst>
      <p:ext uri="{BB962C8B-B14F-4D97-AF65-F5344CB8AC3E}">
        <p14:creationId xmlns:p14="http://schemas.microsoft.com/office/powerpoint/2010/main" val="16604653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zh-CN" smtClean="0">
              <a:latin typeface="Arial" pitchFamily="34" charset="0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31E0CF-C926-457C-947D-175D46F83F55}" type="slidenum">
              <a:rPr lang="en-US" altLang="zh-CN" smtClean="0"/>
              <a:pPr/>
              <a:t>25</a:t>
            </a:fld>
            <a:endParaRPr lang="en-US" altLang="zh-CN" smtClean="0"/>
          </a:p>
        </p:txBody>
      </p:sp>
    </p:spTree>
    <p:extLst>
      <p:ext uri="{BB962C8B-B14F-4D97-AF65-F5344CB8AC3E}">
        <p14:creationId xmlns:p14="http://schemas.microsoft.com/office/powerpoint/2010/main" val="41797612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2725DB-40A3-4FC9-B110-703C177B21A9}" type="slidenum">
              <a:rPr lang="en-US" altLang="zh-CN" smtClean="0"/>
              <a:pPr>
                <a:defRPr/>
              </a:pPr>
              <a:t>3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7942349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2725DB-40A3-4FC9-B110-703C177B21A9}" type="slidenum">
              <a:rPr lang="en-US" altLang="zh-CN" smtClean="0"/>
              <a:pPr>
                <a:defRPr/>
              </a:pPr>
              <a:t>4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0827367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 smtClean="0">
              <a:latin typeface="Arial" pitchFamily="34" charset="0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2725DB-40A3-4FC9-B110-703C177B21A9}" type="slidenum">
              <a:rPr lang="en-US" altLang="zh-CN" smtClean="0"/>
              <a:pPr>
                <a:defRPr/>
              </a:pPr>
              <a:t>5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6514743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2725DB-40A3-4FC9-B110-703C177B21A9}" type="slidenum">
              <a:rPr lang="en-US" altLang="zh-CN" smtClean="0"/>
              <a:pPr>
                <a:defRPr/>
              </a:pPr>
              <a:t>6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7446240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2725DB-40A3-4FC9-B110-703C177B21A9}" type="slidenum">
              <a:rPr lang="en-US" altLang="zh-CN" smtClean="0"/>
              <a:pPr>
                <a:defRPr/>
              </a:pPr>
              <a:t>7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6158559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zh-CN" dirty="0" smtClean="0">
              <a:latin typeface="Arial" pitchFamily="34" charset="0"/>
            </a:endParaRP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B0087E-B121-447B-BF24-D16D9F153B6C}" type="slidenum">
              <a:rPr lang="en-US" altLang="zh-CN" smtClean="0"/>
              <a:pPr/>
              <a:t>8</a:t>
            </a:fld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16348125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zh-CN" dirty="0" smtClean="0">
              <a:latin typeface="Arial" pitchFamily="34" charset="0"/>
            </a:endParaRP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B0087E-B121-447B-BF24-D16D9F153B6C}" type="slidenum">
              <a:rPr lang="en-US" altLang="zh-CN" smtClean="0"/>
              <a:pPr/>
              <a:t>9</a:t>
            </a:fld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10036911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altLang="zh-CN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z="1400" b="0">
                <a:latin typeface="Arial" pitchFamily="34" charset="0"/>
              </a:defRPr>
            </a:lvl1pPr>
          </a:lstStyle>
          <a:p>
            <a:pPr>
              <a:defRPr/>
            </a:pPr>
            <a:fld id="{FFA67926-B455-4B77-BEBA-7211F37EF74B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977D7D-06A8-4E46-BB2C-0F95F6388D0F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97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97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000199-2515-4000-BA29-2C557D71D8D9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4873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143000"/>
            <a:ext cx="4038600" cy="4983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4983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D7DB9B-3C9B-4026-8B28-60DD62813825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28600"/>
            <a:ext cx="8229600" cy="4873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43000"/>
            <a:ext cx="4038600" cy="241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143000"/>
            <a:ext cx="4038600" cy="241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709988"/>
            <a:ext cx="4038600" cy="2416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709988"/>
            <a:ext cx="4038600" cy="2416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5F3675-A2E0-4B31-AED2-9456592560C0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altLang="zh-CN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altLang="zh-CN" dirty="0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altLang="zh-CN" dirty="0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z="1400" b="0">
                <a:latin typeface="Arial" pitchFamily="34" charset="0"/>
              </a:defRPr>
            </a:lvl1pPr>
          </a:lstStyle>
          <a:p>
            <a:pPr>
              <a:defRPr/>
            </a:pPr>
            <a:fld id="{FFA67926-B455-4B77-BEBA-7211F37EF74B}" type="slidenum">
              <a:rPr lang="en-US" altLang="zh-CN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383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147531-21C1-4440-9E8C-EAE046124BAC}" type="slidenum">
              <a:rPr lang="en-US" altLang="zh-CN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prstClr val="black"/>
              </a:solidFill>
            </a:endParaRPr>
          </a:p>
        </p:txBody>
      </p:sp>
      <p:sp>
        <p:nvSpPr>
          <p:cNvPr id="5" name="직사각형 4"/>
          <p:cNvSpPr/>
          <p:nvPr userDrawn="1"/>
        </p:nvSpPr>
        <p:spPr>
          <a:xfrm>
            <a:off x="0" y="6596390"/>
            <a:ext cx="842526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ko-KR" altLang="en-US" sz="1000" i="1" dirty="0" smtClean="0">
                <a:solidFill>
                  <a:prstClr val="black"/>
                </a:solidFill>
                <a:ea typeface="宋体" pitchFamily="2" charset="-122"/>
              </a:rPr>
              <a:t>시스템엔지니어링 </a:t>
            </a:r>
            <a:r>
              <a:rPr lang="en-US" altLang="ko-KR" sz="1000" i="1" dirty="0" smtClean="0">
                <a:solidFill>
                  <a:prstClr val="black"/>
                </a:solidFill>
                <a:ea typeface="宋体" pitchFamily="2" charset="-122"/>
              </a:rPr>
              <a:t>2022</a:t>
            </a:r>
            <a:r>
              <a:rPr lang="ko-KR" altLang="en-US" sz="1000" i="1" dirty="0" smtClean="0">
                <a:solidFill>
                  <a:prstClr val="black"/>
                </a:solidFill>
                <a:ea typeface="宋体" pitchFamily="2" charset="-122"/>
              </a:rPr>
              <a:t>년 춘계학술대회</a:t>
            </a:r>
            <a:r>
              <a:rPr lang="en-US" altLang="ko-KR" sz="1000" i="1" dirty="0" smtClean="0">
                <a:solidFill>
                  <a:prstClr val="black"/>
                </a:solidFill>
                <a:ea typeface="宋体" pitchFamily="2" charset="-122"/>
              </a:rPr>
              <a:t>, May 4, 2022</a:t>
            </a:r>
          </a:p>
        </p:txBody>
      </p:sp>
    </p:spTree>
    <p:extLst>
      <p:ext uri="{BB962C8B-B14F-4D97-AF65-F5344CB8AC3E}">
        <p14:creationId xmlns:p14="http://schemas.microsoft.com/office/powerpoint/2010/main" val="3672577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0D21C6-C062-4CE6-92BF-F9DF68B6D23A}" type="slidenum">
              <a:rPr lang="en-US" altLang="zh-CN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177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4983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4983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92EABA-6D5B-4AD4-B503-894C501E225C}" type="slidenum">
              <a:rPr lang="en-US" altLang="zh-CN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870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2BAA4F-30E6-43CB-8A29-C9111F2E2066}" type="slidenum">
              <a:rPr lang="en-US" altLang="zh-CN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7207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8E9FC5-30B5-4C8F-91BD-FCA536FDA98B}" type="slidenum">
              <a:rPr lang="en-US" altLang="zh-CN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293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147531-21C1-4440-9E8C-EAE046124BAC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BA26CB-36AA-40A3-BB45-A9A6B5E2EED1}" type="slidenum">
              <a:rPr lang="en-US" altLang="zh-CN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7656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18E4E7-E416-44B0-9A25-9B0023D18F8F}" type="slidenum">
              <a:rPr lang="en-US" altLang="zh-CN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1414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D8999D-BF67-4F84-A97B-D2031ABF7578}" type="slidenum">
              <a:rPr lang="en-US" altLang="zh-CN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2623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977D7D-06A8-4E46-BB2C-0F95F6388D0F}" type="slidenum">
              <a:rPr lang="en-US" altLang="zh-CN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6838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97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97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000199-2515-4000-BA29-2C557D71D8D9}" type="slidenum">
              <a:rPr lang="en-US" altLang="zh-CN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3469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4873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143000"/>
            <a:ext cx="4038600" cy="4983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4983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D7DB9B-3C9B-4026-8B28-60DD62813825}" type="slidenum">
              <a:rPr lang="en-US" altLang="zh-CN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9258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28600"/>
            <a:ext cx="8229600" cy="4873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43000"/>
            <a:ext cx="4038600" cy="241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143000"/>
            <a:ext cx="4038600" cy="241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709988"/>
            <a:ext cx="4038600" cy="2416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709988"/>
            <a:ext cx="4038600" cy="2416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5F3675-A2E0-4B31-AED2-9456592560C0}" type="slidenum">
              <a:rPr lang="en-US" altLang="zh-CN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884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altLang="zh-CN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altLang="zh-CN" dirty="0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altLang="zh-CN" dirty="0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z="1400" b="0">
                <a:latin typeface="Arial" pitchFamily="34" charset="0"/>
              </a:defRPr>
            </a:lvl1pPr>
          </a:lstStyle>
          <a:p>
            <a:pPr>
              <a:defRPr/>
            </a:pPr>
            <a:fld id="{FFA67926-B455-4B77-BEBA-7211F37EF74B}" type="slidenum">
              <a:rPr lang="en-US" altLang="zh-CN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3422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147531-21C1-4440-9E8C-EAE046124BAC}" type="slidenum">
              <a:rPr lang="en-US" altLang="zh-CN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413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0D21C6-C062-4CE6-92BF-F9DF68B6D23A}" type="slidenum">
              <a:rPr lang="en-US" altLang="zh-CN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916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0D21C6-C062-4CE6-92BF-F9DF68B6D23A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4983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4983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92EABA-6D5B-4AD4-B503-894C501E225C}" type="slidenum">
              <a:rPr lang="en-US" altLang="zh-CN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6723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2BAA4F-30E6-43CB-8A29-C9111F2E2066}" type="slidenum">
              <a:rPr lang="en-US" altLang="zh-CN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4799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8E9FC5-30B5-4C8F-91BD-FCA536FDA98B}" type="slidenum">
              <a:rPr lang="en-US" altLang="zh-CN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6309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BA26CB-36AA-40A3-BB45-A9A6B5E2EED1}" type="slidenum">
              <a:rPr lang="en-US" altLang="zh-CN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05063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18E4E7-E416-44B0-9A25-9B0023D18F8F}" type="slidenum">
              <a:rPr lang="en-US" altLang="zh-CN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73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D8999D-BF67-4F84-A97B-D2031ABF7578}" type="slidenum">
              <a:rPr lang="en-US" altLang="zh-CN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5645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977D7D-06A8-4E46-BB2C-0F95F6388D0F}" type="slidenum">
              <a:rPr lang="en-US" altLang="zh-CN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99275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97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97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000199-2515-4000-BA29-2C557D71D8D9}" type="slidenum">
              <a:rPr lang="en-US" altLang="zh-CN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37143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4873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143000"/>
            <a:ext cx="4038600" cy="4983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4983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D7DB9B-3C9B-4026-8B28-60DD62813825}" type="slidenum">
              <a:rPr lang="en-US" altLang="zh-CN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02334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28600"/>
            <a:ext cx="8229600" cy="4873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43000"/>
            <a:ext cx="4038600" cy="241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143000"/>
            <a:ext cx="4038600" cy="241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709988"/>
            <a:ext cx="4038600" cy="2416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709988"/>
            <a:ext cx="4038600" cy="2416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5F3675-A2E0-4B31-AED2-9456592560C0}" type="slidenum">
              <a:rPr lang="en-US" altLang="zh-CN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452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4983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4983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92EABA-6D5B-4AD4-B503-894C501E225C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altLang="zh-CN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altLang="zh-CN" dirty="0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altLang="zh-CN" dirty="0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z="1400" b="0">
                <a:latin typeface="Arial" pitchFamily="34" charset="0"/>
              </a:defRPr>
            </a:lvl1pPr>
          </a:lstStyle>
          <a:p>
            <a:pPr>
              <a:defRPr/>
            </a:pPr>
            <a:fld id="{FFA67926-B455-4B77-BEBA-7211F37EF74B}" type="slidenum">
              <a:rPr lang="en-US" altLang="zh-CN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306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147531-21C1-4440-9E8C-EAE046124BAC}" type="slidenum">
              <a:rPr lang="en-US" altLang="zh-CN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prstClr val="black"/>
              </a:solidFill>
            </a:endParaRPr>
          </a:p>
        </p:txBody>
      </p:sp>
      <p:sp>
        <p:nvSpPr>
          <p:cNvPr id="5" name="직사각형 4"/>
          <p:cNvSpPr/>
          <p:nvPr userDrawn="1"/>
        </p:nvSpPr>
        <p:spPr>
          <a:xfrm>
            <a:off x="0" y="6596390"/>
            <a:ext cx="842526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altLang="ko-KR" sz="1000" i="1" dirty="0" smtClean="0">
                <a:solidFill>
                  <a:prstClr val="black"/>
                </a:solidFill>
                <a:ea typeface="宋体" pitchFamily="2" charset="-122"/>
              </a:rPr>
              <a:t>Research Reactor Development 1st Junior Opinion Leader Group:  </a:t>
            </a:r>
            <a:r>
              <a:rPr lang="ko-KR" altLang="en-US" sz="1000" i="1" dirty="0" err="1" smtClean="0">
                <a:solidFill>
                  <a:prstClr val="black"/>
                </a:solidFill>
                <a:ea typeface="宋体" pitchFamily="2" charset="-122"/>
              </a:rPr>
              <a:t>연구로개발단</a:t>
            </a:r>
            <a:r>
              <a:rPr lang="ko-KR" altLang="en-US" sz="1000" i="1" dirty="0" smtClean="0">
                <a:solidFill>
                  <a:prstClr val="black"/>
                </a:solidFill>
                <a:ea typeface="宋体" pitchFamily="2" charset="-122"/>
              </a:rPr>
              <a:t> 발전전략소통 진단</a:t>
            </a:r>
            <a:r>
              <a:rPr lang="en-US" altLang="ko-KR" sz="1000" i="1" dirty="0" smtClean="0">
                <a:solidFill>
                  <a:prstClr val="black"/>
                </a:solidFill>
                <a:ea typeface="宋体" pitchFamily="2" charset="-122"/>
              </a:rPr>
              <a:t>, June 19 – August 31, 2017</a:t>
            </a:r>
          </a:p>
        </p:txBody>
      </p:sp>
    </p:spTree>
    <p:extLst>
      <p:ext uri="{BB962C8B-B14F-4D97-AF65-F5344CB8AC3E}">
        <p14:creationId xmlns:p14="http://schemas.microsoft.com/office/powerpoint/2010/main" val="22318027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0D21C6-C062-4CE6-92BF-F9DF68B6D23A}" type="slidenum">
              <a:rPr lang="en-US" altLang="zh-CN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92915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4983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4983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92EABA-6D5B-4AD4-B503-894C501E225C}" type="slidenum">
              <a:rPr lang="en-US" altLang="zh-CN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41211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2BAA4F-30E6-43CB-8A29-C9111F2E2066}" type="slidenum">
              <a:rPr lang="en-US" altLang="zh-CN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05637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8E9FC5-30B5-4C8F-91BD-FCA536FDA98B}" type="slidenum">
              <a:rPr lang="en-US" altLang="zh-CN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01515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BA26CB-36AA-40A3-BB45-A9A6B5E2EED1}" type="slidenum">
              <a:rPr lang="en-US" altLang="zh-CN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84320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18E4E7-E416-44B0-9A25-9B0023D18F8F}" type="slidenum">
              <a:rPr lang="en-US" altLang="zh-CN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83633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D8999D-BF67-4F84-A97B-D2031ABF7578}" type="slidenum">
              <a:rPr lang="en-US" altLang="zh-CN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45418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977D7D-06A8-4E46-BB2C-0F95F6388D0F}" type="slidenum">
              <a:rPr lang="en-US" altLang="zh-CN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476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2BAA4F-30E6-43CB-8A29-C9111F2E2066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97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97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000199-2515-4000-BA29-2C557D71D8D9}" type="slidenum">
              <a:rPr lang="en-US" altLang="zh-CN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13416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4873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143000"/>
            <a:ext cx="4038600" cy="4983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4983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D7DB9B-3C9B-4026-8B28-60DD62813825}" type="slidenum">
              <a:rPr lang="en-US" altLang="zh-CN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39233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28600"/>
            <a:ext cx="8229600" cy="4873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43000"/>
            <a:ext cx="4038600" cy="241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143000"/>
            <a:ext cx="4038600" cy="241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709988"/>
            <a:ext cx="4038600" cy="2416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709988"/>
            <a:ext cx="4038600" cy="2416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5F3675-A2E0-4B31-AED2-9456592560C0}" type="slidenum">
              <a:rPr lang="en-US" altLang="zh-CN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597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8E9FC5-30B5-4C8F-91BD-FCA536FDA98B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BA26CB-36AA-40A3-BB45-A9A6B5E2EED1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18E4E7-E416-44B0-9A25-9B0023D18F8F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D8999D-BF67-4F84-A97B-D2031ABF7578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43000"/>
            <a:ext cx="8229600" cy="498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dirty="0" smtClean="0"/>
              <a:t>Click to edit Master text styles</a:t>
            </a:r>
          </a:p>
          <a:p>
            <a:pPr lvl="1"/>
            <a:r>
              <a:rPr lang="en-US" altLang="zh-CN" dirty="0" smtClean="0"/>
              <a:t>Second level</a:t>
            </a:r>
          </a:p>
          <a:p>
            <a:pPr lvl="2"/>
            <a:r>
              <a:rPr lang="en-US" altLang="zh-CN" dirty="0" smtClean="0"/>
              <a:t>Third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41985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500" b="1">
                <a:latin typeface="Times New Roman" pitchFamily="18" charset="0"/>
              </a:defRPr>
            </a:lvl1pPr>
          </a:lstStyle>
          <a:p>
            <a:pPr>
              <a:defRPr/>
            </a:pPr>
            <a:fld id="{55D48B67-9C08-4585-B8AE-F8AA2856FDC7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  <p:sp>
        <p:nvSpPr>
          <p:cNvPr id="5127" name="Line 7"/>
          <p:cNvSpPr>
            <a:spLocks noChangeShapeType="1"/>
          </p:cNvSpPr>
          <p:nvPr userDrawn="1"/>
        </p:nvSpPr>
        <p:spPr bwMode="auto">
          <a:xfrm flipV="1">
            <a:off x="179388" y="836613"/>
            <a:ext cx="87852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charset="0"/>
              <a:ea typeface="宋体" pitchFamily="2" charset="-122"/>
            </a:endParaRPr>
          </a:p>
        </p:txBody>
      </p:sp>
      <p:sp>
        <p:nvSpPr>
          <p:cNvPr id="5128" name="Line 8"/>
          <p:cNvSpPr>
            <a:spLocks noChangeShapeType="1"/>
          </p:cNvSpPr>
          <p:nvPr userDrawn="1"/>
        </p:nvSpPr>
        <p:spPr bwMode="auto">
          <a:xfrm flipV="1">
            <a:off x="179388" y="6381750"/>
            <a:ext cx="87852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charset="0"/>
              <a:ea typeface="宋体" pitchFamily="2" charset="-122"/>
            </a:endParaRPr>
          </a:p>
        </p:txBody>
      </p:sp>
      <p:pic>
        <p:nvPicPr>
          <p:cNvPr id="10" name="Picture 16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848600" y="485041"/>
            <a:ext cx="1077728" cy="29925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8" name="직사각형 7"/>
          <p:cNvSpPr/>
          <p:nvPr userDrawn="1"/>
        </p:nvSpPr>
        <p:spPr>
          <a:xfrm>
            <a:off x="109138" y="6502112"/>
            <a:ext cx="842526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altLang="ko-KR" sz="1000" i="1" dirty="0" smtClean="0">
                <a:solidFill>
                  <a:prstClr val="black"/>
                </a:solidFill>
                <a:ea typeface="宋体" pitchFamily="2" charset="-122"/>
              </a:rPr>
              <a:t>Transaction</a:t>
            </a:r>
            <a:r>
              <a:rPr lang="en-US" altLang="ko-KR" sz="1000" i="1" baseline="0" dirty="0" smtClean="0">
                <a:solidFill>
                  <a:prstClr val="black"/>
                </a:solidFill>
                <a:ea typeface="宋体" pitchFamily="2" charset="-122"/>
              </a:rPr>
              <a:t>s of the Korean Nuclear Society Spring Meeting. </a:t>
            </a:r>
            <a:r>
              <a:rPr lang="en-US" altLang="ko-KR" sz="1000" i="1" baseline="0" dirty="0" err="1" smtClean="0">
                <a:solidFill>
                  <a:prstClr val="black"/>
                </a:solidFill>
                <a:ea typeface="宋体" pitchFamily="2" charset="-122"/>
              </a:rPr>
              <a:t>Jeju</a:t>
            </a:r>
            <a:r>
              <a:rPr lang="en-US" altLang="ko-KR" sz="1000" i="1" baseline="0" dirty="0" smtClean="0">
                <a:solidFill>
                  <a:prstClr val="black"/>
                </a:solidFill>
                <a:ea typeface="宋体" pitchFamily="2" charset="-122"/>
              </a:rPr>
              <a:t>, Korea, </a:t>
            </a:r>
            <a:r>
              <a:rPr lang="en-US" altLang="ko-KR" sz="1000" i="1" dirty="0" smtClean="0">
                <a:solidFill>
                  <a:prstClr val="black"/>
                </a:solidFill>
                <a:ea typeface="宋体" pitchFamily="2" charset="-122"/>
              </a:rPr>
              <a:t>May 19-20, 2022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2" r:id="rId1"/>
    <p:sldLayoutId id="2147484210" r:id="rId2"/>
    <p:sldLayoutId id="2147484211" r:id="rId3"/>
    <p:sldLayoutId id="2147484212" r:id="rId4"/>
    <p:sldLayoutId id="2147484213" r:id="rId5"/>
    <p:sldLayoutId id="2147484214" r:id="rId6"/>
    <p:sldLayoutId id="2147484215" r:id="rId7"/>
    <p:sldLayoutId id="2147484216" r:id="rId8"/>
    <p:sldLayoutId id="2147484217" r:id="rId9"/>
    <p:sldLayoutId id="2147484218" r:id="rId10"/>
    <p:sldLayoutId id="2147484219" r:id="rId11"/>
    <p:sldLayoutId id="2147484220" r:id="rId12"/>
    <p:sldLayoutId id="2147484221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00FF"/>
          </a:solidFill>
          <a:latin typeface="+mj-lt"/>
          <a:ea typeface="SimSun" pitchFamily="2" charset="-122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00FF"/>
          </a:solidFill>
          <a:latin typeface="Times New Roman" pitchFamily="18" charset="0"/>
          <a:ea typeface="SimSun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00FF"/>
          </a:solidFill>
          <a:latin typeface="Times New Roman" pitchFamily="18" charset="0"/>
          <a:ea typeface="SimSun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00FF"/>
          </a:solidFill>
          <a:latin typeface="Times New Roman" pitchFamily="18" charset="0"/>
          <a:ea typeface="SimSun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00FF"/>
          </a:solidFill>
          <a:latin typeface="Times New Roman" pitchFamily="18" charset="0"/>
          <a:ea typeface="SimSun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2600" b="1">
          <a:solidFill>
            <a:srgbClr val="0000FF"/>
          </a:solidFill>
          <a:latin typeface="Times New Roman" pitchFamily="18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2600" b="1">
          <a:solidFill>
            <a:srgbClr val="0000FF"/>
          </a:solidFill>
          <a:latin typeface="Times New Roman" pitchFamily="18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2600" b="1">
          <a:solidFill>
            <a:srgbClr val="0000FF"/>
          </a:solidFill>
          <a:latin typeface="Times New Roman" pitchFamily="18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2600" b="1">
          <a:solidFill>
            <a:srgbClr val="0000FF"/>
          </a:solidFill>
          <a:latin typeface="Times New Roman" pitchFamily="18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SimSun" pitchFamily="2" charset="-122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SimSun" pitchFamily="2" charset="-122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SimSun" pitchFamily="2" charset="-122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SimSun" pitchFamily="2" charset="-122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SimSun" pitchFamily="2" charset="-122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43000"/>
            <a:ext cx="8229600" cy="498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dirty="0" smtClean="0"/>
              <a:t>Click to edit Master text styles</a:t>
            </a:r>
          </a:p>
          <a:p>
            <a:pPr lvl="1"/>
            <a:r>
              <a:rPr lang="en-US" altLang="zh-CN" dirty="0" smtClean="0"/>
              <a:t>Second level</a:t>
            </a:r>
          </a:p>
          <a:p>
            <a:pPr lvl="2"/>
            <a:r>
              <a:rPr lang="en-US" altLang="zh-CN" dirty="0" smtClean="0"/>
              <a:t>Third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41985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500" b="1">
                <a:latin typeface="Times New Roman" pitchFamily="18" charset="0"/>
              </a:defRPr>
            </a:lvl1pPr>
          </a:lstStyle>
          <a:p>
            <a:pPr>
              <a:defRPr/>
            </a:pPr>
            <a:fld id="{55D48B67-9C08-4585-B8AE-F8AA2856FDC7}" type="slidenum">
              <a:rPr lang="en-US" altLang="zh-CN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prstClr val="black"/>
              </a:solidFill>
            </a:endParaRPr>
          </a:p>
        </p:txBody>
      </p:sp>
      <p:sp>
        <p:nvSpPr>
          <p:cNvPr id="5127" name="Line 7"/>
          <p:cNvSpPr>
            <a:spLocks noChangeShapeType="1"/>
          </p:cNvSpPr>
          <p:nvPr userDrawn="1"/>
        </p:nvSpPr>
        <p:spPr bwMode="auto">
          <a:xfrm flipV="1">
            <a:off x="179388" y="836613"/>
            <a:ext cx="87852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latin typeface="Arial" charset="0"/>
              <a:ea typeface="宋体" pitchFamily="2" charset="-122"/>
            </a:endParaRPr>
          </a:p>
        </p:txBody>
      </p:sp>
      <p:sp>
        <p:nvSpPr>
          <p:cNvPr id="5128" name="Line 8"/>
          <p:cNvSpPr>
            <a:spLocks noChangeShapeType="1"/>
          </p:cNvSpPr>
          <p:nvPr userDrawn="1"/>
        </p:nvSpPr>
        <p:spPr bwMode="auto">
          <a:xfrm flipV="1">
            <a:off x="179388" y="6381750"/>
            <a:ext cx="87852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latin typeface="Arial" charset="0"/>
              <a:ea typeface="宋体" pitchFamily="2" charset="-122"/>
            </a:endParaRPr>
          </a:p>
        </p:txBody>
      </p:sp>
      <p:pic>
        <p:nvPicPr>
          <p:cNvPr id="10" name="Picture 16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848600" y="485041"/>
            <a:ext cx="1077728" cy="29925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78899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4" r:id="rId1"/>
    <p:sldLayoutId id="2147484225" r:id="rId2"/>
    <p:sldLayoutId id="2147484226" r:id="rId3"/>
    <p:sldLayoutId id="2147484227" r:id="rId4"/>
    <p:sldLayoutId id="2147484228" r:id="rId5"/>
    <p:sldLayoutId id="2147484229" r:id="rId6"/>
    <p:sldLayoutId id="2147484230" r:id="rId7"/>
    <p:sldLayoutId id="2147484231" r:id="rId8"/>
    <p:sldLayoutId id="2147484232" r:id="rId9"/>
    <p:sldLayoutId id="2147484233" r:id="rId10"/>
    <p:sldLayoutId id="2147484234" r:id="rId11"/>
    <p:sldLayoutId id="2147484235" r:id="rId12"/>
    <p:sldLayoutId id="2147484236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00FF"/>
          </a:solidFill>
          <a:latin typeface="+mj-lt"/>
          <a:ea typeface="SimSun" pitchFamily="2" charset="-122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00FF"/>
          </a:solidFill>
          <a:latin typeface="Times New Roman" pitchFamily="18" charset="0"/>
          <a:ea typeface="SimSun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00FF"/>
          </a:solidFill>
          <a:latin typeface="Times New Roman" pitchFamily="18" charset="0"/>
          <a:ea typeface="SimSun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00FF"/>
          </a:solidFill>
          <a:latin typeface="Times New Roman" pitchFamily="18" charset="0"/>
          <a:ea typeface="SimSun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00FF"/>
          </a:solidFill>
          <a:latin typeface="Times New Roman" pitchFamily="18" charset="0"/>
          <a:ea typeface="SimSun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2600" b="1">
          <a:solidFill>
            <a:srgbClr val="0000FF"/>
          </a:solidFill>
          <a:latin typeface="Times New Roman" pitchFamily="18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2600" b="1">
          <a:solidFill>
            <a:srgbClr val="0000FF"/>
          </a:solidFill>
          <a:latin typeface="Times New Roman" pitchFamily="18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2600" b="1">
          <a:solidFill>
            <a:srgbClr val="0000FF"/>
          </a:solidFill>
          <a:latin typeface="Times New Roman" pitchFamily="18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2600" b="1">
          <a:solidFill>
            <a:srgbClr val="0000FF"/>
          </a:solidFill>
          <a:latin typeface="Times New Roman" pitchFamily="18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SimSun" pitchFamily="2" charset="-122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SimSun" pitchFamily="2" charset="-122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SimSun" pitchFamily="2" charset="-122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SimSun" pitchFamily="2" charset="-122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SimSun" pitchFamily="2" charset="-122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43000"/>
            <a:ext cx="8229600" cy="498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dirty="0" smtClean="0"/>
              <a:t>Click to edit Master text styles</a:t>
            </a:r>
          </a:p>
          <a:p>
            <a:pPr lvl="1"/>
            <a:r>
              <a:rPr lang="en-US" altLang="zh-CN" dirty="0" smtClean="0"/>
              <a:t>Second level</a:t>
            </a:r>
          </a:p>
          <a:p>
            <a:pPr lvl="2"/>
            <a:r>
              <a:rPr lang="en-US" altLang="zh-CN" dirty="0" smtClean="0"/>
              <a:t>Third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41985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500" b="1">
                <a:latin typeface="Times New Roman" pitchFamily="18" charset="0"/>
              </a:defRPr>
            </a:lvl1pPr>
          </a:lstStyle>
          <a:p>
            <a:pPr>
              <a:defRPr/>
            </a:pPr>
            <a:fld id="{55D48B67-9C08-4585-B8AE-F8AA2856FDC7}" type="slidenum">
              <a:rPr lang="en-US" altLang="zh-CN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prstClr val="black"/>
              </a:solidFill>
            </a:endParaRPr>
          </a:p>
        </p:txBody>
      </p:sp>
      <p:sp>
        <p:nvSpPr>
          <p:cNvPr id="5127" name="Line 7"/>
          <p:cNvSpPr>
            <a:spLocks noChangeShapeType="1"/>
          </p:cNvSpPr>
          <p:nvPr userDrawn="1"/>
        </p:nvSpPr>
        <p:spPr bwMode="auto">
          <a:xfrm flipV="1">
            <a:off x="179388" y="836613"/>
            <a:ext cx="87852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latin typeface="Arial" charset="0"/>
              <a:ea typeface="宋体" pitchFamily="2" charset="-122"/>
            </a:endParaRPr>
          </a:p>
        </p:txBody>
      </p:sp>
      <p:sp>
        <p:nvSpPr>
          <p:cNvPr id="5128" name="Line 8"/>
          <p:cNvSpPr>
            <a:spLocks noChangeShapeType="1"/>
          </p:cNvSpPr>
          <p:nvPr userDrawn="1"/>
        </p:nvSpPr>
        <p:spPr bwMode="auto">
          <a:xfrm flipV="1">
            <a:off x="179388" y="6381750"/>
            <a:ext cx="87852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latin typeface="Arial" charset="0"/>
              <a:ea typeface="宋体" pitchFamily="2" charset="-122"/>
            </a:endParaRPr>
          </a:p>
        </p:txBody>
      </p:sp>
      <p:pic>
        <p:nvPicPr>
          <p:cNvPr id="10" name="Picture 16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848600" y="485041"/>
            <a:ext cx="1077728" cy="29925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05526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8" r:id="rId1"/>
    <p:sldLayoutId id="2147484239" r:id="rId2"/>
    <p:sldLayoutId id="2147484240" r:id="rId3"/>
    <p:sldLayoutId id="2147484241" r:id="rId4"/>
    <p:sldLayoutId id="2147484242" r:id="rId5"/>
    <p:sldLayoutId id="2147484243" r:id="rId6"/>
    <p:sldLayoutId id="2147484244" r:id="rId7"/>
    <p:sldLayoutId id="2147484245" r:id="rId8"/>
    <p:sldLayoutId id="2147484246" r:id="rId9"/>
    <p:sldLayoutId id="2147484247" r:id="rId10"/>
    <p:sldLayoutId id="2147484248" r:id="rId11"/>
    <p:sldLayoutId id="2147484249" r:id="rId12"/>
    <p:sldLayoutId id="2147484250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00FF"/>
          </a:solidFill>
          <a:latin typeface="+mj-lt"/>
          <a:ea typeface="SimSun" pitchFamily="2" charset="-122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00FF"/>
          </a:solidFill>
          <a:latin typeface="Times New Roman" pitchFamily="18" charset="0"/>
          <a:ea typeface="SimSun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00FF"/>
          </a:solidFill>
          <a:latin typeface="Times New Roman" pitchFamily="18" charset="0"/>
          <a:ea typeface="SimSun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00FF"/>
          </a:solidFill>
          <a:latin typeface="Times New Roman" pitchFamily="18" charset="0"/>
          <a:ea typeface="SimSun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00FF"/>
          </a:solidFill>
          <a:latin typeface="Times New Roman" pitchFamily="18" charset="0"/>
          <a:ea typeface="SimSun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2600" b="1">
          <a:solidFill>
            <a:srgbClr val="0000FF"/>
          </a:solidFill>
          <a:latin typeface="Times New Roman" pitchFamily="18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2600" b="1">
          <a:solidFill>
            <a:srgbClr val="0000FF"/>
          </a:solidFill>
          <a:latin typeface="Times New Roman" pitchFamily="18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2600" b="1">
          <a:solidFill>
            <a:srgbClr val="0000FF"/>
          </a:solidFill>
          <a:latin typeface="Times New Roman" pitchFamily="18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2600" b="1">
          <a:solidFill>
            <a:srgbClr val="0000FF"/>
          </a:solidFill>
          <a:latin typeface="Times New Roman" pitchFamily="18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SimSun" pitchFamily="2" charset="-122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SimSun" pitchFamily="2" charset="-122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SimSun" pitchFamily="2" charset="-122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SimSun" pitchFamily="2" charset="-122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SimSun" pitchFamily="2" charset="-122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43000"/>
            <a:ext cx="8229600" cy="498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dirty="0" smtClean="0"/>
              <a:t>Click to edit Master text styles</a:t>
            </a:r>
          </a:p>
          <a:p>
            <a:pPr lvl="1"/>
            <a:r>
              <a:rPr lang="en-US" altLang="zh-CN" dirty="0" smtClean="0"/>
              <a:t>Second level</a:t>
            </a:r>
          </a:p>
          <a:p>
            <a:pPr lvl="2"/>
            <a:r>
              <a:rPr lang="en-US" altLang="zh-CN" dirty="0" smtClean="0"/>
              <a:t>Third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41985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500" b="1">
                <a:latin typeface="Times New Roman" pitchFamily="18" charset="0"/>
              </a:defRPr>
            </a:lvl1pPr>
          </a:lstStyle>
          <a:p>
            <a:pPr>
              <a:defRPr/>
            </a:pPr>
            <a:fld id="{55D48B67-9C08-4585-B8AE-F8AA2856FDC7}" type="slidenum">
              <a:rPr lang="en-US" altLang="zh-CN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prstClr val="black"/>
              </a:solidFill>
            </a:endParaRPr>
          </a:p>
        </p:txBody>
      </p:sp>
      <p:sp>
        <p:nvSpPr>
          <p:cNvPr id="5127" name="Line 7"/>
          <p:cNvSpPr>
            <a:spLocks noChangeShapeType="1"/>
          </p:cNvSpPr>
          <p:nvPr userDrawn="1"/>
        </p:nvSpPr>
        <p:spPr bwMode="auto">
          <a:xfrm flipV="1">
            <a:off x="179388" y="836613"/>
            <a:ext cx="87852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latin typeface="Arial" charset="0"/>
              <a:ea typeface="宋体" pitchFamily="2" charset="-122"/>
            </a:endParaRPr>
          </a:p>
        </p:txBody>
      </p:sp>
      <p:sp>
        <p:nvSpPr>
          <p:cNvPr id="5128" name="Line 8"/>
          <p:cNvSpPr>
            <a:spLocks noChangeShapeType="1"/>
          </p:cNvSpPr>
          <p:nvPr userDrawn="1"/>
        </p:nvSpPr>
        <p:spPr bwMode="auto">
          <a:xfrm flipV="1">
            <a:off x="179388" y="6381750"/>
            <a:ext cx="87852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latin typeface="Arial" charset="0"/>
              <a:ea typeface="宋体" pitchFamily="2" charset="-122"/>
            </a:endParaRPr>
          </a:p>
        </p:txBody>
      </p:sp>
      <p:pic>
        <p:nvPicPr>
          <p:cNvPr id="10" name="Picture 16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848600" y="485041"/>
            <a:ext cx="1077728" cy="29925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59253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2" r:id="rId1"/>
    <p:sldLayoutId id="2147484253" r:id="rId2"/>
    <p:sldLayoutId id="2147484254" r:id="rId3"/>
    <p:sldLayoutId id="2147484255" r:id="rId4"/>
    <p:sldLayoutId id="2147484256" r:id="rId5"/>
    <p:sldLayoutId id="2147484257" r:id="rId6"/>
    <p:sldLayoutId id="2147484258" r:id="rId7"/>
    <p:sldLayoutId id="2147484259" r:id="rId8"/>
    <p:sldLayoutId id="2147484260" r:id="rId9"/>
    <p:sldLayoutId id="2147484261" r:id="rId10"/>
    <p:sldLayoutId id="2147484262" r:id="rId11"/>
    <p:sldLayoutId id="2147484263" r:id="rId12"/>
    <p:sldLayoutId id="2147484264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00FF"/>
          </a:solidFill>
          <a:latin typeface="+mj-lt"/>
          <a:ea typeface="SimSun" pitchFamily="2" charset="-122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00FF"/>
          </a:solidFill>
          <a:latin typeface="Times New Roman" pitchFamily="18" charset="0"/>
          <a:ea typeface="SimSun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00FF"/>
          </a:solidFill>
          <a:latin typeface="Times New Roman" pitchFamily="18" charset="0"/>
          <a:ea typeface="SimSun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00FF"/>
          </a:solidFill>
          <a:latin typeface="Times New Roman" pitchFamily="18" charset="0"/>
          <a:ea typeface="SimSun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00FF"/>
          </a:solidFill>
          <a:latin typeface="Times New Roman" pitchFamily="18" charset="0"/>
          <a:ea typeface="SimSun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2600" b="1">
          <a:solidFill>
            <a:srgbClr val="0000FF"/>
          </a:solidFill>
          <a:latin typeface="Times New Roman" pitchFamily="18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2600" b="1">
          <a:solidFill>
            <a:srgbClr val="0000FF"/>
          </a:solidFill>
          <a:latin typeface="Times New Roman" pitchFamily="18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2600" b="1">
          <a:solidFill>
            <a:srgbClr val="0000FF"/>
          </a:solidFill>
          <a:latin typeface="Times New Roman" pitchFamily="18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2600" b="1">
          <a:solidFill>
            <a:srgbClr val="0000FF"/>
          </a:solidFill>
          <a:latin typeface="Times New Roman" pitchFamily="18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SimSun" pitchFamily="2" charset="-122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SimSun" pitchFamily="2" charset="-122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SimSun" pitchFamily="2" charset="-122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SimSun" pitchFamily="2" charset="-122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SimSun" pitchFamily="2" charset="-122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luewaveailabs.com/ai-machine-learning-nuclear-power-plants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Line 4"/>
          <p:cNvSpPr>
            <a:spLocks noChangeShapeType="1"/>
          </p:cNvSpPr>
          <p:nvPr/>
        </p:nvSpPr>
        <p:spPr bwMode="auto">
          <a:xfrm flipV="1">
            <a:off x="179388" y="2420938"/>
            <a:ext cx="8785225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ko-KR" altLang="en-US" dirty="0"/>
          </a:p>
        </p:txBody>
      </p:sp>
      <p:sp>
        <p:nvSpPr>
          <p:cNvPr id="16387" name="Rectangle 5"/>
          <p:cNvSpPr>
            <a:spLocks noChangeArrowheads="1"/>
          </p:cNvSpPr>
          <p:nvPr/>
        </p:nvSpPr>
        <p:spPr bwMode="auto">
          <a:xfrm>
            <a:off x="0" y="838200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3200" b="1" dirty="0" smtClean="0">
                <a:solidFill>
                  <a:srgbClr val="0000FF"/>
                </a:solidFill>
                <a:latin typeface="Times New Roman" pitchFamily="18" charset="0"/>
              </a:rPr>
              <a:t>Safety Principles Revisited</a:t>
            </a:r>
          </a:p>
          <a:p>
            <a:pPr algn="ctr"/>
            <a:r>
              <a:rPr lang="en-US" altLang="ko-KR" sz="2800" b="1" dirty="0" smtClean="0">
                <a:solidFill>
                  <a:srgbClr val="0000FF"/>
                </a:solidFill>
                <a:latin typeface="Times New Roman" pitchFamily="18" charset="0"/>
              </a:rPr>
              <a:t>to Identify AI Applications to Nuclear Industry</a:t>
            </a:r>
            <a:endParaRPr lang="en-US" altLang="zh-CN" sz="2000" b="1" dirty="0" smtClean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5715000"/>
            <a:ext cx="9144000" cy="31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defRPr/>
            </a:pPr>
            <a:r>
              <a:rPr lang="en-US" altLang="ko-KR" sz="1600" i="1" dirty="0" smtClean="0">
                <a:latin typeface="+mj-lt"/>
                <a:ea typeface="宋体" pitchFamily="2" charset="-122"/>
              </a:rPr>
              <a:t>May 19, 2022.</a:t>
            </a:r>
          </a:p>
        </p:txBody>
      </p:sp>
      <p:sp>
        <p:nvSpPr>
          <p:cNvPr id="16389" name="Rectangle 6"/>
          <p:cNvSpPr>
            <a:spLocks noChangeArrowheads="1"/>
          </p:cNvSpPr>
          <p:nvPr/>
        </p:nvSpPr>
        <p:spPr bwMode="auto">
          <a:xfrm>
            <a:off x="0" y="2842837"/>
            <a:ext cx="9144000" cy="717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altLang="ko-KR" sz="2000" b="1" dirty="0" err="1" smtClean="0">
                <a:latin typeface="+mn-lt"/>
                <a:cs typeface="Arial" panose="020B0604020202020204" pitchFamily="34" charset="0"/>
              </a:rPr>
              <a:t>Hyeonil</a:t>
            </a:r>
            <a:r>
              <a:rPr lang="en-US" altLang="ko-KR" sz="2000" b="1" dirty="0" smtClean="0">
                <a:latin typeface="+mn-lt"/>
                <a:cs typeface="Arial" panose="020B0604020202020204" pitchFamily="34" charset="0"/>
              </a:rPr>
              <a:t> Kim*, S.G. Kim**, Y.G. Yoo**</a:t>
            </a:r>
            <a:endParaRPr lang="en-US" altLang="ko-KR" sz="2800" baseline="300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1261152" y="3519487"/>
            <a:ext cx="6554788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endParaRPr lang="en-US" altLang="ko-KR" sz="1600" b="1" dirty="0" smtClean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pic>
        <p:nvPicPr>
          <p:cNvPr id="12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76762" y="4618712"/>
            <a:ext cx="2323567" cy="6451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0" y="6324600"/>
            <a:ext cx="914400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US" altLang="zh-CN" sz="11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0" y="3713106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altLang="ko-KR" sz="1600" b="1" dirty="0" smtClean="0">
                <a:latin typeface="+mn-lt"/>
                <a:ea typeface="맑은 고딕" panose="020B0503020000020004" pitchFamily="50" charset="-127"/>
                <a:cs typeface="Arial" panose="020B0604020202020204" pitchFamily="34" charset="0"/>
              </a:rPr>
              <a:t>* Versatile Reactor Technology Development Div., hyeonilkim@kaeri.re.kr</a:t>
            </a:r>
          </a:p>
          <a:p>
            <a:pPr algn="ctr">
              <a:spcBef>
                <a:spcPct val="20000"/>
              </a:spcBef>
            </a:pPr>
            <a:r>
              <a:rPr lang="en-US" altLang="ko-KR" sz="1600" b="1" dirty="0" smtClean="0">
                <a:latin typeface="+mn-lt"/>
                <a:ea typeface="맑은 고딕" panose="020B0503020000020004" pitchFamily="50" charset="-127"/>
                <a:cs typeface="Arial" panose="020B0604020202020204" pitchFamily="34" charset="0"/>
              </a:rPr>
              <a:t>**AI A&amp;S Team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5C16F4C-3684-4E35-B0E1-DF55829909A8}" type="slidenum">
              <a:rPr lang="en-US" altLang="zh-CN" smtClean="0"/>
              <a:pPr/>
              <a:t>10</a:t>
            </a:fld>
            <a:endParaRPr lang="en-US" altLang="zh-CN" dirty="0" smtClean="0"/>
          </a:p>
        </p:txBody>
      </p:sp>
      <p:sp>
        <p:nvSpPr>
          <p:cNvPr id="4" name="제목 1"/>
          <p:cNvSpPr>
            <a:spLocks noGrp="1"/>
          </p:cNvSpPr>
          <p:nvPr>
            <p:ph type="title"/>
          </p:nvPr>
        </p:nvSpPr>
        <p:spPr>
          <a:xfrm>
            <a:off x="467134" y="188640"/>
            <a:ext cx="8209731" cy="576263"/>
          </a:xfrm>
        </p:spPr>
        <p:txBody>
          <a:bodyPr/>
          <a:lstStyle/>
          <a:p>
            <a:r>
              <a:rPr lang="en-US" altLang="ko-KR" dirty="0" smtClean="0"/>
              <a:t>8 </a:t>
            </a:r>
            <a:r>
              <a:rPr lang="en-US" altLang="ko-KR" dirty="0"/>
              <a:t>Specific Safety Principles</a:t>
            </a:r>
          </a:p>
        </p:txBody>
      </p:sp>
      <p:pic>
        <p:nvPicPr>
          <p:cNvPr id="1026" name="그림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303" y="990600"/>
            <a:ext cx="4253696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그림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990600"/>
            <a:ext cx="4375013" cy="5132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4084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5C16F4C-3684-4E35-B0E1-DF55829909A8}" type="slidenum">
              <a:rPr lang="en-US" altLang="zh-CN" smtClean="0"/>
              <a:pPr/>
              <a:t>11</a:t>
            </a:fld>
            <a:endParaRPr lang="en-US" altLang="zh-CN" dirty="0" smtClean="0"/>
          </a:p>
        </p:txBody>
      </p:sp>
      <p:sp>
        <p:nvSpPr>
          <p:cNvPr id="4" name="제목 1"/>
          <p:cNvSpPr>
            <a:spLocks noGrp="1"/>
          </p:cNvSpPr>
          <p:nvPr>
            <p:ph type="title"/>
          </p:nvPr>
        </p:nvSpPr>
        <p:spPr>
          <a:xfrm>
            <a:off x="467134" y="188640"/>
            <a:ext cx="8209731" cy="576263"/>
          </a:xfrm>
        </p:spPr>
        <p:txBody>
          <a:bodyPr/>
          <a:lstStyle/>
          <a:p>
            <a:r>
              <a:rPr lang="en-US" altLang="ko-KR" dirty="0" smtClean="0"/>
              <a:t>Methodologies </a:t>
            </a:r>
            <a:r>
              <a:rPr lang="en-US" altLang="ko-KR" dirty="0"/>
              <a:t>to implement Safety Principles</a:t>
            </a:r>
            <a:endParaRPr lang="ko-KR" altLang="en-US" dirty="0"/>
          </a:p>
        </p:txBody>
      </p:sp>
      <p:pic>
        <p:nvPicPr>
          <p:cNvPr id="1028" name="그림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371600"/>
            <a:ext cx="6251149" cy="2887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pra6-r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818" y="3200400"/>
            <a:ext cx="2901461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6114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5C16F4C-3684-4E35-B0E1-DF55829909A8}" type="slidenum">
              <a:rPr lang="en-US" altLang="zh-CN" smtClean="0"/>
              <a:pPr/>
              <a:t>12</a:t>
            </a:fld>
            <a:endParaRPr lang="en-US" altLang="zh-CN" dirty="0" smtClean="0"/>
          </a:p>
        </p:txBody>
      </p:sp>
      <p:sp>
        <p:nvSpPr>
          <p:cNvPr id="4" name="제목 1"/>
          <p:cNvSpPr>
            <a:spLocks noGrp="1"/>
          </p:cNvSpPr>
          <p:nvPr>
            <p:ph type="title"/>
          </p:nvPr>
        </p:nvSpPr>
        <p:spPr>
          <a:xfrm>
            <a:off x="467134" y="188640"/>
            <a:ext cx="8209731" cy="576263"/>
          </a:xfrm>
        </p:spPr>
        <p:txBody>
          <a:bodyPr/>
          <a:lstStyle/>
          <a:p>
            <a:r>
              <a:rPr lang="en-US" altLang="ko-KR" dirty="0" smtClean="0"/>
              <a:t>Activities to implement Safety Principles</a:t>
            </a:r>
            <a:endParaRPr lang="en-US" altLang="ko-KR" dirty="0"/>
          </a:p>
        </p:txBody>
      </p:sp>
      <p:sp>
        <p:nvSpPr>
          <p:cNvPr id="2" name="오른쪽 화살표 1"/>
          <p:cNvSpPr/>
          <p:nvPr/>
        </p:nvSpPr>
        <p:spPr>
          <a:xfrm>
            <a:off x="7219440" y="1056388"/>
            <a:ext cx="13716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오른쪽 화살표 6"/>
          <p:cNvSpPr/>
          <p:nvPr/>
        </p:nvSpPr>
        <p:spPr>
          <a:xfrm rot="10800000">
            <a:off x="490050" y="1056388"/>
            <a:ext cx="13716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/>
          <p:cNvSpPr txBox="1"/>
          <p:nvPr/>
        </p:nvSpPr>
        <p:spPr>
          <a:xfrm>
            <a:off x="3586961" y="1151440"/>
            <a:ext cx="24348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 smtClean="0"/>
              <a:t>Total Life Cycle</a:t>
            </a:r>
            <a:endParaRPr lang="ko-KR" altLang="en-US" sz="2400" b="1" dirty="0"/>
          </a:p>
        </p:txBody>
      </p:sp>
      <p:cxnSp>
        <p:nvCxnSpPr>
          <p:cNvPr id="6" name="직선 화살표 연결선 5"/>
          <p:cNvCxnSpPr/>
          <p:nvPr/>
        </p:nvCxnSpPr>
        <p:spPr>
          <a:xfrm>
            <a:off x="797332" y="1950059"/>
            <a:ext cx="1600200" cy="0"/>
          </a:xfrm>
          <a:prstGeom prst="straightConnector1">
            <a:avLst/>
          </a:prstGeom>
          <a:ln w="3810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077097" y="1997317"/>
            <a:ext cx="10406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 smtClean="0">
                <a:solidFill>
                  <a:srgbClr val="000066"/>
                </a:solidFill>
              </a:rPr>
              <a:t>Design</a:t>
            </a:r>
            <a:endParaRPr lang="ko-KR" altLang="en-US" sz="2000" b="1" dirty="0">
              <a:solidFill>
                <a:srgbClr val="000066"/>
              </a:solidFill>
            </a:endParaRPr>
          </a:p>
        </p:txBody>
      </p:sp>
      <p:cxnSp>
        <p:nvCxnSpPr>
          <p:cNvPr id="12" name="직선 화살표 연결선 11"/>
          <p:cNvCxnSpPr/>
          <p:nvPr/>
        </p:nvCxnSpPr>
        <p:spPr>
          <a:xfrm>
            <a:off x="4061654" y="1950059"/>
            <a:ext cx="1600200" cy="0"/>
          </a:xfrm>
          <a:prstGeom prst="straightConnector1">
            <a:avLst/>
          </a:prstGeom>
          <a:ln w="3810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061654" y="2048881"/>
            <a:ext cx="17812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 smtClean="0">
                <a:solidFill>
                  <a:srgbClr val="000066"/>
                </a:solidFill>
              </a:rPr>
              <a:t>Construction</a:t>
            </a:r>
            <a:endParaRPr lang="ko-KR" altLang="en-US" sz="2000" b="1" dirty="0">
              <a:solidFill>
                <a:srgbClr val="000066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42346" y="2394023"/>
            <a:ext cx="26196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 smtClean="0">
                <a:solidFill>
                  <a:srgbClr val="000066"/>
                </a:solidFill>
              </a:rPr>
              <a:t>Inc. Commissioning</a:t>
            </a:r>
            <a:endParaRPr lang="ko-KR" altLang="en-US" sz="2000" b="1" dirty="0">
              <a:solidFill>
                <a:srgbClr val="000066"/>
              </a:solidFill>
            </a:endParaRPr>
          </a:p>
        </p:txBody>
      </p:sp>
      <p:cxnSp>
        <p:nvCxnSpPr>
          <p:cNvPr id="15" name="직선 화살표 연결선 14"/>
          <p:cNvCxnSpPr/>
          <p:nvPr/>
        </p:nvCxnSpPr>
        <p:spPr>
          <a:xfrm>
            <a:off x="6522358" y="1925929"/>
            <a:ext cx="1600200" cy="0"/>
          </a:xfrm>
          <a:prstGeom prst="straightConnector1">
            <a:avLst/>
          </a:prstGeom>
          <a:ln w="3810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871054" y="2021713"/>
            <a:ext cx="7825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 smtClean="0">
                <a:solidFill>
                  <a:srgbClr val="000066"/>
                </a:solidFill>
              </a:rPr>
              <a:t>O&amp;M</a:t>
            </a:r>
            <a:endParaRPr lang="ko-KR" altLang="en-US" sz="2000" b="1" dirty="0">
              <a:solidFill>
                <a:srgbClr val="000066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912897" y="2984109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srgbClr val="0000FF"/>
                </a:solidFill>
              </a:rPr>
              <a:t>Operation</a:t>
            </a:r>
            <a:endParaRPr lang="ko-KR" altLang="en-US" dirty="0">
              <a:solidFill>
                <a:srgbClr val="0000F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41118" y="2984109"/>
            <a:ext cx="18261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srgbClr val="0000FF"/>
                </a:solidFill>
              </a:rPr>
              <a:t>Certified Design</a:t>
            </a:r>
          </a:p>
          <a:p>
            <a:r>
              <a:rPr lang="en-US" altLang="ko-KR" dirty="0" smtClean="0">
                <a:solidFill>
                  <a:srgbClr val="0000FF"/>
                </a:solidFill>
              </a:rPr>
              <a:t>Requirements</a:t>
            </a:r>
            <a:endParaRPr lang="ko-KR" altLang="en-US" dirty="0">
              <a:solidFill>
                <a:srgbClr val="0000F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22806" y="4000407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srgbClr val="00B050"/>
                </a:solidFill>
              </a:rPr>
              <a:t>Contract</a:t>
            </a:r>
            <a:endParaRPr lang="ko-KR" altLang="en-US" dirty="0">
              <a:solidFill>
                <a:srgbClr val="00B05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830882" y="3907854"/>
            <a:ext cx="13644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srgbClr val="00B050"/>
                </a:solidFill>
              </a:rPr>
              <a:t>Approval</a:t>
            </a:r>
          </a:p>
          <a:p>
            <a:r>
              <a:rPr lang="en-US" altLang="ko-KR" dirty="0">
                <a:solidFill>
                  <a:srgbClr val="00B050"/>
                </a:solidFill>
              </a:rPr>
              <a:t> </a:t>
            </a:r>
            <a:r>
              <a:rPr lang="en-US" altLang="ko-KR" dirty="0" smtClean="0">
                <a:solidFill>
                  <a:srgbClr val="00B050"/>
                </a:solidFill>
              </a:rPr>
              <a:t>  by Owner</a:t>
            </a:r>
            <a:endParaRPr lang="ko-KR" altLang="en-US" dirty="0">
              <a:solidFill>
                <a:srgbClr val="00B050"/>
              </a:solidFill>
            </a:endParaRPr>
          </a:p>
        </p:txBody>
      </p:sp>
      <p:sp>
        <p:nvSpPr>
          <p:cNvPr id="8" name="타원 7"/>
          <p:cNvSpPr/>
          <p:nvPr/>
        </p:nvSpPr>
        <p:spPr>
          <a:xfrm>
            <a:off x="4242346" y="2913340"/>
            <a:ext cx="1143000" cy="1143000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Owner</a:t>
            </a:r>
            <a:endParaRPr lang="ko-KR" alt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553943" y="4707652"/>
            <a:ext cx="18004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srgbClr val="0000FF"/>
                </a:solidFill>
              </a:rPr>
              <a:t>License Basis</a:t>
            </a:r>
          </a:p>
          <a:p>
            <a:r>
              <a:rPr lang="en-US" altLang="ko-KR" dirty="0" smtClean="0">
                <a:solidFill>
                  <a:srgbClr val="0000FF"/>
                </a:solidFill>
              </a:rPr>
              <a:t>Design Basis</a:t>
            </a:r>
          </a:p>
          <a:p>
            <a:r>
              <a:rPr lang="en-US" altLang="ko-KR" dirty="0" smtClean="0">
                <a:solidFill>
                  <a:srgbClr val="0000FF"/>
                </a:solidFill>
              </a:rPr>
              <a:t>Change Control</a:t>
            </a:r>
            <a:endParaRPr lang="ko-KR" altLang="en-US" dirty="0">
              <a:solidFill>
                <a:srgbClr val="0000FF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776482" y="5179734"/>
            <a:ext cx="1871718" cy="947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rgbClr val="0000FF"/>
                </a:solidFill>
              </a:rPr>
              <a:t>Requirements</a:t>
            </a:r>
          </a:p>
          <a:p>
            <a:r>
              <a:rPr lang="en-US" altLang="ko-KR" dirty="0" smtClean="0">
                <a:solidFill>
                  <a:srgbClr val="0000FF"/>
                </a:solidFill>
              </a:rPr>
              <a:t>Definition/</a:t>
            </a:r>
          </a:p>
          <a:p>
            <a:r>
              <a:rPr lang="en-US" altLang="ko-KR" dirty="0" smtClean="0">
                <a:solidFill>
                  <a:srgbClr val="0000FF"/>
                </a:solidFill>
              </a:rPr>
              <a:t>Assignment</a:t>
            </a:r>
            <a:endParaRPr lang="ko-KR" altLang="en-US" dirty="0">
              <a:solidFill>
                <a:srgbClr val="0000FF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176398" y="5384543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srgbClr val="0000FF"/>
                </a:solidFill>
              </a:rPr>
              <a:t>Suppliers</a:t>
            </a:r>
            <a:endParaRPr lang="ko-KR" altLang="en-US" dirty="0">
              <a:solidFill>
                <a:srgbClr val="0000FF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264615" y="4550227"/>
            <a:ext cx="1402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srgbClr val="0000FF"/>
                </a:solidFill>
              </a:rPr>
              <a:t>Installations</a:t>
            </a:r>
            <a:endParaRPr lang="ko-KR" altLang="en-US" dirty="0">
              <a:solidFill>
                <a:srgbClr val="0000FF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679700" y="3628795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srgbClr val="C00000"/>
                </a:solidFill>
              </a:rPr>
              <a:t>Updates</a:t>
            </a:r>
            <a:endParaRPr lang="ko-KR" altLang="en-US" dirty="0">
              <a:solidFill>
                <a:srgbClr val="C0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912897" y="3272808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srgbClr val="0000FF"/>
                </a:solidFill>
              </a:rPr>
              <a:t>Maintenance</a:t>
            </a:r>
            <a:endParaRPr lang="ko-KR" altLang="en-US" dirty="0">
              <a:solidFill>
                <a:srgbClr val="0000FF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983515" y="4032875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srgbClr val="0000FF"/>
                </a:solidFill>
              </a:rPr>
              <a:t>Issues</a:t>
            </a:r>
            <a:endParaRPr lang="ko-KR" altLang="en-US" dirty="0">
              <a:solidFill>
                <a:srgbClr val="0000FF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979346" y="4681205"/>
            <a:ext cx="18517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srgbClr val="0000FF"/>
                </a:solidFill>
              </a:rPr>
              <a:t>Conformance</a:t>
            </a:r>
          </a:p>
          <a:p>
            <a:r>
              <a:rPr lang="en-US" altLang="ko-KR" dirty="0" smtClean="0">
                <a:solidFill>
                  <a:srgbClr val="0000FF"/>
                </a:solidFill>
              </a:rPr>
              <a:t> to requirements</a:t>
            </a:r>
            <a:endParaRPr lang="ko-KR" altLang="en-US" dirty="0">
              <a:solidFill>
                <a:srgbClr val="0000FF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979346" y="5750468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srgbClr val="C00000"/>
                </a:solidFill>
              </a:rPr>
              <a:t>Updates</a:t>
            </a:r>
            <a:endParaRPr lang="ko-KR" altLang="en-US" dirty="0">
              <a:solidFill>
                <a:srgbClr val="C00000"/>
              </a:solidFill>
            </a:endParaRPr>
          </a:p>
        </p:txBody>
      </p:sp>
      <p:cxnSp>
        <p:nvCxnSpPr>
          <p:cNvPr id="10" name="직선 화살표 연결선 9"/>
          <p:cNvCxnSpPr/>
          <p:nvPr/>
        </p:nvCxnSpPr>
        <p:spPr>
          <a:xfrm flipH="1">
            <a:off x="1454188" y="3815124"/>
            <a:ext cx="1" cy="81432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직선 화살표 연결선 35"/>
          <p:cNvCxnSpPr/>
          <p:nvPr/>
        </p:nvCxnSpPr>
        <p:spPr>
          <a:xfrm>
            <a:off x="1600200" y="5791200"/>
            <a:ext cx="87373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직선 화살표 연결선 39"/>
          <p:cNvCxnSpPr/>
          <p:nvPr/>
        </p:nvCxnSpPr>
        <p:spPr>
          <a:xfrm flipV="1">
            <a:off x="3482598" y="4629453"/>
            <a:ext cx="0" cy="39974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직선 화살표 연결선 43"/>
          <p:cNvCxnSpPr/>
          <p:nvPr/>
        </p:nvCxnSpPr>
        <p:spPr>
          <a:xfrm flipV="1">
            <a:off x="5661854" y="4911332"/>
            <a:ext cx="0" cy="39974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직선 화살표 연결선 44"/>
          <p:cNvCxnSpPr/>
          <p:nvPr/>
        </p:nvCxnSpPr>
        <p:spPr>
          <a:xfrm flipV="1">
            <a:off x="5972667" y="4167147"/>
            <a:ext cx="0" cy="39974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직선 화살표 연결선 45"/>
          <p:cNvCxnSpPr>
            <a:endCxn id="29" idx="0"/>
          </p:cNvCxnSpPr>
          <p:nvPr/>
        </p:nvCxnSpPr>
        <p:spPr>
          <a:xfrm flipH="1">
            <a:off x="7409273" y="3707128"/>
            <a:ext cx="3703" cy="32574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직선 화살표 연결선 47"/>
          <p:cNvCxnSpPr/>
          <p:nvPr/>
        </p:nvCxnSpPr>
        <p:spPr>
          <a:xfrm flipH="1">
            <a:off x="7981351" y="4367436"/>
            <a:ext cx="3703" cy="32574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직선 화살표 연결선 48"/>
          <p:cNvCxnSpPr/>
          <p:nvPr/>
        </p:nvCxnSpPr>
        <p:spPr>
          <a:xfrm flipH="1">
            <a:off x="8019519" y="5369641"/>
            <a:ext cx="3703" cy="32574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내용 개체 틀 2"/>
          <p:cNvSpPr>
            <a:spLocks noGrp="1"/>
          </p:cNvSpPr>
          <p:nvPr>
            <p:ph sz="half" idx="1"/>
          </p:nvPr>
        </p:nvSpPr>
        <p:spPr>
          <a:xfrm>
            <a:off x="0" y="6099742"/>
            <a:ext cx="9144000" cy="301058"/>
          </a:xfrm>
        </p:spPr>
        <p:txBody>
          <a:bodyPr/>
          <a:lstStyle/>
          <a:p>
            <a:pPr marL="0" indent="0">
              <a:buNone/>
            </a:pPr>
            <a:r>
              <a:rPr lang="en-US" altLang="ko-KR" sz="1000" dirty="0" smtClean="0"/>
              <a:t>Private Communication with </a:t>
            </a:r>
            <a:r>
              <a:rPr lang="en-US" altLang="ko-KR" sz="1000" dirty="0" err="1" smtClean="0"/>
              <a:t>Choongsub</a:t>
            </a:r>
            <a:r>
              <a:rPr lang="en-US" altLang="ko-KR" sz="1000" dirty="0" smtClean="0"/>
              <a:t> </a:t>
            </a:r>
            <a:r>
              <a:rPr lang="en-US" altLang="ko-KR" sz="1000" dirty="0" err="1" smtClean="0"/>
              <a:t>Yeom</a:t>
            </a:r>
            <a:r>
              <a:rPr lang="en-US" altLang="ko-KR" sz="1000" dirty="0" smtClean="0"/>
              <a:t>. 2022.</a:t>
            </a:r>
            <a:endParaRPr lang="en-US" altLang="ko-KR" sz="1000" dirty="0"/>
          </a:p>
          <a:p>
            <a:pPr lvl="1"/>
            <a:endParaRPr lang="en-US" altLang="ko-KR" sz="1000" dirty="0">
              <a:cs typeface="+mn-cs"/>
            </a:endParaRPr>
          </a:p>
        </p:txBody>
      </p:sp>
      <p:cxnSp>
        <p:nvCxnSpPr>
          <p:cNvPr id="51" name="직선 화살표 연결선 50"/>
          <p:cNvCxnSpPr/>
          <p:nvPr/>
        </p:nvCxnSpPr>
        <p:spPr>
          <a:xfrm>
            <a:off x="4438943" y="5636468"/>
            <a:ext cx="41851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4894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Key </a:t>
            </a:r>
            <a:r>
              <a:rPr lang="en-US" altLang="ko-KR" dirty="0" smtClean="0"/>
              <a:t>Attributes (1/2)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92EABA-6D5B-4AD4-B503-894C501E225C}" type="slidenum">
              <a:rPr lang="en-US" altLang="zh-CN" smtClean="0"/>
              <a:pPr>
                <a:defRPr/>
              </a:pPr>
              <a:t>13</a:t>
            </a:fld>
            <a:endParaRPr lang="en-US" altLang="zh-CN" dirty="0"/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383351"/>
              </p:ext>
            </p:extLst>
          </p:nvPr>
        </p:nvGraphicFramePr>
        <p:xfrm>
          <a:off x="228600" y="1173302"/>
          <a:ext cx="8686800" cy="446910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343400">
                  <a:extLst>
                    <a:ext uri="{9D8B030D-6E8A-4147-A177-3AD203B41FA5}">
                      <a16:colId xmlns:a16="http://schemas.microsoft.com/office/drawing/2014/main" val="1154985777"/>
                    </a:ext>
                  </a:extLst>
                </a:gridCol>
                <a:gridCol w="4343400">
                  <a:extLst>
                    <a:ext uri="{9D8B030D-6E8A-4147-A177-3AD203B41FA5}">
                      <a16:colId xmlns:a16="http://schemas.microsoft.com/office/drawing/2014/main" val="274060287"/>
                    </a:ext>
                  </a:extLst>
                </a:gridCol>
              </a:tblGrid>
              <a:tr h="44999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Generic AI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AI in Science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7754068"/>
                  </a:ext>
                </a:extLst>
              </a:tr>
              <a:tr h="758625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Focus on deployment and efficiency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Focus</a:t>
                      </a:r>
                      <a:r>
                        <a:rPr lang="en-US" altLang="ko-KR" baseline="0" dirty="0" smtClean="0"/>
                        <a:t> on theory (e.g. </a:t>
                      </a:r>
                      <a:r>
                        <a:rPr lang="en-US" altLang="ko-KR" baseline="0" dirty="0" smtClean="0">
                          <a:solidFill>
                            <a:srgbClr val="C00000"/>
                          </a:solidFill>
                        </a:rPr>
                        <a:t>accuracy</a:t>
                      </a:r>
                      <a:r>
                        <a:rPr lang="en-US" altLang="ko-KR" baseline="0" dirty="0" smtClean="0"/>
                        <a:t> </a:t>
                      </a:r>
                      <a:r>
                        <a:rPr lang="en-US" altLang="ko-KR" baseline="0" dirty="0" smtClean="0">
                          <a:solidFill>
                            <a:srgbClr val="C00000"/>
                          </a:solidFill>
                        </a:rPr>
                        <a:t>bounds</a:t>
                      </a:r>
                      <a:r>
                        <a:rPr lang="en-US" altLang="ko-KR" baseline="0" dirty="0" smtClean="0"/>
                        <a:t>, </a:t>
                      </a:r>
                      <a:r>
                        <a:rPr lang="en-US" altLang="ko-KR" baseline="0" dirty="0" smtClean="0">
                          <a:solidFill>
                            <a:srgbClr val="C00000"/>
                          </a:solidFill>
                        </a:rPr>
                        <a:t>uncertainty quantification</a:t>
                      </a:r>
                      <a:r>
                        <a:rPr lang="en-US" altLang="ko-KR" baseline="0" dirty="0" smtClean="0"/>
                        <a:t>)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063349"/>
                  </a:ext>
                </a:extLst>
              </a:tr>
              <a:tr h="84877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More concerned</a:t>
                      </a:r>
                      <a:r>
                        <a:rPr lang="en-US" altLang="ko-KR" baseline="0" dirty="0" smtClean="0"/>
                        <a:t> with “could it work?” then “might it fail ?”; trial and error mindset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Concerned with robustness and accuracy;</a:t>
                      </a:r>
                    </a:p>
                    <a:p>
                      <a:pPr latinLnBrk="1"/>
                      <a:r>
                        <a:rPr lang="en-US" altLang="ko-KR" dirty="0" smtClean="0">
                          <a:solidFill>
                            <a:srgbClr val="C00000"/>
                          </a:solidFill>
                        </a:rPr>
                        <a:t>The costs of mistakes</a:t>
                      </a:r>
                      <a:r>
                        <a:rPr lang="en-US" altLang="ko-KR" baseline="0" dirty="0" smtClean="0">
                          <a:solidFill>
                            <a:srgbClr val="C00000"/>
                          </a:solidFill>
                        </a:rPr>
                        <a:t> may be high</a:t>
                      </a:r>
                      <a:endParaRPr lang="ko-KR" alt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4023855"/>
                  </a:ext>
                </a:extLst>
              </a:tr>
              <a:tr h="449999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Benchmark performance -&gt; innovation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Find shortcomings</a:t>
                      </a:r>
                      <a:r>
                        <a:rPr lang="en-US" altLang="ko-KR" baseline="0" dirty="0" smtClean="0"/>
                        <a:t> -&gt; </a:t>
                      </a:r>
                      <a:r>
                        <a:rPr lang="en-US" altLang="ko-KR" baseline="0" dirty="0" smtClean="0">
                          <a:solidFill>
                            <a:srgbClr val="C00000"/>
                          </a:solidFill>
                        </a:rPr>
                        <a:t>understanding</a:t>
                      </a:r>
                      <a:endParaRPr lang="ko-KR" alt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3008417"/>
                  </a:ext>
                </a:extLst>
              </a:tr>
              <a:tr h="449999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Imitate human intelligence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Augment human intelligence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2268535"/>
                  </a:ext>
                </a:extLst>
              </a:tr>
              <a:tr h="449999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Recognize</a:t>
                      </a:r>
                      <a:r>
                        <a:rPr lang="en-US" altLang="ko-KR" baseline="0" dirty="0" smtClean="0"/>
                        <a:t> patterns in </a:t>
                      </a:r>
                      <a:r>
                        <a:rPr lang="en-US" altLang="ko-KR" baseline="0" dirty="0" err="1" smtClean="0"/>
                        <a:t>iid</a:t>
                      </a:r>
                      <a:r>
                        <a:rPr lang="en-US" altLang="ko-KR" baseline="0" dirty="0" smtClean="0"/>
                        <a:t> data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Adapt to new conditions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8124649"/>
                  </a:ext>
                </a:extLst>
              </a:tr>
              <a:tr h="106170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Computer vision</a:t>
                      </a:r>
                    </a:p>
                    <a:p>
                      <a:pPr latinLnBrk="1"/>
                      <a:r>
                        <a:rPr lang="en-US" altLang="ko-KR" dirty="0" smtClean="0"/>
                        <a:t>Natural language processing</a:t>
                      </a:r>
                    </a:p>
                    <a:p>
                      <a:pPr latinLnBrk="1"/>
                      <a:r>
                        <a:rPr lang="en-US" altLang="ko-KR" dirty="0" smtClean="0"/>
                        <a:t>Chess, Go, Jeopardy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Complex physical systems</a:t>
                      </a:r>
                    </a:p>
                    <a:p>
                      <a:pPr latinLnBrk="1"/>
                      <a:r>
                        <a:rPr lang="en-US" altLang="ko-KR" dirty="0" smtClean="0"/>
                        <a:t>Integration</a:t>
                      </a:r>
                      <a:r>
                        <a:rPr lang="en-US" altLang="ko-KR" baseline="0" dirty="0" smtClean="0"/>
                        <a:t> with critical infrastructure</a:t>
                      </a:r>
                    </a:p>
                    <a:p>
                      <a:pPr latinLnBrk="1"/>
                      <a:r>
                        <a:rPr lang="en-US" altLang="ko-KR" baseline="0" dirty="0" smtClean="0">
                          <a:solidFill>
                            <a:srgbClr val="C00000"/>
                          </a:solidFill>
                        </a:rPr>
                        <a:t>High-consequence decision making</a:t>
                      </a:r>
                      <a:endParaRPr lang="ko-KR" alt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4971369"/>
                  </a:ext>
                </a:extLst>
              </a:tr>
            </a:tbl>
          </a:graphicData>
        </a:graphic>
      </p:graphicFrame>
      <p:sp>
        <p:nvSpPr>
          <p:cNvPr id="7" name="내용 개체 틀 2"/>
          <p:cNvSpPr>
            <a:spLocks noGrp="1"/>
          </p:cNvSpPr>
          <p:nvPr>
            <p:ph sz="half" idx="1"/>
          </p:nvPr>
        </p:nvSpPr>
        <p:spPr>
          <a:xfrm>
            <a:off x="0" y="6099742"/>
            <a:ext cx="9144000" cy="301058"/>
          </a:xfrm>
        </p:spPr>
        <p:txBody>
          <a:bodyPr/>
          <a:lstStyle/>
          <a:p>
            <a:pPr marL="0" indent="0">
              <a:buNone/>
            </a:pPr>
            <a:r>
              <a:rPr lang="en-US" altLang="ko-KR" sz="1000" dirty="0" smtClean="0"/>
              <a:t>    </a:t>
            </a:r>
            <a:r>
              <a:rPr lang="en-US" altLang="ko-KR" sz="1000" dirty="0"/>
              <a:t>Rebecca Willett. </a:t>
            </a:r>
            <a:r>
              <a:rPr lang="en-US" altLang="ko-KR" sz="1000" dirty="0" smtClean="0"/>
              <a:t>AI FOR SCIENCE From Atoms to the Cosmos. ANL. 2021.</a:t>
            </a:r>
            <a:endParaRPr lang="en-US" altLang="ko-KR" sz="1000" dirty="0"/>
          </a:p>
          <a:p>
            <a:pPr lvl="1"/>
            <a:endParaRPr lang="en-US" altLang="ko-KR" sz="1000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0604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5C16F4C-3684-4E35-B0E1-DF55829909A8}" type="slidenum">
              <a:rPr lang="en-US" altLang="zh-CN" smtClean="0"/>
              <a:pPr/>
              <a:t>14</a:t>
            </a:fld>
            <a:endParaRPr lang="en-US" altLang="zh-CN" dirty="0" smtClean="0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487363"/>
          </a:xfrm>
        </p:spPr>
        <p:txBody>
          <a:bodyPr/>
          <a:lstStyle/>
          <a:p>
            <a:pPr eaLnBrk="1" hangingPunct="1"/>
            <a:r>
              <a:rPr lang="en-US" altLang="ko-KR" sz="2400" dirty="0"/>
              <a:t>Key Attributes </a:t>
            </a:r>
            <a:r>
              <a:rPr lang="en-US" altLang="ko-KR" sz="2400" dirty="0" smtClean="0"/>
              <a:t>(2/2</a:t>
            </a:r>
            <a:r>
              <a:rPr lang="en-US" altLang="ko-KR" sz="2400" dirty="0"/>
              <a:t>)</a:t>
            </a:r>
            <a:endParaRPr lang="en-US" altLang="zh-CN" sz="2400" dirty="0" smtClean="0"/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9231903"/>
              </p:ext>
            </p:extLst>
          </p:nvPr>
        </p:nvGraphicFramePr>
        <p:xfrm>
          <a:off x="457200" y="999130"/>
          <a:ext cx="8229600" cy="5249270"/>
        </p:xfrm>
        <a:graphic>
          <a:graphicData uri="http://schemas.openxmlformats.org/drawingml/2006/table">
            <a:tbl>
              <a:tblPr>
                <a:tableStyleId>{10A1B5D5-9B99-4C35-A422-299274C87663}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2657850992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1969157057"/>
                    </a:ext>
                  </a:extLst>
                </a:gridCol>
                <a:gridCol w="3962400">
                  <a:extLst>
                    <a:ext uri="{9D8B030D-6E8A-4147-A177-3AD203B41FA5}">
                      <a16:colId xmlns:a16="http://schemas.microsoft.com/office/drawing/2014/main" val="2831769947"/>
                    </a:ext>
                  </a:extLst>
                </a:gridCol>
              </a:tblGrid>
              <a:tr h="57595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kern="0" spc="-60" dirty="0" smtClean="0">
                          <a:effectLst/>
                        </a:rPr>
                        <a:t>Key Attributes</a:t>
                      </a:r>
                      <a:endParaRPr lang="ko-KR" altLang="en-US" sz="2000" b="1" kern="0" spc="-60" dirty="0">
                        <a:solidFill>
                          <a:schemeClr val="tx1"/>
                        </a:solidFill>
                        <a:effectLst/>
                        <a:latin typeface="HY신명조" panose="02030600000101010101" pitchFamily="18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kern="0" spc="-60" dirty="0" smtClean="0">
                          <a:solidFill>
                            <a:srgbClr val="C00000"/>
                          </a:solidFill>
                          <a:effectLst/>
                        </a:rPr>
                        <a:t>Challenges</a:t>
                      </a:r>
                      <a:endParaRPr lang="ko-KR" altLang="en-US" sz="2000" b="1" kern="0" spc="-60" dirty="0">
                        <a:solidFill>
                          <a:srgbClr val="C00000"/>
                        </a:solidFill>
                        <a:effectLst/>
                        <a:latin typeface="HY신명조" panose="02030600000101010101" pitchFamily="18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kern="0" spc="-60" dirty="0" smtClean="0">
                          <a:solidFill>
                            <a:srgbClr val="00B0F0"/>
                          </a:solidFill>
                          <a:effectLst/>
                        </a:rPr>
                        <a:t>Remarks</a:t>
                      </a:r>
                      <a:endParaRPr lang="ko-KR" altLang="en-US" sz="2000" b="1" kern="0" spc="-60" dirty="0">
                        <a:solidFill>
                          <a:srgbClr val="00B0F0"/>
                        </a:solidFill>
                        <a:effectLst/>
                        <a:latin typeface="HY신명조" panose="02030600000101010101" pitchFamily="18" charset="-127"/>
                      </a:endParaRPr>
                    </a:p>
                  </a:txBody>
                  <a:tcPr marL="64770" marR="64770" marT="17907" marB="17907" anchor="ctr"/>
                </a:tc>
                <a:extLst>
                  <a:ext uri="{0D108BD9-81ED-4DB2-BD59-A6C34878D82A}">
                    <a16:rowId xmlns:a16="http://schemas.microsoft.com/office/drawing/2014/main" val="447196291"/>
                  </a:ext>
                </a:extLst>
              </a:tr>
              <a:tr h="599309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kern="0" spc="-60" dirty="0" smtClean="0">
                          <a:effectLst/>
                        </a:rPr>
                        <a:t>Life Cycle</a:t>
                      </a:r>
                      <a:endParaRPr lang="ko-KR" altLang="en-US" sz="1600" b="1" kern="0" spc="-6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kern="0" spc="-60" dirty="0" smtClean="0">
                          <a:solidFill>
                            <a:srgbClr val="C00000"/>
                          </a:solidFill>
                          <a:effectLst/>
                        </a:rPr>
                        <a:t>Extremely Long</a:t>
                      </a:r>
                      <a:endParaRPr lang="ko-KR" altLang="en-US" sz="1600" kern="0" spc="-60" dirty="0"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kern="0" spc="-60" dirty="0" smtClean="0">
                          <a:solidFill>
                            <a:srgbClr val="00B0F0"/>
                          </a:solidFill>
                          <a:effectLst/>
                        </a:rPr>
                        <a:t>Longer</a:t>
                      </a:r>
                      <a:r>
                        <a:rPr lang="en-US" altLang="ko-KR" sz="1600" kern="0" spc="-60" baseline="0" dirty="0" smtClean="0">
                          <a:solidFill>
                            <a:srgbClr val="00B0F0"/>
                          </a:solidFill>
                          <a:effectLst/>
                        </a:rPr>
                        <a:t> than </a:t>
                      </a:r>
                      <a:r>
                        <a:rPr lang="en-US" altLang="ko-KR" sz="1600" kern="0" spc="-60" dirty="0" smtClean="0">
                          <a:solidFill>
                            <a:srgbClr val="00B0F0"/>
                          </a:solidFill>
                          <a:effectLst/>
                        </a:rPr>
                        <a:t>60</a:t>
                      </a:r>
                      <a:r>
                        <a:rPr lang="ko-KR" altLang="en-US" sz="1600" kern="0" spc="-60" dirty="0" smtClean="0">
                          <a:solidFill>
                            <a:srgbClr val="00B0F0"/>
                          </a:solidFill>
                          <a:effectLst/>
                        </a:rPr>
                        <a:t> </a:t>
                      </a:r>
                      <a:r>
                        <a:rPr lang="en-US" altLang="ko-KR" sz="1600" kern="0" spc="-60" dirty="0" smtClean="0">
                          <a:solidFill>
                            <a:srgbClr val="00B0F0"/>
                          </a:solidFill>
                          <a:effectLst/>
                        </a:rPr>
                        <a:t>years</a:t>
                      </a: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kern="0" spc="-60" dirty="0" smtClean="0">
                          <a:solidFill>
                            <a:srgbClr val="00B0F0"/>
                          </a:solidFill>
                          <a:effectLst/>
                        </a:rPr>
                        <a:t>(much longer if </a:t>
                      </a:r>
                      <a:r>
                        <a:rPr lang="en-US" altLang="ko-KR" sz="1600" kern="0" spc="-60" baseline="0" dirty="0" smtClean="0">
                          <a:solidFill>
                            <a:srgbClr val="00B0F0"/>
                          </a:solidFill>
                          <a:effectLst/>
                        </a:rPr>
                        <a:t>design development is included)</a:t>
                      </a:r>
                      <a:endParaRPr lang="en-US" altLang="ko-KR" sz="1600" kern="0" spc="-60" dirty="0" smtClean="0">
                        <a:solidFill>
                          <a:srgbClr val="00B0F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extLst>
                  <a:ext uri="{0D108BD9-81ED-4DB2-BD59-A6C34878D82A}">
                    <a16:rowId xmlns:a16="http://schemas.microsoft.com/office/drawing/2014/main" val="2617808"/>
                  </a:ext>
                </a:extLst>
              </a:tr>
              <a:tr h="1176747">
                <a:tc row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kern="0" spc="-60" dirty="0" smtClean="0">
                          <a:effectLst/>
                        </a:rPr>
                        <a:t>Complexity</a:t>
                      </a:r>
                      <a:endParaRPr lang="ko-KR" altLang="en-US" sz="1600" b="1" kern="0" spc="-6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kern="0" spc="-60" dirty="0" smtClean="0">
                          <a:solidFill>
                            <a:srgbClr val="C00000"/>
                          </a:solidFill>
                          <a:effectLst/>
                        </a:rPr>
                        <a:t>Project managements</a:t>
                      </a:r>
                      <a:endParaRPr lang="en-US" altLang="ko-KR" sz="1600" kern="0" spc="-60" dirty="0" smtClean="0">
                        <a:solidFill>
                          <a:srgbClr val="C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kern="0" spc="-60" dirty="0" smtClean="0">
                          <a:solidFill>
                            <a:srgbClr val="00B0F0"/>
                          </a:solidFill>
                          <a:effectLst/>
                        </a:rPr>
                        <a:t>Electricity market, </a:t>
                      </a: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kern="0" spc="-60" dirty="0" smtClean="0">
                          <a:solidFill>
                            <a:srgbClr val="00B0F0"/>
                          </a:solidFill>
                          <a:effectLst/>
                        </a:rPr>
                        <a:t>Fuel cycles,</a:t>
                      </a: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kern="0" spc="-60" dirty="0" smtClean="0">
                          <a:solidFill>
                            <a:srgbClr val="00B0F0"/>
                          </a:solidFill>
                          <a:effectLst/>
                        </a:rPr>
                        <a:t>Supply Chains, </a:t>
                      </a: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kern="0" spc="-60" dirty="0" smtClean="0">
                          <a:solidFill>
                            <a:srgbClr val="00B0F0"/>
                          </a:solidFill>
                          <a:effectLst/>
                        </a:rPr>
                        <a:t>O&amp;M</a:t>
                      </a: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kern="0" spc="-60" dirty="0" smtClean="0">
                          <a:solidFill>
                            <a:srgbClr val="00B0F0"/>
                          </a:solidFill>
                          <a:effectLst/>
                        </a:rPr>
                        <a:t>Radioactive wastes</a:t>
                      </a:r>
                      <a:endParaRPr lang="ko-KR" altLang="en-US" sz="1600" kern="0" spc="-60" dirty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770" marR="64770" marT="17907" marB="17907" anchor="ctr"/>
                </a:tc>
                <a:extLst>
                  <a:ext uri="{0D108BD9-81ED-4DB2-BD59-A6C34878D82A}">
                    <a16:rowId xmlns:a16="http://schemas.microsoft.com/office/drawing/2014/main" val="2031085170"/>
                  </a:ext>
                </a:extLst>
              </a:tr>
              <a:tr h="61944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kern="0" spc="-60" dirty="0" smtClean="0">
                          <a:solidFill>
                            <a:srgbClr val="C00000"/>
                          </a:solidFill>
                          <a:effectLst/>
                        </a:rPr>
                        <a:t>Quality </a:t>
                      </a:r>
                      <a:r>
                        <a:rPr lang="en-US" altLang="ko-KR" sz="1600" kern="0" spc="-60" dirty="0" smtClean="0">
                          <a:solidFill>
                            <a:srgbClr val="C00000"/>
                          </a:solidFill>
                          <a:effectLst/>
                        </a:rPr>
                        <a:t>Assurance</a:t>
                      </a:r>
                      <a:endParaRPr lang="en-US" altLang="ko-KR" sz="1600" kern="0" spc="-60" dirty="0" smtClean="0">
                        <a:solidFill>
                          <a:srgbClr val="C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kern="0" spc="-60" dirty="0" smtClean="0">
                          <a:solidFill>
                            <a:srgbClr val="00B0F0"/>
                          </a:solidFill>
                          <a:effectLst/>
                        </a:rPr>
                        <a:t>Shortage in Experienced personnel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kern="0" spc="-60" dirty="0" smtClean="0">
                          <a:solidFill>
                            <a:srgbClr val="00B0F0"/>
                          </a:solidFill>
                          <a:effectLst/>
                        </a:rPr>
                        <a:t>Difficulties in Technology Transfer from G. to G.</a:t>
                      </a:r>
                      <a:endParaRPr lang="ko-KR" altLang="en-US" sz="1600" kern="0" spc="-60" dirty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770" marR="64770" marT="17907" marB="17907" anchor="ctr"/>
                </a:tc>
                <a:extLst>
                  <a:ext uri="{0D108BD9-81ED-4DB2-BD59-A6C34878D82A}">
                    <a16:rowId xmlns:a16="http://schemas.microsoft.com/office/drawing/2014/main" val="2641968079"/>
                  </a:ext>
                </a:extLst>
              </a:tr>
              <a:tr h="44451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kern="0" spc="-60" dirty="0" smtClean="0">
                          <a:solidFill>
                            <a:srgbClr val="C00000"/>
                          </a:solidFill>
                          <a:effectLst/>
                        </a:rPr>
                        <a:t>Configuration</a:t>
                      </a:r>
                      <a:r>
                        <a:rPr lang="en-US" altLang="ko-KR" sz="1600" kern="0" spc="-60" baseline="0" dirty="0" smtClean="0">
                          <a:solidFill>
                            <a:srgbClr val="C00000"/>
                          </a:solidFill>
                          <a:effectLst/>
                        </a:rPr>
                        <a:t> Management</a:t>
                      </a:r>
                      <a:endParaRPr lang="ko-KR" altLang="en-US" sz="1600" kern="0" spc="-60" dirty="0" smtClean="0"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kern="0" spc="-60" dirty="0" smtClean="0">
                          <a:solidFill>
                            <a:srgbClr val="00B0F0"/>
                          </a:solidFill>
                          <a:effectLst/>
                        </a:rPr>
                        <a:t>Longer</a:t>
                      </a:r>
                      <a:r>
                        <a:rPr lang="en-US" altLang="ko-KR" sz="1600" kern="0" spc="-60" baseline="0" dirty="0" smtClean="0">
                          <a:solidFill>
                            <a:srgbClr val="00B0F0"/>
                          </a:solidFill>
                          <a:effectLst/>
                        </a:rPr>
                        <a:t> than </a:t>
                      </a:r>
                      <a:r>
                        <a:rPr lang="en-US" altLang="ko-KR" sz="1600" kern="0" spc="-60" dirty="0" smtClean="0">
                          <a:solidFill>
                            <a:srgbClr val="00B0F0"/>
                          </a:solidFill>
                          <a:effectLst/>
                        </a:rPr>
                        <a:t>60</a:t>
                      </a:r>
                      <a:r>
                        <a:rPr lang="ko-KR" altLang="en-US" sz="1600" kern="0" spc="-60" dirty="0" smtClean="0">
                          <a:solidFill>
                            <a:srgbClr val="00B0F0"/>
                          </a:solidFill>
                          <a:effectLst/>
                        </a:rPr>
                        <a:t> </a:t>
                      </a:r>
                      <a:r>
                        <a:rPr lang="en-US" altLang="ko-KR" sz="1600" kern="0" spc="-60" dirty="0" smtClean="0">
                          <a:solidFill>
                            <a:srgbClr val="00B0F0"/>
                          </a:solidFill>
                          <a:effectLst/>
                        </a:rPr>
                        <a:t>years</a:t>
                      </a:r>
                      <a:endParaRPr lang="en-US" altLang="ko-KR" sz="1600" kern="0" spc="-60" dirty="0" smtClean="0">
                        <a:solidFill>
                          <a:srgbClr val="00B0F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extLst>
                  <a:ext uri="{0D108BD9-81ED-4DB2-BD59-A6C34878D82A}">
                    <a16:rowId xmlns:a16="http://schemas.microsoft.com/office/drawing/2014/main" val="1500721385"/>
                  </a:ext>
                </a:extLst>
              </a:tr>
              <a:tr h="534600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kern="0" spc="-60" dirty="0" smtClean="0">
                          <a:effectLst/>
                        </a:rPr>
                        <a:t>Safety</a:t>
                      </a:r>
                      <a:endParaRPr lang="ko-KR" altLang="en-US" sz="1600" b="1" kern="0" spc="-6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kern="0" spc="-60" dirty="0" smtClean="0">
                          <a:solidFill>
                            <a:srgbClr val="C00000"/>
                          </a:solidFill>
                          <a:effectLst/>
                        </a:rPr>
                        <a:t>Conservatism</a:t>
                      </a:r>
                      <a:endParaRPr lang="ko-KR" altLang="en-US" sz="1600" kern="0" spc="-60" dirty="0"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kern="0" spc="-60" dirty="0" smtClean="0">
                          <a:solidFill>
                            <a:srgbClr val="00B0F0"/>
                          </a:solidFill>
                          <a:effectLst/>
                        </a:rPr>
                        <a:t>Continually</a:t>
                      </a:r>
                      <a:r>
                        <a:rPr lang="en-US" altLang="ko-KR" sz="1600" kern="0" spc="-60" baseline="0" dirty="0" smtClean="0">
                          <a:solidFill>
                            <a:srgbClr val="00B0F0"/>
                          </a:solidFill>
                          <a:effectLst/>
                        </a:rPr>
                        <a:t> Strengthened demands</a:t>
                      </a:r>
                      <a:endParaRPr lang="ko-KR" altLang="en-US" sz="1600" kern="0" spc="-60" dirty="0" smtClean="0">
                        <a:solidFill>
                          <a:srgbClr val="00B0F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kern="0" spc="-60" dirty="0" smtClean="0">
                          <a:solidFill>
                            <a:srgbClr val="00B0F0"/>
                          </a:solidFill>
                          <a:effectLst/>
                        </a:rPr>
                        <a:t>Risks and Costs</a:t>
                      </a:r>
                      <a:endParaRPr lang="ko-KR" altLang="en-US" sz="1600" kern="0" spc="-60" dirty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770" marR="64770" marT="17907" marB="17907" anchor="ctr"/>
                </a:tc>
                <a:extLst>
                  <a:ext uri="{0D108BD9-81ED-4DB2-BD59-A6C34878D82A}">
                    <a16:rowId xmlns:a16="http://schemas.microsoft.com/office/drawing/2014/main" val="3407464700"/>
                  </a:ext>
                </a:extLst>
              </a:tr>
              <a:tr h="619442"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kern="0" spc="-60" dirty="0" smtClean="0">
                          <a:effectLst/>
                        </a:rPr>
                        <a:t>Regulatory Documents</a:t>
                      </a:r>
                      <a:endParaRPr lang="ko-KR" altLang="en-US" sz="1600" b="1" kern="0" spc="-6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kern="0" spc="-60" dirty="0" smtClean="0">
                          <a:solidFill>
                            <a:srgbClr val="C00000"/>
                          </a:solidFill>
                          <a:effectLst/>
                        </a:rPr>
                        <a:t>Quality </a:t>
                      </a:r>
                      <a:r>
                        <a:rPr lang="en-US" altLang="ko-KR" sz="1600" kern="0" spc="-60" dirty="0" smtClean="0">
                          <a:solidFill>
                            <a:srgbClr val="C00000"/>
                          </a:solidFill>
                          <a:effectLst/>
                        </a:rPr>
                        <a:t>Assurance</a:t>
                      </a:r>
                      <a:endParaRPr lang="en-US" altLang="ko-KR" sz="1600" kern="0" spc="-60" dirty="0" smtClean="0">
                        <a:solidFill>
                          <a:srgbClr val="C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kern="0" spc="-60" dirty="0" smtClean="0">
                          <a:solidFill>
                            <a:srgbClr val="00B0F0"/>
                          </a:solidFill>
                          <a:effectLst/>
                        </a:rPr>
                        <a:t>Shortage in </a:t>
                      </a:r>
                      <a:r>
                        <a:rPr lang="en-US" altLang="ko-KR" sz="1600" kern="0" spc="-60" dirty="0" smtClean="0">
                          <a:solidFill>
                            <a:srgbClr val="00B0F0"/>
                          </a:solidFill>
                          <a:effectLst/>
                        </a:rPr>
                        <a:t>Experienced </a:t>
                      </a:r>
                      <a:r>
                        <a:rPr lang="en-US" altLang="ko-KR" sz="1600" kern="0" spc="-60" dirty="0" smtClean="0">
                          <a:solidFill>
                            <a:srgbClr val="00B0F0"/>
                          </a:solidFill>
                          <a:effectLst/>
                        </a:rPr>
                        <a:t>personnel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kern="0" spc="-60" dirty="0" smtClean="0">
                          <a:solidFill>
                            <a:srgbClr val="00B0F0"/>
                          </a:solidFill>
                          <a:effectLst/>
                        </a:rPr>
                        <a:t>Difficulties in Technology Transfer from G. to G.</a:t>
                      </a:r>
                      <a:endParaRPr lang="ko-KR" altLang="en-US" sz="1600" kern="0" spc="-60" dirty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770" marR="64770" marT="17907" marB="17907" anchor="ctr"/>
                </a:tc>
                <a:extLst>
                  <a:ext uri="{0D108BD9-81ED-4DB2-BD59-A6C34878D82A}">
                    <a16:rowId xmlns:a16="http://schemas.microsoft.com/office/drawing/2014/main" val="1301009200"/>
                  </a:ext>
                </a:extLst>
              </a:tr>
              <a:tr h="60099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kern="0" spc="-60" dirty="0" smtClean="0">
                          <a:solidFill>
                            <a:srgbClr val="C00000"/>
                          </a:solidFill>
                          <a:effectLst/>
                        </a:rPr>
                        <a:t>Configuration</a:t>
                      </a:r>
                      <a:r>
                        <a:rPr lang="en-US" altLang="ko-KR" sz="1600" kern="0" spc="-60" baseline="0" dirty="0" smtClean="0">
                          <a:solidFill>
                            <a:srgbClr val="C00000"/>
                          </a:solidFill>
                          <a:effectLst/>
                        </a:rPr>
                        <a:t> Management</a:t>
                      </a:r>
                      <a:endParaRPr lang="ko-KR" altLang="en-US" sz="1600" kern="0" spc="-60" dirty="0" smtClean="0"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kern="0" spc="-60" dirty="0" smtClean="0">
                          <a:solidFill>
                            <a:srgbClr val="00B0F0"/>
                          </a:solidFill>
                          <a:effectLst/>
                        </a:rPr>
                        <a:t>Longer</a:t>
                      </a:r>
                      <a:r>
                        <a:rPr lang="en-US" altLang="ko-KR" sz="1600" kern="0" spc="-60" baseline="0" dirty="0" smtClean="0">
                          <a:solidFill>
                            <a:srgbClr val="00B0F0"/>
                          </a:solidFill>
                          <a:effectLst/>
                        </a:rPr>
                        <a:t> than </a:t>
                      </a:r>
                      <a:r>
                        <a:rPr lang="en-US" altLang="ko-KR" sz="1600" kern="0" spc="-60" dirty="0" smtClean="0">
                          <a:solidFill>
                            <a:srgbClr val="00B0F0"/>
                          </a:solidFill>
                          <a:effectLst/>
                        </a:rPr>
                        <a:t>60</a:t>
                      </a:r>
                      <a:r>
                        <a:rPr lang="ko-KR" altLang="en-US" sz="1600" kern="0" spc="-60" dirty="0" smtClean="0">
                          <a:solidFill>
                            <a:srgbClr val="00B0F0"/>
                          </a:solidFill>
                          <a:effectLst/>
                        </a:rPr>
                        <a:t> </a:t>
                      </a:r>
                      <a:r>
                        <a:rPr lang="en-US" altLang="ko-KR" sz="1600" kern="0" spc="-60" dirty="0" smtClean="0">
                          <a:solidFill>
                            <a:srgbClr val="00B0F0"/>
                          </a:solidFill>
                          <a:effectLst/>
                        </a:rPr>
                        <a:t>years</a:t>
                      </a:r>
                      <a:endParaRPr lang="en-US" altLang="ko-KR" sz="1600" kern="0" spc="-60" dirty="0" smtClean="0">
                        <a:solidFill>
                          <a:srgbClr val="00B0F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extLst>
                  <a:ext uri="{0D108BD9-81ED-4DB2-BD59-A6C34878D82A}">
                    <a16:rowId xmlns:a16="http://schemas.microsoft.com/office/drawing/2014/main" val="30151734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7116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92EABA-6D5B-4AD4-B503-894C501E225C}" type="slidenum">
              <a:rPr lang="en-US" altLang="zh-CN" smtClean="0"/>
              <a:pPr>
                <a:defRPr/>
              </a:pPr>
              <a:t>15</a:t>
            </a:fld>
            <a:endParaRPr lang="en-US" altLang="zh-CN" dirty="0"/>
          </a:p>
        </p:txBody>
      </p:sp>
      <p:sp>
        <p:nvSpPr>
          <p:cNvPr id="8" name="내용 개체 틀 2"/>
          <p:cNvSpPr>
            <a:spLocks noGrp="1"/>
          </p:cNvSpPr>
          <p:nvPr>
            <p:ph sz="half" idx="1"/>
          </p:nvPr>
        </p:nvSpPr>
        <p:spPr>
          <a:xfrm>
            <a:off x="0" y="6019800"/>
            <a:ext cx="9144000" cy="301058"/>
          </a:xfrm>
        </p:spPr>
        <p:txBody>
          <a:bodyPr/>
          <a:lstStyle/>
          <a:p>
            <a:pPr marL="457200" lvl="1" indent="0">
              <a:buNone/>
            </a:pPr>
            <a:r>
              <a:rPr lang="en-US" altLang="ko-KR" sz="1000" dirty="0" smtClean="0"/>
              <a:t>6 elements of effective strategic planning. (2022, April 30). https</a:t>
            </a:r>
            <a:r>
              <a:rPr lang="en-US" altLang="ko-KR" sz="1000" dirty="0"/>
              <a:t>://www.thespurgroup.com/blog/the-6-elements-of-effective-strategic-planning</a:t>
            </a:r>
          </a:p>
          <a:p>
            <a:pPr lvl="1"/>
            <a:endParaRPr lang="en-US" altLang="ko-KR" sz="2000" dirty="0" smtClean="0"/>
          </a:p>
          <a:p>
            <a:pPr lvl="1"/>
            <a:endParaRPr lang="en-US" altLang="ko-KR" dirty="0" smtClean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08" y="1034021"/>
            <a:ext cx="8738384" cy="4886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727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SE Process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92EABA-6D5B-4AD4-B503-894C501E225C}" type="slidenum">
              <a:rPr lang="en-US" altLang="zh-CN" smtClean="0"/>
              <a:pPr>
                <a:defRPr/>
              </a:pPr>
              <a:t>16</a:t>
            </a:fld>
            <a:endParaRPr lang="en-US" altLang="zh-CN" dirty="0"/>
          </a:p>
        </p:txBody>
      </p:sp>
      <p:sp>
        <p:nvSpPr>
          <p:cNvPr id="8" name="내용 개체 틀 2"/>
          <p:cNvSpPr>
            <a:spLocks noGrp="1"/>
          </p:cNvSpPr>
          <p:nvPr>
            <p:ph sz="half" idx="1"/>
          </p:nvPr>
        </p:nvSpPr>
        <p:spPr>
          <a:xfrm>
            <a:off x="0" y="6099742"/>
            <a:ext cx="9144000" cy="301058"/>
          </a:xfrm>
        </p:spPr>
        <p:txBody>
          <a:bodyPr/>
          <a:lstStyle/>
          <a:p>
            <a:pPr marL="457200" lvl="1" indent="0">
              <a:buNone/>
            </a:pPr>
            <a:r>
              <a:rPr lang="en-US" altLang="ko-KR" sz="1000" dirty="0" smtClean="0"/>
              <a:t>INCOSE Systems Engineering Handbook v.3, June</a:t>
            </a:r>
            <a:r>
              <a:rPr lang="ko-KR" altLang="en-US" sz="1000" dirty="0" smtClean="0"/>
              <a:t> </a:t>
            </a:r>
            <a:r>
              <a:rPr lang="en-US" altLang="ko-KR" sz="1000" dirty="0" smtClean="0"/>
              <a:t>2006.</a:t>
            </a:r>
          </a:p>
          <a:p>
            <a:pPr lvl="1"/>
            <a:endParaRPr lang="en-US" altLang="ko-KR" sz="2000" dirty="0" smtClean="0"/>
          </a:p>
          <a:p>
            <a:pPr lvl="1"/>
            <a:endParaRPr lang="en-US" altLang="ko-KR" dirty="0" smtClean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4497" y="1019638"/>
            <a:ext cx="7012703" cy="5061054"/>
          </a:xfrm>
          <a:prstGeom prst="rect">
            <a:avLst/>
          </a:prstGeom>
        </p:spPr>
      </p:pic>
      <p:sp>
        <p:nvSpPr>
          <p:cNvPr id="3" name="타원 2"/>
          <p:cNvSpPr/>
          <p:nvPr/>
        </p:nvSpPr>
        <p:spPr>
          <a:xfrm>
            <a:off x="1303776" y="1371600"/>
            <a:ext cx="1212569" cy="685800"/>
          </a:xfrm>
          <a:prstGeom prst="ellipse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타원 18"/>
          <p:cNvSpPr/>
          <p:nvPr/>
        </p:nvSpPr>
        <p:spPr>
          <a:xfrm>
            <a:off x="4920702" y="3225114"/>
            <a:ext cx="1212569" cy="457200"/>
          </a:xfrm>
          <a:prstGeom prst="ellipse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타원 11"/>
          <p:cNvSpPr/>
          <p:nvPr/>
        </p:nvSpPr>
        <p:spPr>
          <a:xfrm>
            <a:off x="3358279" y="3225113"/>
            <a:ext cx="1212569" cy="584887"/>
          </a:xfrm>
          <a:prstGeom prst="ellipse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타원 8"/>
          <p:cNvSpPr/>
          <p:nvPr/>
        </p:nvSpPr>
        <p:spPr>
          <a:xfrm>
            <a:off x="1303775" y="1981200"/>
            <a:ext cx="1212569" cy="533400"/>
          </a:xfrm>
          <a:prstGeom prst="ellipse">
            <a:avLst/>
          </a:prstGeom>
          <a:noFill/>
          <a:ln w="28575" cap="flat" cmpd="sng" algn="ctr">
            <a:solidFill>
              <a:schemeClr val="accent2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34161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92EABA-6D5B-4AD4-B503-894C501E225C}" type="slidenum">
              <a:rPr lang="en-US" altLang="zh-CN" smtClean="0"/>
              <a:pPr>
                <a:defRPr/>
              </a:pPr>
              <a:t>17</a:t>
            </a:fld>
            <a:endParaRPr lang="en-US" altLang="zh-CN" dirty="0"/>
          </a:p>
        </p:txBody>
      </p:sp>
      <p:sp>
        <p:nvSpPr>
          <p:cNvPr id="8" name="내용 개체 틀 2"/>
          <p:cNvSpPr>
            <a:spLocks noGrp="1"/>
          </p:cNvSpPr>
          <p:nvPr>
            <p:ph sz="half" idx="1"/>
          </p:nvPr>
        </p:nvSpPr>
        <p:spPr>
          <a:xfrm>
            <a:off x="0" y="6019800"/>
            <a:ext cx="9144000" cy="301058"/>
          </a:xfrm>
        </p:spPr>
        <p:txBody>
          <a:bodyPr/>
          <a:lstStyle/>
          <a:p>
            <a:pPr marL="457200" lvl="1" indent="0">
              <a:buNone/>
            </a:pPr>
            <a:r>
              <a:rPr lang="en-US" altLang="ko-KR" sz="1000" dirty="0" smtClean="0"/>
              <a:t>6 elements of effective strategic planning. (2022, April 30). https</a:t>
            </a:r>
            <a:r>
              <a:rPr lang="en-US" altLang="ko-KR" sz="1000" dirty="0"/>
              <a:t>://www.thespurgroup.com/blog/the-6-elements-of-effective-strategic-planning</a:t>
            </a:r>
          </a:p>
          <a:p>
            <a:pPr lvl="1"/>
            <a:endParaRPr lang="en-US" altLang="ko-KR" sz="2000" dirty="0" smtClean="0"/>
          </a:p>
          <a:p>
            <a:pPr lvl="1"/>
            <a:endParaRPr lang="en-US" altLang="ko-KR" dirty="0" smtClean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52" y="1256457"/>
            <a:ext cx="7443793" cy="4162810"/>
          </a:xfrm>
          <a:prstGeom prst="rect">
            <a:avLst/>
          </a:prstGeom>
        </p:spPr>
      </p:pic>
      <p:sp>
        <p:nvSpPr>
          <p:cNvPr id="6" name="모서리가 둥근 직사각형 5"/>
          <p:cNvSpPr/>
          <p:nvPr/>
        </p:nvSpPr>
        <p:spPr>
          <a:xfrm>
            <a:off x="138799" y="3347588"/>
            <a:ext cx="8929001" cy="210647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구름 모양 설명선 10"/>
          <p:cNvSpPr/>
          <p:nvPr/>
        </p:nvSpPr>
        <p:spPr>
          <a:xfrm>
            <a:off x="117052" y="554786"/>
            <a:ext cx="2996515" cy="1509584"/>
          </a:xfrm>
          <a:prstGeom prst="cloudCallout">
            <a:avLst/>
          </a:prstGeom>
          <a:solidFill>
            <a:srgbClr val="FFC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/>
              <a:t>Growth, Productivity</a:t>
            </a:r>
          </a:p>
        </p:txBody>
      </p:sp>
      <p:sp>
        <p:nvSpPr>
          <p:cNvPr id="22" name="구름 모양 설명선 21"/>
          <p:cNvSpPr/>
          <p:nvPr/>
        </p:nvSpPr>
        <p:spPr>
          <a:xfrm>
            <a:off x="2845142" y="1244389"/>
            <a:ext cx="2996515" cy="1509584"/>
          </a:xfrm>
          <a:prstGeom prst="cloudCallout">
            <a:avLst/>
          </a:prstGeom>
          <a:solidFill>
            <a:srgbClr val="00B05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/>
              <a:t>Nuclear R&amp;D</a:t>
            </a:r>
          </a:p>
        </p:txBody>
      </p:sp>
      <p:sp>
        <p:nvSpPr>
          <p:cNvPr id="23" name="구름 모양 설명선 22"/>
          <p:cNvSpPr/>
          <p:nvPr/>
        </p:nvSpPr>
        <p:spPr>
          <a:xfrm>
            <a:off x="69684" y="2561276"/>
            <a:ext cx="2996515" cy="1509584"/>
          </a:xfrm>
          <a:prstGeom prst="cloudCallout">
            <a:avLst/>
          </a:prstGeom>
          <a:solidFill>
            <a:srgbClr val="FF33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/>
              <a:t>Tech. Innovation</a:t>
            </a:r>
          </a:p>
        </p:txBody>
      </p:sp>
      <p:sp>
        <p:nvSpPr>
          <p:cNvPr id="15" name="구름 모양 설명선 14"/>
          <p:cNvSpPr/>
          <p:nvPr/>
        </p:nvSpPr>
        <p:spPr>
          <a:xfrm>
            <a:off x="5390331" y="4227348"/>
            <a:ext cx="3702183" cy="1509584"/>
          </a:xfrm>
          <a:prstGeom prst="cloudCallout">
            <a:avLst/>
          </a:prstGeom>
          <a:solidFill>
            <a:srgbClr val="9900FF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/>
              <a:t>Infra. (network, DB, S/W)</a:t>
            </a:r>
          </a:p>
          <a:p>
            <a:pPr algn="ctr"/>
            <a:r>
              <a:rPr lang="en-US" altLang="ko-KR" sz="1400" dirty="0" smtClean="0"/>
              <a:t>Administration ($, MH)</a:t>
            </a:r>
          </a:p>
          <a:p>
            <a:pPr algn="ctr"/>
            <a:r>
              <a:rPr lang="en-US" altLang="ko-KR" sz="1400" dirty="0"/>
              <a:t>Policy(incentives)</a:t>
            </a:r>
          </a:p>
          <a:p>
            <a:pPr algn="ctr"/>
            <a:r>
              <a:rPr lang="en-US" altLang="ko-KR" sz="1400" dirty="0" smtClean="0"/>
              <a:t>Cultural change(mind)</a:t>
            </a:r>
          </a:p>
        </p:txBody>
      </p:sp>
    </p:spTree>
    <p:extLst>
      <p:ext uri="{BB962C8B-B14F-4D97-AF65-F5344CB8AC3E}">
        <p14:creationId xmlns:p14="http://schemas.microsoft.com/office/powerpoint/2010/main" val="1127446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5C16F4C-3684-4E35-B0E1-DF55829909A8}" type="slidenum">
              <a:rPr lang="en-US" altLang="zh-CN" smtClean="0"/>
              <a:pPr/>
              <a:t>18</a:t>
            </a:fld>
            <a:endParaRPr lang="en-US" altLang="zh-CN" dirty="0" smtClean="0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487363"/>
          </a:xfrm>
        </p:spPr>
        <p:txBody>
          <a:bodyPr/>
          <a:lstStyle/>
          <a:p>
            <a:pPr eaLnBrk="1" hangingPunct="1"/>
            <a:r>
              <a:rPr lang="en-US" altLang="zh-CN" sz="2400" dirty="0" smtClean="0"/>
              <a:t>A Reference Process for Data-driven Models</a:t>
            </a:r>
          </a:p>
        </p:txBody>
      </p:sp>
      <p:pic>
        <p:nvPicPr>
          <p:cNvPr id="37889" name="_x264788560" descr="EMB0000045c04e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936" y="990600"/>
            <a:ext cx="8136041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내용 개체 틀 2"/>
          <p:cNvSpPr>
            <a:spLocks noGrp="1"/>
          </p:cNvSpPr>
          <p:nvPr>
            <p:ph sz="half" idx="1"/>
          </p:nvPr>
        </p:nvSpPr>
        <p:spPr>
          <a:xfrm>
            <a:off x="0" y="6019800"/>
            <a:ext cx="9144000" cy="301058"/>
          </a:xfrm>
        </p:spPr>
        <p:txBody>
          <a:bodyPr/>
          <a:lstStyle/>
          <a:p>
            <a:pPr marL="457200" lvl="1" indent="0">
              <a:buNone/>
            </a:pPr>
            <a:r>
              <a:rPr lang="en-US" altLang="ko-KR" sz="1000" dirty="0" err="1" smtClean="0"/>
              <a:t>Hyeonil</a:t>
            </a:r>
            <a:r>
              <a:rPr lang="en-US" altLang="ko-KR" sz="1000" dirty="0" smtClean="0"/>
              <a:t> Kim, </a:t>
            </a:r>
            <a:r>
              <a:rPr lang="en-US" altLang="ko-KR" sz="1000" dirty="0"/>
              <a:t>Research on AI R&amp;D Strategy for Nuclear Application </a:t>
            </a:r>
            <a:r>
              <a:rPr lang="en-US" altLang="ko-KR" sz="1000" dirty="0" smtClean="0"/>
              <a:t>I, KAERI/TR-8854/2021</a:t>
            </a:r>
            <a:endParaRPr lang="en-US" altLang="ko-KR" sz="2000" dirty="0" smtClean="0"/>
          </a:p>
          <a:p>
            <a:pPr lvl="1"/>
            <a:endParaRPr lang="en-US" altLang="ko-KR" dirty="0" smtClean="0"/>
          </a:p>
        </p:txBody>
      </p:sp>
    </p:spTree>
    <p:extLst>
      <p:ext uri="{BB962C8B-B14F-4D97-AF65-F5344CB8AC3E}">
        <p14:creationId xmlns:p14="http://schemas.microsoft.com/office/powerpoint/2010/main" val="3692384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5C16F4C-3684-4E35-B0E1-DF55829909A8}" type="slidenum">
              <a:rPr lang="en-US" altLang="zh-CN" smtClean="0"/>
              <a:pPr/>
              <a:t>19</a:t>
            </a:fld>
            <a:endParaRPr lang="en-US" altLang="zh-CN" dirty="0" smtClean="0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487363"/>
          </a:xfrm>
        </p:spPr>
        <p:txBody>
          <a:bodyPr/>
          <a:lstStyle/>
          <a:p>
            <a:pPr eaLnBrk="1" hangingPunct="1"/>
            <a:r>
              <a:rPr lang="en-US" altLang="zh-CN" sz="2400" dirty="0" smtClean="0"/>
              <a:t>Concluding Remarks</a:t>
            </a:r>
          </a:p>
        </p:txBody>
      </p:sp>
      <p:sp>
        <p:nvSpPr>
          <p:cNvPr id="4" name="내용 개체 틀 2"/>
          <p:cNvSpPr>
            <a:spLocks noGrp="1"/>
          </p:cNvSpPr>
          <p:nvPr>
            <p:ph sz="half" idx="1"/>
          </p:nvPr>
        </p:nvSpPr>
        <p:spPr>
          <a:xfrm>
            <a:off x="228600" y="1143000"/>
            <a:ext cx="8763000" cy="4983163"/>
          </a:xfrm>
        </p:spPr>
        <p:txBody>
          <a:bodyPr/>
          <a:lstStyle/>
          <a:p>
            <a:r>
              <a:rPr lang="en-US" altLang="ko-KR" sz="2800" dirty="0" smtClean="0"/>
              <a:t>Nuclear Safety principles ensured </a:t>
            </a:r>
            <a:r>
              <a:rPr lang="en-US" altLang="ko-KR" sz="2800" dirty="0" smtClean="0"/>
              <a:t>by</a:t>
            </a:r>
            <a:endParaRPr lang="en-US" altLang="ko-KR" sz="2800" dirty="0"/>
          </a:p>
          <a:p>
            <a:pPr lvl="1"/>
            <a:r>
              <a:rPr lang="en-US" altLang="ko-KR" dirty="0" smtClean="0"/>
              <a:t>Uncertainty Quantification</a:t>
            </a:r>
          </a:p>
          <a:p>
            <a:pPr lvl="1"/>
            <a:r>
              <a:rPr lang="en-US" altLang="ko-KR" dirty="0"/>
              <a:t>Optimization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Automation</a:t>
            </a:r>
          </a:p>
          <a:p>
            <a:pPr lvl="1"/>
            <a:r>
              <a:rPr lang="en-US" altLang="ko-KR" dirty="0" err="1"/>
              <a:t>eXplainable</a:t>
            </a:r>
            <a:r>
              <a:rPr lang="en-US" altLang="ko-KR" dirty="0"/>
              <a:t> AI (XAI)</a:t>
            </a:r>
          </a:p>
          <a:p>
            <a:pPr lvl="1"/>
            <a:endParaRPr lang="en-US" altLang="ko-KR" dirty="0" smtClean="0"/>
          </a:p>
          <a:p>
            <a:pPr lvl="1"/>
            <a:r>
              <a:rPr lang="en-US" altLang="ko-KR" dirty="0" smtClean="0"/>
              <a:t>Open and Connected networks in multidisciplinary teams and diverse perspectives</a:t>
            </a:r>
          </a:p>
          <a:p>
            <a:pPr lvl="1"/>
            <a:endParaRPr lang="en-US" altLang="ko-KR" dirty="0" smtClean="0"/>
          </a:p>
          <a:p>
            <a:pPr lvl="1"/>
            <a:r>
              <a:rPr lang="en-US" altLang="ko-KR" dirty="0" smtClean="0"/>
              <a:t>Super Long Life Cycle management (Quality Assurance, </a:t>
            </a:r>
            <a:r>
              <a:rPr lang="en-US" altLang="ko-KR" dirty="0" smtClean="0">
                <a:solidFill>
                  <a:srgbClr val="FF3300"/>
                </a:solidFill>
              </a:rPr>
              <a:t>Configuration Management</a:t>
            </a:r>
            <a:r>
              <a:rPr lang="en-US" altLang="ko-KR" dirty="0" smtClean="0"/>
              <a:t>)</a:t>
            </a:r>
          </a:p>
          <a:p>
            <a:pPr lvl="1"/>
            <a:endParaRPr lang="en-US" altLang="ko-KR" dirty="0"/>
          </a:p>
          <a:p>
            <a:pPr marL="457200" lvl="1" indent="0">
              <a:buNone/>
            </a:pPr>
            <a:r>
              <a:rPr lang="en-US" altLang="ko-KR" dirty="0" smtClean="0">
                <a:solidFill>
                  <a:srgbClr val="0000FF"/>
                </a:solidFill>
              </a:rPr>
              <a:t>All will be </a:t>
            </a:r>
            <a:r>
              <a:rPr lang="en-US" altLang="ko-KR" dirty="0">
                <a:solidFill>
                  <a:srgbClr val="0000FF"/>
                </a:solidFill>
              </a:rPr>
              <a:t>supported by AI</a:t>
            </a:r>
            <a:endParaRPr lang="en-US" altLang="ko-KR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953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Contents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92EABA-6D5B-4AD4-B503-894C501E225C}" type="slidenum">
              <a:rPr lang="en-US" altLang="zh-CN" smtClean="0"/>
              <a:pPr>
                <a:defRPr/>
              </a:pPr>
              <a:t>2</a:t>
            </a:fld>
            <a:endParaRPr lang="en-US" altLang="zh-CN" dirty="0"/>
          </a:p>
        </p:txBody>
      </p:sp>
      <p:sp>
        <p:nvSpPr>
          <p:cNvPr id="6" name="타원 5"/>
          <p:cNvSpPr/>
          <p:nvPr/>
        </p:nvSpPr>
        <p:spPr>
          <a:xfrm>
            <a:off x="1219200" y="1614175"/>
            <a:ext cx="1549593" cy="1549593"/>
          </a:xfrm>
          <a:prstGeom prst="ellipse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Intro</a:t>
            </a:r>
            <a:endParaRPr lang="ko-KR" altLang="en-US" dirty="0"/>
          </a:p>
        </p:txBody>
      </p:sp>
      <p:sp>
        <p:nvSpPr>
          <p:cNvPr id="8" name="타원 7"/>
          <p:cNvSpPr/>
          <p:nvPr/>
        </p:nvSpPr>
        <p:spPr>
          <a:xfrm>
            <a:off x="3303372" y="2313695"/>
            <a:ext cx="2537255" cy="2537255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Safety Principles</a:t>
            </a:r>
            <a:endParaRPr lang="ko-KR" altLang="en-US" dirty="0"/>
          </a:p>
        </p:txBody>
      </p:sp>
      <p:sp>
        <p:nvSpPr>
          <p:cNvPr id="11" name="타원 10"/>
          <p:cNvSpPr/>
          <p:nvPr/>
        </p:nvSpPr>
        <p:spPr>
          <a:xfrm>
            <a:off x="6172200" y="3429000"/>
            <a:ext cx="2209800" cy="2209800"/>
          </a:xfrm>
          <a:prstGeom prst="ellipse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AI</a:t>
            </a:r>
            <a:endParaRPr lang="en-US" altLang="ko-KR" dirty="0" smtClean="0"/>
          </a:p>
          <a:p>
            <a:pPr algn="ctr"/>
            <a:r>
              <a:rPr lang="en-US" altLang="ko-KR" dirty="0" smtClean="0"/>
              <a:t>Applications to Nuclear Industry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03057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5C16F4C-3684-4E35-B0E1-DF55829909A8}" type="slidenum">
              <a:rPr lang="en-US" altLang="zh-CN" smtClean="0"/>
              <a:pPr/>
              <a:t>20</a:t>
            </a:fld>
            <a:endParaRPr lang="en-US" altLang="zh-CN" dirty="0" smtClean="0"/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7340" y="943710"/>
            <a:ext cx="8229600" cy="4983163"/>
          </a:xfrm>
        </p:spPr>
        <p:txBody>
          <a:bodyPr/>
          <a:lstStyle/>
          <a:p>
            <a:pPr marL="0" indent="0" algn="ctr" eaLnBrk="1" hangingPunct="1">
              <a:buSzPct val="120000"/>
              <a:buNone/>
            </a:pPr>
            <a:endParaRPr lang="en-US" altLang="ko-KR" sz="3600" b="1" dirty="0" smtClean="0"/>
          </a:p>
          <a:p>
            <a:pPr marL="0" indent="0" algn="ctr" eaLnBrk="1" hangingPunct="1">
              <a:buSzPct val="120000"/>
              <a:buNone/>
            </a:pPr>
            <a:r>
              <a:rPr lang="en-US" altLang="ko-KR" sz="3600" b="1" dirty="0" smtClean="0">
                <a:solidFill>
                  <a:schemeClr val="bg1">
                    <a:lumMod val="50000"/>
                  </a:schemeClr>
                </a:solidFill>
              </a:rPr>
              <a:t>From the start</a:t>
            </a:r>
          </a:p>
          <a:p>
            <a:pPr marL="0" indent="0" algn="ctr" eaLnBrk="1" hangingPunct="1">
              <a:buSzPct val="120000"/>
              <a:buNone/>
            </a:pPr>
            <a:r>
              <a:rPr lang="en-US" altLang="ko-KR" sz="3600" b="1" dirty="0" smtClean="0"/>
              <a:t>Consistent and Coherent</a:t>
            </a:r>
          </a:p>
          <a:p>
            <a:pPr marL="0" indent="0" algn="ctr" eaLnBrk="1" hangingPunct="1">
              <a:buSzPct val="120000"/>
              <a:buNone/>
            </a:pPr>
            <a:r>
              <a:rPr lang="en-US" altLang="ko-KR" sz="3600" b="1" dirty="0" smtClean="0"/>
              <a:t>Goal and Objectives</a:t>
            </a:r>
          </a:p>
          <a:p>
            <a:pPr marL="0" indent="0" algn="ctr" eaLnBrk="1" hangingPunct="1">
              <a:buSzPct val="120000"/>
              <a:buNone/>
            </a:pPr>
            <a:r>
              <a:rPr lang="en-US" altLang="ko-KR" sz="3600" b="1" dirty="0" smtClean="0">
                <a:solidFill>
                  <a:schemeClr val="bg2">
                    <a:lumMod val="90000"/>
                  </a:schemeClr>
                </a:solidFill>
              </a:rPr>
              <a:t>To the end</a:t>
            </a: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8217" y="3048000"/>
            <a:ext cx="2147183" cy="3174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755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24D0580B-7455-4B44-BFB7-C3A65987C78A}" type="slidenum">
              <a:rPr lang="en-US" altLang="zh-CN" smtClean="0"/>
              <a:pPr/>
              <a:t>21</a:t>
            </a:fld>
            <a:endParaRPr lang="en-US" altLang="zh-CN" smtClean="0"/>
          </a:p>
        </p:txBody>
      </p:sp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2400" dirty="0" smtClean="0"/>
              <a:t>Artificial intelligence is reshaping business – though ...</a:t>
            </a:r>
          </a:p>
        </p:txBody>
      </p:sp>
      <p:sp>
        <p:nvSpPr>
          <p:cNvPr id="6" name="내용 개체 틀 2"/>
          <p:cNvSpPr>
            <a:spLocks noGrp="1"/>
          </p:cNvSpPr>
          <p:nvPr>
            <p:ph idx="1"/>
          </p:nvPr>
        </p:nvSpPr>
        <p:spPr>
          <a:xfrm>
            <a:off x="228600" y="984387"/>
            <a:ext cx="8807896" cy="5340213"/>
          </a:xfrm>
        </p:spPr>
        <p:txBody>
          <a:bodyPr>
            <a:normAutofit/>
          </a:bodyPr>
          <a:lstStyle/>
          <a:p>
            <a:r>
              <a:rPr lang="en-US" altLang="ko-KR" sz="1800" b="1" dirty="0" smtClean="0"/>
              <a:t>AI will add $13 trillion to the global economy over the next decade.</a:t>
            </a:r>
          </a:p>
          <a:p>
            <a:pPr marL="0" indent="0">
              <a:buNone/>
            </a:pPr>
            <a:r>
              <a:rPr lang="en-US" altLang="ko-KR" sz="1400" dirty="0" smtClean="0"/>
              <a:t>     -  Many organizations’ efforts with it are falling short.</a:t>
            </a:r>
          </a:p>
          <a:p>
            <a:pPr marL="0" indent="0">
              <a:buNone/>
            </a:pPr>
            <a:r>
              <a:rPr lang="en-US" altLang="ko-KR" sz="1400" dirty="0" smtClean="0"/>
              <a:t>     -  Only 8% of firms engage in core practices that support widespread adoption.</a:t>
            </a:r>
          </a:p>
          <a:p>
            <a:pPr marL="0" indent="0">
              <a:buNone/>
            </a:pPr>
            <a:r>
              <a:rPr lang="en-US" altLang="ko-KR" sz="1400" dirty="0" smtClean="0"/>
              <a:t>     -  Most firms have run only ad hoc pilots or are applying AI in just a single business process.</a:t>
            </a:r>
          </a:p>
          <a:p>
            <a:pPr marL="0" indent="0">
              <a:buNone/>
            </a:pPr>
            <a:r>
              <a:rPr lang="en-US" altLang="ko-KR" sz="1400" dirty="0" smtClean="0"/>
              <a:t>     </a:t>
            </a:r>
            <a:r>
              <a:rPr lang="en-US" altLang="ko-KR" sz="1400" dirty="0"/>
              <a:t>-  </a:t>
            </a:r>
            <a:r>
              <a:rPr lang="en-US" altLang="ko-KR" sz="1400" dirty="0" smtClean="0"/>
              <a:t>It’s a reflection of a failure to rewrite the organization.</a:t>
            </a:r>
          </a:p>
          <a:p>
            <a:pPr marL="0" indent="0">
              <a:buNone/>
            </a:pPr>
            <a:r>
              <a:rPr lang="en-US" altLang="ko-KR" sz="1400" dirty="0" smtClean="0"/>
              <a:t>     </a:t>
            </a:r>
            <a:r>
              <a:rPr lang="en-US" altLang="ko-KR" sz="1400" dirty="0"/>
              <a:t>-  </a:t>
            </a:r>
            <a:r>
              <a:rPr lang="en-US" altLang="ko-KR" sz="1400" dirty="0" smtClean="0"/>
              <a:t>AI initiatives face formidable cultural and organizational barriers.</a:t>
            </a:r>
          </a:p>
          <a:p>
            <a:pPr marL="0" indent="0">
              <a:buNone/>
            </a:pPr>
            <a:endParaRPr lang="en-US" altLang="ko-KR" sz="1400" dirty="0"/>
          </a:p>
          <a:p>
            <a:r>
              <a:rPr lang="en-US" altLang="ko-KR" sz="1800" b="1" dirty="0" smtClean="0"/>
              <a:t>Making the shift</a:t>
            </a:r>
          </a:p>
          <a:p>
            <a:pPr marL="0" indent="0">
              <a:buNone/>
            </a:pPr>
            <a:r>
              <a:rPr lang="en-US" altLang="ko-KR" sz="1400" dirty="0" smtClean="0"/>
              <a:t>     -  One of the biggest mistakes leaders make is to view AI as a plug-and-play technology with immediate returns.</a:t>
            </a:r>
          </a:p>
          <a:p>
            <a:pPr marL="0" indent="0">
              <a:buNone/>
            </a:pPr>
            <a:r>
              <a:rPr lang="en-US" altLang="ko-KR" sz="1400" dirty="0" smtClean="0"/>
              <a:t>     </a:t>
            </a:r>
            <a:r>
              <a:rPr lang="en-US" altLang="ko-KR" sz="1400" dirty="0"/>
              <a:t>-  </a:t>
            </a:r>
            <a:r>
              <a:rPr lang="en-US" altLang="ko-KR" sz="1400" dirty="0" smtClean="0"/>
              <a:t>Leaders also often think too narrowly about AI requirements.</a:t>
            </a:r>
          </a:p>
          <a:p>
            <a:pPr marL="0" indent="0">
              <a:buNone/>
            </a:pPr>
            <a:endParaRPr lang="en-US" altLang="ko-KR" sz="1400" dirty="0"/>
          </a:p>
          <a:p>
            <a:pPr marL="0" indent="0">
              <a:buNone/>
            </a:pPr>
            <a:r>
              <a:rPr lang="en-US" altLang="ko-KR" sz="1400" dirty="0" smtClean="0"/>
              <a:t>     3 shifts:</a:t>
            </a:r>
          </a:p>
          <a:p>
            <a:pPr marL="0" indent="0">
              <a:buNone/>
            </a:pPr>
            <a:r>
              <a:rPr lang="en-US" altLang="ko-KR" sz="1400" dirty="0" smtClean="0"/>
              <a:t>     </a:t>
            </a:r>
            <a:r>
              <a:rPr lang="en-US" altLang="ko-KR" sz="1400" dirty="0"/>
              <a:t>-  </a:t>
            </a:r>
            <a:r>
              <a:rPr lang="en-US" altLang="ko-KR" sz="1400" dirty="0" smtClean="0"/>
              <a:t>from </a:t>
            </a:r>
            <a:r>
              <a:rPr lang="en-US" altLang="ko-KR" sz="1400" strike="sngStrike" dirty="0" err="1" smtClean="0">
                <a:solidFill>
                  <a:srgbClr val="FF0000"/>
                </a:solidFill>
              </a:rPr>
              <a:t>siloed</a:t>
            </a:r>
            <a:r>
              <a:rPr lang="en-US" altLang="ko-KR" sz="1400" strike="sngStrike" dirty="0" smtClean="0">
                <a:solidFill>
                  <a:srgbClr val="FF0000"/>
                </a:solidFill>
              </a:rPr>
              <a:t> work</a:t>
            </a:r>
            <a:r>
              <a:rPr lang="en-US" altLang="ko-KR" sz="1400" dirty="0" smtClean="0">
                <a:solidFill>
                  <a:srgbClr val="FF0000"/>
                </a:solidFill>
              </a:rPr>
              <a:t> </a:t>
            </a:r>
            <a:r>
              <a:rPr lang="en-US" altLang="ko-KR" sz="1400" dirty="0" smtClean="0"/>
              <a:t>to interdisciplinary collaboration</a:t>
            </a:r>
          </a:p>
          <a:p>
            <a:pPr marL="0" indent="0">
              <a:buNone/>
            </a:pPr>
            <a:r>
              <a:rPr lang="en-US" altLang="ko-KR" sz="1400" dirty="0" smtClean="0"/>
              <a:t>     </a:t>
            </a:r>
            <a:r>
              <a:rPr lang="en-US" altLang="ko-KR" sz="1400" dirty="0"/>
              <a:t>-  </a:t>
            </a:r>
            <a:r>
              <a:rPr lang="en-US" altLang="ko-KR" sz="1400" dirty="0" smtClean="0"/>
              <a:t>from </a:t>
            </a:r>
            <a:r>
              <a:rPr lang="en-US" altLang="ko-KR" sz="1400" strike="sngStrike" dirty="0">
                <a:solidFill>
                  <a:srgbClr val="FF0000"/>
                </a:solidFill>
              </a:rPr>
              <a:t>experience-based, leader-driven </a:t>
            </a:r>
            <a:r>
              <a:rPr lang="en-US" altLang="ko-KR" sz="1400" dirty="0" smtClean="0"/>
              <a:t>decision making to data-driven decision making at the front lines</a:t>
            </a:r>
          </a:p>
          <a:p>
            <a:pPr marL="0" indent="0">
              <a:buNone/>
            </a:pPr>
            <a:r>
              <a:rPr lang="en-US" altLang="ko-KR" sz="1400" dirty="0" smtClean="0"/>
              <a:t>     -  from </a:t>
            </a:r>
            <a:r>
              <a:rPr lang="en-US" altLang="ko-KR" sz="1400" strike="sngStrike" dirty="0">
                <a:solidFill>
                  <a:srgbClr val="FF0000"/>
                </a:solidFill>
              </a:rPr>
              <a:t>rigid and risk-averse</a:t>
            </a:r>
            <a:r>
              <a:rPr lang="en-US" altLang="ko-KR" sz="1400" strike="sngStrike" dirty="0" smtClean="0"/>
              <a:t> </a:t>
            </a:r>
            <a:r>
              <a:rPr lang="en-US" altLang="ko-KR" sz="1400" dirty="0" smtClean="0"/>
              <a:t>to agile, experimental, and adaptable</a:t>
            </a:r>
          </a:p>
          <a:p>
            <a:pPr marL="0" indent="0">
              <a:buNone/>
            </a:pPr>
            <a:r>
              <a:rPr lang="en-US" altLang="ko-KR" sz="1400" dirty="0"/>
              <a:t> </a:t>
            </a:r>
            <a:r>
              <a:rPr lang="en-US" altLang="ko-KR" sz="1400" dirty="0" smtClean="0"/>
              <a:t>      </a:t>
            </a:r>
          </a:p>
          <a:p>
            <a:pPr marL="0" indent="0">
              <a:buNone/>
            </a:pPr>
            <a:endParaRPr lang="en-US" altLang="ko-KR" sz="1400" dirty="0" smtClean="0"/>
          </a:p>
          <a:p>
            <a:pPr marL="0" indent="0">
              <a:buNone/>
            </a:pPr>
            <a:endParaRPr lang="en-US" altLang="ko-KR" sz="1400" dirty="0"/>
          </a:p>
        </p:txBody>
      </p:sp>
      <p:sp>
        <p:nvSpPr>
          <p:cNvPr id="5" name="내용 개체 틀 2"/>
          <p:cNvSpPr txBox="1">
            <a:spLocks/>
          </p:cNvSpPr>
          <p:nvPr/>
        </p:nvSpPr>
        <p:spPr bwMode="auto">
          <a:xfrm>
            <a:off x="0" y="6019800"/>
            <a:ext cx="9144000" cy="301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SimSun" pitchFamily="2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SimSun" pitchFamily="2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SimSun" pitchFamily="2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SimSun" pitchFamily="2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SimSun" pitchFamily="2" charset="-122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457200" lvl="1" indent="0">
              <a:buFontTx/>
              <a:buNone/>
            </a:pPr>
            <a:r>
              <a:rPr lang="en-US" altLang="ko-KR" sz="1000" kern="0" dirty="0" smtClean="0"/>
              <a:t>Harvard Business Review. Building the AI-Powered Organization. 2019.</a:t>
            </a:r>
            <a:endParaRPr lang="en-US" altLang="ko-KR" kern="0" dirty="0" smtClean="0"/>
          </a:p>
          <a:p>
            <a:pPr lvl="1"/>
            <a:endParaRPr lang="en-US" altLang="ko-KR" kern="0" dirty="0" smtClean="0"/>
          </a:p>
        </p:txBody>
      </p:sp>
    </p:spTree>
    <p:extLst>
      <p:ext uri="{BB962C8B-B14F-4D97-AF65-F5344CB8AC3E}">
        <p14:creationId xmlns:p14="http://schemas.microsoft.com/office/powerpoint/2010/main" val="2660472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24D0580B-7455-4B44-BFB7-C3A65987C78A}" type="slidenum">
              <a:rPr lang="en-US" altLang="zh-CN" smtClean="0"/>
              <a:pPr/>
              <a:t>22</a:t>
            </a:fld>
            <a:endParaRPr lang="en-US" altLang="zh-CN" smtClean="0"/>
          </a:p>
        </p:txBody>
      </p:sp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2400" dirty="0" smtClean="0"/>
              <a:t>Setting Up for Success (1/2)</a:t>
            </a:r>
          </a:p>
        </p:txBody>
      </p:sp>
      <p:sp>
        <p:nvSpPr>
          <p:cNvPr id="6" name="내용 개체 틀 2"/>
          <p:cNvSpPr>
            <a:spLocks noGrp="1"/>
          </p:cNvSpPr>
          <p:nvPr>
            <p:ph idx="1"/>
          </p:nvPr>
        </p:nvSpPr>
        <p:spPr>
          <a:xfrm>
            <a:off x="228600" y="984387"/>
            <a:ext cx="8807896" cy="5340213"/>
          </a:xfrm>
        </p:spPr>
        <p:txBody>
          <a:bodyPr>
            <a:normAutofit/>
          </a:bodyPr>
          <a:lstStyle/>
          <a:p>
            <a:r>
              <a:rPr lang="en-US" altLang="ko-KR" sz="1800" b="1" dirty="0" smtClean="0"/>
              <a:t>Explaining why</a:t>
            </a:r>
          </a:p>
          <a:p>
            <a:pPr marL="0" indent="0">
              <a:buNone/>
            </a:pPr>
            <a:r>
              <a:rPr lang="en-US" altLang="ko-KR" sz="1400" dirty="0" smtClean="0"/>
              <a:t>     -  Leaders have to provide a vision that rallies everyone around a common goal.</a:t>
            </a:r>
          </a:p>
          <a:p>
            <a:pPr marL="0" indent="0">
              <a:buNone/>
            </a:pPr>
            <a:r>
              <a:rPr lang="en-US" altLang="ko-KR" sz="1400" dirty="0"/>
              <a:t> </a:t>
            </a:r>
            <a:r>
              <a:rPr lang="en-US" altLang="ko-KR" sz="1400" dirty="0" smtClean="0"/>
              <a:t>    -  Workers must understand why AI is important to the business and how they’ll fit into a new, AI-oriented culture.</a:t>
            </a:r>
          </a:p>
          <a:p>
            <a:pPr marL="0" indent="0">
              <a:buNone/>
            </a:pPr>
            <a:endParaRPr lang="en-US" altLang="ko-KR" sz="1400" dirty="0"/>
          </a:p>
          <a:p>
            <a:r>
              <a:rPr lang="en-US" altLang="ko-KR" sz="1800" b="1" dirty="0" smtClean="0"/>
              <a:t>Anticipating unique barriers to change</a:t>
            </a:r>
          </a:p>
          <a:p>
            <a:pPr marL="0" indent="0">
              <a:buNone/>
            </a:pPr>
            <a:r>
              <a:rPr lang="en-US" altLang="ko-KR" sz="1400" dirty="0" smtClean="0"/>
              <a:t>     -  A company’s culture may also have distinctive characteristics that contribute to resistance.</a:t>
            </a:r>
          </a:p>
          <a:p>
            <a:pPr marL="0" indent="0">
              <a:buNone/>
            </a:pPr>
            <a:r>
              <a:rPr lang="en-US" altLang="ko-KR" sz="1400" dirty="0" smtClean="0"/>
              <a:t>        (</a:t>
            </a:r>
            <a:r>
              <a:rPr lang="en-US" altLang="ko-KR" sz="1400" dirty="0" err="1" smtClean="0"/>
              <a:t>siloed</a:t>
            </a:r>
            <a:r>
              <a:rPr lang="en-US" altLang="ko-KR" sz="1400" dirty="0" smtClean="0"/>
              <a:t> processes can inhibit the broad adoption of AI. Organizations that assign budges by function or business </a:t>
            </a:r>
          </a:p>
          <a:p>
            <a:pPr marL="0" indent="0">
              <a:buNone/>
            </a:pPr>
            <a:r>
              <a:rPr lang="en-US" altLang="ko-KR" sz="1400" dirty="0"/>
              <a:t> </a:t>
            </a:r>
            <a:r>
              <a:rPr lang="en-US" altLang="ko-KR" sz="1400" dirty="0" smtClean="0"/>
              <a:t>        unit may struggle to assemble interdisciplinary agile teams, for examples.)</a:t>
            </a:r>
          </a:p>
          <a:p>
            <a:pPr marL="0" indent="0">
              <a:buNone/>
            </a:pPr>
            <a:endParaRPr lang="en-US" altLang="ko-KR" sz="1400" dirty="0"/>
          </a:p>
          <a:p>
            <a:r>
              <a:rPr lang="en-US" altLang="ko-KR" sz="1800" b="1" dirty="0" smtClean="0"/>
              <a:t>Budgeting as much for integration and adoption as for technology</a:t>
            </a:r>
            <a:endParaRPr lang="en-US" altLang="ko-KR" sz="1800" b="1" dirty="0"/>
          </a:p>
          <a:p>
            <a:pPr marL="0" indent="0">
              <a:buNone/>
            </a:pPr>
            <a:r>
              <a:rPr lang="en-US" altLang="ko-KR" sz="1400" dirty="0"/>
              <a:t>     -  </a:t>
            </a:r>
            <a:r>
              <a:rPr lang="en-US" altLang="ko-KR" sz="1400" dirty="0" smtClean="0"/>
              <a:t>nearly 90% of the companies that engaged in successful scaling practices</a:t>
            </a:r>
          </a:p>
          <a:p>
            <a:pPr marL="0" indent="0">
              <a:buNone/>
            </a:pPr>
            <a:r>
              <a:rPr lang="en-US" altLang="ko-KR" sz="1400" dirty="0"/>
              <a:t> </a:t>
            </a:r>
            <a:r>
              <a:rPr lang="en-US" altLang="ko-KR" sz="1400" dirty="0" smtClean="0"/>
              <a:t>        had spent more than half of their analytics budges</a:t>
            </a:r>
          </a:p>
          <a:p>
            <a:pPr marL="0" indent="0">
              <a:buNone/>
            </a:pPr>
            <a:r>
              <a:rPr lang="en-US" altLang="ko-KR" sz="1400" dirty="0"/>
              <a:t> </a:t>
            </a:r>
            <a:r>
              <a:rPr lang="en-US" altLang="ko-KR" sz="1400" dirty="0" smtClean="0"/>
              <a:t>             on activities that drove adoption, such as workflow redesign, communication, and training.</a:t>
            </a:r>
          </a:p>
          <a:p>
            <a:pPr marL="0" indent="0">
              <a:buNone/>
            </a:pPr>
            <a:endParaRPr lang="en-US" altLang="ko-KR" sz="1400" dirty="0"/>
          </a:p>
          <a:p>
            <a:r>
              <a:rPr lang="en-US" altLang="ko-KR" sz="1800" b="1" dirty="0" smtClean="0"/>
              <a:t>Balancing feasibility, time investment, and value</a:t>
            </a:r>
            <a:endParaRPr lang="en-US" altLang="ko-KR" sz="1800" b="1" dirty="0"/>
          </a:p>
          <a:p>
            <a:pPr marL="0" indent="0">
              <a:buNone/>
            </a:pPr>
            <a:r>
              <a:rPr lang="en-US" altLang="ko-KR" sz="1400" dirty="0"/>
              <a:t>     -  </a:t>
            </a:r>
            <a:r>
              <a:rPr lang="en-US" altLang="ko-KR" sz="1400" dirty="0" smtClean="0"/>
              <a:t>a </a:t>
            </a:r>
            <a:r>
              <a:rPr lang="en-US" altLang="ko-KR" sz="1400" dirty="0" smtClean="0">
                <a:solidFill>
                  <a:srgbClr val="FF0000"/>
                </a:solidFill>
              </a:rPr>
              <a:t>portfolio</a:t>
            </a:r>
            <a:r>
              <a:rPr lang="en-US" altLang="ko-KR" sz="1400" dirty="0" smtClean="0"/>
              <a:t> of initiatives with different time horizons.</a:t>
            </a:r>
            <a:endParaRPr lang="en-US" altLang="ko-KR" sz="1400" dirty="0"/>
          </a:p>
          <a:p>
            <a:pPr marL="0" indent="0">
              <a:buNone/>
            </a:pPr>
            <a:endParaRPr lang="en-US" altLang="ko-KR" sz="1400" dirty="0" smtClean="0"/>
          </a:p>
          <a:p>
            <a:pPr marL="0" indent="0">
              <a:buNone/>
            </a:pPr>
            <a:endParaRPr lang="en-US" altLang="ko-KR" sz="1400" dirty="0" smtClean="0"/>
          </a:p>
          <a:p>
            <a:pPr marL="0" indent="0">
              <a:buNone/>
            </a:pPr>
            <a:endParaRPr lang="en-US" altLang="ko-KR" sz="1400" dirty="0"/>
          </a:p>
        </p:txBody>
      </p:sp>
    </p:spTree>
    <p:extLst>
      <p:ext uri="{BB962C8B-B14F-4D97-AF65-F5344CB8AC3E}">
        <p14:creationId xmlns:p14="http://schemas.microsoft.com/office/powerpoint/2010/main" val="2861869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24D0580B-7455-4B44-BFB7-C3A65987C78A}" type="slidenum">
              <a:rPr lang="en-US" altLang="zh-CN" smtClean="0"/>
              <a:pPr/>
              <a:t>23</a:t>
            </a:fld>
            <a:endParaRPr lang="en-US" altLang="zh-CN" smtClean="0"/>
          </a:p>
        </p:txBody>
      </p:sp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2400" dirty="0" smtClean="0"/>
              <a:t>Setting Up for Success (2/2)</a:t>
            </a:r>
          </a:p>
        </p:txBody>
      </p:sp>
      <p:sp>
        <p:nvSpPr>
          <p:cNvPr id="6" name="내용 개체 틀 2"/>
          <p:cNvSpPr>
            <a:spLocks noGrp="1"/>
          </p:cNvSpPr>
          <p:nvPr>
            <p:ph idx="1"/>
          </p:nvPr>
        </p:nvSpPr>
        <p:spPr>
          <a:xfrm>
            <a:off x="228600" y="984387"/>
            <a:ext cx="8807896" cy="5340213"/>
          </a:xfrm>
        </p:spPr>
        <p:txBody>
          <a:bodyPr>
            <a:normAutofit lnSpcReduction="10000"/>
          </a:bodyPr>
          <a:lstStyle/>
          <a:p>
            <a:r>
              <a:rPr lang="en-US" altLang="ko-KR" sz="1800" b="1" dirty="0" smtClean="0"/>
              <a:t>Organizing for Scale / Organizing AI for Scale</a:t>
            </a:r>
            <a:endParaRPr lang="en-US" altLang="ko-KR" sz="1800" b="1" dirty="0"/>
          </a:p>
          <a:p>
            <a:pPr marL="0" indent="0">
              <a:buNone/>
            </a:pPr>
            <a:r>
              <a:rPr lang="en-US" altLang="ko-KR" sz="1400" dirty="0"/>
              <a:t>     -  </a:t>
            </a:r>
            <a:r>
              <a:rPr lang="en-US" altLang="ko-KR" sz="1400" dirty="0" smtClean="0"/>
              <a:t>hub and spokes</a:t>
            </a:r>
          </a:p>
          <a:p>
            <a:pPr marL="0" indent="0">
              <a:buNone/>
            </a:pPr>
            <a:r>
              <a:rPr lang="en-US" altLang="ko-KR" sz="1400" dirty="0"/>
              <a:t> </a:t>
            </a:r>
            <a:r>
              <a:rPr lang="en-US" altLang="ko-KR" sz="1400" dirty="0" smtClean="0"/>
              <a:t>    -  Gray area</a:t>
            </a:r>
          </a:p>
          <a:p>
            <a:pPr marL="0" indent="0">
              <a:buNone/>
            </a:pPr>
            <a:endParaRPr lang="en-US" altLang="ko-KR" sz="1400" dirty="0" smtClean="0"/>
          </a:p>
          <a:p>
            <a:pPr marL="0" indent="0">
              <a:buNone/>
            </a:pPr>
            <a:r>
              <a:rPr lang="en-US" altLang="ko-KR" sz="1400" dirty="0"/>
              <a:t> </a:t>
            </a:r>
            <a:r>
              <a:rPr lang="en-US" altLang="ko-KR" sz="1400" dirty="0" smtClean="0"/>
              <a:t>     *Deciding where responsibility should lie within an organization is not an exact science,</a:t>
            </a:r>
          </a:p>
          <a:p>
            <a:pPr marL="0" indent="0">
              <a:buNone/>
            </a:pPr>
            <a:r>
              <a:rPr lang="en-US" altLang="ko-KR" sz="1400" dirty="0"/>
              <a:t> </a:t>
            </a:r>
            <a:r>
              <a:rPr lang="en-US" altLang="ko-KR" sz="1400" dirty="0" smtClean="0"/>
              <a:t>       but it should be influenced by 3 factors (must be considered in totality) :</a:t>
            </a:r>
          </a:p>
          <a:p>
            <a:pPr marL="0" indent="0">
              <a:buNone/>
            </a:pPr>
            <a:endParaRPr lang="en-US" altLang="ko-KR" sz="1400" dirty="0"/>
          </a:p>
          <a:p>
            <a:pPr marL="0" indent="0">
              <a:buNone/>
            </a:pPr>
            <a:r>
              <a:rPr lang="en-US" altLang="ko-KR" sz="1400" dirty="0" smtClean="0"/>
              <a:t>     </a:t>
            </a:r>
            <a:r>
              <a:rPr lang="en-US" altLang="ko-KR" sz="1400" dirty="0"/>
              <a:t>-  </a:t>
            </a:r>
            <a:r>
              <a:rPr lang="en-US" altLang="ko-KR" sz="1400" dirty="0" smtClean="0"/>
              <a:t>the maturity of AI capabilities (ultimately within the spokes)</a:t>
            </a:r>
            <a:endParaRPr lang="en-US" altLang="ko-KR" sz="1400" dirty="0"/>
          </a:p>
          <a:p>
            <a:pPr marL="0" indent="0">
              <a:buNone/>
            </a:pPr>
            <a:r>
              <a:rPr lang="en-US" altLang="ko-KR" sz="1400" dirty="0"/>
              <a:t>     -  </a:t>
            </a:r>
            <a:r>
              <a:rPr lang="en-US" altLang="ko-KR" sz="1400" dirty="0" smtClean="0"/>
              <a:t>Business model complexity (too complex? Then consolidate in the hub and assign out as needed ...)</a:t>
            </a:r>
          </a:p>
          <a:p>
            <a:pPr marL="0" indent="0">
              <a:buNone/>
            </a:pPr>
            <a:r>
              <a:rPr lang="en-US" altLang="ko-KR" sz="1400" dirty="0" smtClean="0"/>
              <a:t>     </a:t>
            </a:r>
            <a:r>
              <a:rPr lang="en-US" altLang="ko-KR" sz="1400" dirty="0"/>
              <a:t>-  </a:t>
            </a:r>
            <a:r>
              <a:rPr lang="en-US" altLang="ko-KR" sz="1400" dirty="0" smtClean="0"/>
              <a:t>the pace and level of technical innovation required</a:t>
            </a:r>
            <a:endParaRPr lang="en-US" altLang="ko-KR" sz="1400" dirty="0"/>
          </a:p>
          <a:p>
            <a:pPr marL="0" indent="0">
              <a:buNone/>
            </a:pPr>
            <a:endParaRPr lang="en-US" altLang="ko-KR" sz="1400" dirty="0" smtClean="0"/>
          </a:p>
          <a:p>
            <a:r>
              <a:rPr lang="en-US" altLang="ko-KR" sz="1800" b="1" dirty="0" smtClean="0"/>
              <a:t>Oversight and execution</a:t>
            </a:r>
          </a:p>
          <a:p>
            <a:pPr marL="0" indent="0">
              <a:buNone/>
            </a:pPr>
            <a:r>
              <a:rPr lang="en-US" altLang="ko-KR" sz="1400" b="1" dirty="0"/>
              <a:t> </a:t>
            </a:r>
            <a:r>
              <a:rPr lang="en-US" altLang="ko-KR" sz="1400" b="1" dirty="0" smtClean="0"/>
              <a:t>      </a:t>
            </a:r>
            <a:r>
              <a:rPr lang="en-US" altLang="ko-KR" sz="1400" b="1" u="sng" dirty="0" smtClean="0"/>
              <a:t>two things in common</a:t>
            </a:r>
            <a:endParaRPr lang="en-US" altLang="ko-KR" sz="1400" b="1" u="sng" dirty="0"/>
          </a:p>
          <a:p>
            <a:pPr marL="0" indent="0">
              <a:buNone/>
            </a:pPr>
            <a:r>
              <a:rPr lang="en-US" altLang="ko-KR" sz="1400" dirty="0"/>
              <a:t>     -  A governing coalition of business, IT, and analytics leaders.</a:t>
            </a:r>
          </a:p>
          <a:p>
            <a:pPr marL="0" indent="0">
              <a:buNone/>
            </a:pPr>
            <a:r>
              <a:rPr lang="en-US" altLang="ko-KR" sz="1400" dirty="0"/>
              <a:t>     -  </a:t>
            </a:r>
            <a:r>
              <a:rPr lang="en-US" altLang="ko-KR" sz="1400" dirty="0" smtClean="0"/>
              <a:t>Assignment-based execution teams (interdisciplinary teams within the spokes)</a:t>
            </a:r>
            <a:endParaRPr lang="en-US" altLang="ko-KR" sz="1400" dirty="0"/>
          </a:p>
          <a:p>
            <a:pPr marL="0" indent="0">
              <a:buNone/>
            </a:pPr>
            <a:endParaRPr lang="en-US" altLang="ko-KR" sz="1100" dirty="0"/>
          </a:p>
          <a:p>
            <a:r>
              <a:rPr lang="en-US" altLang="ko-KR" sz="1800" b="1" dirty="0" smtClean="0"/>
              <a:t>Educating Everyone</a:t>
            </a:r>
            <a:endParaRPr lang="en-US" altLang="ko-KR" sz="1800" b="1" dirty="0"/>
          </a:p>
          <a:p>
            <a:pPr marL="0" indent="0">
              <a:buNone/>
            </a:pPr>
            <a:r>
              <a:rPr lang="en-US" altLang="ko-KR" sz="1400" dirty="0" smtClean="0"/>
              <a:t>     -  Leadership</a:t>
            </a:r>
          </a:p>
          <a:p>
            <a:pPr marL="0" indent="0">
              <a:buNone/>
            </a:pPr>
            <a:r>
              <a:rPr lang="en-US" altLang="ko-KR" sz="1400" dirty="0" smtClean="0"/>
              <a:t>     </a:t>
            </a:r>
            <a:r>
              <a:rPr lang="en-US" altLang="ko-KR" sz="1400" dirty="0"/>
              <a:t>-  </a:t>
            </a:r>
            <a:r>
              <a:rPr lang="en-US" altLang="ko-KR" sz="1400" dirty="0" smtClean="0"/>
              <a:t>Analytics</a:t>
            </a:r>
          </a:p>
          <a:p>
            <a:pPr marL="0" indent="0">
              <a:buNone/>
            </a:pPr>
            <a:r>
              <a:rPr lang="en-US" altLang="ko-KR" sz="1400" dirty="0" smtClean="0"/>
              <a:t>     </a:t>
            </a:r>
            <a:r>
              <a:rPr lang="en-US" altLang="ko-KR" sz="1400" dirty="0"/>
              <a:t>-  </a:t>
            </a:r>
            <a:r>
              <a:rPr lang="en-US" altLang="ko-KR" sz="1400" dirty="0" smtClean="0"/>
              <a:t>Translator</a:t>
            </a:r>
          </a:p>
          <a:p>
            <a:pPr marL="0" indent="0">
              <a:buNone/>
            </a:pPr>
            <a:r>
              <a:rPr lang="en-US" altLang="ko-KR" sz="1400" dirty="0" smtClean="0"/>
              <a:t>     </a:t>
            </a:r>
            <a:r>
              <a:rPr lang="en-US" altLang="ko-KR" sz="1400" dirty="0"/>
              <a:t>-  </a:t>
            </a:r>
            <a:r>
              <a:rPr lang="en-US" altLang="ko-KR" sz="1400" dirty="0" smtClean="0"/>
              <a:t>End user</a:t>
            </a:r>
            <a:endParaRPr lang="en-US" altLang="ko-KR" sz="1400" dirty="0"/>
          </a:p>
        </p:txBody>
      </p:sp>
    </p:spTree>
    <p:extLst>
      <p:ext uri="{BB962C8B-B14F-4D97-AF65-F5344CB8AC3E}">
        <p14:creationId xmlns:p14="http://schemas.microsoft.com/office/powerpoint/2010/main" val="1896713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24D0580B-7455-4B44-BFB7-C3A65987C78A}" type="slidenum">
              <a:rPr lang="en-US" altLang="zh-CN" smtClean="0"/>
              <a:pPr/>
              <a:t>24</a:t>
            </a:fld>
            <a:endParaRPr lang="en-US" altLang="zh-CN" smtClean="0"/>
          </a:p>
        </p:txBody>
      </p:sp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2400" dirty="0" smtClean="0"/>
              <a:t>Reinforcing the Change</a:t>
            </a:r>
          </a:p>
        </p:txBody>
      </p:sp>
      <p:sp>
        <p:nvSpPr>
          <p:cNvPr id="6" name="내용 개체 틀 2"/>
          <p:cNvSpPr>
            <a:spLocks noGrp="1"/>
          </p:cNvSpPr>
          <p:nvPr>
            <p:ph idx="1"/>
          </p:nvPr>
        </p:nvSpPr>
        <p:spPr>
          <a:xfrm>
            <a:off x="228600" y="984387"/>
            <a:ext cx="8807896" cy="5340213"/>
          </a:xfrm>
        </p:spPr>
        <p:txBody>
          <a:bodyPr>
            <a:normAutofit fontScale="92500" lnSpcReduction="10000"/>
          </a:bodyPr>
          <a:lstStyle/>
          <a:p>
            <a:r>
              <a:rPr lang="en-US" altLang="ko-KR" sz="1800" b="1" dirty="0" smtClean="0"/>
              <a:t>Walk the talk</a:t>
            </a:r>
          </a:p>
          <a:p>
            <a:pPr marL="0" indent="0">
              <a:buNone/>
            </a:pPr>
            <a:r>
              <a:rPr lang="en-US" altLang="ko-KR" sz="1400" dirty="0" smtClean="0"/>
              <a:t>        </a:t>
            </a:r>
            <a:r>
              <a:rPr lang="en-US" altLang="ko-KR" sz="1400" dirty="0" smtClean="0">
                <a:solidFill>
                  <a:srgbClr val="FF0000"/>
                </a:solidFill>
              </a:rPr>
              <a:t>Role modeling is essential.</a:t>
            </a:r>
          </a:p>
          <a:p>
            <a:pPr marL="0" indent="0">
              <a:buNone/>
            </a:pPr>
            <a:r>
              <a:rPr lang="en-US" altLang="ko-KR" sz="1400" dirty="0" smtClean="0"/>
              <a:t>     -  For starters, leaders can demonstrate their commitment to AI by attending academy training.</a:t>
            </a:r>
          </a:p>
          <a:p>
            <a:pPr marL="0" indent="0">
              <a:buNone/>
            </a:pPr>
            <a:r>
              <a:rPr lang="en-US" altLang="ko-KR" sz="1400" dirty="0" smtClean="0"/>
              <a:t>     </a:t>
            </a:r>
            <a:r>
              <a:rPr lang="en-US" altLang="ko-KR" sz="1400" dirty="0"/>
              <a:t>-  </a:t>
            </a:r>
            <a:r>
              <a:rPr lang="en-US" altLang="ko-KR" sz="1400" dirty="0" smtClean="0"/>
              <a:t>They also must actively encourage new ways of working (ask questions and reinforce the value of diverse perspectives).</a:t>
            </a:r>
          </a:p>
          <a:p>
            <a:pPr marL="0" indent="0">
              <a:buNone/>
            </a:pPr>
            <a:endParaRPr lang="en-US" altLang="ko-KR" sz="1400" dirty="0"/>
          </a:p>
          <a:p>
            <a:r>
              <a:rPr lang="en-US" altLang="ko-KR" sz="1800" b="1" dirty="0" smtClean="0"/>
              <a:t>Make businesses accountable</a:t>
            </a:r>
          </a:p>
          <a:p>
            <a:pPr marL="0" indent="0">
              <a:buNone/>
            </a:pPr>
            <a:r>
              <a:rPr lang="en-US" altLang="ko-KR" sz="1400" dirty="0" smtClean="0"/>
              <a:t>     -  It’s the business units that must lead projects and be responsible for their success.</a:t>
            </a:r>
          </a:p>
          <a:p>
            <a:pPr marL="0" indent="0">
              <a:buNone/>
            </a:pPr>
            <a:r>
              <a:rPr lang="en-US" altLang="ko-KR" sz="1400" dirty="0" smtClean="0"/>
              <a:t>     -  Sometimes organizations assign different owners at different points in the development life cycle</a:t>
            </a:r>
          </a:p>
          <a:p>
            <a:pPr marL="0" indent="0">
              <a:buNone/>
            </a:pPr>
            <a:r>
              <a:rPr lang="en-US" altLang="ko-KR" sz="1400" dirty="0"/>
              <a:t> </a:t>
            </a:r>
            <a:r>
              <a:rPr lang="en-US" altLang="ko-KR" sz="1400" dirty="0" smtClean="0"/>
              <a:t>       </a:t>
            </a:r>
            <a:r>
              <a:rPr lang="en-US" altLang="ko-KR" sz="1400" dirty="0"/>
              <a:t> </a:t>
            </a:r>
            <a:r>
              <a:rPr lang="en-US" altLang="ko-KR" sz="1400" dirty="0" smtClean="0"/>
              <a:t>(for instance, for proof of value, deployment, and scaling).</a:t>
            </a:r>
          </a:p>
          <a:p>
            <a:pPr marL="0" indent="0">
              <a:buNone/>
            </a:pPr>
            <a:r>
              <a:rPr lang="en-US" altLang="ko-KR" sz="1400" dirty="0"/>
              <a:t> </a:t>
            </a:r>
            <a:r>
              <a:rPr lang="en-US" altLang="ko-KR" sz="1400" dirty="0" smtClean="0"/>
              <a:t>       That’s a mistake! It can result in loose ends or missed opportunities.</a:t>
            </a:r>
          </a:p>
          <a:p>
            <a:pPr marL="0" indent="0">
              <a:buNone/>
            </a:pPr>
            <a:r>
              <a:rPr lang="en-US" altLang="ko-KR" sz="1400" dirty="0" smtClean="0"/>
              <a:t>     -  A scorecard that captures project performance metrics for all stakeholders is an excellent way</a:t>
            </a:r>
          </a:p>
          <a:p>
            <a:pPr marL="0" indent="0">
              <a:buNone/>
            </a:pPr>
            <a:r>
              <a:rPr lang="en-US" altLang="ko-KR" sz="1400" dirty="0"/>
              <a:t> </a:t>
            </a:r>
            <a:r>
              <a:rPr lang="en-US" altLang="ko-KR" sz="1400" dirty="0" smtClean="0"/>
              <a:t>          to align the goals of analytics and business teams.</a:t>
            </a:r>
          </a:p>
          <a:p>
            <a:pPr marL="0" indent="0">
              <a:buNone/>
            </a:pPr>
            <a:endParaRPr lang="en-US" altLang="ko-KR" sz="1400" dirty="0"/>
          </a:p>
          <a:p>
            <a:r>
              <a:rPr lang="en-US" altLang="ko-KR" sz="1800" b="1" dirty="0" smtClean="0"/>
              <a:t>Track and facilitate adoption</a:t>
            </a:r>
            <a:endParaRPr lang="en-US" altLang="ko-KR" sz="1800" b="1" dirty="0"/>
          </a:p>
          <a:p>
            <a:pPr marL="0" indent="0">
              <a:buNone/>
            </a:pPr>
            <a:r>
              <a:rPr lang="en-US" altLang="ko-KR" sz="1400" dirty="0"/>
              <a:t>     -  </a:t>
            </a:r>
            <a:r>
              <a:rPr lang="en-US" altLang="ko-KR" sz="1400" dirty="0" smtClean="0"/>
              <a:t>Comparing the results of decisions made with and without AI can encourage employees to use it. </a:t>
            </a:r>
          </a:p>
          <a:p>
            <a:pPr marL="0" indent="0">
              <a:buNone/>
            </a:pPr>
            <a:r>
              <a:rPr lang="en-US" altLang="ko-KR" sz="1400" dirty="0" smtClean="0"/>
              <a:t>     </a:t>
            </a:r>
            <a:r>
              <a:rPr lang="en-US" altLang="ko-KR" sz="1400" dirty="0"/>
              <a:t>-  </a:t>
            </a:r>
            <a:r>
              <a:rPr lang="en-US" altLang="ko-KR" sz="1400" dirty="0" smtClean="0"/>
              <a:t>Teams that monitor implementation can correct course as needed.</a:t>
            </a:r>
          </a:p>
          <a:p>
            <a:pPr marL="0" indent="0">
              <a:buNone/>
            </a:pPr>
            <a:r>
              <a:rPr lang="en-US" altLang="ko-KR" sz="1400" dirty="0"/>
              <a:t> </a:t>
            </a:r>
            <a:r>
              <a:rPr lang="en-US" altLang="ko-KR" sz="1400" dirty="0" smtClean="0"/>
              <a:t>        (Business units must lead AI projects and be responsible for their success.) </a:t>
            </a:r>
          </a:p>
          <a:p>
            <a:pPr marL="0" indent="0">
              <a:buNone/>
            </a:pPr>
            <a:endParaRPr lang="en-US" altLang="ko-KR" sz="1400" dirty="0"/>
          </a:p>
          <a:p>
            <a:r>
              <a:rPr lang="en-US" altLang="ko-KR" sz="1800" b="1" dirty="0" smtClean="0"/>
              <a:t>Provide incentives for change</a:t>
            </a:r>
            <a:endParaRPr lang="en-US" altLang="ko-KR" sz="1800" b="1" dirty="0"/>
          </a:p>
          <a:p>
            <a:pPr marL="0" indent="0">
              <a:buNone/>
            </a:pPr>
            <a:r>
              <a:rPr lang="en-US" altLang="ko-KR" sz="1400" dirty="0"/>
              <a:t>     </a:t>
            </a:r>
            <a:r>
              <a:rPr lang="en-US" altLang="ko-KR" sz="1400" dirty="0" smtClean="0"/>
              <a:t>-  Acknowledgement inspires employees for the long haul.</a:t>
            </a:r>
          </a:p>
          <a:p>
            <a:pPr marL="0" indent="0">
              <a:buNone/>
            </a:pPr>
            <a:r>
              <a:rPr lang="en-US" altLang="ko-KR" sz="1400" dirty="0" smtClean="0"/>
              <a:t>     </a:t>
            </a:r>
            <a:r>
              <a:rPr lang="en-US" altLang="ko-KR" sz="1400" dirty="0"/>
              <a:t>-  </a:t>
            </a:r>
            <a:r>
              <a:rPr lang="en-US" altLang="ko-KR" sz="1400" dirty="0" smtClean="0"/>
              <a:t>Firms have to check that employees’ incentives are truly aligned with AI use.</a:t>
            </a:r>
          </a:p>
          <a:p>
            <a:pPr marL="0" indent="0">
              <a:buNone/>
            </a:pPr>
            <a:r>
              <a:rPr lang="en-US" altLang="ko-KR" sz="1400" dirty="0"/>
              <a:t> </a:t>
            </a:r>
            <a:r>
              <a:rPr lang="en-US" altLang="ko-KR" sz="1400" dirty="0" smtClean="0"/>
              <a:t>        (to recognize the trade-off between profits and the incentives).</a:t>
            </a:r>
          </a:p>
        </p:txBody>
      </p:sp>
    </p:spTree>
    <p:extLst>
      <p:ext uri="{BB962C8B-B14F-4D97-AF65-F5344CB8AC3E}">
        <p14:creationId xmlns:p14="http://schemas.microsoft.com/office/powerpoint/2010/main" val="374611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24D0580B-7455-4B44-BFB7-C3A65987C78A}" type="slidenum">
              <a:rPr lang="en-US" altLang="zh-CN" smtClean="0"/>
              <a:pPr/>
              <a:t>25</a:t>
            </a:fld>
            <a:endParaRPr lang="en-US" altLang="zh-CN" smtClean="0"/>
          </a:p>
        </p:txBody>
      </p:sp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2400" dirty="0" smtClean="0"/>
              <a:t>Conclusion</a:t>
            </a:r>
          </a:p>
        </p:txBody>
      </p:sp>
      <p:sp>
        <p:nvSpPr>
          <p:cNvPr id="6" name="내용 개체 틀 2"/>
          <p:cNvSpPr>
            <a:spLocks noGrp="1"/>
          </p:cNvSpPr>
          <p:nvPr>
            <p:ph idx="1"/>
          </p:nvPr>
        </p:nvSpPr>
        <p:spPr>
          <a:xfrm>
            <a:off x="228600" y="984387"/>
            <a:ext cx="8807896" cy="5340213"/>
          </a:xfrm>
        </p:spPr>
        <p:txBody>
          <a:bodyPr>
            <a:normAutofit/>
          </a:bodyPr>
          <a:lstStyle/>
          <a:p>
            <a:r>
              <a:rPr lang="en-US" altLang="ko-KR" sz="1800" b="1" dirty="0" smtClean="0"/>
              <a:t>A Virtuous Circle</a:t>
            </a:r>
          </a:p>
          <a:p>
            <a:pPr marL="0" indent="0">
              <a:buNone/>
            </a:pPr>
            <a:r>
              <a:rPr lang="en-US" altLang="ko-KR" sz="1400" b="0" dirty="0"/>
              <a:t> </a:t>
            </a:r>
            <a:r>
              <a:rPr lang="en-US" altLang="ko-KR" sz="1400" b="0" dirty="0" smtClean="0"/>
              <a:t>    -  The move from functional </a:t>
            </a:r>
            <a:r>
              <a:rPr lang="en-US" altLang="ko-KR" sz="1400" b="0" dirty="0" smtClean="0">
                <a:solidFill>
                  <a:srgbClr val="FF0000"/>
                </a:solidFill>
              </a:rPr>
              <a:t>to interdisciplinary teams </a:t>
            </a:r>
            <a:r>
              <a:rPr lang="en-US" altLang="ko-KR" sz="1400" b="0" dirty="0" smtClean="0"/>
              <a:t>initially brings together the diverse skill and perspectives ...</a:t>
            </a:r>
          </a:p>
          <a:p>
            <a:pPr marL="0" indent="0">
              <a:buNone/>
            </a:pPr>
            <a:r>
              <a:rPr lang="en-US" altLang="ko-KR" sz="1400" dirty="0" smtClean="0"/>
              <a:t>     -  Workers </a:t>
            </a:r>
            <a:r>
              <a:rPr lang="en-US" altLang="ko-KR" sz="1400" dirty="0" smtClean="0">
                <a:solidFill>
                  <a:srgbClr val="FF0000"/>
                </a:solidFill>
              </a:rPr>
              <a:t>across the organization </a:t>
            </a:r>
            <a:r>
              <a:rPr lang="en-US" altLang="ko-KR" sz="1400" dirty="0" smtClean="0"/>
              <a:t>absorb new </a:t>
            </a:r>
            <a:r>
              <a:rPr lang="en-US" altLang="ko-KR" sz="1400" dirty="0" smtClean="0">
                <a:solidFill>
                  <a:srgbClr val="FF0000"/>
                </a:solidFill>
              </a:rPr>
              <a:t>collaborative</a:t>
            </a:r>
            <a:r>
              <a:rPr lang="en-US" altLang="ko-KR" sz="1400" dirty="0" smtClean="0"/>
              <a:t> practices</a:t>
            </a:r>
          </a:p>
          <a:p>
            <a:pPr marL="0" indent="0">
              <a:buNone/>
            </a:pPr>
            <a:r>
              <a:rPr lang="en-US" altLang="ko-KR" sz="1400" dirty="0" smtClean="0"/>
              <a:t>     - As they work </a:t>
            </a:r>
            <a:r>
              <a:rPr lang="en-US" altLang="ko-KR" sz="1400" dirty="0" smtClean="0">
                <a:solidFill>
                  <a:srgbClr val="FF0000"/>
                </a:solidFill>
              </a:rPr>
              <a:t>more closely with colleagues </a:t>
            </a:r>
            <a:r>
              <a:rPr lang="en-US" altLang="ko-KR" sz="1400" dirty="0" smtClean="0"/>
              <a:t>in other functions and geographies, employees begin to </a:t>
            </a:r>
            <a:r>
              <a:rPr lang="en-US" altLang="ko-KR" sz="1400" dirty="0" smtClean="0">
                <a:solidFill>
                  <a:srgbClr val="FF0000"/>
                </a:solidFill>
              </a:rPr>
              <a:t>think bigger </a:t>
            </a:r>
          </a:p>
          <a:p>
            <a:pPr marL="0" indent="0">
              <a:buNone/>
            </a:pPr>
            <a:r>
              <a:rPr lang="en-US" altLang="ko-KR" sz="1400" dirty="0"/>
              <a:t> </a:t>
            </a:r>
            <a:r>
              <a:rPr lang="en-US" altLang="ko-KR" sz="1400" dirty="0" smtClean="0"/>
              <a:t>    - </a:t>
            </a:r>
            <a:r>
              <a:rPr lang="en-US" altLang="ko-KR" sz="1400" dirty="0" smtClean="0">
                <a:solidFill>
                  <a:srgbClr val="FF0000"/>
                </a:solidFill>
              </a:rPr>
              <a:t>The speed of innovation picks up</a:t>
            </a:r>
            <a:r>
              <a:rPr lang="en-US" altLang="ko-KR" sz="1400" dirty="0" smtClean="0"/>
              <a:t> as the rest of the organization begins to adopt the test-and-learn approaches</a:t>
            </a:r>
          </a:p>
          <a:p>
            <a:pPr marL="0" indent="0">
              <a:buNone/>
            </a:pPr>
            <a:r>
              <a:rPr lang="en-US" altLang="ko-KR" sz="1400" dirty="0"/>
              <a:t> </a:t>
            </a:r>
            <a:r>
              <a:rPr lang="en-US" altLang="ko-KR" sz="1400" dirty="0" smtClean="0"/>
              <a:t>       </a:t>
            </a:r>
            <a:r>
              <a:rPr lang="en-US" altLang="ko-KR" sz="1400" dirty="0" smtClean="0">
                <a:solidFill>
                  <a:srgbClr val="FF0000"/>
                </a:solidFill>
              </a:rPr>
              <a:t>that successfully propelled the pilots</a:t>
            </a:r>
          </a:p>
          <a:p>
            <a:pPr marL="0" indent="0">
              <a:buNone/>
            </a:pPr>
            <a:endParaRPr lang="en-US" altLang="ko-KR" sz="1400" b="0" dirty="0" smtClean="0"/>
          </a:p>
          <a:p>
            <a:pPr marL="0" indent="0">
              <a:buNone/>
            </a:pPr>
            <a:endParaRPr lang="en-US" altLang="ko-KR" sz="1400" dirty="0"/>
          </a:p>
          <a:p>
            <a:r>
              <a:rPr lang="en-US" altLang="ko-KR" sz="1800" b="1" dirty="0" smtClean="0"/>
              <a:t>The ways AI can be used ... Keep expanding.</a:t>
            </a:r>
          </a:p>
          <a:p>
            <a:pPr marL="0" indent="0">
              <a:buNone/>
            </a:pPr>
            <a:r>
              <a:rPr lang="en-US" altLang="ko-KR" sz="1400" dirty="0" smtClean="0"/>
              <a:t>     -  New applications will create </a:t>
            </a:r>
            <a:r>
              <a:rPr lang="en-US" altLang="ko-KR" sz="1400" dirty="0" smtClean="0">
                <a:solidFill>
                  <a:srgbClr val="FF0000"/>
                </a:solidFill>
              </a:rPr>
              <a:t>fundamental</a:t>
            </a:r>
            <a:r>
              <a:rPr lang="en-US" altLang="ko-KR" sz="1400" dirty="0" smtClean="0"/>
              <a:t> and sometimes </a:t>
            </a:r>
            <a:r>
              <a:rPr lang="en-US" altLang="ko-KR" sz="1400" dirty="0" smtClean="0">
                <a:solidFill>
                  <a:srgbClr val="FF0000"/>
                </a:solidFill>
              </a:rPr>
              <a:t>difficult changes </a:t>
            </a:r>
            <a:r>
              <a:rPr lang="en-US" altLang="ko-KR" sz="1400" dirty="0" smtClean="0"/>
              <a:t>in </a:t>
            </a:r>
            <a:r>
              <a:rPr lang="en-US" altLang="ko-KR" sz="1400" dirty="0" smtClean="0">
                <a:solidFill>
                  <a:srgbClr val="FF0000"/>
                </a:solidFill>
              </a:rPr>
              <a:t>work flows, roles, and culture</a:t>
            </a:r>
            <a:r>
              <a:rPr lang="en-US" altLang="ko-KR" sz="1400" dirty="0" smtClean="0"/>
              <a:t>, </a:t>
            </a:r>
          </a:p>
          <a:p>
            <a:pPr marL="0" indent="0">
              <a:buNone/>
            </a:pPr>
            <a:r>
              <a:rPr lang="en-US" altLang="ko-KR" sz="1400" dirty="0"/>
              <a:t> </a:t>
            </a:r>
            <a:r>
              <a:rPr lang="en-US" altLang="ko-KR" sz="1400" dirty="0" smtClean="0"/>
              <a:t>        </a:t>
            </a:r>
            <a:r>
              <a:rPr lang="en-US" altLang="ko-KR" sz="1400" u="sng" dirty="0" smtClean="0">
                <a:solidFill>
                  <a:srgbClr val="9900FF"/>
                </a:solidFill>
              </a:rPr>
              <a:t>which leaders will need to shepherd their organizations through carefully</a:t>
            </a:r>
            <a:r>
              <a:rPr lang="en-US" altLang="ko-KR" sz="14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02003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Introduction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92EABA-6D5B-4AD4-B503-894C501E225C}" type="slidenum">
              <a:rPr lang="en-US" altLang="zh-CN" smtClean="0"/>
              <a:pPr>
                <a:defRPr/>
              </a:pPr>
              <a:t>3</a:t>
            </a:fld>
            <a:endParaRPr lang="en-US" altLang="zh-CN" dirty="0"/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9272" y="101290"/>
            <a:ext cx="5779328" cy="6591867"/>
          </a:xfrm>
          <a:prstGeom prst="rect">
            <a:avLst/>
          </a:prstGeom>
        </p:spPr>
      </p:pic>
      <p:sp>
        <p:nvSpPr>
          <p:cNvPr id="3" name="타원 2"/>
          <p:cNvSpPr/>
          <p:nvPr/>
        </p:nvSpPr>
        <p:spPr>
          <a:xfrm>
            <a:off x="2286000" y="533400"/>
            <a:ext cx="1896140" cy="1896140"/>
          </a:xfrm>
          <a:prstGeom prst="ellipse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타원 5"/>
          <p:cNvSpPr/>
          <p:nvPr/>
        </p:nvSpPr>
        <p:spPr>
          <a:xfrm>
            <a:off x="2286000" y="2194719"/>
            <a:ext cx="1896140" cy="1896140"/>
          </a:xfrm>
          <a:prstGeom prst="ellipse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타원 6"/>
          <p:cNvSpPr/>
          <p:nvPr/>
        </p:nvSpPr>
        <p:spPr>
          <a:xfrm>
            <a:off x="2286000" y="3922712"/>
            <a:ext cx="1896140" cy="1896140"/>
          </a:xfrm>
          <a:prstGeom prst="ellipse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19560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92EABA-6D5B-4AD4-B503-894C501E225C}" type="slidenum">
              <a:rPr lang="en-US" altLang="zh-CN" smtClean="0"/>
              <a:pPr>
                <a:defRPr/>
              </a:pPr>
              <a:t>4</a:t>
            </a:fld>
            <a:endParaRPr lang="en-US" altLang="zh-CN" dirty="0"/>
          </a:p>
        </p:txBody>
      </p:sp>
      <p:sp>
        <p:nvSpPr>
          <p:cNvPr id="8" name="내용 개체 틀 2"/>
          <p:cNvSpPr>
            <a:spLocks noGrp="1"/>
          </p:cNvSpPr>
          <p:nvPr>
            <p:ph sz="half" idx="1"/>
          </p:nvPr>
        </p:nvSpPr>
        <p:spPr>
          <a:xfrm>
            <a:off x="0" y="6019800"/>
            <a:ext cx="9144000" cy="301058"/>
          </a:xfrm>
        </p:spPr>
        <p:txBody>
          <a:bodyPr/>
          <a:lstStyle/>
          <a:p>
            <a:pPr marL="457200" lvl="1" indent="0">
              <a:buNone/>
            </a:pPr>
            <a:r>
              <a:rPr lang="en-US" altLang="ko-KR" sz="1000" dirty="0" smtClean="0"/>
              <a:t>6 elements of effective strategic planning. (2022, April 30). https</a:t>
            </a:r>
            <a:r>
              <a:rPr lang="en-US" altLang="ko-KR" sz="1000" dirty="0"/>
              <a:t>://www.thespurgroup.com/blog/the-6-elements-of-effective-strategic-planning</a:t>
            </a:r>
          </a:p>
          <a:p>
            <a:pPr lvl="1"/>
            <a:endParaRPr lang="en-US" altLang="ko-KR" sz="2000" dirty="0" smtClean="0"/>
          </a:p>
          <a:p>
            <a:pPr lvl="1"/>
            <a:endParaRPr lang="en-US" altLang="ko-KR" dirty="0" smtClean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08" y="1034021"/>
            <a:ext cx="8738384" cy="4886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342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Introduction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228600" y="1143000"/>
            <a:ext cx="8763000" cy="4983163"/>
          </a:xfrm>
        </p:spPr>
        <p:txBody>
          <a:bodyPr/>
          <a:lstStyle/>
          <a:p>
            <a:r>
              <a:rPr lang="en-US" altLang="ko-KR" sz="3200" dirty="0" smtClean="0"/>
              <a:t>Need to Transform How We Use DATA</a:t>
            </a:r>
          </a:p>
          <a:p>
            <a:pPr lvl="1"/>
            <a:endParaRPr lang="en-US" altLang="ko-KR" sz="2000" dirty="0" smtClean="0"/>
          </a:p>
          <a:p>
            <a:pPr lvl="1"/>
            <a:r>
              <a:rPr lang="en-US" altLang="ko-KR" sz="2000" dirty="0" smtClean="0">
                <a:solidFill>
                  <a:srgbClr val="0000FF"/>
                </a:solidFill>
              </a:rPr>
              <a:t>Only 57% </a:t>
            </a:r>
            <a:r>
              <a:rPr lang="en-US" altLang="ko-KR" sz="2000" dirty="0" smtClean="0"/>
              <a:t>of projects finish within their </a:t>
            </a:r>
            <a:r>
              <a:rPr lang="en-US" altLang="ko-KR" sz="2000" dirty="0" smtClean="0">
                <a:solidFill>
                  <a:srgbClr val="0000FF"/>
                </a:solidFill>
              </a:rPr>
              <a:t>initial budgets </a:t>
            </a:r>
            <a:r>
              <a:rPr lang="en-US" altLang="ko-KR" sz="2000" dirty="0" smtClean="0"/>
              <a:t>and </a:t>
            </a:r>
            <a:r>
              <a:rPr lang="en-US" altLang="ko-KR" sz="2000" dirty="0" smtClean="0">
                <a:solidFill>
                  <a:srgbClr val="0000FF"/>
                </a:solidFill>
              </a:rPr>
              <a:t>51%</a:t>
            </a:r>
            <a:r>
              <a:rPr lang="en-US" altLang="ko-KR" sz="2000" dirty="0" smtClean="0"/>
              <a:t> within their </a:t>
            </a:r>
            <a:r>
              <a:rPr lang="en-US" altLang="ko-KR" sz="2000" dirty="0" smtClean="0">
                <a:solidFill>
                  <a:srgbClr val="0000FF"/>
                </a:solidFill>
              </a:rPr>
              <a:t>initial schedule </a:t>
            </a:r>
            <a:r>
              <a:rPr lang="en-US" altLang="ko-KR" sz="2000" dirty="0" smtClean="0"/>
              <a:t>(The Pulse of the Profession, 2017).</a:t>
            </a:r>
          </a:p>
          <a:p>
            <a:pPr lvl="1"/>
            <a:r>
              <a:rPr lang="en-US" altLang="ko-KR" sz="2000" dirty="0" smtClean="0">
                <a:solidFill>
                  <a:srgbClr val="0000FF"/>
                </a:solidFill>
              </a:rPr>
              <a:t>Up to 95% </a:t>
            </a:r>
            <a:r>
              <a:rPr lang="en-US" altLang="ko-KR" sz="2000" dirty="0" smtClean="0"/>
              <a:t>of construction industry </a:t>
            </a:r>
            <a:r>
              <a:rPr lang="en-US" altLang="ko-KR" sz="2000" dirty="0" smtClean="0">
                <a:solidFill>
                  <a:srgbClr val="0000FF"/>
                </a:solidFill>
              </a:rPr>
              <a:t>data</a:t>
            </a:r>
            <a:r>
              <a:rPr lang="en-US" altLang="ko-KR" sz="2000" dirty="0" smtClean="0"/>
              <a:t> is </a:t>
            </a:r>
            <a:r>
              <a:rPr lang="en-US" altLang="ko-KR" sz="2000" dirty="0" smtClean="0">
                <a:solidFill>
                  <a:srgbClr val="0000FF"/>
                </a:solidFill>
              </a:rPr>
              <a:t>not used</a:t>
            </a:r>
            <a:r>
              <a:rPr lang="en-US" altLang="ko-KR" sz="2000" dirty="0" smtClean="0"/>
              <a:t>, </a:t>
            </a:r>
            <a:r>
              <a:rPr lang="en-US" altLang="ko-KR" sz="2000" dirty="0" smtClean="0">
                <a:solidFill>
                  <a:srgbClr val="0000FF"/>
                </a:solidFill>
              </a:rPr>
              <a:t>but wasted </a:t>
            </a:r>
            <a:r>
              <a:rPr lang="en-US" altLang="ko-KR" sz="2000" dirty="0" smtClean="0"/>
              <a:t>(The Futures Report 2020, RICS).</a:t>
            </a:r>
          </a:p>
          <a:p>
            <a:pPr lvl="1"/>
            <a:endParaRPr lang="en-US" altLang="ko-KR" sz="2000" dirty="0" smtClean="0"/>
          </a:p>
          <a:p>
            <a:pPr lvl="1"/>
            <a:r>
              <a:rPr lang="en-US" altLang="ko-KR" sz="2000" dirty="0" smtClean="0"/>
              <a:t>Eighty percent of US CEOs think AI will significantly </a:t>
            </a:r>
            <a:r>
              <a:rPr lang="en-US" altLang="ko-KR" sz="2000" dirty="0" smtClean="0">
                <a:solidFill>
                  <a:srgbClr val="0000FF"/>
                </a:solidFill>
              </a:rPr>
              <a:t>change the way they will do business </a:t>
            </a:r>
            <a:r>
              <a:rPr lang="en-US" altLang="ko-KR" sz="2000" dirty="0" smtClean="0"/>
              <a:t>in </a:t>
            </a:r>
            <a:r>
              <a:rPr lang="en-US" altLang="ko-KR" sz="2000" dirty="0" smtClean="0">
                <a:solidFill>
                  <a:srgbClr val="0000FF"/>
                </a:solidFill>
              </a:rPr>
              <a:t>the next five years </a:t>
            </a:r>
            <a:r>
              <a:rPr lang="en-US" altLang="ko-KR" sz="2000" dirty="0" smtClean="0"/>
              <a:t>(PwC survey, 2019).</a:t>
            </a:r>
          </a:p>
          <a:p>
            <a:pPr lvl="1"/>
            <a:endParaRPr lang="en-US" altLang="ko-KR" sz="2000" dirty="0" smtClean="0"/>
          </a:p>
          <a:p>
            <a:pPr lvl="1"/>
            <a:r>
              <a:rPr lang="en-US" altLang="ko-KR" sz="2000" dirty="0" smtClean="0"/>
              <a:t>AI could deliver a </a:t>
            </a:r>
            <a:r>
              <a:rPr lang="en-US" altLang="ko-KR" sz="2000" dirty="0" smtClean="0">
                <a:solidFill>
                  <a:srgbClr val="0000FF"/>
                </a:solidFill>
              </a:rPr>
              <a:t>10% increase in UK GDP in 2030 </a:t>
            </a:r>
            <a:r>
              <a:rPr lang="en-US" altLang="ko-KR" sz="2000" dirty="0" smtClean="0"/>
              <a:t>(AI Roadmap, AI Council, 2021)</a:t>
            </a:r>
          </a:p>
          <a:p>
            <a:pPr lvl="1"/>
            <a:endParaRPr lang="en-US" altLang="ko-KR" sz="2000" dirty="0" smtClean="0"/>
          </a:p>
          <a:p>
            <a:pPr lvl="1"/>
            <a:endParaRPr lang="en-US" altLang="ko-KR" dirty="0" smtClean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92EABA-6D5B-4AD4-B503-894C501E225C}" type="slidenum">
              <a:rPr lang="en-US" altLang="zh-CN" smtClean="0"/>
              <a:pPr>
                <a:defRPr/>
              </a:pPr>
              <a:t>5</a:t>
            </a:fld>
            <a:endParaRPr lang="en-US" altLang="zh-CN" dirty="0"/>
          </a:p>
        </p:txBody>
      </p:sp>
      <p:sp>
        <p:nvSpPr>
          <p:cNvPr id="8" name="내용 개체 틀 2"/>
          <p:cNvSpPr>
            <a:spLocks noGrp="1"/>
          </p:cNvSpPr>
          <p:nvPr>
            <p:ph sz="half" idx="1"/>
          </p:nvPr>
        </p:nvSpPr>
        <p:spPr>
          <a:xfrm>
            <a:off x="0" y="6019800"/>
            <a:ext cx="9144000" cy="301058"/>
          </a:xfrm>
        </p:spPr>
        <p:txBody>
          <a:bodyPr/>
          <a:lstStyle/>
          <a:p>
            <a:pPr marL="457200" lvl="1" indent="0">
              <a:buNone/>
            </a:pPr>
            <a:r>
              <a:rPr lang="en-US" altLang="ko-KR" sz="1000" dirty="0" err="1" smtClean="0"/>
              <a:t>Nawal</a:t>
            </a:r>
            <a:r>
              <a:rPr lang="en-US" altLang="ko-KR" sz="1000" dirty="0" smtClean="0"/>
              <a:t> </a:t>
            </a:r>
            <a:r>
              <a:rPr lang="en-US" altLang="ko-KR" sz="1000" dirty="0" err="1" smtClean="0"/>
              <a:t>Prinja</a:t>
            </a:r>
            <a:r>
              <a:rPr lang="en-US" altLang="ko-KR" sz="1000" dirty="0" smtClean="0"/>
              <a:t>. (2022, Feb. 24). </a:t>
            </a:r>
            <a:r>
              <a:rPr lang="en-US" altLang="ko-KR" sz="1000" i="1" dirty="0" smtClean="0"/>
              <a:t>AI in support of the Nuclear Energy Sector</a:t>
            </a:r>
            <a:r>
              <a:rPr lang="en-US" altLang="ko-KR" sz="1000" dirty="0" smtClean="0"/>
              <a:t>, GEN IV International Forum.</a:t>
            </a:r>
          </a:p>
          <a:p>
            <a:pPr lvl="1"/>
            <a:endParaRPr lang="en-US" altLang="ko-KR" sz="2000" dirty="0" smtClean="0"/>
          </a:p>
          <a:p>
            <a:pPr lvl="1"/>
            <a:endParaRPr lang="en-US" altLang="ko-KR" dirty="0" smtClean="0"/>
          </a:p>
        </p:txBody>
      </p:sp>
    </p:spTree>
    <p:extLst>
      <p:ext uri="{BB962C8B-B14F-4D97-AF65-F5344CB8AC3E}">
        <p14:creationId xmlns:p14="http://schemas.microsoft.com/office/powerpoint/2010/main" val="1326968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Introduction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228600" y="1143000"/>
            <a:ext cx="8763000" cy="4659161"/>
          </a:xfrm>
        </p:spPr>
        <p:txBody>
          <a:bodyPr/>
          <a:lstStyle/>
          <a:p>
            <a:r>
              <a:rPr lang="en-US" altLang="ko-KR" sz="3200" dirty="0" smtClean="0"/>
              <a:t>UK Policy paper</a:t>
            </a:r>
          </a:p>
          <a:p>
            <a:pPr lvl="1"/>
            <a:r>
              <a:rPr lang="en-US" altLang="ko-KR" sz="2000" u="sng" dirty="0" smtClean="0"/>
              <a:t>UK Nuclear Sector Deal</a:t>
            </a:r>
            <a:r>
              <a:rPr lang="en-US" altLang="ko-KR" sz="2000" dirty="0" smtClean="0"/>
              <a:t> </a:t>
            </a:r>
            <a:r>
              <a:rPr lang="en-US" altLang="ko-KR" sz="2000" dirty="0"/>
              <a:t>calls (Department for Business, Energy &amp; Industrial Strategy of UK, 2018)</a:t>
            </a:r>
            <a:endParaRPr lang="en-US" altLang="ko-KR" sz="2000" dirty="0" smtClean="0"/>
          </a:p>
          <a:p>
            <a:pPr lvl="2"/>
            <a:r>
              <a:rPr lang="en-US" altLang="ko-KR" sz="1600" dirty="0" smtClean="0">
                <a:solidFill>
                  <a:srgbClr val="0000FF"/>
                </a:solidFill>
              </a:rPr>
              <a:t>30% reduction</a:t>
            </a:r>
            <a:r>
              <a:rPr lang="en-US" altLang="ko-KR" sz="1600" dirty="0" smtClean="0"/>
              <a:t> in the cost of </a:t>
            </a:r>
            <a:r>
              <a:rPr lang="en-US" altLang="ko-KR" sz="1600" dirty="0" smtClean="0">
                <a:solidFill>
                  <a:srgbClr val="0000FF"/>
                </a:solidFill>
              </a:rPr>
              <a:t>new build projects </a:t>
            </a:r>
            <a:r>
              <a:rPr lang="en-US" altLang="ko-KR" sz="1600" dirty="0" smtClean="0"/>
              <a:t>by 2030</a:t>
            </a:r>
          </a:p>
          <a:p>
            <a:pPr lvl="2"/>
            <a:r>
              <a:rPr lang="en-US" altLang="ko-KR" sz="1600" dirty="0" smtClean="0">
                <a:solidFill>
                  <a:srgbClr val="0000FF"/>
                </a:solidFill>
              </a:rPr>
              <a:t>Savings of 20 per cent </a:t>
            </a:r>
            <a:r>
              <a:rPr lang="en-US" altLang="ko-KR" sz="1600" dirty="0" smtClean="0"/>
              <a:t>in the cost of </a:t>
            </a:r>
            <a:r>
              <a:rPr lang="en-US" altLang="ko-KR" sz="1600" dirty="0" smtClean="0">
                <a:solidFill>
                  <a:srgbClr val="0000FF"/>
                </a:solidFill>
              </a:rPr>
              <a:t>decommissioning</a:t>
            </a:r>
            <a:r>
              <a:rPr lang="en-US" altLang="ko-KR" sz="1600" dirty="0" smtClean="0"/>
              <a:t> compared with current estimates by 2030</a:t>
            </a:r>
          </a:p>
          <a:p>
            <a:pPr lvl="2"/>
            <a:r>
              <a:rPr lang="en-US" altLang="ko-KR" sz="1600" dirty="0" smtClean="0"/>
              <a:t>40 per cent women in nuclear by 2030</a:t>
            </a:r>
          </a:p>
          <a:p>
            <a:pPr lvl="2"/>
            <a:r>
              <a:rPr lang="en-US" altLang="ko-KR" sz="1600" dirty="0" smtClean="0">
                <a:solidFill>
                  <a:srgbClr val="0000FF"/>
                </a:solidFill>
              </a:rPr>
              <a:t>Up to 2 </a:t>
            </a:r>
            <a:r>
              <a:rPr lang="en-US" altLang="ko-KR" sz="1600" dirty="0" err="1" smtClean="0">
                <a:solidFill>
                  <a:srgbClr val="0000FF"/>
                </a:solidFill>
              </a:rPr>
              <a:t>bn</a:t>
            </a:r>
            <a:r>
              <a:rPr lang="en-US" altLang="ko-KR" sz="1600" dirty="0" smtClean="0">
                <a:solidFill>
                  <a:srgbClr val="0000FF"/>
                </a:solidFill>
              </a:rPr>
              <a:t> pounds </a:t>
            </a:r>
            <a:r>
              <a:rPr lang="en-US" altLang="ko-KR" sz="1600" dirty="0" smtClean="0"/>
              <a:t>domestic and international </a:t>
            </a:r>
            <a:r>
              <a:rPr lang="en-US" altLang="ko-KR" sz="1600" dirty="0" smtClean="0">
                <a:solidFill>
                  <a:srgbClr val="0000FF"/>
                </a:solidFill>
              </a:rPr>
              <a:t>contract wins </a:t>
            </a:r>
            <a:r>
              <a:rPr lang="en-US" altLang="ko-KR" sz="1600" dirty="0" smtClean="0"/>
              <a:t>by 2030</a:t>
            </a:r>
          </a:p>
          <a:p>
            <a:pPr lvl="1"/>
            <a:endParaRPr lang="en-US" altLang="ko-KR" sz="2000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92EABA-6D5B-4AD4-B503-894C501E225C}" type="slidenum">
              <a:rPr lang="en-US" altLang="zh-CN" smtClean="0"/>
              <a:pPr>
                <a:defRPr/>
              </a:pPr>
              <a:t>6</a:t>
            </a:fld>
            <a:endParaRPr lang="en-US" altLang="zh-CN" dirty="0"/>
          </a:p>
        </p:txBody>
      </p:sp>
      <p:sp>
        <p:nvSpPr>
          <p:cNvPr id="8" name="내용 개체 틀 2"/>
          <p:cNvSpPr>
            <a:spLocks noGrp="1"/>
          </p:cNvSpPr>
          <p:nvPr>
            <p:ph sz="half" idx="1"/>
          </p:nvPr>
        </p:nvSpPr>
        <p:spPr>
          <a:xfrm>
            <a:off x="0" y="6078669"/>
            <a:ext cx="9144000" cy="301058"/>
          </a:xfrm>
        </p:spPr>
        <p:txBody>
          <a:bodyPr/>
          <a:lstStyle/>
          <a:p>
            <a:pPr marL="457200" lvl="1" indent="0">
              <a:buNone/>
            </a:pPr>
            <a:r>
              <a:rPr lang="en-US" altLang="ko-KR" sz="1000" dirty="0" smtClean="0"/>
              <a:t>Nuclear Sector Deal, A sector deal between government and the nuclear industry, 27 June 2018</a:t>
            </a:r>
            <a:endParaRPr lang="en-US" altLang="ko-KR" dirty="0" smtClean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823028"/>
            <a:ext cx="2657910" cy="2117387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9816" y="4071278"/>
            <a:ext cx="4918547" cy="1620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744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Introduction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228600" y="960589"/>
            <a:ext cx="8763000" cy="4659161"/>
          </a:xfrm>
        </p:spPr>
        <p:txBody>
          <a:bodyPr/>
          <a:lstStyle/>
          <a:p>
            <a:r>
              <a:rPr lang="en-US" altLang="ko-KR" sz="3200" dirty="0" smtClean="0"/>
              <a:t>US</a:t>
            </a:r>
            <a:endParaRPr lang="en-US" altLang="ko-KR" sz="3200" dirty="0"/>
          </a:p>
          <a:p>
            <a:pPr lvl="1"/>
            <a:r>
              <a:rPr lang="en-US" altLang="ko-KR" sz="2000" dirty="0" smtClean="0">
                <a:solidFill>
                  <a:srgbClr val="0000FF"/>
                </a:solidFill>
              </a:rPr>
              <a:t>Cost reduction </a:t>
            </a:r>
            <a:r>
              <a:rPr lang="en-US" altLang="ko-KR" sz="2000" dirty="0" smtClean="0"/>
              <a:t>by using AI in Fuel loading, control, management system (DOE, 1985)</a:t>
            </a:r>
          </a:p>
          <a:p>
            <a:pPr lvl="1"/>
            <a:r>
              <a:rPr lang="en-US" altLang="ko-KR" sz="2000" dirty="0" smtClean="0">
                <a:solidFill>
                  <a:srgbClr val="0000FF"/>
                </a:solidFill>
              </a:rPr>
              <a:t>Cost reduction </a:t>
            </a:r>
            <a:r>
              <a:rPr lang="en-US" altLang="ko-KR" sz="2000" dirty="0" smtClean="0"/>
              <a:t>from O&amp;M (60~70% of generation costs) focused on </a:t>
            </a:r>
            <a:r>
              <a:rPr lang="en-US" altLang="ko-KR" sz="2000" dirty="0" smtClean="0">
                <a:solidFill>
                  <a:srgbClr val="0000FF"/>
                </a:solidFill>
              </a:rPr>
              <a:t>aging</a:t>
            </a:r>
            <a:r>
              <a:rPr lang="en-US" altLang="ko-KR" sz="2000" dirty="0" smtClean="0"/>
              <a:t> (Office of Nuclear Energy, 2019)</a:t>
            </a:r>
          </a:p>
          <a:p>
            <a:pPr lvl="1"/>
            <a:r>
              <a:rPr lang="en-US" altLang="ko-KR" sz="2000" dirty="0" smtClean="0">
                <a:solidFill>
                  <a:srgbClr val="FF0000"/>
                </a:solidFill>
              </a:rPr>
              <a:t>Cost Saving up to 10M $ from reload cost </a:t>
            </a:r>
            <a:r>
              <a:rPr lang="en-US" altLang="ko-KR" sz="2000" dirty="0" smtClean="0"/>
              <a:t>(</a:t>
            </a:r>
            <a:r>
              <a:rPr lang="en-US" altLang="ko-KR" sz="2000" dirty="0" err="1" smtClean="0"/>
              <a:t>Bluewave</a:t>
            </a:r>
            <a:r>
              <a:rPr lang="en-US" altLang="ko-KR" sz="2000" dirty="0" smtClean="0"/>
              <a:t> AI, 2022)</a:t>
            </a:r>
          </a:p>
          <a:p>
            <a:pPr lvl="1"/>
            <a:endParaRPr lang="en-US" altLang="ko-KR" sz="2000" dirty="0"/>
          </a:p>
          <a:p>
            <a:pPr lvl="1"/>
            <a:endParaRPr lang="en-US" altLang="ko-KR" sz="2000" dirty="0" smtClean="0"/>
          </a:p>
          <a:p>
            <a:pPr lvl="1"/>
            <a:endParaRPr lang="en-US" altLang="ko-KR" sz="2000" dirty="0"/>
          </a:p>
          <a:p>
            <a:pPr lvl="1"/>
            <a:endParaRPr lang="en-US" altLang="ko-KR" sz="2000" dirty="0" smtClean="0"/>
          </a:p>
          <a:p>
            <a:pPr lvl="2"/>
            <a:endParaRPr lang="en-US" altLang="ko-KR" sz="1600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92EABA-6D5B-4AD4-B503-894C501E225C}" type="slidenum">
              <a:rPr lang="en-US" altLang="zh-CN" smtClean="0"/>
              <a:pPr>
                <a:defRPr/>
              </a:pPr>
              <a:t>7</a:t>
            </a:fld>
            <a:endParaRPr lang="en-US" altLang="zh-CN" dirty="0"/>
          </a:p>
        </p:txBody>
      </p:sp>
      <p:sp>
        <p:nvSpPr>
          <p:cNvPr id="8" name="내용 개체 틀 2"/>
          <p:cNvSpPr>
            <a:spLocks noGrp="1"/>
          </p:cNvSpPr>
          <p:nvPr>
            <p:ph sz="half" idx="1"/>
          </p:nvPr>
        </p:nvSpPr>
        <p:spPr>
          <a:xfrm>
            <a:off x="0" y="5619750"/>
            <a:ext cx="9144000" cy="781050"/>
          </a:xfrm>
        </p:spPr>
        <p:txBody>
          <a:bodyPr/>
          <a:lstStyle/>
          <a:p>
            <a:pPr marL="457200" lvl="1" indent="0">
              <a:buNone/>
            </a:pPr>
            <a:r>
              <a:rPr lang="en-US" altLang="ko-KR" sz="1000" dirty="0" smtClean="0"/>
              <a:t>Artificial Intelligence and Nuclear Power, DOE/NE-0064, 1985.</a:t>
            </a:r>
          </a:p>
          <a:p>
            <a:pPr marL="457200" lvl="1" indent="0">
              <a:buNone/>
            </a:pPr>
            <a:r>
              <a:rPr lang="en-US" altLang="ko-KR" sz="1000" dirty="0" smtClean="0"/>
              <a:t>Application of Machine Learning for Enhanced Diagnostic and Prognostic Capabilities of NPP Assets, USDOE/ONE, 2019.</a:t>
            </a:r>
          </a:p>
          <a:p>
            <a:pPr marL="457200" lvl="1" indent="0">
              <a:buNone/>
            </a:pPr>
            <a:r>
              <a:rPr lang="en-US" altLang="ko-KR" sz="1000" dirty="0"/>
              <a:t>Reduce costs by improving efficiency, performance, and safety with AI and Machine Learning. (</a:t>
            </a:r>
            <a:r>
              <a:rPr lang="en-US" altLang="ko-KR" sz="1000" dirty="0" smtClean="0"/>
              <a:t>2022, </a:t>
            </a:r>
            <a:r>
              <a:rPr lang="en-US" altLang="ko-KR" sz="1000" dirty="0"/>
              <a:t>April 30). </a:t>
            </a:r>
            <a:r>
              <a:rPr lang="en-US" altLang="ko-KR" sz="1000" dirty="0">
                <a:hlinkClick r:id="rId3"/>
              </a:rPr>
              <a:t>https://www.bluewaveailabs.com/ai-machine-learning-nuclear-power-plants</a:t>
            </a:r>
            <a:r>
              <a:rPr lang="en-US" altLang="ko-KR" sz="1000" dirty="0" smtClean="0">
                <a:hlinkClick r:id="rId3"/>
              </a:rPr>
              <a:t>/</a:t>
            </a:r>
            <a:r>
              <a:rPr lang="en-US" altLang="ko-KR" sz="1000" dirty="0" smtClean="0"/>
              <a:t> ((2022). Powering our nuclear fleet with artificial intelligence. </a:t>
            </a:r>
            <a:r>
              <a:rPr lang="en-US" altLang="ko-KR" sz="1000" i="1" dirty="0" smtClean="0"/>
              <a:t>Nuclear News</a:t>
            </a:r>
            <a:r>
              <a:rPr lang="en-US" altLang="ko-KR" sz="1000" dirty="0" smtClean="0"/>
              <a:t> </a:t>
            </a:r>
            <a:r>
              <a:rPr lang="en-US" altLang="ko-KR" sz="1000" i="1" dirty="0" smtClean="0"/>
              <a:t>65</a:t>
            </a:r>
            <a:r>
              <a:rPr lang="en-US" altLang="ko-KR" sz="1000" dirty="0" smtClean="0"/>
              <a:t>(2).)</a:t>
            </a:r>
          </a:p>
          <a:p>
            <a:pPr lvl="1"/>
            <a:endParaRPr lang="en-US" altLang="ko-KR" dirty="0" smtClean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03" y="3432861"/>
            <a:ext cx="3048000" cy="2335721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6883" y="3283049"/>
            <a:ext cx="3048000" cy="2550059"/>
          </a:xfrm>
          <a:prstGeom prst="rect">
            <a:avLst/>
          </a:prstGeom>
        </p:spPr>
      </p:pic>
      <p:sp>
        <p:nvSpPr>
          <p:cNvPr id="7" name="폭발 1 6"/>
          <p:cNvSpPr/>
          <p:nvPr/>
        </p:nvSpPr>
        <p:spPr>
          <a:xfrm>
            <a:off x="-76200" y="3261594"/>
            <a:ext cx="3962399" cy="2449361"/>
          </a:xfrm>
          <a:prstGeom prst="irregularSeal1">
            <a:avLst/>
          </a:prstGeom>
          <a:solidFill>
            <a:schemeClr val="bg1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US" altLang="ko-KR" sz="1200" dirty="0" smtClean="0"/>
              <a:t>Long-term strategic agreement w/Constellation</a:t>
            </a:r>
          </a:p>
        </p:txBody>
      </p:sp>
      <p:sp>
        <p:nvSpPr>
          <p:cNvPr id="9" name="폭발 1 8"/>
          <p:cNvSpPr/>
          <p:nvPr/>
        </p:nvSpPr>
        <p:spPr>
          <a:xfrm>
            <a:off x="100904" y="3415015"/>
            <a:ext cx="3962399" cy="2449361"/>
          </a:xfrm>
          <a:prstGeom prst="irregularSeal1">
            <a:avLst/>
          </a:prstGeom>
          <a:solidFill>
            <a:schemeClr val="bg1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US" altLang="ko-KR" sz="1200" dirty="0" smtClean="0"/>
              <a:t>TIP Award at NEI conf.</a:t>
            </a:r>
          </a:p>
        </p:txBody>
      </p:sp>
      <p:sp>
        <p:nvSpPr>
          <p:cNvPr id="10" name="폭발 1 9"/>
          <p:cNvSpPr/>
          <p:nvPr/>
        </p:nvSpPr>
        <p:spPr>
          <a:xfrm>
            <a:off x="228600" y="3603605"/>
            <a:ext cx="3962399" cy="2449361"/>
          </a:xfrm>
          <a:prstGeom prst="irregularSeal1">
            <a:avLst/>
          </a:prstGeom>
          <a:solidFill>
            <a:schemeClr val="bg1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US" altLang="ko-KR" sz="1200" dirty="0" smtClean="0"/>
              <a:t>DoE Awards Nearly $7 M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496508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5C16F4C-3684-4E35-B0E1-DF55829909A8}" type="slidenum">
              <a:rPr lang="en-US" altLang="zh-CN" smtClean="0"/>
              <a:pPr/>
              <a:t>8</a:t>
            </a:fld>
            <a:endParaRPr lang="en-US" altLang="zh-CN" dirty="0" smtClean="0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487363"/>
          </a:xfrm>
        </p:spPr>
        <p:txBody>
          <a:bodyPr/>
          <a:lstStyle/>
          <a:p>
            <a:pPr eaLnBrk="1" hangingPunct="1"/>
            <a:r>
              <a:rPr lang="en-US" altLang="zh-CN" sz="2400" dirty="0" smtClean="0"/>
              <a:t>Introduction</a:t>
            </a: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746" y="1280467"/>
            <a:ext cx="8183117" cy="4124901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9629" y="1844775"/>
            <a:ext cx="7337234" cy="4114800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85169" y="3388971"/>
            <a:ext cx="7259063" cy="2800741"/>
          </a:xfrm>
          <a:prstGeom prst="rect">
            <a:avLst/>
          </a:prstGeom>
        </p:spPr>
      </p:pic>
      <p:sp>
        <p:nvSpPr>
          <p:cNvPr id="10" name="내용 개체 틀 2"/>
          <p:cNvSpPr txBox="1">
            <a:spLocks/>
          </p:cNvSpPr>
          <p:nvPr/>
        </p:nvSpPr>
        <p:spPr bwMode="auto">
          <a:xfrm>
            <a:off x="0" y="6126163"/>
            <a:ext cx="9144000" cy="277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SimSun" pitchFamily="2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SimSun" pitchFamily="2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SimSun" pitchFamily="2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SimSun" pitchFamily="2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SimSun" pitchFamily="2" charset="-122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457200" lvl="1" indent="0">
              <a:buFontTx/>
              <a:buNone/>
            </a:pPr>
            <a:r>
              <a:rPr lang="en-US" altLang="ko-KR" sz="1000" kern="0" dirty="0" smtClean="0"/>
              <a:t>DX/AI conference. AI Times. 2022.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20307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5C16F4C-3684-4E35-B0E1-DF55829909A8}" type="slidenum">
              <a:rPr lang="en-US" altLang="zh-CN" smtClean="0"/>
              <a:pPr/>
              <a:t>9</a:t>
            </a:fld>
            <a:endParaRPr lang="en-US" altLang="zh-CN" dirty="0" smtClean="0"/>
          </a:p>
        </p:txBody>
      </p:sp>
      <p:sp>
        <p:nvSpPr>
          <p:cNvPr id="4" name="제목 1"/>
          <p:cNvSpPr>
            <a:spLocks noGrp="1"/>
          </p:cNvSpPr>
          <p:nvPr>
            <p:ph type="title"/>
          </p:nvPr>
        </p:nvSpPr>
        <p:spPr>
          <a:xfrm>
            <a:off x="467134" y="188640"/>
            <a:ext cx="8209731" cy="576263"/>
          </a:xfrm>
        </p:spPr>
        <p:txBody>
          <a:bodyPr/>
          <a:lstStyle/>
          <a:p>
            <a:r>
              <a:rPr lang="en-US" altLang="ko-KR" dirty="0" smtClean="0"/>
              <a:t>8 </a:t>
            </a:r>
            <a:r>
              <a:rPr lang="en-US" altLang="ko-KR" dirty="0"/>
              <a:t>Specific Safety </a:t>
            </a:r>
            <a:r>
              <a:rPr lang="en-US" altLang="ko-KR" dirty="0" smtClean="0"/>
              <a:t>Principles</a:t>
            </a:r>
            <a:endParaRPr lang="ko-KR" altLang="en-US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2773"/>
            <a:ext cx="9144000" cy="5299427"/>
          </a:xfrm>
          <a:prstGeom prst="rect">
            <a:avLst/>
          </a:prstGeom>
        </p:spPr>
      </p:pic>
      <p:sp>
        <p:nvSpPr>
          <p:cNvPr id="6" name="내용 개체 틀 2"/>
          <p:cNvSpPr>
            <a:spLocks noGrp="1"/>
          </p:cNvSpPr>
          <p:nvPr>
            <p:ph sz="half" idx="1"/>
          </p:nvPr>
        </p:nvSpPr>
        <p:spPr>
          <a:xfrm>
            <a:off x="0" y="6099742"/>
            <a:ext cx="9144000" cy="301058"/>
          </a:xfrm>
        </p:spPr>
        <p:txBody>
          <a:bodyPr/>
          <a:lstStyle/>
          <a:p>
            <a:pPr marL="0" indent="0">
              <a:buNone/>
            </a:pPr>
            <a:r>
              <a:rPr lang="en-US" altLang="ko-KR" sz="1000" dirty="0" smtClean="0"/>
              <a:t>INSAG-12</a:t>
            </a:r>
            <a:r>
              <a:rPr lang="en-US" altLang="ko-KR" sz="1000" dirty="0"/>
              <a:t>. </a:t>
            </a:r>
            <a:r>
              <a:rPr lang="en-US" altLang="ko-KR" sz="1000" dirty="0" smtClean="0"/>
              <a:t>Basic </a:t>
            </a:r>
            <a:r>
              <a:rPr lang="en-US" altLang="ko-KR" sz="1000" dirty="0"/>
              <a:t>Safety Principles for Nuclear Power </a:t>
            </a:r>
            <a:r>
              <a:rPr lang="en-US" altLang="ko-KR" sz="1000" dirty="0" smtClean="0"/>
              <a:t>Plants. 75-INSAG-3 </a:t>
            </a:r>
            <a:r>
              <a:rPr lang="en-US" altLang="ko-KR" sz="1000" dirty="0"/>
              <a:t>Rev.1. </a:t>
            </a:r>
            <a:r>
              <a:rPr lang="en-US" altLang="ko-KR" sz="1000" dirty="0" smtClean="0"/>
              <a:t>1999.</a:t>
            </a:r>
            <a:endParaRPr lang="en-US" altLang="ko-KR" sz="1000" dirty="0"/>
          </a:p>
          <a:p>
            <a:pPr lvl="1"/>
            <a:endParaRPr lang="en-US" altLang="ko-KR" sz="1000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3476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_Default Design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fault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_Default Design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Default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_Default Design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Default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_Default Design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63106</TotalTime>
  <Words>1779</Words>
  <Application>Microsoft Office PowerPoint</Application>
  <PresentationFormat>화면 슬라이드 쇼(4:3)</PresentationFormat>
  <Paragraphs>307</Paragraphs>
  <Slides>25</Slides>
  <Notes>25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4</vt:i4>
      </vt:variant>
      <vt:variant>
        <vt:lpstr>슬라이드 제목</vt:lpstr>
      </vt:variant>
      <vt:variant>
        <vt:i4>25</vt:i4>
      </vt:variant>
    </vt:vector>
  </HeadingPairs>
  <TitlesOfParts>
    <vt:vector size="35" baseType="lpstr">
      <vt:lpstr>HY신명조</vt:lpstr>
      <vt:lpstr>宋体</vt:lpstr>
      <vt:lpstr>宋体</vt:lpstr>
      <vt:lpstr>맑은 고딕</vt:lpstr>
      <vt:lpstr>Arial</vt:lpstr>
      <vt:lpstr>Times New Roman</vt:lpstr>
      <vt:lpstr>1_Default Design</vt:lpstr>
      <vt:lpstr>2_Default Design</vt:lpstr>
      <vt:lpstr>3_Default Design</vt:lpstr>
      <vt:lpstr>4_Default Design</vt:lpstr>
      <vt:lpstr>PowerPoint 프레젠테이션</vt:lpstr>
      <vt:lpstr>Contents</vt:lpstr>
      <vt:lpstr>Introduction</vt:lpstr>
      <vt:lpstr>PowerPoint 프레젠테이션</vt:lpstr>
      <vt:lpstr>Introduction</vt:lpstr>
      <vt:lpstr>Introduction</vt:lpstr>
      <vt:lpstr>Introduction</vt:lpstr>
      <vt:lpstr>Introduction</vt:lpstr>
      <vt:lpstr>8 Specific Safety Principles</vt:lpstr>
      <vt:lpstr>8 Specific Safety Principles</vt:lpstr>
      <vt:lpstr>Methodologies to implement Safety Principles</vt:lpstr>
      <vt:lpstr>Activities to implement Safety Principles</vt:lpstr>
      <vt:lpstr>Key Attributes (1/2)</vt:lpstr>
      <vt:lpstr>Key Attributes (2/2)</vt:lpstr>
      <vt:lpstr>PowerPoint 프레젠테이션</vt:lpstr>
      <vt:lpstr>SE Process</vt:lpstr>
      <vt:lpstr>PowerPoint 프레젠테이션</vt:lpstr>
      <vt:lpstr>A Reference Process for Data-driven Models</vt:lpstr>
      <vt:lpstr>Concluding Remarks</vt:lpstr>
      <vt:lpstr>PowerPoint 프레젠테이션</vt:lpstr>
      <vt:lpstr>Artificial intelligence is reshaping business – though ...</vt:lpstr>
      <vt:lpstr>Setting Up for Success (1/2)</vt:lpstr>
      <vt:lpstr>Setting Up for Success (2/2)</vt:lpstr>
      <vt:lpstr>Reinforcing the Change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YUHUI</dc:creator>
  <cp:lastModifiedBy>김현일/책임연구원/연구로설계부</cp:lastModifiedBy>
  <cp:revision>2875</cp:revision>
  <cp:lastPrinted>2017-08-10T08:36:38Z</cp:lastPrinted>
  <dcterms:created xsi:type="dcterms:W3CDTF">1601-01-01T00:00:00Z</dcterms:created>
  <dcterms:modified xsi:type="dcterms:W3CDTF">2022-05-16T13:34:50Z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