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9" r:id="rId2"/>
  </p:sldIdLst>
  <p:sldSz cx="30275213" cy="42803763"/>
  <p:notesSz cx="15074900" cy="20104100"/>
  <p:defaultTextStyle>
    <a:defPPr>
      <a:defRPr lang="ko-KR"/>
    </a:defPPr>
    <a:lvl1pPr marL="0" algn="l" defTabSz="1899111" rtl="0" eaLnBrk="1" latinLnBrk="1" hangingPunct="1">
      <a:defRPr sz="3739" kern="1200">
        <a:solidFill>
          <a:schemeClr val="tx1"/>
        </a:solidFill>
        <a:latin typeface="+mn-lt"/>
        <a:ea typeface="+mn-ea"/>
        <a:cs typeface="+mn-cs"/>
      </a:defRPr>
    </a:lvl1pPr>
    <a:lvl2pPr marL="949557" algn="l" defTabSz="1899111" rtl="0" eaLnBrk="1" latinLnBrk="1" hangingPunct="1">
      <a:defRPr sz="3739" kern="1200">
        <a:solidFill>
          <a:schemeClr val="tx1"/>
        </a:solidFill>
        <a:latin typeface="+mn-lt"/>
        <a:ea typeface="+mn-ea"/>
        <a:cs typeface="+mn-cs"/>
      </a:defRPr>
    </a:lvl2pPr>
    <a:lvl3pPr marL="1899111" algn="l" defTabSz="1899111" rtl="0" eaLnBrk="1" latinLnBrk="1" hangingPunct="1">
      <a:defRPr sz="3739" kern="1200">
        <a:solidFill>
          <a:schemeClr val="tx1"/>
        </a:solidFill>
        <a:latin typeface="+mn-lt"/>
        <a:ea typeface="+mn-ea"/>
        <a:cs typeface="+mn-cs"/>
      </a:defRPr>
    </a:lvl3pPr>
    <a:lvl4pPr marL="2848668" algn="l" defTabSz="1899111" rtl="0" eaLnBrk="1" latinLnBrk="1" hangingPunct="1">
      <a:defRPr sz="3739" kern="1200">
        <a:solidFill>
          <a:schemeClr val="tx1"/>
        </a:solidFill>
        <a:latin typeface="+mn-lt"/>
        <a:ea typeface="+mn-ea"/>
        <a:cs typeface="+mn-cs"/>
      </a:defRPr>
    </a:lvl4pPr>
    <a:lvl5pPr marL="3798223" algn="l" defTabSz="1899111" rtl="0" eaLnBrk="1" latinLnBrk="1" hangingPunct="1">
      <a:defRPr sz="3739" kern="1200">
        <a:solidFill>
          <a:schemeClr val="tx1"/>
        </a:solidFill>
        <a:latin typeface="+mn-lt"/>
        <a:ea typeface="+mn-ea"/>
        <a:cs typeface="+mn-cs"/>
      </a:defRPr>
    </a:lvl5pPr>
    <a:lvl6pPr marL="4747779" algn="l" defTabSz="1899111" rtl="0" eaLnBrk="1" latinLnBrk="1" hangingPunct="1">
      <a:defRPr sz="3739" kern="1200">
        <a:solidFill>
          <a:schemeClr val="tx1"/>
        </a:solidFill>
        <a:latin typeface="+mn-lt"/>
        <a:ea typeface="+mn-ea"/>
        <a:cs typeface="+mn-cs"/>
      </a:defRPr>
    </a:lvl6pPr>
    <a:lvl7pPr marL="5697336" algn="l" defTabSz="1899111" rtl="0" eaLnBrk="1" latinLnBrk="1" hangingPunct="1">
      <a:defRPr sz="3739" kern="1200">
        <a:solidFill>
          <a:schemeClr val="tx1"/>
        </a:solidFill>
        <a:latin typeface="+mn-lt"/>
        <a:ea typeface="+mn-ea"/>
        <a:cs typeface="+mn-cs"/>
      </a:defRPr>
    </a:lvl7pPr>
    <a:lvl8pPr marL="6646891" algn="l" defTabSz="1899111" rtl="0" eaLnBrk="1" latinLnBrk="1" hangingPunct="1">
      <a:defRPr sz="3739" kern="1200">
        <a:solidFill>
          <a:schemeClr val="tx1"/>
        </a:solidFill>
        <a:latin typeface="+mn-lt"/>
        <a:ea typeface="+mn-ea"/>
        <a:cs typeface="+mn-cs"/>
      </a:defRPr>
    </a:lvl8pPr>
    <a:lvl9pPr marL="7596447" algn="l" defTabSz="1899111" rtl="0" eaLnBrk="1" latinLnBrk="1" hangingPunct="1">
      <a:defRPr sz="37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32" userDrawn="1">
          <p15:clr>
            <a:srgbClr val="A4A3A4"/>
          </p15:clr>
        </p15:guide>
        <p15:guide id="2" pos="43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한일혁" initials="한" lastIdx="1" clrIdx="0">
    <p:extLst>
      <p:ext uri="{19B8F6BF-5375-455C-9EA6-DF929625EA0E}">
        <p15:presenceInfo xmlns:p15="http://schemas.microsoft.com/office/powerpoint/2012/main" userId="0f379457f5278ee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99"/>
    <a:srgbClr val="F79646"/>
    <a:srgbClr val="4F81BD"/>
    <a:srgbClr val="FCDDCF"/>
    <a:srgbClr val="E9EDF4"/>
    <a:srgbClr val="D7E1FD"/>
    <a:srgbClr val="E4FEE2"/>
    <a:srgbClr val="DDF3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202B0CA-FC54-4496-8BCA-5EF66A818D29}" styleName="어두운 스타일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68" autoAdjust="0"/>
    <p:restoredTop sz="96370" autoAdjust="0"/>
  </p:normalViewPr>
  <p:slideViewPr>
    <p:cSldViewPr>
      <p:cViewPr>
        <p:scale>
          <a:sx n="50" d="100"/>
          <a:sy n="50" d="100"/>
        </p:scale>
        <p:origin x="636" y="-8394"/>
      </p:cViewPr>
      <p:guideLst>
        <p:guide orient="horz" pos="6132"/>
        <p:guide pos="433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94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532563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8539163" y="0"/>
            <a:ext cx="6532562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7933B-6308-4E83-A00F-252C17D08756}" type="datetimeFigureOut">
              <a:rPr lang="ko-KR" altLang="en-US" smtClean="0"/>
              <a:t>2022-05-16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5137150" y="2513013"/>
            <a:ext cx="4800600" cy="6784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1508125" y="9675813"/>
            <a:ext cx="12058650" cy="79152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19096038"/>
            <a:ext cx="6532563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8539163" y="19096038"/>
            <a:ext cx="6532562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9E45D-5410-4D0D-9610-AB79BF1D4A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9736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E9E45D-5410-4D0D-9610-AB79BF1D4A7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9720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10115049" y="41790655"/>
            <a:ext cx="9692149" cy="58976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944835" y="41790655"/>
            <a:ext cx="6966231" cy="58976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22315137" y="41790655"/>
            <a:ext cx="6966231" cy="58976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직사각형 93">
            <a:extLst>
              <a:ext uri="{FF2B5EF4-FFF2-40B4-BE49-F238E27FC236}">
                <a16:creationId xmlns:a16="http://schemas.microsoft.com/office/drawing/2014/main" id="{23744E14-F294-4A0C-8A8A-3A9B991ED113}"/>
              </a:ext>
            </a:extLst>
          </p:cNvPr>
          <p:cNvSpPr/>
          <p:nvPr userDrawn="1"/>
        </p:nvSpPr>
        <p:spPr>
          <a:xfrm>
            <a:off x="15593" y="0"/>
            <a:ext cx="30275213" cy="42803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929630" marR="8031652" indent="-2551" algn="ctr">
              <a:lnSpc>
                <a:spcPts val="3354"/>
              </a:lnSpc>
              <a:spcBef>
                <a:spcPts val="2902"/>
              </a:spcBef>
            </a:pPr>
            <a:endParaRPr lang="ko-KR" alt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" name="object 12">
            <a:extLst>
              <a:ext uri="{FF2B5EF4-FFF2-40B4-BE49-F238E27FC236}">
                <a16:creationId xmlns:a16="http://schemas.microsoft.com/office/drawing/2014/main" id="{3D7DD7C2-5DE9-40A2-9528-72709CE97654}"/>
              </a:ext>
            </a:extLst>
          </p:cNvPr>
          <p:cNvSpPr/>
          <p:nvPr userDrawn="1"/>
        </p:nvSpPr>
        <p:spPr>
          <a:xfrm>
            <a:off x="664005" y="1972611"/>
            <a:ext cx="28936166" cy="0"/>
          </a:xfrm>
          <a:custGeom>
            <a:avLst/>
            <a:gdLst/>
            <a:ahLst/>
            <a:cxnLst/>
            <a:rect l="l" t="t" r="r" b="b"/>
            <a:pathLst>
              <a:path w="14408150">
                <a:moveTo>
                  <a:pt x="0" y="0"/>
                </a:moveTo>
                <a:lnTo>
                  <a:pt x="14407690" y="0"/>
                </a:lnTo>
              </a:path>
            </a:pathLst>
          </a:custGeom>
          <a:ln w="17730">
            <a:solidFill>
              <a:srgbClr val="798999"/>
            </a:solidFill>
          </a:ln>
        </p:spPr>
        <p:txBody>
          <a:bodyPr wrap="square" lIns="0" tIns="0" rIns="0" bIns="0" rtlCol="0"/>
          <a:lstStyle/>
          <a:p>
            <a:endParaRPr sz="7509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object 18">
            <a:extLst>
              <a:ext uri="{FF2B5EF4-FFF2-40B4-BE49-F238E27FC236}">
                <a16:creationId xmlns:a16="http://schemas.microsoft.com/office/drawing/2014/main" id="{1EC23774-6537-40A9-ACD1-EED49860DCE5}"/>
              </a:ext>
            </a:extLst>
          </p:cNvPr>
          <p:cNvSpPr/>
          <p:nvPr userDrawn="1"/>
        </p:nvSpPr>
        <p:spPr>
          <a:xfrm>
            <a:off x="672993" y="40831151"/>
            <a:ext cx="28936166" cy="0"/>
          </a:xfrm>
          <a:custGeom>
            <a:avLst/>
            <a:gdLst/>
            <a:ahLst/>
            <a:cxnLst/>
            <a:rect l="l" t="t" r="r" b="b"/>
            <a:pathLst>
              <a:path w="14408150">
                <a:moveTo>
                  <a:pt x="0" y="0"/>
                </a:moveTo>
                <a:lnTo>
                  <a:pt x="14407690" y="0"/>
                </a:lnTo>
              </a:path>
            </a:pathLst>
          </a:custGeom>
          <a:ln w="17730">
            <a:solidFill>
              <a:srgbClr val="798999"/>
            </a:solidFill>
          </a:ln>
        </p:spPr>
        <p:txBody>
          <a:bodyPr wrap="square" lIns="0" tIns="0" rIns="0" bIns="0" rtlCol="0"/>
          <a:lstStyle/>
          <a:p>
            <a:endParaRPr sz="7509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0" name="Picture 2" descr="서울대로고~ &gt; 디자인 자료실 | KMUG 케이머그">
            <a:extLst>
              <a:ext uri="{FF2B5EF4-FFF2-40B4-BE49-F238E27FC236}">
                <a16:creationId xmlns:a16="http://schemas.microsoft.com/office/drawing/2014/main" id="{7B70D574-51CB-4108-8D88-5A0A6475A69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758" b="93333" l="3167" r="96000">
                        <a14:foregroundMark x1="8333" y1="11667" x2="15833" y2="16212"/>
                        <a14:foregroundMark x1="15833" y1="16212" x2="17333" y2="18939"/>
                        <a14:foregroundMark x1="5167" y1="14545" x2="6833" y2="18939"/>
                        <a14:foregroundMark x1="8667" y1="24394" x2="10667" y2="24697"/>
                        <a14:foregroundMark x1="14167" y1="26667" x2="14333" y2="27424"/>
                        <a14:foregroundMark x1="19667" y1="23182" x2="19667" y2="23182"/>
                        <a14:foregroundMark x1="25500" y1="18788" x2="25500" y2="18788"/>
                        <a14:foregroundMark x1="34167" y1="14091" x2="34167" y2="14091"/>
                        <a14:foregroundMark x1="41000" y1="12273" x2="41000" y2="12273"/>
                        <a14:foregroundMark x1="44167" y1="14242" x2="44167" y2="14242"/>
                        <a14:foregroundMark x1="34333" y1="17273" x2="34333" y2="17273"/>
                        <a14:foregroundMark x1="21667" y1="24394" x2="21667" y2="24394"/>
                        <a14:foregroundMark x1="27167" y1="28939" x2="27167" y2="28939"/>
                        <a14:foregroundMark x1="30333" y1="30455" x2="30333" y2="30455"/>
                        <a14:foregroundMark x1="25000" y1="30455" x2="25000" y2="30455"/>
                        <a14:foregroundMark x1="25667" y1="32879" x2="25667" y2="32879"/>
                        <a14:foregroundMark x1="29667" y1="38182" x2="29667" y2="38182"/>
                        <a14:foregroundMark x1="33167" y1="43333" x2="33167" y2="43333"/>
                        <a14:foregroundMark x1="42667" y1="29394" x2="42667" y2="29394"/>
                        <a14:foregroundMark x1="49333" y1="13788" x2="49333" y2="13788"/>
                        <a14:foregroundMark x1="55667" y1="15455" x2="55667" y2="15455"/>
                        <a14:foregroundMark x1="59000" y1="11667" x2="59000" y2="11667"/>
                        <a14:foregroundMark x1="66333" y1="13636" x2="66333" y2="13636"/>
                        <a14:foregroundMark x1="64500" y1="16818" x2="64500" y2="16818"/>
                        <a14:foregroundMark x1="64667" y1="50909" x2="64667" y2="50909"/>
                        <a14:foregroundMark x1="32833" y1="50455" x2="32833" y2="50455"/>
                        <a14:foregroundMark x1="25833" y1="52273" x2="25833" y2="52273"/>
                        <a14:foregroundMark x1="23000" y1="52273" x2="23000" y2="52273"/>
                        <a14:foregroundMark x1="76500" y1="51212" x2="76500" y2="51212"/>
                        <a14:foregroundMark x1="77167" y1="69848" x2="77167" y2="69848"/>
                        <a14:foregroundMark x1="22500" y1="68788" x2="22500" y2="68788"/>
                        <a14:foregroundMark x1="40333" y1="66818" x2="40333" y2="66818"/>
                        <a14:foregroundMark x1="40167" y1="59394" x2="40167" y2="59394"/>
                        <a14:foregroundMark x1="37500" y1="55455" x2="37500" y2="55455"/>
                        <a14:foregroundMark x1="43833" y1="55606" x2="43833" y2="55606"/>
                        <a14:foregroundMark x1="66667" y1="67121" x2="66667" y2="67121"/>
                        <a14:foregroundMark x1="68333" y1="37424" x2="68333" y2="37424"/>
                        <a14:foregroundMark x1="73833" y1="30303" x2="73833" y2="30303"/>
                        <a14:foregroundMark x1="79667" y1="27576" x2="79667" y2="27576"/>
                        <a14:foregroundMark x1="84500" y1="31818" x2="84500" y2="31818"/>
                        <a14:foregroundMark x1="86500" y1="33788" x2="86500" y2="33788"/>
                        <a14:foregroundMark x1="89000" y1="33636" x2="89000" y2="33636"/>
                        <a14:foregroundMark x1="92833" y1="42727" x2="92833" y2="42727"/>
                        <a14:foregroundMark x1="91333" y1="46818" x2="91333" y2="46818"/>
                        <a14:foregroundMark x1="88500" y1="48182" x2="88500" y2="48182"/>
                        <a14:foregroundMark x1="88667" y1="54848" x2="88667" y2="54848"/>
                        <a14:foregroundMark x1="93167" y1="49394" x2="93167" y2="49394"/>
                        <a14:foregroundMark x1="93167" y1="55758" x2="93167" y2="55758"/>
                        <a14:foregroundMark x1="94333" y1="47273" x2="94333" y2="47273"/>
                        <a14:foregroundMark x1="96000" y1="52424" x2="96000" y2="52424"/>
                        <a14:foregroundMark x1="94333" y1="61364" x2="94333" y2="61364"/>
                        <a14:foregroundMark x1="91167" y1="59848" x2="91167" y2="59848"/>
                        <a14:foregroundMark x1="85500" y1="65303" x2="85500" y2="65303"/>
                        <a14:foregroundMark x1="69333" y1="22424" x2="69333" y2="22424"/>
                        <a14:foregroundMark x1="74000" y1="17424" x2="74000" y2="17424"/>
                        <a14:foregroundMark x1="82000" y1="16818" x2="82000" y2="16818"/>
                        <a14:foregroundMark x1="89500" y1="17121" x2="89500" y2="17121"/>
                        <a14:foregroundMark x1="79667" y1="5758" x2="79667" y2="5758"/>
                        <a14:foregroundMark x1="10500" y1="33182" x2="10500" y2="33182"/>
                        <a14:foregroundMark x1="12667" y1="35000" x2="12667" y2="35000"/>
                        <a14:foregroundMark x1="13000" y1="42727" x2="13000" y2="42727"/>
                        <a14:foregroundMark x1="11167" y1="49394" x2="11167" y2="49394"/>
                        <a14:foregroundMark x1="8500" y1="47576" x2="8500" y2="47576"/>
                        <a14:foregroundMark x1="8333" y1="47273" x2="8500" y2="47273"/>
                        <a14:foregroundMark x1="8167" y1="47576" x2="8167" y2="47727"/>
                        <a14:foregroundMark x1="8000" y1="47727" x2="8500" y2="48030"/>
                        <a14:foregroundMark x1="3333" y1="52121" x2="3333" y2="52121"/>
                        <a14:foregroundMark x1="5000" y1="61515" x2="5000" y2="61515"/>
                        <a14:foregroundMark x1="9000" y1="60758" x2="9000" y2="60758"/>
                        <a14:foregroundMark x1="8833" y1="68788" x2="8833" y2="68788"/>
                        <a14:foregroundMark x1="13167" y1="76364" x2="13167" y2="76364"/>
                        <a14:foregroundMark x1="15500" y1="80152" x2="15500" y2="80152"/>
                        <a14:foregroundMark x1="14667" y1="72879" x2="14667" y2="72879"/>
                        <a14:foregroundMark x1="13667" y1="87879" x2="13667" y2="87879"/>
                        <a14:foregroundMark x1="22667" y1="84848" x2="22667" y2="84848"/>
                        <a14:foregroundMark x1="24167" y1="82879" x2="24167" y2="82879"/>
                        <a14:foregroundMark x1="23667" y1="77273" x2="23667" y2="77273"/>
                        <a14:foregroundMark x1="27667" y1="89545" x2="27667" y2="89545"/>
                        <a14:foregroundMark x1="37167" y1="88788" x2="37167" y2="88788"/>
                        <a14:foregroundMark x1="39167" y1="86515" x2="39167" y2="86515"/>
                        <a14:foregroundMark x1="35167" y1="91667" x2="35167" y2="91667"/>
                        <a14:foregroundMark x1="46667" y1="88939" x2="46667" y2="88939"/>
                        <a14:foregroundMark x1="44833" y1="93333" x2="44833" y2="93333"/>
                        <a14:foregroundMark x1="62333" y1="91667" x2="62333" y2="91667"/>
                        <a14:foregroundMark x1="70500" y1="89091" x2="70500" y2="89091"/>
                        <a14:foregroundMark x1="77333" y1="85000" x2="77333" y2="85000"/>
                        <a14:foregroundMark x1="84500" y1="80455" x2="84500" y2="80455"/>
                        <a14:foregroundMark x1="87333" y1="78636" x2="87333" y2="78636"/>
                        <a14:foregroundMark x1="86000" y1="72121" x2="86000" y2="72121"/>
                        <a14:foregroundMark x1="80167" y1="72727" x2="80167" y2="72727"/>
                        <a14:foregroundMark x1="76167" y1="81970" x2="76167" y2="81970"/>
                        <a14:foregroundMark x1="63833" y1="88788" x2="63833" y2="88788"/>
                        <a14:backgroundMark x1="8000" y1="48939" x2="8000" y2="48939"/>
                        <a14:backgroundMark x1="7833" y1="48333" x2="7833" y2="48333"/>
                        <a14:backgroundMark x1="8667" y1="48333" x2="8667" y2="48333"/>
                        <a14:backgroundMark x1="8833" y1="48636" x2="8833" y2="48636"/>
                        <a14:backgroundMark x1="8500" y1="48333" x2="8500" y2="48333"/>
                        <a14:backgroundMark x1="46833" y1="58333" x2="46833" y2="58333"/>
                        <a14:backgroundMark x1="34833" y1="60152" x2="34833" y2="60152"/>
                        <a14:backgroundMark x1="39167" y1="68030" x2="39167" y2="68030"/>
                        <a14:backgroundMark x1="47500" y1="67727" x2="47500" y2="67727"/>
                        <a14:backgroundMark x1="52833" y1="66970" x2="52833" y2="66970"/>
                        <a14:backgroundMark x1="53500" y1="60606" x2="53500" y2="60606"/>
                        <a14:backgroundMark x1="58000" y1="59697" x2="58000" y2="59697"/>
                        <a14:backgroundMark x1="64500" y1="59848" x2="64500" y2="59848"/>
                        <a14:backgroundMark x1="65833" y1="65758" x2="65833" y2="65758"/>
                        <a14:backgroundMark x1="50000" y1="70455" x2="50000" y2="70455"/>
                        <a14:backgroundMark x1="27667" y1="55000" x2="27667" y2="55000"/>
                        <a14:backgroundMark x1="27667" y1="57424" x2="27667" y2="57424"/>
                        <a14:backgroundMark x1="27500" y1="59697" x2="27500" y2="59697"/>
                        <a14:backgroundMark x1="27833" y1="61515" x2="27833" y2="61515"/>
                        <a14:backgroundMark x1="27500" y1="65152" x2="27500" y2="65152"/>
                        <a14:backgroundMark x1="27500" y1="67879" x2="27500" y2="67879"/>
                        <a14:backgroundMark x1="27833" y1="71515" x2="27833" y2="71515"/>
                        <a14:backgroundMark x1="72167" y1="58182" x2="72167" y2="5818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05" y="109786"/>
            <a:ext cx="1540789" cy="1694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1" name="내용 개체 틀 3">
            <a:extLst>
              <a:ext uri="{FF2B5EF4-FFF2-40B4-BE49-F238E27FC236}">
                <a16:creationId xmlns:a16="http://schemas.microsoft.com/office/drawing/2014/main" id="{930693CB-62F1-4C25-909E-EA2AD509A444}"/>
              </a:ext>
            </a:extLst>
          </p:cNvPr>
          <p:cNvSpPr txBox="1">
            <a:spLocks/>
          </p:cNvSpPr>
          <p:nvPr userDrawn="1"/>
        </p:nvSpPr>
        <p:spPr>
          <a:xfrm rot="10800000" flipV="1">
            <a:off x="2624262" y="227441"/>
            <a:ext cx="6883400" cy="87279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u="none">
                <a:latin typeface="+mj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 latinLnBrk="0"/>
            <a:r>
              <a:rPr lang="en-US" altLang="ko-KR" sz="4400" u="sng" kern="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Seoul National University</a:t>
            </a:r>
          </a:p>
        </p:txBody>
      </p:sp>
      <p:sp>
        <p:nvSpPr>
          <p:cNvPr id="162" name="직사각형 161">
            <a:extLst>
              <a:ext uri="{FF2B5EF4-FFF2-40B4-BE49-F238E27FC236}">
                <a16:creationId xmlns:a16="http://schemas.microsoft.com/office/drawing/2014/main" id="{F93D932E-5AA3-4FC5-B2E0-84923CD04EFB}"/>
              </a:ext>
            </a:extLst>
          </p:cNvPr>
          <p:cNvSpPr/>
          <p:nvPr userDrawn="1"/>
        </p:nvSpPr>
        <p:spPr>
          <a:xfrm rot="10800000" flipV="1">
            <a:off x="2624262" y="933503"/>
            <a:ext cx="765123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Dept. of Nuclear Engineering</a:t>
            </a:r>
            <a:endParaRPr lang="ko-KR" alt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 sz="6600"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18195">
        <a:defRPr>
          <a:latin typeface="+mn-lt"/>
          <a:ea typeface="+mn-ea"/>
          <a:cs typeface="+mn-cs"/>
        </a:defRPr>
      </a:lvl2pPr>
      <a:lvl3pPr marL="1836390">
        <a:defRPr>
          <a:latin typeface="+mn-lt"/>
          <a:ea typeface="+mn-ea"/>
          <a:cs typeface="+mn-cs"/>
        </a:defRPr>
      </a:lvl3pPr>
      <a:lvl4pPr marL="2754584">
        <a:defRPr>
          <a:latin typeface="+mn-lt"/>
          <a:ea typeface="+mn-ea"/>
          <a:cs typeface="+mn-cs"/>
        </a:defRPr>
      </a:lvl4pPr>
      <a:lvl5pPr marL="3672779">
        <a:defRPr>
          <a:latin typeface="+mn-lt"/>
          <a:ea typeface="+mn-ea"/>
          <a:cs typeface="+mn-cs"/>
        </a:defRPr>
      </a:lvl5pPr>
      <a:lvl6pPr marL="4590974">
        <a:defRPr>
          <a:latin typeface="+mn-lt"/>
          <a:ea typeface="+mn-ea"/>
          <a:cs typeface="+mn-cs"/>
        </a:defRPr>
      </a:lvl6pPr>
      <a:lvl7pPr marL="5509169">
        <a:defRPr>
          <a:latin typeface="+mn-lt"/>
          <a:ea typeface="+mn-ea"/>
          <a:cs typeface="+mn-cs"/>
        </a:defRPr>
      </a:lvl7pPr>
      <a:lvl8pPr marL="6427363">
        <a:defRPr>
          <a:latin typeface="+mn-lt"/>
          <a:ea typeface="+mn-ea"/>
          <a:cs typeface="+mn-cs"/>
        </a:defRPr>
      </a:lvl8pPr>
      <a:lvl9pPr marL="734555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18195">
        <a:defRPr>
          <a:latin typeface="+mn-lt"/>
          <a:ea typeface="+mn-ea"/>
          <a:cs typeface="+mn-cs"/>
        </a:defRPr>
      </a:lvl2pPr>
      <a:lvl3pPr marL="1836390">
        <a:defRPr>
          <a:latin typeface="+mn-lt"/>
          <a:ea typeface="+mn-ea"/>
          <a:cs typeface="+mn-cs"/>
        </a:defRPr>
      </a:lvl3pPr>
      <a:lvl4pPr marL="2754584">
        <a:defRPr>
          <a:latin typeface="+mn-lt"/>
          <a:ea typeface="+mn-ea"/>
          <a:cs typeface="+mn-cs"/>
        </a:defRPr>
      </a:lvl4pPr>
      <a:lvl5pPr marL="3672779">
        <a:defRPr>
          <a:latin typeface="+mn-lt"/>
          <a:ea typeface="+mn-ea"/>
          <a:cs typeface="+mn-cs"/>
        </a:defRPr>
      </a:lvl5pPr>
      <a:lvl6pPr marL="4590974">
        <a:defRPr>
          <a:latin typeface="+mn-lt"/>
          <a:ea typeface="+mn-ea"/>
          <a:cs typeface="+mn-cs"/>
        </a:defRPr>
      </a:lvl6pPr>
      <a:lvl7pPr marL="5509169">
        <a:defRPr>
          <a:latin typeface="+mn-lt"/>
          <a:ea typeface="+mn-ea"/>
          <a:cs typeface="+mn-cs"/>
        </a:defRPr>
      </a:lvl7pPr>
      <a:lvl8pPr marL="6427363">
        <a:defRPr>
          <a:latin typeface="+mn-lt"/>
          <a:ea typeface="+mn-ea"/>
          <a:cs typeface="+mn-cs"/>
        </a:defRPr>
      </a:lvl8pPr>
      <a:lvl9pPr marL="734555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0.png"/><Relationship Id="rId18" Type="http://schemas.openxmlformats.org/officeDocument/2006/relationships/image" Target="../media/image15.png"/><Relationship Id="rId3" Type="http://schemas.openxmlformats.org/officeDocument/2006/relationships/image" Target="../media/image2.emf"/><Relationship Id="rId21" Type="http://schemas.openxmlformats.org/officeDocument/2006/relationships/image" Target="../media/image18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14.emf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emf"/><Relationship Id="rId20" Type="http://schemas.openxmlformats.org/officeDocument/2006/relationships/image" Target="../media/image17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image" Target="../media/image80.png"/><Relationship Id="rId19" Type="http://schemas.openxmlformats.org/officeDocument/2006/relationships/image" Target="../media/image16.emf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1.png"/><Relationship Id="rId22" Type="http://schemas.openxmlformats.org/officeDocument/2006/relationships/image" Target="../media/image1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188D1806-6EC4-4FAF-84CF-BEE9E6049E9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011" t="8700" r="20738" b="3493"/>
          <a:stretch/>
        </p:blipFill>
        <p:spPr>
          <a:xfrm>
            <a:off x="8172556" y="34009329"/>
            <a:ext cx="6602939" cy="5528152"/>
          </a:xfrm>
          <a:prstGeom prst="rect">
            <a:avLst/>
          </a:prstGeom>
        </p:spPr>
      </p:pic>
      <p:sp>
        <p:nvSpPr>
          <p:cNvPr id="73" name="object 14">
            <a:extLst>
              <a:ext uri="{FF2B5EF4-FFF2-40B4-BE49-F238E27FC236}">
                <a16:creationId xmlns:a16="http://schemas.microsoft.com/office/drawing/2014/main" id="{38EE201C-2E70-45D7-8F3E-B6D528582FD4}"/>
              </a:ext>
            </a:extLst>
          </p:cNvPr>
          <p:cNvSpPr txBox="1"/>
          <p:nvPr/>
        </p:nvSpPr>
        <p:spPr>
          <a:xfrm>
            <a:off x="751351" y="16641364"/>
            <a:ext cx="13794734" cy="720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wrap="square" lIns="0" tIns="0" rIns="0" bIns="0" rtlCol="0" anchor="ctr">
            <a:spAutoFit/>
          </a:bodyPr>
          <a:lstStyle/>
          <a:p>
            <a:pPr algn="ctr">
              <a:lnSpc>
                <a:spcPts val="3976"/>
              </a:lnSpc>
            </a:pPr>
            <a:r>
              <a:rPr sz="4117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endParaRPr sz="411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object 16">
            <a:extLst>
              <a:ext uri="{FF2B5EF4-FFF2-40B4-BE49-F238E27FC236}">
                <a16:creationId xmlns:a16="http://schemas.microsoft.com/office/drawing/2014/main" id="{41535A49-01BE-4466-AE67-C1153E2303EC}"/>
              </a:ext>
            </a:extLst>
          </p:cNvPr>
          <p:cNvSpPr txBox="1"/>
          <p:nvPr/>
        </p:nvSpPr>
        <p:spPr>
          <a:xfrm>
            <a:off x="809472" y="33065426"/>
            <a:ext cx="13794734" cy="720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wrap="square" lIns="0" tIns="0" rIns="0" bIns="0" rtlCol="0" anchor="ctr">
            <a:spAutoFit/>
          </a:bodyPr>
          <a:lstStyle/>
          <a:p>
            <a:pPr algn="ctr">
              <a:lnSpc>
                <a:spcPts val="3966"/>
              </a:lnSpc>
            </a:pPr>
            <a:r>
              <a:rPr sz="4117" b="1" spc="-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 </a:t>
            </a:r>
            <a:r>
              <a:rPr sz="4117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sz="4117" b="1" spc="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117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DISCUSSIONS</a:t>
            </a:r>
            <a:endParaRPr sz="411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object 17">
            <a:extLst>
              <a:ext uri="{FF2B5EF4-FFF2-40B4-BE49-F238E27FC236}">
                <a16:creationId xmlns:a16="http://schemas.microsoft.com/office/drawing/2014/main" id="{9BA00207-4229-4466-A2A8-9B3BF9EACEAC}"/>
              </a:ext>
            </a:extLst>
          </p:cNvPr>
          <p:cNvSpPr txBox="1"/>
          <p:nvPr/>
        </p:nvSpPr>
        <p:spPr>
          <a:xfrm>
            <a:off x="15766989" y="38417624"/>
            <a:ext cx="13794734" cy="51296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wrap="square" lIns="0" tIns="0" rIns="0" bIns="0" rtlCol="0" anchor="ctr">
            <a:spAutoFit/>
          </a:bodyPr>
          <a:lstStyle/>
          <a:p>
            <a:pPr marL="3826" algn="ctr">
              <a:lnSpc>
                <a:spcPts val="3966"/>
              </a:lnSpc>
            </a:pPr>
            <a:r>
              <a:rPr lang="en-US" sz="4117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Acknowledge</a:t>
            </a:r>
            <a:endParaRPr sz="411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object 22">
            <a:extLst>
              <a:ext uri="{FF2B5EF4-FFF2-40B4-BE49-F238E27FC236}">
                <a16:creationId xmlns:a16="http://schemas.microsoft.com/office/drawing/2014/main" id="{891D7417-4790-4CA3-A77B-56ADF335BC52}"/>
              </a:ext>
            </a:extLst>
          </p:cNvPr>
          <p:cNvSpPr txBox="1"/>
          <p:nvPr/>
        </p:nvSpPr>
        <p:spPr>
          <a:xfrm>
            <a:off x="1167093" y="8320732"/>
            <a:ext cx="12963249" cy="7991423"/>
          </a:xfrm>
          <a:prstGeom prst="rect">
            <a:avLst/>
          </a:prstGeom>
        </p:spPr>
        <p:txBody>
          <a:bodyPr vert="horz" wrap="square" lIns="0" tIns="31882" rIns="0" bIns="0" rtlCol="0">
            <a:spAutoFit/>
          </a:bodyPr>
          <a:lstStyle/>
          <a:p>
            <a:pPr marL="452721" indent="-428491" latinLnBrk="0">
              <a:spcBef>
                <a:spcPts val="251"/>
              </a:spcBef>
              <a:buFont typeface="Wingdings"/>
              <a:buChar char=""/>
              <a:tabLst>
                <a:tab pos="453996" algn="l"/>
              </a:tabLst>
            </a:pPr>
            <a:r>
              <a:rPr lang="en-US" sz="3314" b="1" spc="1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Neutron Logging </a:t>
            </a:r>
            <a:r>
              <a:rPr lang="en-US" sz="3314" b="1" spc="10" dirty="0" err="1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Sonde</a:t>
            </a:r>
            <a:endParaRPr lang="en-US" sz="331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79937" marR="10202" lvl="1" indent="-428491" latinLnBrk="0">
              <a:spcBef>
                <a:spcPts val="151"/>
              </a:spcBef>
              <a:buFont typeface="Arial"/>
              <a:buChar char="•"/>
              <a:tabLst>
                <a:tab pos="879937" algn="l"/>
                <a:tab pos="881210" algn="l"/>
              </a:tabLst>
            </a:pP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method for configuring porosity</a:t>
            </a:r>
          </a:p>
          <a:p>
            <a:pPr marL="451446" marR="10202" lvl="1" latinLnBrk="0">
              <a:spcBef>
                <a:spcPts val="151"/>
              </a:spcBef>
              <a:tabLst>
                <a:tab pos="879937" algn="l"/>
                <a:tab pos="881210" algn="l"/>
              </a:tabLst>
            </a:pP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or rock type of stratum</a:t>
            </a:r>
          </a:p>
          <a:p>
            <a:pPr marL="879937" marR="10202" lvl="1" indent="-428491" latinLnBrk="0">
              <a:spcBef>
                <a:spcPts val="151"/>
              </a:spcBef>
              <a:buFont typeface="Arial"/>
              <a:buChar char="•"/>
              <a:tabLst>
                <a:tab pos="879937" algn="l"/>
                <a:tab pos="881210" algn="l"/>
              </a:tabLst>
            </a:pPr>
            <a:r>
              <a:rPr lang="en-US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Consisting of two neutron detectors</a:t>
            </a:r>
          </a:p>
          <a:p>
            <a:pPr marL="451446" marR="10202" lvl="1" latinLnBrk="0">
              <a:spcBef>
                <a:spcPts val="151"/>
              </a:spcBef>
              <a:tabLst>
                <a:tab pos="879937" algn="l"/>
                <a:tab pos="881210" algn="l"/>
              </a:tabLst>
            </a:pPr>
            <a:r>
              <a:rPr lang="en-US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(Near detector &amp; Far detector)</a:t>
            </a:r>
          </a:p>
          <a:p>
            <a:pPr marL="451446" marR="10202" lvl="1" latinLnBrk="0">
              <a:spcBef>
                <a:spcPts val="151"/>
              </a:spcBef>
              <a:tabLst>
                <a:tab pos="879937" algn="l"/>
                <a:tab pos="881210" algn="l"/>
              </a:tabLst>
            </a:pPr>
            <a:r>
              <a:rPr lang="en-US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and one neutron source</a:t>
            </a:r>
          </a:p>
          <a:p>
            <a:pPr marL="451446" marR="10202" lvl="1" indent="0" latinLnBrk="0">
              <a:spcBef>
                <a:spcPts val="151"/>
              </a:spcBef>
              <a:buFont typeface="Arial"/>
              <a:buNone/>
              <a:tabLst>
                <a:tab pos="879937" algn="l"/>
                <a:tab pos="881210" algn="l"/>
              </a:tabLst>
            </a:pPr>
            <a:endParaRPr lang="en-US" sz="1400" spc="-20" dirty="0">
              <a:solidFill>
                <a:srgbClr val="2121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2721" indent="-428491" latinLnBrk="0">
              <a:spcBef>
                <a:spcPts val="251"/>
              </a:spcBef>
              <a:buFont typeface="Wingdings"/>
              <a:buChar char=""/>
              <a:tabLst>
                <a:tab pos="453996" algn="l"/>
              </a:tabLst>
            </a:pPr>
            <a:r>
              <a:rPr lang="en-US" altLang="ko-KR" sz="3314" b="1" spc="10" baseline="30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ko-KR" sz="3314" b="1" spc="1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Proportional Counter</a:t>
            </a:r>
            <a:endParaRPr lang="en-US" altLang="ko-KR" sz="331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79937" marR="10202" lvl="1" indent="-428491" latinLnBrk="0">
              <a:spcBef>
                <a:spcPts val="151"/>
              </a:spcBef>
              <a:buFont typeface="Arial"/>
              <a:buChar char="•"/>
              <a:tabLst>
                <a:tab pos="879937" algn="l"/>
                <a:tab pos="881210" algn="l"/>
              </a:tabLst>
            </a:pP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 proportional counter</a:t>
            </a:r>
          </a:p>
          <a:p>
            <a:pPr marL="879937" marR="10202" lvl="1" indent="-428491" latinLnBrk="0">
              <a:spcBef>
                <a:spcPts val="151"/>
              </a:spcBef>
              <a:buFont typeface="Arial"/>
              <a:buChar char="•"/>
              <a:tabLst>
                <a:tab pos="879937" algn="l"/>
                <a:tab pos="881210" algn="l"/>
              </a:tabLst>
            </a:pP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Increasing demands and cost of </a:t>
            </a:r>
            <a:r>
              <a:rPr lang="en-US" altLang="ko-KR" sz="3012" spc="-20" baseline="30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</a:t>
            </a:r>
          </a:p>
          <a:p>
            <a:pPr marL="879937" marR="10202" lvl="1" indent="-428491" latinLnBrk="0">
              <a:spcBef>
                <a:spcPts val="151"/>
              </a:spcBef>
              <a:buFont typeface="Arial"/>
              <a:buChar char="•"/>
              <a:tabLst>
                <a:tab pos="879937" algn="l"/>
                <a:tab pos="881210" algn="l"/>
              </a:tabLst>
            </a:pP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Neutron Reaction</a:t>
            </a:r>
          </a:p>
          <a:p>
            <a:pPr marL="1858200" marR="10202" lvl="2" indent="-457200" latinLnBrk="0">
              <a:spcBef>
                <a:spcPts val="151"/>
              </a:spcBef>
              <a:buFont typeface="Wingdings" panose="05000000000000000000" pitchFamily="2" charset="2"/>
              <a:buChar char="ü"/>
              <a:tabLst>
                <a:tab pos="879937" algn="l"/>
                <a:tab pos="881210" algn="l"/>
              </a:tabLst>
            </a:pPr>
            <a:r>
              <a:rPr lang="en-US" altLang="ko-KR" sz="3012" spc="-20" baseline="30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He(n, p)</a:t>
            </a:r>
            <a:r>
              <a:rPr lang="en-US" altLang="ko-KR" sz="3012" spc="-20" baseline="30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: ~ 940 barns (@ ~ 1 eV neutrons)</a:t>
            </a:r>
          </a:p>
          <a:p>
            <a:pPr marL="451446" marR="10202" lvl="1" latinLnBrk="0">
              <a:spcBef>
                <a:spcPts val="151"/>
              </a:spcBef>
              <a:tabLst>
                <a:tab pos="879937" algn="l"/>
                <a:tab pos="881210" algn="l"/>
              </a:tabLst>
            </a:pPr>
            <a:endParaRPr lang="en-US" altLang="ko-K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2721" indent="-428491" latinLnBrk="0">
              <a:spcBef>
                <a:spcPts val="251"/>
              </a:spcBef>
              <a:buFont typeface="Wingdings"/>
              <a:buChar char=""/>
              <a:tabLst>
                <a:tab pos="453996" algn="l"/>
              </a:tabLst>
            </a:pPr>
            <a:r>
              <a:rPr lang="en-US" altLang="ko-KR" sz="3314" b="1" spc="1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Stilbene Scintillator</a:t>
            </a:r>
            <a:endParaRPr lang="en-US" altLang="ko-KR" sz="331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79937" marR="10202" lvl="1" indent="-428491" latinLnBrk="0">
              <a:spcBef>
                <a:spcPts val="151"/>
              </a:spcBef>
              <a:buFont typeface="Arial"/>
              <a:buChar char="•"/>
              <a:tabLst>
                <a:tab pos="879937" algn="l"/>
                <a:tab pos="881210" algn="l"/>
              </a:tabLst>
            </a:pP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Neutron detection with PSD technique (Pulse Shape Discrimination)</a:t>
            </a:r>
          </a:p>
          <a:p>
            <a:pPr marL="879937" marR="10202" lvl="1" indent="-428491" latinLnBrk="0">
              <a:spcBef>
                <a:spcPts val="151"/>
              </a:spcBef>
              <a:buFont typeface="Arial"/>
              <a:buChar char="•"/>
              <a:tabLst>
                <a:tab pos="879937" algn="l"/>
                <a:tab pos="881210" algn="l"/>
              </a:tabLst>
            </a:pP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Neutron Reaction</a:t>
            </a:r>
          </a:p>
          <a:p>
            <a:pPr marL="1858200" marR="10202" lvl="2" indent="-457200" latinLnBrk="0">
              <a:spcBef>
                <a:spcPts val="151"/>
              </a:spcBef>
              <a:buFont typeface="Wingdings" panose="05000000000000000000" pitchFamily="2" charset="2"/>
              <a:buChar char="ü"/>
              <a:tabLst>
                <a:tab pos="879937" algn="l"/>
                <a:tab pos="881210" algn="l"/>
              </a:tabLst>
            </a:pPr>
            <a:r>
              <a:rPr lang="en-US" altLang="ko-KR" sz="3012" spc="-20" baseline="30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H(n, n</a:t>
            </a: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′</a:t>
            </a: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ko-KR" sz="3012" spc="-20" baseline="30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: ~ 1 barn (@ ~ 1 MeV neutrons)</a:t>
            </a:r>
          </a:p>
        </p:txBody>
      </p:sp>
      <p:sp>
        <p:nvSpPr>
          <p:cNvPr id="80" name="object 49">
            <a:extLst>
              <a:ext uri="{FF2B5EF4-FFF2-40B4-BE49-F238E27FC236}">
                <a16:creationId xmlns:a16="http://schemas.microsoft.com/office/drawing/2014/main" id="{97BA8558-0BD9-4182-9510-F9EC81787152}"/>
              </a:ext>
            </a:extLst>
          </p:cNvPr>
          <p:cNvSpPr txBox="1"/>
          <p:nvPr/>
        </p:nvSpPr>
        <p:spPr>
          <a:xfrm>
            <a:off x="15775803" y="39003060"/>
            <a:ext cx="13741123" cy="1412790"/>
          </a:xfrm>
          <a:prstGeom prst="rect">
            <a:avLst/>
          </a:prstGeom>
        </p:spPr>
        <p:txBody>
          <a:bodyPr vert="horz" wrap="square" lIns="0" tIns="22955" rIns="0" bIns="0" rtlCol="0">
            <a:spAutoFit/>
          </a:bodyPr>
          <a:lstStyle/>
          <a:p>
            <a:pPr marL="558568" indent="-534338" latinLnBrk="0">
              <a:spcBef>
                <a:spcPts val="181"/>
              </a:spcBef>
              <a:buFont typeface="Arial"/>
              <a:buChar char="•"/>
              <a:tabLst>
                <a:tab pos="558568" algn="l"/>
                <a:tab pos="559844" algn="l"/>
              </a:tabLst>
            </a:pPr>
            <a:r>
              <a:rPr lang="en-US" sz="301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work was supported by Korea Environment Industry &amp; Technology Institute (KEITI) through Subsurface Environment Management (SEM) Project, funded by Korea Ministry of Environment (MOE) (2018002440004).</a:t>
            </a:r>
            <a:endParaRPr lang="en-US" altLang="ko-KR" sz="2800" spc="-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직사각형 82">
            <a:extLst>
              <a:ext uri="{FF2B5EF4-FFF2-40B4-BE49-F238E27FC236}">
                <a16:creationId xmlns:a16="http://schemas.microsoft.com/office/drawing/2014/main" id="{74EA0A68-C124-4035-8A15-65019503D4E7}"/>
              </a:ext>
            </a:extLst>
          </p:cNvPr>
          <p:cNvSpPr/>
          <p:nvPr/>
        </p:nvSpPr>
        <p:spPr>
          <a:xfrm rot="10800000" flipV="1">
            <a:off x="5117305" y="4341913"/>
            <a:ext cx="20040601" cy="956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 latinLnBrk="0">
              <a:lnSpc>
                <a:spcPct val="130000"/>
              </a:lnSpc>
              <a:defRPr/>
            </a:pPr>
            <a:r>
              <a:rPr lang="en-US" altLang="ko-K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Ill-hyuk Han, </a:t>
            </a:r>
            <a:r>
              <a:rPr lang="en-US" altLang="ko-KR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Geehyun</a:t>
            </a:r>
            <a:r>
              <a:rPr lang="en-US" altLang="ko-K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</a:t>
            </a:r>
            <a:r>
              <a:rPr lang="en-US" altLang="ko-KR" sz="4800" kern="1200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ko-K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6EDF80B1-1830-483D-AA03-0A44065987F2}"/>
              </a:ext>
            </a:extLst>
          </p:cNvPr>
          <p:cNvSpPr/>
          <p:nvPr/>
        </p:nvSpPr>
        <p:spPr>
          <a:xfrm>
            <a:off x="12697674" y="6373501"/>
            <a:ext cx="4879862" cy="740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 latinLnBrk="0">
              <a:lnSpc>
                <a:spcPct val="130000"/>
              </a:lnSpc>
              <a:defRPr/>
            </a:pPr>
            <a:r>
              <a:rPr lang="en-US" altLang="ko-KR" sz="5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*Email </a:t>
            </a:r>
            <a:r>
              <a:rPr lang="en-US" altLang="ko-KR" sz="5400" kern="1200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gk.rs@snu.ac.kr</a:t>
            </a:r>
          </a:p>
        </p:txBody>
      </p:sp>
      <p:sp>
        <p:nvSpPr>
          <p:cNvPr id="85" name="직사각형 84">
            <a:extLst>
              <a:ext uri="{FF2B5EF4-FFF2-40B4-BE49-F238E27FC236}">
                <a16:creationId xmlns:a16="http://schemas.microsoft.com/office/drawing/2014/main" id="{6746C764-A0A2-45E0-A0A6-17FAEAAEEE9B}"/>
              </a:ext>
            </a:extLst>
          </p:cNvPr>
          <p:cNvSpPr/>
          <p:nvPr/>
        </p:nvSpPr>
        <p:spPr>
          <a:xfrm>
            <a:off x="3602457" y="5323681"/>
            <a:ext cx="22874186" cy="812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 latinLnBrk="0">
              <a:lnSpc>
                <a:spcPct val="130000"/>
              </a:lnSpc>
              <a:defRPr/>
            </a:pPr>
            <a:r>
              <a:rPr lang="en-US" altLang="ko-K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Nuclear Engineering, Seoul National University, 1, </a:t>
            </a:r>
            <a:r>
              <a:rPr lang="en-US" altLang="ko-K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Gwanak-ro</a:t>
            </a:r>
            <a:r>
              <a:rPr lang="en-US" altLang="ko-K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Gwanak-gu</a:t>
            </a:r>
            <a:r>
              <a:rPr lang="en-US" altLang="ko-K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Seoul, Korea</a:t>
            </a:r>
          </a:p>
        </p:txBody>
      </p:sp>
      <p:sp>
        <p:nvSpPr>
          <p:cNvPr id="86" name="제목 개체 틀 10">
            <a:extLst>
              <a:ext uri="{FF2B5EF4-FFF2-40B4-BE49-F238E27FC236}">
                <a16:creationId xmlns:a16="http://schemas.microsoft.com/office/drawing/2014/main" id="{9490DD23-4620-4960-A3AD-5C7538AC4CFD}"/>
              </a:ext>
            </a:extLst>
          </p:cNvPr>
          <p:cNvSpPr txBox="1">
            <a:spLocks/>
          </p:cNvSpPr>
          <p:nvPr/>
        </p:nvSpPr>
        <p:spPr>
          <a:xfrm>
            <a:off x="2052561" y="2394965"/>
            <a:ext cx="26112787" cy="20012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>
              <a:defRPr sz="6600">
                <a:latin typeface="+mj-lt"/>
                <a:ea typeface="+mj-ea"/>
                <a:cs typeface="+mj-cs"/>
              </a:defRPr>
            </a:lvl1pPr>
          </a:lstStyle>
          <a:p>
            <a:pPr marL="75241" marR="61213" algn="ctr" latinLnBrk="0">
              <a:lnSpc>
                <a:spcPct val="100899"/>
              </a:lnSpc>
              <a:spcBef>
                <a:spcPts val="181"/>
              </a:spcBef>
            </a:pPr>
            <a:r>
              <a:rPr lang="en-US" altLang="ko-KR" sz="9600" b="1" spc="5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 Comparison of Performance between</a:t>
            </a:r>
          </a:p>
          <a:p>
            <a:pPr marL="75241" marR="61213" algn="ctr" latinLnBrk="0">
              <a:lnSpc>
                <a:spcPct val="100899"/>
              </a:lnSpc>
              <a:spcBef>
                <a:spcPts val="181"/>
              </a:spcBef>
            </a:pPr>
            <a:r>
              <a:rPr lang="en-US" altLang="ko-KR" sz="9600" b="1" spc="5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Stilbene and </a:t>
            </a:r>
            <a:r>
              <a:rPr lang="en-US" altLang="ko-KR" sz="9600" b="1" spc="50" baseline="30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</a:t>
            </a:r>
            <a:r>
              <a:rPr lang="en-US" altLang="ko-KR" sz="9600" b="1" spc="5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He Detectors for Neutron </a:t>
            </a:r>
            <a:r>
              <a:rPr lang="en-US" altLang="ko-KR" sz="9600" b="1" spc="5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Sonde</a:t>
            </a:r>
            <a:endParaRPr lang="en-US" altLang="ko-KR" sz="9600" kern="120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7" name="object 19">
            <a:extLst>
              <a:ext uri="{FF2B5EF4-FFF2-40B4-BE49-F238E27FC236}">
                <a16:creationId xmlns:a16="http://schemas.microsoft.com/office/drawing/2014/main" id="{A7C96B77-B26A-4044-B3B2-F17A2BE28B52}"/>
              </a:ext>
            </a:extLst>
          </p:cNvPr>
          <p:cNvSpPr txBox="1"/>
          <p:nvPr/>
        </p:nvSpPr>
        <p:spPr>
          <a:xfrm>
            <a:off x="633930" y="41254554"/>
            <a:ext cx="29023923" cy="761843"/>
          </a:xfrm>
          <a:prstGeom prst="rect">
            <a:avLst/>
          </a:prstGeom>
        </p:spPr>
        <p:txBody>
          <a:bodyPr vert="horz" wrap="square" lIns="0" tIns="22955" rIns="0" bIns="0" rtlCol="0">
            <a:spAutoFit/>
          </a:bodyPr>
          <a:lstStyle/>
          <a:p>
            <a:pPr marL="25505" algn="ctr">
              <a:spcBef>
                <a:spcPts val="181"/>
              </a:spcBef>
            </a:pPr>
            <a:r>
              <a:rPr lang="en-US" sz="4800" spc="-20" dirty="0">
                <a:solidFill>
                  <a:srgbClr val="375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Spring Meeting of the Korean Nuclear Society </a:t>
            </a:r>
            <a:r>
              <a:rPr lang="en-US" sz="4800" spc="-10" dirty="0">
                <a:solidFill>
                  <a:srgbClr val="375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ICC, </a:t>
            </a:r>
            <a:r>
              <a:rPr lang="en-US" sz="4800" spc="-10" dirty="0" err="1">
                <a:solidFill>
                  <a:srgbClr val="375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Jeju</a:t>
            </a:r>
            <a:r>
              <a:rPr lang="en-US" altLang="ko-KR" sz="4800" spc="-10" dirty="0">
                <a:solidFill>
                  <a:srgbClr val="375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800" spc="-10" dirty="0">
                <a:solidFill>
                  <a:srgbClr val="375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Korea,</a:t>
            </a:r>
            <a:r>
              <a:rPr lang="en-US" sz="4800" spc="-30" dirty="0">
                <a:solidFill>
                  <a:srgbClr val="375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May 18-20, 2022</a:t>
            </a:r>
            <a:endParaRPr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bject 22">
            <a:extLst>
              <a:ext uri="{FF2B5EF4-FFF2-40B4-BE49-F238E27FC236}">
                <a16:creationId xmlns:a16="http://schemas.microsoft.com/office/drawing/2014/main" id="{406C67BD-656B-426E-B40D-9CF741FAB59F}"/>
              </a:ext>
            </a:extLst>
          </p:cNvPr>
          <p:cNvSpPr txBox="1"/>
          <p:nvPr/>
        </p:nvSpPr>
        <p:spPr>
          <a:xfrm>
            <a:off x="1183347" y="17498082"/>
            <a:ext cx="12769993" cy="1516831"/>
          </a:xfrm>
          <a:prstGeom prst="rect">
            <a:avLst/>
          </a:prstGeom>
        </p:spPr>
        <p:txBody>
          <a:bodyPr vert="horz" wrap="square" lIns="0" tIns="31882" rIns="0" bIns="0" rtlCol="0">
            <a:spAutoFit/>
          </a:bodyPr>
          <a:lstStyle/>
          <a:p>
            <a:pPr marL="452721" indent="-428491" latinLnBrk="0">
              <a:spcBef>
                <a:spcPts val="251"/>
              </a:spcBef>
              <a:buFont typeface="Wingdings"/>
              <a:buChar char=""/>
              <a:tabLst>
                <a:tab pos="453996" algn="l"/>
              </a:tabLst>
            </a:pPr>
            <a:r>
              <a:rPr lang="en-US" sz="3314" b="1" spc="1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Monte Carlo Simulation (MCNP 6.2)</a:t>
            </a:r>
            <a:endParaRPr lang="en-US" altLang="ko-KR" sz="331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79937" marR="10202" lvl="1" indent="-428491" latinLnBrk="0">
              <a:lnSpc>
                <a:spcPts val="3593"/>
              </a:lnSpc>
              <a:spcBef>
                <a:spcPts val="151"/>
              </a:spcBef>
              <a:buFont typeface="Arial"/>
              <a:buChar char="•"/>
              <a:tabLst>
                <a:tab pos="879937" algn="l"/>
                <a:tab pos="881210" algn="l"/>
              </a:tabLst>
            </a:pP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Neutron </a:t>
            </a:r>
            <a:r>
              <a:rPr lang="en-US" altLang="ko-KR" sz="3012" spc="-20" dirty="0" err="1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Sonde</a:t>
            </a: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design : Dual Neutron Probes of Robertson Geo.</a:t>
            </a:r>
          </a:p>
          <a:p>
            <a:pPr marL="879937" marR="10202" lvl="1" indent="-428491" latinLnBrk="0">
              <a:lnSpc>
                <a:spcPts val="3593"/>
              </a:lnSpc>
              <a:spcBef>
                <a:spcPts val="151"/>
              </a:spcBef>
              <a:buFont typeface="Arial"/>
              <a:buChar char="•"/>
              <a:tabLst>
                <a:tab pos="879937" algn="l"/>
                <a:tab pos="881210" algn="l"/>
              </a:tabLst>
            </a:pP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Formation of stratum : Radius = 5 m, Height = 12 m</a:t>
            </a:r>
          </a:p>
        </p:txBody>
      </p:sp>
      <p:pic>
        <p:nvPicPr>
          <p:cNvPr id="1026" name="Picture 2" descr="보도자료">
            <a:extLst>
              <a:ext uri="{FF2B5EF4-FFF2-40B4-BE49-F238E27FC236}">
                <a16:creationId xmlns:a16="http://schemas.microsoft.com/office/drawing/2014/main" id="{0D7C5E91-6206-476F-819C-BB1140991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1658" y="72639"/>
            <a:ext cx="5737134" cy="1721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6" name="object 13">
            <a:extLst>
              <a:ext uri="{FF2B5EF4-FFF2-40B4-BE49-F238E27FC236}">
                <a16:creationId xmlns:a16="http://schemas.microsoft.com/office/drawing/2014/main" id="{029CBA36-5834-400B-B2BB-58A1CFF0305A}"/>
              </a:ext>
            </a:extLst>
          </p:cNvPr>
          <p:cNvSpPr txBox="1"/>
          <p:nvPr/>
        </p:nvSpPr>
        <p:spPr>
          <a:xfrm>
            <a:off x="751351" y="7341757"/>
            <a:ext cx="13794734" cy="720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wrap="square" lIns="0" tIns="0" rIns="0" bIns="0" rtlCol="0" anchor="ctr">
            <a:spAutoFit/>
          </a:bodyPr>
          <a:lstStyle/>
          <a:p>
            <a:pPr algn="ctr">
              <a:lnSpc>
                <a:spcPts val="3976"/>
              </a:lnSpc>
            </a:pPr>
            <a:r>
              <a:rPr sz="40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sz="411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object 17">
            <a:extLst>
              <a:ext uri="{FF2B5EF4-FFF2-40B4-BE49-F238E27FC236}">
                <a16:creationId xmlns:a16="http://schemas.microsoft.com/office/drawing/2014/main" id="{6828C1C1-6E32-403E-B9CC-C61B88234B2D}"/>
              </a:ext>
            </a:extLst>
          </p:cNvPr>
          <p:cNvSpPr txBox="1"/>
          <p:nvPr/>
        </p:nvSpPr>
        <p:spPr>
          <a:xfrm>
            <a:off x="15766989" y="35086293"/>
            <a:ext cx="13794734" cy="720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wrap="square" lIns="0" tIns="0" rIns="0" bIns="0" rtlCol="0" anchor="ctr">
            <a:spAutoFit/>
          </a:bodyPr>
          <a:lstStyle/>
          <a:p>
            <a:pPr marL="3826" algn="ctr">
              <a:lnSpc>
                <a:spcPts val="3966"/>
              </a:lnSpc>
            </a:pPr>
            <a:r>
              <a:rPr sz="4117" b="1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  <a:endParaRPr sz="411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object 49">
            <a:extLst>
              <a:ext uri="{FF2B5EF4-FFF2-40B4-BE49-F238E27FC236}">
                <a16:creationId xmlns:a16="http://schemas.microsoft.com/office/drawing/2014/main" id="{DF7ED1BB-60D7-49F4-B13B-0CE3AB3EDCFE}"/>
              </a:ext>
            </a:extLst>
          </p:cNvPr>
          <p:cNvSpPr txBox="1"/>
          <p:nvPr/>
        </p:nvSpPr>
        <p:spPr>
          <a:xfrm>
            <a:off x="15775803" y="35987522"/>
            <a:ext cx="13741123" cy="2254559"/>
          </a:xfrm>
          <a:prstGeom prst="rect">
            <a:avLst/>
          </a:prstGeom>
        </p:spPr>
        <p:txBody>
          <a:bodyPr vert="horz" wrap="square" lIns="0" tIns="22955" rIns="0" bIns="0" rtlCol="0">
            <a:spAutoFit/>
          </a:bodyPr>
          <a:lstStyle/>
          <a:p>
            <a:pPr marL="558568" indent="-534338" latinLnBrk="0">
              <a:spcBef>
                <a:spcPts val="181"/>
              </a:spcBef>
              <a:buFont typeface="Arial"/>
              <a:buChar char="•"/>
              <a:tabLst>
                <a:tab pos="558568" algn="l"/>
                <a:tab pos="559844" algn="l"/>
              </a:tabLst>
            </a:pPr>
            <a:r>
              <a:rPr lang="en-US" altLang="ko-KR"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Stilbene can replace 3He detectors due to the following reasons</a:t>
            </a:r>
          </a:p>
          <a:p>
            <a:pPr marL="1508125" lvl="1" indent="-534338" latinLnBrk="0">
              <a:spcBef>
                <a:spcPts val="181"/>
              </a:spcBef>
              <a:buFont typeface="Wingdings" panose="05000000000000000000" pitchFamily="2" charset="2"/>
              <a:buChar char="ü"/>
              <a:tabLst>
                <a:tab pos="558568" algn="l"/>
                <a:tab pos="559844" algn="l"/>
              </a:tabLst>
            </a:pPr>
            <a:r>
              <a:rPr lang="en-US" altLang="ko-KR"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Both detectors having a same tendency in the porosity calibration curves</a:t>
            </a:r>
          </a:p>
          <a:p>
            <a:pPr marL="1508125" lvl="1" indent="-534338" latinLnBrk="0">
              <a:spcBef>
                <a:spcPts val="181"/>
              </a:spcBef>
              <a:buFont typeface="Wingdings" panose="05000000000000000000" pitchFamily="2" charset="2"/>
              <a:buChar char="ü"/>
              <a:tabLst>
                <a:tab pos="558568" algn="l"/>
                <a:tab pos="559844" algn="l"/>
              </a:tabLst>
            </a:pPr>
            <a:r>
              <a:rPr lang="en-US" altLang="ko-KR"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neutron detection efficiency than </a:t>
            </a:r>
            <a:r>
              <a:rPr lang="en-US" altLang="ko-KR" sz="2800" spc="-2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ko-KR"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</a:t>
            </a:r>
          </a:p>
          <a:p>
            <a:pPr marL="558568" indent="-534338" latinLnBrk="0">
              <a:spcBef>
                <a:spcPts val="181"/>
              </a:spcBef>
              <a:buFont typeface="Arial"/>
              <a:buChar char="•"/>
              <a:tabLst>
                <a:tab pos="558568" algn="l"/>
                <a:tab pos="559844" algn="l"/>
              </a:tabLst>
            </a:pPr>
            <a:r>
              <a:rPr lang="en-US" altLang="ko-KR"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Far/Near Ratio of Stilbene scintillator is decreased due to increasing near detector counts, however, statistical error of the ratio is reduced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D35D4294-4E0D-4205-A390-A643AF9B650D}"/>
              </a:ext>
            </a:extLst>
          </p:cNvPr>
          <p:cNvGrpSpPr/>
          <p:nvPr/>
        </p:nvGrpSpPr>
        <p:grpSpPr>
          <a:xfrm>
            <a:off x="8521254" y="8143081"/>
            <a:ext cx="6086373" cy="4338805"/>
            <a:chOff x="7402529" y="12758753"/>
            <a:chExt cx="6086373" cy="4338805"/>
          </a:xfrm>
        </p:grpSpPr>
        <p:pic>
          <p:nvPicPr>
            <p:cNvPr id="153" name="그림 152">
              <a:extLst>
                <a:ext uri="{FF2B5EF4-FFF2-40B4-BE49-F238E27FC236}">
                  <a16:creationId xmlns:a16="http://schemas.microsoft.com/office/drawing/2014/main" id="{14A752B6-C236-4D04-9F57-14FBA9111D6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b="22670"/>
            <a:stretch/>
          </p:blipFill>
          <p:spPr>
            <a:xfrm>
              <a:off x="7402529" y="12758753"/>
              <a:ext cx="6086373" cy="4338805"/>
            </a:xfrm>
            <a:prstGeom prst="rect">
              <a:avLst/>
            </a:prstGeom>
          </p:spPr>
        </p:pic>
        <p:cxnSp>
          <p:nvCxnSpPr>
            <p:cNvPr id="154" name="직선 화살표 연결선 153">
              <a:extLst>
                <a:ext uri="{FF2B5EF4-FFF2-40B4-BE49-F238E27FC236}">
                  <a16:creationId xmlns:a16="http://schemas.microsoft.com/office/drawing/2014/main" id="{ECDFF8B2-631E-40DF-8EDA-6B31C4305A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07590" y="14093697"/>
              <a:ext cx="0" cy="2400310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55" name="직선 화살표 연결선 154">
              <a:extLst>
                <a:ext uri="{FF2B5EF4-FFF2-40B4-BE49-F238E27FC236}">
                  <a16:creationId xmlns:a16="http://schemas.microsoft.com/office/drawing/2014/main" id="{45E5CB87-ECE0-4269-B57F-CB70C8F46FB1}"/>
                </a:ext>
              </a:extLst>
            </p:cNvPr>
            <p:cNvCxnSpPr/>
            <p:nvPr/>
          </p:nvCxnSpPr>
          <p:spPr>
            <a:xfrm flipH="1">
              <a:off x="8209938" y="14093697"/>
              <a:ext cx="2397653" cy="0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miter lim="800000"/>
              <a:tailEnd type="triangle"/>
            </a:ln>
            <a:effectLst/>
          </p:spPr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72" name="직사각형 171">
                <a:extLst>
                  <a:ext uri="{FF2B5EF4-FFF2-40B4-BE49-F238E27FC236}">
                    <a16:creationId xmlns:a16="http://schemas.microsoft.com/office/drawing/2014/main" id="{BD6C16C8-E315-42DE-8F1B-E99533C2446D}"/>
                  </a:ext>
                </a:extLst>
              </p:cNvPr>
              <p:cNvSpPr/>
              <p:nvPr/>
            </p:nvSpPr>
            <p:spPr>
              <a:xfrm>
                <a:off x="8725116" y="29893283"/>
                <a:ext cx="6173870" cy="1112805"/>
              </a:xfrm>
              <a:prstGeom prst="rect">
                <a:avLst/>
              </a:prstGeom>
              <a:ln>
                <a:solidFill>
                  <a:sysClr val="windowText" lastClr="000000"/>
                </a:solidFill>
              </a:ln>
            </p:spPr>
            <p:txBody>
              <a:bodyPr wrap="none">
                <a:spAutoFit/>
              </a:bodyPr>
              <a:lstStyle/>
              <a:p>
                <a:pPr lvl="0" defTabSz="914400" latinLnBrk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kumimoji="0" lang="en-US" altLang="ko-KR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kumimoji="0" lang="en-US" altLang="ko-KR" sz="2800" b="0" i="0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Φ</m:t>
                              </m:r>
                            </m:e>
                            <m:sub>
                              <m:r>
                                <a:rPr kumimoji="0" lang="en-US" altLang="ko-KR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US" altLang="ko-KR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0" lang="en-US" altLang="ko-KR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altLang="ko-KR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kumimoji="0" lang="en-US" altLang="ko-KR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kumimoji="0" lang="en-US" altLang="ko-KR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kumimoji="0" lang="en-US" altLang="ko-KR" sz="2800" b="0" i="0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Φ</m:t>
                              </m:r>
                            </m:e>
                            <m:sub>
                              <m:r>
                                <a:rPr kumimoji="0" lang="en-US" altLang="ko-KR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US" altLang="ko-KR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0" lang="en-US" altLang="ko-KR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altLang="ko-KR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kumimoji="0" lang="en-US" altLang="ko-KR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kumimoji="0" lang="en-US" altLang="ko-KR" sz="2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2800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ko-KR" sz="2800" i="1" ker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ko-KR" sz="2800" ker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Φ</m:t>
                              </m:r>
                            </m:e>
                            <m:sub>
                              <m:r>
                                <a:rPr lang="en-US" altLang="ko-KR" sz="2800" i="1" ker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ko-KR" sz="2800" i="1" ker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ko-KR" sz="2800" i="1" ker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2800" i="1" ker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altLang="ko-KR" sz="2800" i="1" ker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altLang="ko-KR" sz="2800" i="1" ker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ko-KR" sz="2800" ker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Φ</m:t>
                              </m:r>
                            </m:e>
                            <m:sub>
                              <m:r>
                                <a:rPr lang="en-US" altLang="ko-KR" sz="2800" i="1" ker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ko-KR" sz="2800" i="1" ker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ko-KR" sz="2800" i="1" ker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2800" i="1" ker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altLang="ko-KR" sz="2800" i="1" ker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kumimoji="0" lang="en-US" altLang="ko-KR" sz="2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kumimoji="0" lang="en-US" altLang="ko-KR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0" lang="en-US" altLang="ko-KR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kumimoji="0" lang="en-US" altLang="ko-KR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kumimoji="0" lang="en-US" altLang="ko-KR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0" lang="en-US" altLang="ko-KR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kumimoji="0" lang="en-US" altLang="ko-KR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den>
                      </m:f>
                      <m:sSup>
                        <m:sSupPr>
                          <m:ctrlP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kumimoji="0" lang="en-US" altLang="ko-KR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kumimoji="0" lang="en-US" altLang="ko-KR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altLang="ko-KR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kumimoji="0" lang="en-US" altLang="ko-KR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  <m:r>
                                <a:rPr kumimoji="0" lang="en-US" altLang="ko-KR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kumimoji="0" lang="en-US" altLang="ko-KR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altLang="ko-KR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kumimoji="0" lang="en-US" altLang="ko-KR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kumimoji="0" lang="en-US" altLang="ko-KR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FF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altLang="ko-KR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FF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kumimoji="0" lang="en-US" altLang="ko-KR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FF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sup>
                      </m:sSup>
                      <m:r>
                        <a:rPr kumimoji="0" lang="en-US" altLang="ko-KR" sz="2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0" lang="en-US" altLang="ko-KR" sz="2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kumimoji="0" lang="en-US" altLang="ko-KR" sz="2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0" lang="en-US" altLang="ko-KR" sz="2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0" lang="ko-KR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돋움" panose="020B0600000101010101" pitchFamily="50" charset="-127"/>
                </a:endParaRPr>
              </a:p>
            </p:txBody>
          </p:sp>
        </mc:Choice>
        <mc:Fallback>
          <p:sp>
            <p:nvSpPr>
              <p:cNvPr id="172" name="직사각형 171">
                <a:extLst>
                  <a:ext uri="{FF2B5EF4-FFF2-40B4-BE49-F238E27FC236}">
                    <a16:creationId xmlns:a16="http://schemas.microsoft.com/office/drawing/2014/main" id="{BD6C16C8-E315-42DE-8F1B-E99533C244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5116" y="29893283"/>
                <a:ext cx="6173870" cy="111280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ysClr val="windowText" lastClr="000000"/>
                </a:solidFill>
              </a:ln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D9A336C6-8C58-40E8-B325-84B5A4F29828}"/>
                  </a:ext>
                </a:extLst>
              </p:cNvPr>
              <p:cNvSpPr txBox="1"/>
              <p:nvPr/>
            </p:nvSpPr>
            <p:spPr>
              <a:xfrm>
                <a:off x="1722405" y="27193081"/>
                <a:ext cx="5149634" cy="1292662"/>
              </a:xfrm>
              <a:prstGeom prst="rect">
                <a:avLst/>
              </a:prstGeom>
              <a:noFill/>
              <a:ln>
                <a:solidFill>
                  <a:sysClr val="windowText" lastClr="00000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just" defTabSz="91440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kumimoji="0" lang="en-US" altLang="ko-KR" sz="2800" b="0" i="0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0" lang="en-US" altLang="ko-KR" sz="2800" b="0" i="0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0" lang="en-US" altLang="ko-KR" sz="2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0" lang="en-US" altLang="ko-KR" sz="2800" b="0" i="0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0" lang="en-US" altLang="ko-KR" sz="2800" b="0" i="0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0" lang="en-US" altLang="ko-KR" sz="2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kumimoji="0" lang="en-US" altLang="ko-KR" sz="2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kumimoji="0" lang="en-US" altLang="ko-KR" sz="2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=0  </m:t>
                      </m:r>
                    </m:oMath>
                  </m:oMathPara>
                </a14:m>
                <a:endParaRPr kumimoji="0" lang="en-US" altLang="ko-KR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돋움" panose="020B0600000101010101" pitchFamily="50" charset="-127"/>
                </a:endParaRPr>
              </a:p>
              <a:p>
                <a:pPr marL="0" marR="0" lvl="0" indent="0" algn="just" defTabSz="91440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kumimoji="0" lang="en-US" altLang="ko-KR" sz="2800" b="0" i="0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0" lang="en-US" altLang="ko-KR" sz="2800" b="0" i="0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kumimoji="0" lang="en-US" altLang="ko-KR" sz="2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0" lang="en-US" altLang="ko-KR" sz="2800" b="0" i="0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0" lang="en-US" altLang="ko-KR" sz="2800" b="0" i="0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kumimoji="0" lang="en-US" altLang="ko-KR" sz="2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0" lang="en-US" altLang="ko-KR" sz="2800" b="0" i="0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0" lang="en-US" altLang="ko-KR" sz="2800" b="0" i="0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kumimoji="0" lang="en-US" altLang="ko-KR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0" lang="en-US" altLang="ko-KR" sz="2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=0  </m:t>
                      </m:r>
                    </m:oMath>
                  </m:oMathPara>
                </a14:m>
                <a:endParaRPr kumimoji="0" lang="en-US" altLang="ko-KR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돋움" panose="020B0600000101010101" pitchFamily="50" charset="-127"/>
                </a:endParaRPr>
              </a:p>
            </p:txBody>
          </p:sp>
        </mc:Choice>
        <mc:Fallback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D9A336C6-8C58-40E8-B325-84B5A4F298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2405" y="27193081"/>
                <a:ext cx="5149634" cy="12926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ysClr val="windowText" lastClr="000000"/>
                </a:solidFill>
              </a:ln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41" name="표 240">
            <a:extLst>
              <a:ext uri="{FF2B5EF4-FFF2-40B4-BE49-F238E27FC236}">
                <a16:creationId xmlns:a16="http://schemas.microsoft.com/office/drawing/2014/main" id="{3B1E4DC4-3222-41CD-98E2-E2770557F2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790307"/>
              </p:ext>
            </p:extLst>
          </p:nvPr>
        </p:nvGraphicFramePr>
        <p:xfrm>
          <a:off x="8660811" y="19839051"/>
          <a:ext cx="5381799" cy="636343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2481580">
                  <a:extLst>
                    <a:ext uri="{9D8B030D-6E8A-4147-A177-3AD203B41FA5}">
                      <a16:colId xmlns:a16="http://schemas.microsoft.com/office/drawing/2014/main" val="781896480"/>
                    </a:ext>
                  </a:extLst>
                </a:gridCol>
                <a:gridCol w="2900219">
                  <a:extLst>
                    <a:ext uri="{9D8B030D-6E8A-4147-A177-3AD203B41FA5}">
                      <a16:colId xmlns:a16="http://schemas.microsoft.com/office/drawing/2014/main" val="2912970938"/>
                    </a:ext>
                  </a:extLst>
                </a:gridCol>
              </a:tblGrid>
              <a:tr h="583208">
                <a:tc gridSpan="2"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918195">
                        <a:defRPr b="1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1836390">
                        <a:defRPr b="1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2754584">
                        <a:defRPr b="1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3672779">
                        <a:defRPr b="1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4590974">
                        <a:defRPr b="1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5509169">
                        <a:defRPr b="1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6427363">
                        <a:defRPr b="1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7345558">
                        <a:defRPr b="1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3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Simulation Variables</a:t>
                      </a:r>
                      <a:endParaRPr lang="ko-KR" altLang="en-US" sz="3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4200326"/>
                  </a:ext>
                </a:extLst>
              </a:tr>
              <a:tr h="874811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918195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183639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275458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367277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459097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550916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6427363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7345558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Detector</a:t>
                      </a:r>
                      <a:endParaRPr lang="ko-KR" alt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918195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183639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275458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367277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459097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550916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6427363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7345558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2400" b="1" baseline="30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altLang="ko-KR" sz="2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 tubes (or</a:t>
                      </a:r>
                    </a:p>
                    <a:p>
                      <a:pPr algn="ctr" latinLnBrk="1"/>
                      <a:r>
                        <a:rPr lang="en-US" altLang="ko-KR" sz="2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Stilbene scintillators)</a:t>
                      </a:r>
                      <a:endParaRPr lang="ko-KR" alt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7635088"/>
                  </a:ext>
                </a:extLst>
              </a:tr>
              <a:tr h="1263616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918195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183639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275458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367277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459097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550916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6427363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7345558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Rock</a:t>
                      </a:r>
                      <a:r>
                        <a:rPr lang="ko-KR" alt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</a:t>
                      </a:r>
                      <a:endParaRPr lang="ko-KR" alt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918195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183639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275458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367277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459097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550916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6427363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7345558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Limestone, Granite, Sandstone, Basalt, Shale</a:t>
                      </a:r>
                      <a:endParaRPr lang="ko-KR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9061294"/>
                  </a:ext>
                </a:extLst>
              </a:tr>
              <a:tr h="486006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918195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183639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275458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367277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459097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550916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6427363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7345558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Porosity</a:t>
                      </a:r>
                      <a:endParaRPr lang="ko-KR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918195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183639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275458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367277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459097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550916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6427363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7345558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 – 100%</a:t>
                      </a:r>
                      <a:endParaRPr lang="ko-KR" alt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4798765"/>
                  </a:ext>
                </a:extLst>
              </a:tr>
              <a:tr h="486006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918195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183639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275458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367277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459097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550916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6427363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7345558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ko-KR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918195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183639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275458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367277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459097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550916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6427363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7345558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r>
                        <a:rPr lang="en-US" altLang="ko-KR" sz="24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°C</a:t>
                      </a:r>
                      <a:endParaRPr lang="ko-KR" altLang="en-US" sz="2400" baseline="30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4047847"/>
                  </a:ext>
                </a:extLst>
              </a:tr>
              <a:tr h="874811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918195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183639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275458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367277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459097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550916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6427363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7345558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Neutron Source</a:t>
                      </a:r>
                      <a:endParaRPr lang="ko-KR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918195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183639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275458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367277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459097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550916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6427363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7345558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 latinLnBrk="1"/>
                      <a:r>
                        <a:rPr lang="pt-BR" altLang="ko-KR" sz="24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</a:t>
                      </a:r>
                      <a:r>
                        <a:rPr lang="pt-BR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Am-Be </a:t>
                      </a:r>
                    </a:p>
                    <a:p>
                      <a:pPr algn="ctr" latinLnBrk="1"/>
                      <a:r>
                        <a:rPr lang="pt-BR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(1.1×10</a:t>
                      </a:r>
                      <a:r>
                        <a:rPr lang="pt-BR" altLang="ko-KR" sz="24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pt-BR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n/s, 3 Ci)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7354027"/>
                  </a:ext>
                </a:extLst>
              </a:tr>
              <a:tr h="486006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918195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183639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275458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367277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459097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550916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6427363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7345558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Borehole Fluid</a:t>
                      </a:r>
                      <a:endParaRPr lang="ko-KR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918195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1836390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275458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367277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4590974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5509169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6427363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7345558">
                        <a:defRPr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 latinLnBrk="1"/>
                      <a:r>
                        <a:rPr lang="pt-BR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Water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3031338"/>
                  </a:ext>
                </a:extLst>
              </a:tr>
              <a:tr h="4860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Borehole Diameter</a:t>
                      </a:r>
                      <a:endParaRPr lang="ko-KR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pt-BR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 cm </a:t>
                      </a:r>
                      <a:r>
                        <a:rPr lang="en-US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22.0 cm</a:t>
                      </a:r>
                      <a:endParaRPr lang="pt-BR" altLang="ko-K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4091369"/>
                  </a:ext>
                </a:extLst>
              </a:tr>
              <a:tr h="4860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Shielding</a:t>
                      </a:r>
                      <a:r>
                        <a:rPr lang="ko-KR" alt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Material</a:t>
                      </a:r>
                      <a:endParaRPr lang="ko-KR" alt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pt-BR" altLang="ko-K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Plastic(Polyethlene)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508414"/>
                  </a:ext>
                </a:extLst>
              </a:tr>
            </a:tbl>
          </a:graphicData>
        </a:graphic>
      </p:graphicFrame>
      <p:sp>
        <p:nvSpPr>
          <p:cNvPr id="136" name="object 28">
            <a:extLst>
              <a:ext uri="{FF2B5EF4-FFF2-40B4-BE49-F238E27FC236}">
                <a16:creationId xmlns:a16="http://schemas.microsoft.com/office/drawing/2014/main" id="{47C456F1-6350-46E9-A8DB-A1EDB2C01F76}"/>
              </a:ext>
            </a:extLst>
          </p:cNvPr>
          <p:cNvSpPr txBox="1"/>
          <p:nvPr/>
        </p:nvSpPr>
        <p:spPr>
          <a:xfrm>
            <a:off x="8519116" y="12443991"/>
            <a:ext cx="6026969" cy="1020792"/>
          </a:xfrm>
          <a:prstGeom prst="rect">
            <a:avLst/>
          </a:prstGeom>
          <a:solidFill>
            <a:srgbClr val="B4C6E7"/>
          </a:solidFill>
        </p:spPr>
        <p:txBody>
          <a:bodyPr vert="horz" wrap="square" lIns="0" tIns="45720" rIns="0" bIns="0" rtlCol="0" anchor="ctr">
            <a:spAutoFit/>
          </a:bodyPr>
          <a:lstStyle/>
          <a:p>
            <a:pPr algn="ctr" latinLnBrk="0">
              <a:spcBef>
                <a:spcPts val="360"/>
              </a:spcBef>
            </a:pPr>
            <a:r>
              <a:rPr lang="en-US" sz="3000" b="1" spc="-5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Fig. 1 Porosity calibration curve</a:t>
            </a:r>
          </a:p>
          <a:p>
            <a:pPr algn="ctr" latinLnBrk="0">
              <a:spcBef>
                <a:spcPts val="360"/>
              </a:spcBef>
            </a:pPr>
            <a:r>
              <a:rPr lang="en-US" sz="3000" b="1" spc="-5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Neutron </a:t>
            </a:r>
            <a:r>
              <a:rPr lang="en-US" sz="3000" b="1" spc="-5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Sonde</a:t>
            </a:r>
            <a:endParaRPr lang="en-US" altLang="ko-KR" sz="30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9" name="object 28">
            <a:extLst>
              <a:ext uri="{FF2B5EF4-FFF2-40B4-BE49-F238E27FC236}">
                <a16:creationId xmlns:a16="http://schemas.microsoft.com/office/drawing/2014/main" id="{C13C3914-8C20-459E-AEC1-2B64175E1A96}"/>
              </a:ext>
            </a:extLst>
          </p:cNvPr>
          <p:cNvSpPr txBox="1"/>
          <p:nvPr/>
        </p:nvSpPr>
        <p:spPr>
          <a:xfrm>
            <a:off x="1324469" y="25688849"/>
            <a:ext cx="6848088" cy="507831"/>
          </a:xfrm>
          <a:prstGeom prst="rect">
            <a:avLst/>
          </a:prstGeom>
          <a:solidFill>
            <a:srgbClr val="B4C6E7"/>
          </a:solidFill>
        </p:spPr>
        <p:txBody>
          <a:bodyPr vert="horz" wrap="square" lIns="0" tIns="45720" rIns="0" bIns="0" rtlCol="0" anchor="ctr">
            <a:spAutoFit/>
          </a:bodyPr>
          <a:lstStyle/>
          <a:p>
            <a:pPr algn="ctr" latinLnBrk="0"/>
            <a:r>
              <a:rPr lang="en-US" sz="3000" b="1" spc="-5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Fig. 2 MCNP 6.2 simulation geometry</a:t>
            </a:r>
            <a:endParaRPr lang="en-US" altLang="ko-KR" sz="30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0" name="object 28">
            <a:extLst>
              <a:ext uri="{FF2B5EF4-FFF2-40B4-BE49-F238E27FC236}">
                <a16:creationId xmlns:a16="http://schemas.microsoft.com/office/drawing/2014/main" id="{36DC0824-D608-41E5-A688-8621E98D8E1F}"/>
              </a:ext>
            </a:extLst>
          </p:cNvPr>
          <p:cNvSpPr txBox="1"/>
          <p:nvPr/>
        </p:nvSpPr>
        <p:spPr>
          <a:xfrm>
            <a:off x="7947601" y="19246660"/>
            <a:ext cx="6598360" cy="477054"/>
          </a:xfrm>
          <a:prstGeom prst="rect">
            <a:avLst/>
          </a:prstGeom>
          <a:noFill/>
        </p:spPr>
        <p:txBody>
          <a:bodyPr vert="horz" wrap="square" lIns="0" tIns="45720" rIns="0" bIns="0" rtlCol="0" anchor="ctr">
            <a:spAutoFit/>
          </a:bodyPr>
          <a:lstStyle/>
          <a:p>
            <a:pPr algn="ctr" latinLnBrk="0">
              <a:spcBef>
                <a:spcPts val="360"/>
              </a:spcBef>
            </a:pPr>
            <a:r>
              <a:rPr lang="en-US" sz="28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Table. 1 Variables of MCNP 6.2 simulation</a:t>
            </a:r>
            <a:endParaRPr lang="en-US" altLang="ko-K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1" name="object 22">
            <a:extLst>
              <a:ext uri="{FF2B5EF4-FFF2-40B4-BE49-F238E27FC236}">
                <a16:creationId xmlns:a16="http://schemas.microsoft.com/office/drawing/2014/main" id="{4726DFD7-A43D-4B04-848E-27AE21E7B5DE}"/>
              </a:ext>
            </a:extLst>
          </p:cNvPr>
          <p:cNvSpPr txBox="1"/>
          <p:nvPr/>
        </p:nvSpPr>
        <p:spPr>
          <a:xfrm>
            <a:off x="1183348" y="26431081"/>
            <a:ext cx="6941428" cy="545639"/>
          </a:xfrm>
          <a:prstGeom prst="rect">
            <a:avLst/>
          </a:prstGeom>
        </p:spPr>
        <p:txBody>
          <a:bodyPr vert="horz" wrap="square" lIns="0" tIns="31882" rIns="0" bIns="0" rtlCol="0">
            <a:spAutoFit/>
          </a:bodyPr>
          <a:lstStyle/>
          <a:p>
            <a:pPr marL="452721" indent="-428491" latinLnBrk="0">
              <a:spcBef>
                <a:spcPts val="251"/>
              </a:spcBef>
              <a:buFont typeface="Wingdings"/>
              <a:buChar char=""/>
              <a:tabLst>
                <a:tab pos="453996" algn="l"/>
              </a:tabLst>
            </a:pPr>
            <a:r>
              <a:rPr lang="en-US" sz="3314" b="1" spc="1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Neutron Diffusion Equation</a:t>
            </a:r>
            <a:endParaRPr lang="en-US" altLang="ko-KR" sz="3012" spc="-20" dirty="0">
              <a:solidFill>
                <a:srgbClr val="2121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화살표: 아래쪽 30">
            <a:extLst>
              <a:ext uri="{FF2B5EF4-FFF2-40B4-BE49-F238E27FC236}">
                <a16:creationId xmlns:a16="http://schemas.microsoft.com/office/drawing/2014/main" id="{A965A924-F177-4B28-B07A-312515A49C20}"/>
              </a:ext>
            </a:extLst>
          </p:cNvPr>
          <p:cNvSpPr/>
          <p:nvPr/>
        </p:nvSpPr>
        <p:spPr>
          <a:xfrm rot="16200000">
            <a:off x="7138068" y="27824468"/>
            <a:ext cx="1292662" cy="4109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3" name="그룹 42">
            <a:extLst>
              <a:ext uri="{FF2B5EF4-FFF2-40B4-BE49-F238E27FC236}">
                <a16:creationId xmlns:a16="http://schemas.microsoft.com/office/drawing/2014/main" id="{A58442CE-A5B2-400D-BFF5-18566CC28860}"/>
              </a:ext>
            </a:extLst>
          </p:cNvPr>
          <p:cNvGrpSpPr/>
          <p:nvPr/>
        </p:nvGrpSpPr>
        <p:grpSpPr>
          <a:xfrm>
            <a:off x="812197" y="19191802"/>
            <a:ext cx="6792196" cy="6282166"/>
            <a:chOff x="1058438" y="19078857"/>
            <a:chExt cx="6792196" cy="6621200"/>
          </a:xfrm>
        </p:grpSpPr>
        <p:grpSp>
          <p:nvGrpSpPr>
            <p:cNvPr id="245" name="그룹 244">
              <a:extLst>
                <a:ext uri="{FF2B5EF4-FFF2-40B4-BE49-F238E27FC236}">
                  <a16:creationId xmlns:a16="http://schemas.microsoft.com/office/drawing/2014/main" id="{B03D3206-D745-421B-BF99-3D096D639F17}"/>
                </a:ext>
              </a:extLst>
            </p:cNvPr>
            <p:cNvGrpSpPr/>
            <p:nvPr/>
          </p:nvGrpSpPr>
          <p:grpSpPr>
            <a:xfrm>
              <a:off x="2408385" y="19078857"/>
              <a:ext cx="5442249" cy="6621200"/>
              <a:chOff x="1608997" y="1361822"/>
              <a:chExt cx="3823360" cy="4651612"/>
            </a:xfrm>
          </p:grpSpPr>
          <p:pic>
            <p:nvPicPr>
              <p:cNvPr id="247" name="그림 246">
                <a:extLst>
                  <a:ext uri="{FF2B5EF4-FFF2-40B4-BE49-F238E27FC236}">
                    <a16:creationId xmlns:a16="http://schemas.microsoft.com/office/drawing/2014/main" id="{A354E0E7-FCA5-406F-9AC6-600A6F324D5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608997" y="2095675"/>
                <a:ext cx="2015702" cy="3917759"/>
              </a:xfrm>
              <a:prstGeom prst="rect">
                <a:avLst/>
              </a:prstGeom>
              <a:ln w="38100">
                <a:solidFill>
                  <a:sysClr val="windowText" lastClr="000000"/>
                </a:solidFill>
              </a:ln>
            </p:spPr>
          </p:pic>
          <p:pic>
            <p:nvPicPr>
              <p:cNvPr id="248" name="그림 247">
                <a:extLst>
                  <a:ext uri="{FF2B5EF4-FFF2-40B4-BE49-F238E27FC236}">
                    <a16:creationId xmlns:a16="http://schemas.microsoft.com/office/drawing/2014/main" id="{92E139C3-993A-4D90-B05C-FA371B65791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795946" y="1695296"/>
                <a:ext cx="1612784" cy="4318138"/>
              </a:xfrm>
              <a:prstGeom prst="rect">
                <a:avLst/>
              </a:prstGeom>
              <a:ln w="38100">
                <a:solidFill>
                  <a:sysClr val="windowText" lastClr="000000"/>
                </a:solidFill>
              </a:ln>
            </p:spPr>
          </p:pic>
          <p:cxnSp>
            <p:nvCxnSpPr>
              <p:cNvPr id="249" name="직선 연결선 248">
                <a:extLst>
                  <a:ext uri="{FF2B5EF4-FFF2-40B4-BE49-F238E27FC236}">
                    <a16:creationId xmlns:a16="http://schemas.microsoft.com/office/drawing/2014/main" id="{8E414F3C-1700-42BA-B672-59C110774ABA}"/>
                  </a:ext>
                </a:extLst>
              </p:cNvPr>
              <p:cNvCxnSpPr>
                <a:cxnSpLocks/>
                <a:stCxn id="251" idx="0"/>
                <a:endCxn id="247" idx="0"/>
              </p:cNvCxnSpPr>
              <p:nvPr/>
            </p:nvCxnSpPr>
            <p:spPr>
              <a:xfrm flipH="1" flipV="1">
                <a:off x="2616848" y="2095675"/>
                <a:ext cx="1985489" cy="2394725"/>
              </a:xfrm>
              <a:prstGeom prst="line">
                <a:avLst/>
              </a:prstGeom>
              <a:noFill/>
              <a:ln w="50800" cap="flat" cmpd="sng" algn="ctr">
                <a:solidFill>
                  <a:sysClr val="windowText" lastClr="000000"/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250" name="직선 연결선 249">
                <a:extLst>
                  <a:ext uri="{FF2B5EF4-FFF2-40B4-BE49-F238E27FC236}">
                    <a16:creationId xmlns:a16="http://schemas.microsoft.com/office/drawing/2014/main" id="{B6B59DE7-34A8-4233-93D2-01559AAF7B41}"/>
                  </a:ext>
                </a:extLst>
              </p:cNvPr>
              <p:cNvCxnSpPr>
                <a:cxnSpLocks/>
                <a:stCxn id="251" idx="2"/>
                <a:endCxn id="247" idx="2"/>
              </p:cNvCxnSpPr>
              <p:nvPr/>
            </p:nvCxnSpPr>
            <p:spPr>
              <a:xfrm flipH="1">
                <a:off x="2616848" y="5854722"/>
                <a:ext cx="1985489" cy="158712"/>
              </a:xfrm>
              <a:prstGeom prst="line">
                <a:avLst/>
              </a:prstGeom>
              <a:noFill/>
              <a:ln w="50800" cap="flat" cmpd="sng" algn="ctr">
                <a:solidFill>
                  <a:sysClr val="windowText" lastClr="000000"/>
                </a:solidFill>
                <a:prstDash val="sysDash"/>
                <a:miter lim="800000"/>
              </a:ln>
              <a:effectLst/>
            </p:spPr>
          </p:cxnSp>
          <p:sp>
            <p:nvSpPr>
              <p:cNvPr id="251" name="직사각형 250">
                <a:extLst>
                  <a:ext uri="{FF2B5EF4-FFF2-40B4-BE49-F238E27FC236}">
                    <a16:creationId xmlns:a16="http://schemas.microsoft.com/office/drawing/2014/main" id="{6BE47D0E-788E-4D7D-B35B-C4DF352DC365}"/>
                  </a:ext>
                </a:extLst>
              </p:cNvPr>
              <p:cNvSpPr/>
              <p:nvPr/>
            </p:nvSpPr>
            <p:spPr>
              <a:xfrm>
                <a:off x="4327944" y="4490400"/>
                <a:ext cx="548786" cy="1364322"/>
              </a:xfrm>
              <a:prstGeom prst="rect">
                <a:avLst/>
              </a:prstGeom>
              <a:noFill/>
              <a:ln w="50800" cap="flat" cmpd="sng" algn="ctr">
                <a:solidFill>
                  <a:sysClr val="windowText" lastClr="000000"/>
                </a:solidFill>
                <a:prstDash val="sysDash"/>
                <a:miter lim="800000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돋움" panose="020B0600000101010101" pitchFamily="50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2" name="TextBox 251">
                <a:extLst>
                  <a:ext uri="{FF2B5EF4-FFF2-40B4-BE49-F238E27FC236}">
                    <a16:creationId xmlns:a16="http://schemas.microsoft.com/office/drawing/2014/main" id="{BB93D34A-9B6A-4D60-A0E0-53AF87753215}"/>
                  </a:ext>
                </a:extLst>
              </p:cNvPr>
              <p:cNvSpPr txBox="1"/>
              <p:nvPr/>
            </p:nvSpPr>
            <p:spPr>
              <a:xfrm>
                <a:off x="4062942" y="1407329"/>
                <a:ext cx="1078793" cy="324335"/>
              </a:xfrm>
              <a:prstGeom prst="rect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rPr>
                  <a:t>Borehole</a:t>
                </a:r>
                <a:endParaRPr kumimoji="0" lang="ko-KR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돋움" panose="020B0600000101010101" pitchFamily="50" charset="-127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53" name="직선 화살표 연결선 252">
                <a:extLst>
                  <a:ext uri="{FF2B5EF4-FFF2-40B4-BE49-F238E27FC236}">
                    <a16:creationId xmlns:a16="http://schemas.microsoft.com/office/drawing/2014/main" id="{12ABAE55-FC4B-4B2A-B779-E836FC46BB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32189" y="2358149"/>
                <a:ext cx="496442" cy="0"/>
              </a:xfrm>
              <a:prstGeom prst="straightConnector1">
                <a:avLst/>
              </a:prstGeom>
              <a:noFill/>
              <a:ln w="38100" cap="flat" cmpd="sng" algn="ctr">
                <a:solidFill>
                  <a:sysClr val="windowText" lastClr="000000"/>
                </a:solidFill>
                <a:prstDash val="solid"/>
                <a:miter lim="800000"/>
                <a:headEnd type="triangle"/>
                <a:tailEnd type="triangle"/>
              </a:ln>
              <a:effectLst/>
            </p:spPr>
          </p:cxnSp>
          <p:sp>
            <p:nvSpPr>
              <p:cNvPr id="266" name="TextBox 265">
                <a:extLst>
                  <a:ext uri="{FF2B5EF4-FFF2-40B4-BE49-F238E27FC236}">
                    <a16:creationId xmlns:a16="http://schemas.microsoft.com/office/drawing/2014/main" id="{06CC6370-32D5-49C9-8AB5-889EF8ECBB7D}"/>
                  </a:ext>
                </a:extLst>
              </p:cNvPr>
              <p:cNvSpPr txBox="1"/>
              <p:nvPr/>
            </p:nvSpPr>
            <p:spPr>
              <a:xfrm>
                <a:off x="1719590" y="1361822"/>
                <a:ext cx="1319972" cy="843271"/>
              </a:xfrm>
              <a:prstGeom prst="rect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2400" b="0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rPr>
                  <a:t>Sonde</a:t>
                </a:r>
                <a:r>
                  <a:rPr kumimoji="0" lang="en-US" altLang="ko-KR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rPr>
                  <a:t> Diameter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rPr>
                  <a:t>6.5 cm</a:t>
                </a:r>
                <a:endParaRPr kumimoji="0" lang="ko-KR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돋움" panose="020B0600000101010101" pitchFamily="50" charset="-127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67" name="직선 화살표 연결선 266">
                <a:extLst>
                  <a:ext uri="{FF2B5EF4-FFF2-40B4-BE49-F238E27FC236}">
                    <a16:creationId xmlns:a16="http://schemas.microsoft.com/office/drawing/2014/main" id="{E0F9AB18-FF2C-4C8C-B017-562FE06EB5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378036" y="1852446"/>
                <a:ext cx="421168" cy="0"/>
              </a:xfrm>
              <a:prstGeom prst="straightConnector1">
                <a:avLst/>
              </a:prstGeom>
              <a:noFill/>
              <a:ln w="38100" cap="flat" cmpd="sng" algn="ctr">
                <a:solidFill>
                  <a:sysClr val="windowText" lastClr="000000"/>
                </a:solidFill>
                <a:prstDash val="solid"/>
                <a:miter lim="800000"/>
                <a:headEnd type="triangle"/>
                <a:tailEnd type="triangle"/>
              </a:ln>
              <a:effectLst/>
            </p:spPr>
          </p:cxnSp>
          <p:sp>
            <p:nvSpPr>
              <p:cNvPr id="268" name="TextBox 267">
                <a:extLst>
                  <a:ext uri="{FF2B5EF4-FFF2-40B4-BE49-F238E27FC236}">
                    <a16:creationId xmlns:a16="http://schemas.microsoft.com/office/drawing/2014/main" id="{0F8A5E95-29B8-436D-901F-830BA04DC7CF}"/>
                  </a:ext>
                </a:extLst>
              </p:cNvPr>
              <p:cNvSpPr txBox="1"/>
              <p:nvPr/>
            </p:nvSpPr>
            <p:spPr>
              <a:xfrm>
                <a:off x="2703014" y="2449937"/>
                <a:ext cx="1436855" cy="583803"/>
              </a:xfrm>
              <a:prstGeom prst="rect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rPr>
                  <a:t>Far Detector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궁서체" panose="02030609000101010101" pitchFamily="17" charset="-127"/>
                    <a:cs typeface="Times New Roman" panose="02020603050405020304" pitchFamily="18" charset="0"/>
                  </a:rPr>
                  <a:t>2</a:t>
                </a:r>
                <a:r>
                  <a:rPr kumimoji="0" lang="ko-KR" alt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궁서체" panose="02030609000101010101" pitchFamily="17" charset="-127"/>
                    <a:ea typeface="궁서체" panose="02030609000101010101" pitchFamily="17" charset="-127"/>
                    <a:cs typeface="Times New Roman" panose="02020603050405020304" pitchFamily="18" charset="0"/>
                  </a:rPr>
                  <a:t>＂</a:t>
                </a:r>
                <a:r>
                  <a:rPr kumimoji="0" lang="en-US" altLang="ko-KR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rPr>
                  <a:t>X 2</a:t>
                </a:r>
                <a:r>
                  <a:rPr kumimoji="0" lang="ko-KR" alt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궁서체" panose="02030609000101010101" pitchFamily="17" charset="-127"/>
                    <a:ea typeface="궁서체" panose="02030609000101010101" pitchFamily="17" charset="-127"/>
                    <a:cs typeface="Times New Roman" panose="02020603050405020304" pitchFamily="18" charset="0"/>
                  </a:rPr>
                  <a:t>＂</a:t>
                </a:r>
                <a:endParaRPr kumimoji="0" lang="en-US" altLang="ko-KR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돋움" panose="020B0600000101010101" pitchFamily="50" charset="-127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69" name="직선 화살표 연결선 268">
                <a:extLst>
                  <a:ext uri="{FF2B5EF4-FFF2-40B4-BE49-F238E27FC236}">
                    <a16:creationId xmlns:a16="http://schemas.microsoft.com/office/drawing/2014/main" id="{14A4D73D-41BE-40F8-AC16-6D5DA6B81BCA}"/>
                  </a:ext>
                </a:extLst>
              </p:cNvPr>
              <p:cNvCxnSpPr>
                <a:cxnSpLocks/>
                <a:stCxn id="268" idx="1"/>
              </p:cNvCxnSpPr>
              <p:nvPr/>
            </p:nvCxnSpPr>
            <p:spPr>
              <a:xfrm flipH="1">
                <a:off x="2332928" y="2741839"/>
                <a:ext cx="370087" cy="3351"/>
              </a:xfrm>
              <a:prstGeom prst="straightConnector1">
                <a:avLst/>
              </a:prstGeom>
              <a:noFill/>
              <a:ln w="38100" cap="flat" cmpd="sng" algn="ctr">
                <a:solidFill>
                  <a:sysClr val="windowText" lastClr="000000"/>
                </a:solidFill>
                <a:prstDash val="solid"/>
                <a:miter lim="800000"/>
                <a:tailEnd type="triangle"/>
              </a:ln>
              <a:effectLst/>
            </p:spPr>
          </p:cxnSp>
          <p:sp>
            <p:nvSpPr>
              <p:cNvPr id="276" name="TextBox 275">
                <a:extLst>
                  <a:ext uri="{FF2B5EF4-FFF2-40B4-BE49-F238E27FC236}">
                    <a16:creationId xmlns:a16="http://schemas.microsoft.com/office/drawing/2014/main" id="{C828846B-018D-4F19-8D9D-0EF0CEE7F30B}"/>
                  </a:ext>
                </a:extLst>
              </p:cNvPr>
              <p:cNvSpPr txBox="1"/>
              <p:nvPr/>
            </p:nvSpPr>
            <p:spPr>
              <a:xfrm>
                <a:off x="4799203" y="2934535"/>
                <a:ext cx="609527" cy="324335"/>
              </a:xfrm>
              <a:prstGeom prst="rect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rPr>
                  <a:t>Air</a:t>
                </a:r>
              </a:p>
            </p:txBody>
          </p:sp>
          <p:cxnSp>
            <p:nvCxnSpPr>
              <p:cNvPr id="277" name="직선 화살표 연결선 276">
                <a:extLst>
                  <a:ext uri="{FF2B5EF4-FFF2-40B4-BE49-F238E27FC236}">
                    <a16:creationId xmlns:a16="http://schemas.microsoft.com/office/drawing/2014/main" id="{F2361513-C84E-4AD8-B80A-8E83F2090A23}"/>
                  </a:ext>
                </a:extLst>
              </p:cNvPr>
              <p:cNvCxnSpPr>
                <a:cxnSpLocks/>
                <a:stCxn id="276" idx="1"/>
              </p:cNvCxnSpPr>
              <p:nvPr/>
            </p:nvCxnSpPr>
            <p:spPr>
              <a:xfrm flipH="1" flipV="1">
                <a:off x="4465897" y="3096702"/>
                <a:ext cx="333306" cy="1"/>
              </a:xfrm>
              <a:prstGeom prst="straightConnector1">
                <a:avLst/>
              </a:prstGeom>
              <a:noFill/>
              <a:ln w="38100" cap="flat" cmpd="sng" algn="ctr">
                <a:solidFill>
                  <a:sysClr val="windowText" lastClr="000000"/>
                </a:solidFill>
                <a:prstDash val="solid"/>
                <a:miter lim="800000"/>
                <a:tailEnd type="triangle"/>
              </a:ln>
              <a:effectLst/>
            </p:spPr>
          </p:cxnSp>
          <p:sp>
            <p:nvSpPr>
              <p:cNvPr id="278" name="TextBox 277">
                <a:extLst>
                  <a:ext uri="{FF2B5EF4-FFF2-40B4-BE49-F238E27FC236}">
                    <a16:creationId xmlns:a16="http://schemas.microsoft.com/office/drawing/2014/main" id="{55EC8977-4249-4A9F-854D-83DDA135B4B2}"/>
                  </a:ext>
                </a:extLst>
              </p:cNvPr>
              <p:cNvSpPr txBox="1"/>
              <p:nvPr/>
            </p:nvSpPr>
            <p:spPr>
              <a:xfrm>
                <a:off x="2707579" y="3143261"/>
                <a:ext cx="1436856" cy="324335"/>
              </a:xfrm>
              <a:prstGeom prst="rect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rPr>
                  <a:t>Plastic</a:t>
                </a:r>
              </a:p>
            </p:txBody>
          </p:sp>
          <p:cxnSp>
            <p:nvCxnSpPr>
              <p:cNvPr id="279" name="직선 화살표 연결선 278">
                <a:extLst>
                  <a:ext uri="{FF2B5EF4-FFF2-40B4-BE49-F238E27FC236}">
                    <a16:creationId xmlns:a16="http://schemas.microsoft.com/office/drawing/2014/main" id="{C2DC39F7-F282-49A5-8D4B-6D15FDFFAC2A}"/>
                  </a:ext>
                </a:extLst>
              </p:cNvPr>
              <p:cNvCxnSpPr>
                <a:cxnSpLocks/>
                <a:stCxn id="278" idx="1"/>
              </p:cNvCxnSpPr>
              <p:nvPr/>
            </p:nvCxnSpPr>
            <p:spPr>
              <a:xfrm flipH="1" flipV="1">
                <a:off x="2332928" y="3300155"/>
                <a:ext cx="374651" cy="5274"/>
              </a:xfrm>
              <a:prstGeom prst="straightConnector1">
                <a:avLst/>
              </a:prstGeom>
              <a:noFill/>
              <a:ln w="38100" cap="flat" cmpd="sng" algn="ctr">
                <a:solidFill>
                  <a:sysClr val="windowText" lastClr="000000"/>
                </a:solidFill>
                <a:prstDash val="solid"/>
                <a:miter lim="800000"/>
                <a:tailEnd type="triangle"/>
              </a:ln>
              <a:effectLst/>
            </p:spPr>
          </p:cxnSp>
          <p:sp>
            <p:nvSpPr>
              <p:cNvPr id="280" name="TextBox 279">
                <a:extLst>
                  <a:ext uri="{FF2B5EF4-FFF2-40B4-BE49-F238E27FC236}">
                    <a16:creationId xmlns:a16="http://schemas.microsoft.com/office/drawing/2014/main" id="{094E79BF-21C9-4AFD-B034-5CBE1DA14500}"/>
                  </a:ext>
                </a:extLst>
              </p:cNvPr>
              <p:cNvSpPr txBox="1"/>
              <p:nvPr/>
            </p:nvSpPr>
            <p:spPr>
              <a:xfrm>
                <a:off x="2707133" y="4625040"/>
                <a:ext cx="1437302" cy="583803"/>
              </a:xfrm>
              <a:prstGeom prst="rect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2400" b="0" i="0" u="none" strike="noStrike" kern="0" cap="none" spc="0" normalizeH="0" baseline="30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rPr>
                  <a:t>241</a:t>
                </a:r>
                <a:r>
                  <a:rPr kumimoji="0" lang="en-US" altLang="ko-KR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rPr>
                  <a:t>Am-Be Source</a:t>
                </a:r>
              </a:p>
            </p:txBody>
          </p:sp>
          <p:cxnSp>
            <p:nvCxnSpPr>
              <p:cNvPr id="282" name="직선 화살표 연결선 281">
                <a:extLst>
                  <a:ext uri="{FF2B5EF4-FFF2-40B4-BE49-F238E27FC236}">
                    <a16:creationId xmlns:a16="http://schemas.microsoft.com/office/drawing/2014/main" id="{93D90426-8C3D-4416-B5F0-49D5489E1C8E}"/>
                  </a:ext>
                </a:extLst>
              </p:cNvPr>
              <p:cNvCxnSpPr>
                <a:cxnSpLocks/>
                <a:stCxn id="280" idx="1"/>
              </p:cNvCxnSpPr>
              <p:nvPr/>
            </p:nvCxnSpPr>
            <p:spPr>
              <a:xfrm flipH="1" flipV="1">
                <a:off x="2332928" y="4916941"/>
                <a:ext cx="374205" cy="1"/>
              </a:xfrm>
              <a:prstGeom prst="straightConnector1">
                <a:avLst/>
              </a:prstGeom>
              <a:noFill/>
              <a:ln w="38100" cap="flat" cmpd="sng" algn="ctr">
                <a:solidFill>
                  <a:sysClr val="windowText" lastClr="000000"/>
                </a:solidFill>
                <a:prstDash val="solid"/>
                <a:miter lim="800000"/>
                <a:tailEnd type="triangle"/>
              </a:ln>
              <a:effectLst/>
            </p:spPr>
          </p:cxnSp>
          <p:cxnSp>
            <p:nvCxnSpPr>
              <p:cNvPr id="283" name="직선 화살표 연결선 282">
                <a:extLst>
                  <a:ext uri="{FF2B5EF4-FFF2-40B4-BE49-F238E27FC236}">
                    <a16:creationId xmlns:a16="http://schemas.microsoft.com/office/drawing/2014/main" id="{B9778005-C0EA-4AAF-9395-1B87020BF80A}"/>
                  </a:ext>
                </a:extLst>
              </p:cNvPr>
              <p:cNvCxnSpPr>
                <a:cxnSpLocks/>
                <a:stCxn id="288" idx="1"/>
              </p:cNvCxnSpPr>
              <p:nvPr/>
            </p:nvCxnSpPr>
            <p:spPr>
              <a:xfrm flipH="1" flipV="1">
                <a:off x="2456336" y="5489580"/>
                <a:ext cx="145178" cy="16070"/>
              </a:xfrm>
              <a:prstGeom prst="straightConnector1">
                <a:avLst/>
              </a:prstGeom>
              <a:noFill/>
              <a:ln w="38100" cap="flat" cmpd="sng" algn="ctr">
                <a:solidFill>
                  <a:sysClr val="windowText" lastClr="000000"/>
                </a:solidFill>
                <a:prstDash val="solid"/>
                <a:miter lim="800000"/>
                <a:tailEnd type="triangle"/>
              </a:ln>
              <a:effectLst/>
            </p:spPr>
          </p:cxnSp>
          <p:sp>
            <p:nvSpPr>
              <p:cNvPr id="288" name="TextBox 287">
                <a:extLst>
                  <a:ext uri="{FF2B5EF4-FFF2-40B4-BE49-F238E27FC236}">
                    <a16:creationId xmlns:a16="http://schemas.microsoft.com/office/drawing/2014/main" id="{5144A7F5-2C67-4A86-B696-D503CC50129D}"/>
                  </a:ext>
                </a:extLst>
              </p:cNvPr>
              <p:cNvSpPr txBox="1"/>
              <p:nvPr/>
            </p:nvSpPr>
            <p:spPr>
              <a:xfrm>
                <a:off x="2601514" y="5343482"/>
                <a:ext cx="1644423" cy="324335"/>
              </a:xfrm>
              <a:prstGeom prst="rect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rPr>
                  <a:t>SUS 409 housing</a:t>
                </a:r>
              </a:p>
            </p:txBody>
          </p:sp>
          <p:sp>
            <p:nvSpPr>
              <p:cNvPr id="290" name="TextBox 289">
                <a:extLst>
                  <a:ext uri="{FF2B5EF4-FFF2-40B4-BE49-F238E27FC236}">
                    <a16:creationId xmlns:a16="http://schemas.microsoft.com/office/drawing/2014/main" id="{EC84B1EB-9690-4929-A7BF-AC167CA26688}"/>
                  </a:ext>
                </a:extLst>
              </p:cNvPr>
              <p:cNvSpPr txBox="1"/>
              <p:nvPr/>
            </p:nvSpPr>
            <p:spPr>
              <a:xfrm>
                <a:off x="4775579" y="3380669"/>
                <a:ext cx="656778" cy="324335"/>
              </a:xfrm>
              <a:prstGeom prst="rect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rPr>
                  <a:t>Water</a:t>
                </a:r>
              </a:p>
            </p:txBody>
          </p:sp>
          <p:cxnSp>
            <p:nvCxnSpPr>
              <p:cNvPr id="294" name="직선 화살표 연결선 293">
                <a:extLst>
                  <a:ext uri="{FF2B5EF4-FFF2-40B4-BE49-F238E27FC236}">
                    <a16:creationId xmlns:a16="http://schemas.microsoft.com/office/drawing/2014/main" id="{E4EBC985-CEE7-4761-9430-2D324057ABB8}"/>
                  </a:ext>
                </a:extLst>
              </p:cNvPr>
              <p:cNvCxnSpPr>
                <a:cxnSpLocks/>
                <a:stCxn id="290" idx="1"/>
              </p:cNvCxnSpPr>
              <p:nvPr/>
            </p:nvCxnSpPr>
            <p:spPr>
              <a:xfrm flipH="1" flipV="1">
                <a:off x="4619315" y="3532018"/>
                <a:ext cx="156264" cy="10818"/>
              </a:xfrm>
              <a:prstGeom prst="straightConnector1">
                <a:avLst/>
              </a:prstGeom>
              <a:noFill/>
              <a:ln w="38100" cap="flat" cmpd="sng" algn="ctr">
                <a:solidFill>
                  <a:sysClr val="windowText" lastClr="000000"/>
                </a:solidFill>
                <a:prstDash val="solid"/>
                <a:miter lim="800000"/>
                <a:tailEnd type="triangle"/>
              </a:ln>
              <a:effectLst/>
            </p:spPr>
          </p:cxnSp>
          <p:sp>
            <p:nvSpPr>
              <p:cNvPr id="295" name="TextBox 294">
                <a:extLst>
                  <a:ext uri="{FF2B5EF4-FFF2-40B4-BE49-F238E27FC236}">
                    <a16:creationId xmlns:a16="http://schemas.microsoft.com/office/drawing/2014/main" id="{EBE71BBD-1769-4E11-8FCC-8149F3B86F74}"/>
                  </a:ext>
                </a:extLst>
              </p:cNvPr>
              <p:cNvSpPr txBox="1"/>
              <p:nvPr/>
            </p:nvSpPr>
            <p:spPr>
              <a:xfrm>
                <a:off x="4799204" y="2020001"/>
                <a:ext cx="609526" cy="324335"/>
              </a:xfrm>
              <a:prstGeom prst="rect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rPr>
                  <a:t>Rock</a:t>
                </a:r>
              </a:p>
            </p:txBody>
          </p:sp>
          <p:cxnSp>
            <p:nvCxnSpPr>
              <p:cNvPr id="296" name="직선 화살표 연결선 295">
                <a:extLst>
                  <a:ext uri="{FF2B5EF4-FFF2-40B4-BE49-F238E27FC236}">
                    <a16:creationId xmlns:a16="http://schemas.microsoft.com/office/drawing/2014/main" id="{F47121D2-96AE-4584-9410-A13F906A9073}"/>
                  </a:ext>
                </a:extLst>
              </p:cNvPr>
              <p:cNvCxnSpPr>
                <a:cxnSpLocks/>
                <a:stCxn id="295" idx="1"/>
              </p:cNvCxnSpPr>
              <p:nvPr/>
            </p:nvCxnSpPr>
            <p:spPr>
              <a:xfrm flipH="1" flipV="1">
                <a:off x="4079369" y="2175546"/>
                <a:ext cx="719835" cy="6623"/>
              </a:xfrm>
              <a:prstGeom prst="straightConnector1">
                <a:avLst/>
              </a:prstGeom>
              <a:noFill/>
              <a:ln w="38100" cap="flat" cmpd="sng" algn="ctr">
                <a:solidFill>
                  <a:sysClr val="windowText" lastClr="000000"/>
                </a:solidFill>
                <a:prstDash val="solid"/>
                <a:miter lim="800000"/>
                <a:tailEnd type="triangle"/>
              </a:ln>
              <a:effectLst/>
            </p:spPr>
          </p:cxnSp>
          <p:sp>
            <p:nvSpPr>
              <p:cNvPr id="297" name="TextBox 296">
                <a:extLst>
                  <a:ext uri="{FF2B5EF4-FFF2-40B4-BE49-F238E27FC236}">
                    <a16:creationId xmlns:a16="http://schemas.microsoft.com/office/drawing/2014/main" id="{90ADC138-5428-4D3F-9F3A-F7B64AAE4AB9}"/>
                  </a:ext>
                </a:extLst>
              </p:cNvPr>
              <p:cNvSpPr txBox="1"/>
              <p:nvPr/>
            </p:nvSpPr>
            <p:spPr>
              <a:xfrm>
                <a:off x="2707131" y="3630232"/>
                <a:ext cx="1436855" cy="583803"/>
              </a:xfrm>
              <a:prstGeom prst="rect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rPr>
                  <a:t>Near Detector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궁서체" panose="02030609000101010101" pitchFamily="17" charset="-127"/>
                    <a:cs typeface="Times New Roman" panose="02020603050405020304" pitchFamily="18" charset="0"/>
                  </a:rPr>
                  <a:t>2</a:t>
                </a:r>
                <a:r>
                  <a:rPr kumimoji="0" lang="ko-KR" alt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궁서체" panose="02030609000101010101" pitchFamily="17" charset="-127"/>
                    <a:ea typeface="궁서체" panose="02030609000101010101" pitchFamily="17" charset="-127"/>
                    <a:cs typeface="Times New Roman" panose="02020603050405020304" pitchFamily="18" charset="0"/>
                  </a:rPr>
                  <a:t>＂</a:t>
                </a:r>
                <a:r>
                  <a:rPr kumimoji="0" lang="en-US" altLang="ko-KR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rPr>
                  <a:t>X 2</a:t>
                </a:r>
                <a:r>
                  <a:rPr kumimoji="0" lang="ko-KR" alt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궁서체" panose="02030609000101010101" pitchFamily="17" charset="-127"/>
                    <a:ea typeface="궁서체" panose="02030609000101010101" pitchFamily="17" charset="-127"/>
                    <a:cs typeface="Times New Roman" panose="02020603050405020304" pitchFamily="18" charset="0"/>
                  </a:rPr>
                  <a:t>＂</a:t>
                </a:r>
                <a:endParaRPr kumimoji="0" lang="en-US" altLang="ko-KR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돋움" panose="020B0600000101010101" pitchFamily="50" charset="-127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98" name="직선 화살표 연결선 297">
                <a:extLst>
                  <a:ext uri="{FF2B5EF4-FFF2-40B4-BE49-F238E27FC236}">
                    <a16:creationId xmlns:a16="http://schemas.microsoft.com/office/drawing/2014/main" id="{CCF245EA-E100-4786-9D6E-2CD7EDEC5644}"/>
                  </a:ext>
                </a:extLst>
              </p:cNvPr>
              <p:cNvCxnSpPr>
                <a:cxnSpLocks/>
                <a:stCxn id="297" idx="1"/>
              </p:cNvCxnSpPr>
              <p:nvPr/>
            </p:nvCxnSpPr>
            <p:spPr>
              <a:xfrm flipH="1" flipV="1">
                <a:off x="2332928" y="3916911"/>
                <a:ext cx="374204" cy="5223"/>
              </a:xfrm>
              <a:prstGeom prst="straightConnector1">
                <a:avLst/>
              </a:prstGeom>
              <a:noFill/>
              <a:ln w="38100" cap="flat" cmpd="sng" algn="ctr">
                <a:solidFill>
                  <a:sysClr val="windowText" lastClr="000000"/>
                </a:solidFill>
                <a:prstDash val="solid"/>
                <a:miter lim="800000"/>
                <a:tailEnd type="triangle"/>
              </a:ln>
              <a:effectLst/>
            </p:spPr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직사각형 147">
                  <a:extLst>
                    <a:ext uri="{FF2B5EF4-FFF2-40B4-BE49-F238E27FC236}">
                      <a16:creationId xmlns:a16="http://schemas.microsoft.com/office/drawing/2014/main" id="{6C7BC076-BE3C-4CE3-9721-BD6CF6ABA431}"/>
                    </a:ext>
                  </a:extLst>
                </p:cNvPr>
                <p:cNvSpPr/>
                <p:nvPr/>
              </p:nvSpPr>
              <p:spPr>
                <a:xfrm>
                  <a:off x="1058438" y="23900248"/>
                  <a:ext cx="1307810" cy="516346"/>
                </a:xfrm>
                <a:prstGeom prst="rect">
                  <a:avLst/>
                </a:prstGeom>
                <a:solidFill>
                  <a:srgbClr val="FFE699"/>
                </a:solidFill>
                <a:ln w="63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𝑓𝑎𝑠𝑡</m:t>
                            </m:r>
                          </m:sub>
                        </m:sSub>
                      </m:oMath>
                    </m:oMathPara>
                  </a14:m>
                  <a:endParaRPr kumimoji="0" lang="ko-KR" alt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48" name="직사각형 147">
                  <a:extLst>
                    <a:ext uri="{FF2B5EF4-FFF2-40B4-BE49-F238E27FC236}">
                      <a16:creationId xmlns:a16="http://schemas.microsoft.com/office/drawing/2014/main" id="{6C7BC076-BE3C-4CE3-9721-BD6CF6ABA43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8438" y="23900248"/>
                  <a:ext cx="1307810" cy="516346"/>
                </a:xfrm>
                <a:prstGeom prst="rect">
                  <a:avLst/>
                </a:prstGeom>
                <a:blipFill>
                  <a:blip r:embed="rId10"/>
                  <a:stretch>
                    <a:fillRect b="-12346"/>
                  </a:stretch>
                </a:blipFill>
                <a:ln w="63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9" name="직사각형 148">
              <a:extLst>
                <a:ext uri="{FF2B5EF4-FFF2-40B4-BE49-F238E27FC236}">
                  <a16:creationId xmlns:a16="http://schemas.microsoft.com/office/drawing/2014/main" id="{2999BD5C-4912-4E1A-99EA-8AF7173DBA63}"/>
                </a:ext>
              </a:extLst>
            </p:cNvPr>
            <p:cNvSpPr/>
            <p:nvPr/>
          </p:nvSpPr>
          <p:spPr>
            <a:xfrm>
              <a:off x="1062842" y="22334573"/>
              <a:ext cx="1307811" cy="1158912"/>
            </a:xfrm>
            <a:prstGeom prst="rect">
              <a:avLst/>
            </a:prstGeom>
            <a:solidFill>
              <a:srgbClr val="FFE699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돋움" panose="020B0600000101010101" pitchFamily="50" charset="-127"/>
                  <a:cs typeface="Times New Roman" panose="02020603050405020304" pitchFamily="18" charset="0"/>
                </a:rPr>
                <a:t>Slowing Down</a:t>
              </a:r>
              <a:endParaRPr kumimoji="0" lang="ko-KR" alt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돋움" panose="020B0600000101010101" pitchFamily="50" charset="-127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0" name="직사각형 149">
                  <a:extLst>
                    <a:ext uri="{FF2B5EF4-FFF2-40B4-BE49-F238E27FC236}">
                      <a16:creationId xmlns:a16="http://schemas.microsoft.com/office/drawing/2014/main" id="{7D164AA8-50C7-43D8-AC19-940A9061DCCD}"/>
                    </a:ext>
                  </a:extLst>
                </p:cNvPr>
                <p:cNvSpPr/>
                <p:nvPr/>
              </p:nvSpPr>
              <p:spPr>
                <a:xfrm>
                  <a:off x="1058438" y="21190177"/>
                  <a:ext cx="1259860" cy="516347"/>
                </a:xfrm>
                <a:prstGeom prst="rect">
                  <a:avLst/>
                </a:prstGeom>
                <a:solidFill>
                  <a:srgbClr val="FFE699"/>
                </a:solidFill>
                <a:ln w="63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𝑡h𝑒𝑟𝑚𝑎𝑙</m:t>
                            </m:r>
                          </m:sub>
                        </m:sSub>
                      </m:oMath>
                    </m:oMathPara>
                  </a14:m>
                  <a:endParaRPr kumimoji="0" lang="ko-KR" alt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돋움" panose="020B0600000101010101" pitchFamily="50" charset="-127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50" name="직사각형 149">
                  <a:extLst>
                    <a:ext uri="{FF2B5EF4-FFF2-40B4-BE49-F238E27FC236}">
                      <a16:creationId xmlns:a16="http://schemas.microsoft.com/office/drawing/2014/main" id="{7D164AA8-50C7-43D8-AC19-940A9061DCC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8438" y="21190177"/>
                  <a:ext cx="1259860" cy="516347"/>
                </a:xfrm>
                <a:prstGeom prst="rect">
                  <a:avLst/>
                </a:prstGeom>
                <a:blipFill>
                  <a:blip r:embed="rId11"/>
                  <a:stretch>
                    <a:fillRect l="-2913" b="-1235"/>
                  </a:stretch>
                </a:blipFill>
                <a:ln w="63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9" name="자유형: 도형 38">
              <a:extLst>
                <a:ext uri="{FF2B5EF4-FFF2-40B4-BE49-F238E27FC236}">
                  <a16:creationId xmlns:a16="http://schemas.microsoft.com/office/drawing/2014/main" id="{FBF38FEC-A4E1-4F4F-AD72-6E0B2C036537}"/>
                </a:ext>
              </a:extLst>
            </p:cNvPr>
            <p:cNvSpPr/>
            <p:nvPr/>
          </p:nvSpPr>
          <p:spPr>
            <a:xfrm>
              <a:off x="2496100" y="21021423"/>
              <a:ext cx="914400" cy="3323772"/>
            </a:xfrm>
            <a:custGeom>
              <a:avLst/>
              <a:gdLst>
                <a:gd name="connsiteX0" fmla="*/ 914400 w 914400"/>
                <a:gd name="connsiteY0" fmla="*/ 3323772 h 3323772"/>
                <a:gd name="connsiteX1" fmla="*/ 174171 w 914400"/>
                <a:gd name="connsiteY1" fmla="*/ 3091543 h 3323772"/>
                <a:gd name="connsiteX2" fmla="*/ 566057 w 914400"/>
                <a:gd name="connsiteY2" fmla="*/ 2946400 h 3323772"/>
                <a:gd name="connsiteX3" fmla="*/ 130628 w 914400"/>
                <a:gd name="connsiteY3" fmla="*/ 2815772 h 3323772"/>
                <a:gd name="connsiteX4" fmla="*/ 87085 w 914400"/>
                <a:gd name="connsiteY4" fmla="*/ 2322286 h 3323772"/>
                <a:gd name="connsiteX5" fmla="*/ 275771 w 914400"/>
                <a:gd name="connsiteY5" fmla="*/ 2525486 h 3323772"/>
                <a:gd name="connsiteX6" fmla="*/ 551543 w 914400"/>
                <a:gd name="connsiteY6" fmla="*/ 2307772 h 3323772"/>
                <a:gd name="connsiteX7" fmla="*/ 0 w 914400"/>
                <a:gd name="connsiteY7" fmla="*/ 1886857 h 3323772"/>
                <a:gd name="connsiteX8" fmla="*/ 159657 w 914400"/>
                <a:gd name="connsiteY8" fmla="*/ 1640114 h 3323772"/>
                <a:gd name="connsiteX9" fmla="*/ 333828 w 914400"/>
                <a:gd name="connsiteY9" fmla="*/ 1843314 h 3323772"/>
                <a:gd name="connsiteX10" fmla="*/ 551543 w 914400"/>
                <a:gd name="connsiteY10" fmla="*/ 1596572 h 3323772"/>
                <a:gd name="connsiteX11" fmla="*/ 420914 w 914400"/>
                <a:gd name="connsiteY11" fmla="*/ 1407886 h 3323772"/>
                <a:gd name="connsiteX12" fmla="*/ 72571 w 914400"/>
                <a:gd name="connsiteY12" fmla="*/ 1378857 h 3323772"/>
                <a:gd name="connsiteX13" fmla="*/ 58057 w 914400"/>
                <a:gd name="connsiteY13" fmla="*/ 986972 h 3323772"/>
                <a:gd name="connsiteX14" fmla="*/ 333828 w 914400"/>
                <a:gd name="connsiteY14" fmla="*/ 856343 h 3323772"/>
                <a:gd name="connsiteX15" fmla="*/ 246743 w 914400"/>
                <a:gd name="connsiteY15" fmla="*/ 653143 h 3323772"/>
                <a:gd name="connsiteX16" fmla="*/ 464457 w 914400"/>
                <a:gd name="connsiteY16" fmla="*/ 580572 h 3323772"/>
                <a:gd name="connsiteX17" fmla="*/ 217714 w 914400"/>
                <a:gd name="connsiteY17" fmla="*/ 130629 h 3323772"/>
                <a:gd name="connsiteX18" fmla="*/ 449943 w 914400"/>
                <a:gd name="connsiteY18" fmla="*/ 0 h 3323772"/>
                <a:gd name="connsiteX19" fmla="*/ 667657 w 914400"/>
                <a:gd name="connsiteY19" fmla="*/ 29029 h 3323772"/>
                <a:gd name="connsiteX20" fmla="*/ 696685 w 914400"/>
                <a:gd name="connsiteY20" fmla="*/ 14514 h 3323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14400" h="3323772">
                  <a:moveTo>
                    <a:pt x="914400" y="3323772"/>
                  </a:moveTo>
                  <a:lnTo>
                    <a:pt x="174171" y="3091543"/>
                  </a:lnTo>
                  <a:lnTo>
                    <a:pt x="566057" y="2946400"/>
                  </a:lnTo>
                  <a:lnTo>
                    <a:pt x="130628" y="2815772"/>
                  </a:lnTo>
                  <a:lnTo>
                    <a:pt x="87085" y="2322286"/>
                  </a:lnTo>
                  <a:lnTo>
                    <a:pt x="275771" y="2525486"/>
                  </a:lnTo>
                  <a:lnTo>
                    <a:pt x="551543" y="2307772"/>
                  </a:lnTo>
                  <a:lnTo>
                    <a:pt x="0" y="1886857"/>
                  </a:lnTo>
                  <a:lnTo>
                    <a:pt x="159657" y="1640114"/>
                  </a:lnTo>
                  <a:lnTo>
                    <a:pt x="333828" y="1843314"/>
                  </a:lnTo>
                  <a:lnTo>
                    <a:pt x="551543" y="1596572"/>
                  </a:lnTo>
                  <a:lnTo>
                    <a:pt x="420914" y="1407886"/>
                  </a:lnTo>
                  <a:lnTo>
                    <a:pt x="72571" y="1378857"/>
                  </a:lnTo>
                  <a:lnTo>
                    <a:pt x="58057" y="986972"/>
                  </a:lnTo>
                  <a:lnTo>
                    <a:pt x="333828" y="856343"/>
                  </a:lnTo>
                  <a:lnTo>
                    <a:pt x="246743" y="653143"/>
                  </a:lnTo>
                  <a:lnTo>
                    <a:pt x="464457" y="580572"/>
                  </a:lnTo>
                  <a:lnTo>
                    <a:pt x="217714" y="130629"/>
                  </a:lnTo>
                  <a:lnTo>
                    <a:pt x="449943" y="0"/>
                  </a:lnTo>
                  <a:lnTo>
                    <a:pt x="667657" y="29029"/>
                  </a:lnTo>
                  <a:lnTo>
                    <a:pt x="696685" y="14514"/>
                  </a:lnTo>
                </a:path>
              </a:pathLst>
            </a:custGeom>
            <a:noFill/>
            <a:ln w="63500"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자유형: 도형 39">
              <a:extLst>
                <a:ext uri="{FF2B5EF4-FFF2-40B4-BE49-F238E27FC236}">
                  <a16:creationId xmlns:a16="http://schemas.microsoft.com/office/drawing/2014/main" id="{B21BD5EE-4215-4459-82C9-541AE6ED682A}"/>
                </a:ext>
              </a:extLst>
            </p:cNvPr>
            <p:cNvSpPr/>
            <p:nvPr/>
          </p:nvSpPr>
          <p:spPr>
            <a:xfrm>
              <a:off x="2614982" y="22500495"/>
              <a:ext cx="798286" cy="1944915"/>
            </a:xfrm>
            <a:custGeom>
              <a:avLst/>
              <a:gdLst>
                <a:gd name="connsiteX0" fmla="*/ 798286 w 798286"/>
                <a:gd name="connsiteY0" fmla="*/ 1857829 h 1944915"/>
                <a:gd name="connsiteX1" fmla="*/ 116114 w 798286"/>
                <a:gd name="connsiteY1" fmla="*/ 1944915 h 1944915"/>
                <a:gd name="connsiteX2" fmla="*/ 464457 w 798286"/>
                <a:gd name="connsiteY2" fmla="*/ 1596572 h 1944915"/>
                <a:gd name="connsiteX3" fmla="*/ 188686 w 798286"/>
                <a:gd name="connsiteY3" fmla="*/ 1567543 h 1944915"/>
                <a:gd name="connsiteX4" fmla="*/ 14514 w 798286"/>
                <a:gd name="connsiteY4" fmla="*/ 1364343 h 1944915"/>
                <a:gd name="connsiteX5" fmla="*/ 304800 w 798286"/>
                <a:gd name="connsiteY5" fmla="*/ 1262743 h 1944915"/>
                <a:gd name="connsiteX6" fmla="*/ 406400 w 798286"/>
                <a:gd name="connsiteY6" fmla="*/ 914400 h 1944915"/>
                <a:gd name="connsiteX7" fmla="*/ 145143 w 798286"/>
                <a:gd name="connsiteY7" fmla="*/ 841829 h 1944915"/>
                <a:gd name="connsiteX8" fmla="*/ 145143 w 798286"/>
                <a:gd name="connsiteY8" fmla="*/ 1132115 h 1944915"/>
                <a:gd name="connsiteX9" fmla="*/ 0 w 798286"/>
                <a:gd name="connsiteY9" fmla="*/ 711200 h 1944915"/>
                <a:gd name="connsiteX10" fmla="*/ 319314 w 798286"/>
                <a:gd name="connsiteY10" fmla="*/ 638629 h 1944915"/>
                <a:gd name="connsiteX11" fmla="*/ 391886 w 798286"/>
                <a:gd name="connsiteY11" fmla="*/ 406400 h 1944915"/>
                <a:gd name="connsiteX12" fmla="*/ 275771 w 798286"/>
                <a:gd name="connsiteY12" fmla="*/ 304800 h 1944915"/>
                <a:gd name="connsiteX13" fmla="*/ 43543 w 798286"/>
                <a:gd name="connsiteY13" fmla="*/ 29029 h 1944915"/>
                <a:gd name="connsiteX14" fmla="*/ 203200 w 798286"/>
                <a:gd name="connsiteY14" fmla="*/ 0 h 1944915"/>
                <a:gd name="connsiteX15" fmla="*/ 595086 w 798286"/>
                <a:gd name="connsiteY15" fmla="*/ 101600 h 1944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98286" h="1944915">
                  <a:moveTo>
                    <a:pt x="798286" y="1857829"/>
                  </a:moveTo>
                  <a:lnTo>
                    <a:pt x="116114" y="1944915"/>
                  </a:lnTo>
                  <a:lnTo>
                    <a:pt x="464457" y="1596572"/>
                  </a:lnTo>
                  <a:lnTo>
                    <a:pt x="188686" y="1567543"/>
                  </a:lnTo>
                  <a:lnTo>
                    <a:pt x="14514" y="1364343"/>
                  </a:lnTo>
                  <a:lnTo>
                    <a:pt x="304800" y="1262743"/>
                  </a:lnTo>
                  <a:lnTo>
                    <a:pt x="406400" y="914400"/>
                  </a:lnTo>
                  <a:lnTo>
                    <a:pt x="145143" y="841829"/>
                  </a:lnTo>
                  <a:lnTo>
                    <a:pt x="145143" y="1132115"/>
                  </a:lnTo>
                  <a:lnTo>
                    <a:pt x="0" y="711200"/>
                  </a:lnTo>
                  <a:lnTo>
                    <a:pt x="319314" y="638629"/>
                  </a:lnTo>
                  <a:lnTo>
                    <a:pt x="391886" y="406400"/>
                  </a:lnTo>
                  <a:lnTo>
                    <a:pt x="275771" y="304800"/>
                  </a:lnTo>
                  <a:lnTo>
                    <a:pt x="43543" y="29029"/>
                  </a:lnTo>
                  <a:lnTo>
                    <a:pt x="203200" y="0"/>
                  </a:lnTo>
                  <a:lnTo>
                    <a:pt x="595086" y="101600"/>
                  </a:lnTo>
                </a:path>
              </a:pathLst>
            </a:custGeom>
            <a:noFill/>
            <a:ln w="63500">
              <a:solidFill>
                <a:srgbClr val="FFC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직사각형 43">
                <a:extLst>
                  <a:ext uri="{FF2B5EF4-FFF2-40B4-BE49-F238E27FC236}">
                    <a16:creationId xmlns:a16="http://schemas.microsoft.com/office/drawing/2014/main" id="{D372C644-1942-4322-A2D2-C9768C2FCA95}"/>
                  </a:ext>
                </a:extLst>
              </p:cNvPr>
              <p:cNvSpPr/>
              <p:nvPr/>
            </p:nvSpPr>
            <p:spPr>
              <a:xfrm>
                <a:off x="675457" y="28564681"/>
                <a:ext cx="7985149" cy="44692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879937" marR="10202" lvl="1" indent="-428491" latinLnBrk="0">
                  <a:spcBef>
                    <a:spcPts val="151"/>
                  </a:spcBef>
                  <a:buFont typeface="Arial"/>
                  <a:buChar char="•"/>
                  <a:tabLst>
                    <a:tab pos="879937" algn="l"/>
                    <a:tab pos="881210" algn="l"/>
                  </a:tabLst>
                </a:pP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Subscript 1 : Fast Neutron</a:t>
                </a:r>
              </a:p>
              <a:p>
                <a:pPr marL="879937" marR="10202" lvl="1" indent="-428491" latinLnBrk="0">
                  <a:spcBef>
                    <a:spcPts val="151"/>
                  </a:spcBef>
                  <a:buFont typeface="Arial"/>
                  <a:buChar char="•"/>
                  <a:tabLst>
                    <a:tab pos="879937" algn="l"/>
                    <a:tab pos="881210" algn="l"/>
                  </a:tabLst>
                </a:pP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Subscript 2 : Thermal Neutron</a:t>
                </a:r>
              </a:p>
              <a:p>
                <a:pPr marL="879937" marR="10202" lvl="1" indent="-428491" latinLnBrk="0">
                  <a:spcBef>
                    <a:spcPts val="151"/>
                  </a:spcBef>
                  <a:buFont typeface="Arial"/>
                  <a:buChar char="•"/>
                  <a:tabLst>
                    <a:tab pos="879937" algn="l"/>
                    <a:tab pos="881210" algn="l"/>
                  </a:tabLst>
                </a:pPr>
                <a:r>
                  <a:rPr lang="en-US" altLang="ko-KR" sz="3012" i="1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       : Diffusion Coefficient</a:t>
                </a:r>
              </a:p>
              <a:p>
                <a:pPr marL="879937" marR="10202" lvl="1" indent="-428491" latinLnBrk="0">
                  <a:spcBef>
                    <a:spcPts val="151"/>
                  </a:spcBef>
                  <a:buFont typeface="Arial"/>
                  <a:buChar char="•"/>
                  <a:tabLst>
                    <a:tab pos="879937" algn="l"/>
                    <a:tab pos="881210" algn="l"/>
                  </a:tabLst>
                </a:pPr>
                <a:r>
                  <a:rPr lang="el-GR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Φ</a:t>
                </a: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       </a:t>
                </a:r>
                <a:r>
                  <a:rPr lang="el-GR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Neutron Flux</a:t>
                </a:r>
              </a:p>
              <a:p>
                <a:pPr marL="879937" marR="10202" lvl="1" indent="-428491" latinLnBrk="0">
                  <a:spcBef>
                    <a:spcPts val="151"/>
                  </a:spcBef>
                  <a:buFont typeface="Arial"/>
                  <a:buChar char="•"/>
                  <a:tabLst>
                    <a:tab pos="879937" algn="l"/>
                    <a:tab pos="88121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3012" b="0" i="1" spc="-20" smtClean="0">
                            <a:solidFill>
                              <a:srgbClr val="21212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ko-KR" sz="3012" b="0" i="0" spc="-20" smtClean="0">
                            <a:solidFill>
                              <a:srgbClr val="21212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Σ</m:t>
                        </m:r>
                      </m:e>
                      <m:sub>
                        <m:r>
                          <a:rPr lang="en-US" altLang="ko-KR" sz="3012" b="0" i="1" spc="-20" smtClean="0">
                            <a:solidFill>
                              <a:srgbClr val="21212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       : Reaction Cross-section</a:t>
                </a:r>
              </a:p>
              <a:p>
                <a:pPr marL="879937" marR="10202" lvl="1" indent="-428491" latinLnBrk="0">
                  <a:spcBef>
                    <a:spcPts val="151"/>
                  </a:spcBef>
                  <a:buFont typeface="Arial"/>
                  <a:buChar char="•"/>
                  <a:tabLst>
                    <a:tab pos="879937" algn="l"/>
                    <a:tab pos="881210" algn="l"/>
                  </a:tabLst>
                </a:pPr>
                <a:r>
                  <a:rPr lang="en-US" altLang="ko-KR" sz="3012" i="1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	        </a:t>
                </a: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Neutron Source’s Emission Rate</a:t>
                </a:r>
                <a:endParaRPr lang="en-US" altLang="ko-KR" sz="3012" i="1" spc="-20" dirty="0">
                  <a:solidFill>
                    <a:srgbClr val="21212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79937" marR="10202" lvl="1" indent="-428491" latinLnBrk="0">
                  <a:spcBef>
                    <a:spcPts val="151"/>
                  </a:spcBef>
                  <a:buFont typeface="Arial"/>
                  <a:buChar char="•"/>
                  <a:tabLst>
                    <a:tab pos="879937" algn="l"/>
                    <a:tab pos="881210" algn="l"/>
                  </a:tabLst>
                </a:pPr>
                <a:r>
                  <a:rPr lang="ko-KR" altLang="en-US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𝐿</a:t>
                </a:r>
                <a:r>
                  <a:rPr lang="en-US" altLang="ko-KR" sz="3012" spc="-20" baseline="-2500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       : Slowing Down Length</a:t>
                </a:r>
              </a:p>
              <a:p>
                <a:pPr marL="879937" marR="10202" lvl="1" indent="-428491" latinLnBrk="0">
                  <a:spcBef>
                    <a:spcPts val="151"/>
                  </a:spcBef>
                  <a:buFont typeface="Arial"/>
                  <a:buChar char="•"/>
                  <a:tabLst>
                    <a:tab pos="879937" algn="l"/>
                    <a:tab pos="881210" algn="l"/>
                  </a:tabLst>
                </a:pPr>
                <a:r>
                  <a:rPr lang="ko-KR" altLang="en-US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𝑟</a:t>
                </a:r>
                <a:r>
                  <a:rPr lang="ko-KR" altLang="en-US" sz="3012" spc="-20" baseline="-2500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𝑓</a:t>
                </a:r>
                <a:r>
                  <a:rPr lang="ko-KR" altLang="en-US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Distance from source to far detector</a:t>
                </a:r>
              </a:p>
              <a:p>
                <a:pPr marL="879937" marR="10202" lvl="1" indent="-428491" latinLnBrk="0">
                  <a:spcBef>
                    <a:spcPts val="151"/>
                  </a:spcBef>
                  <a:buFont typeface="Arial"/>
                  <a:buChar char="•"/>
                  <a:tabLst>
                    <a:tab pos="879937" algn="l"/>
                    <a:tab pos="881210" algn="l"/>
                  </a:tabLst>
                </a:pPr>
                <a:r>
                  <a:rPr lang="ko-KR" altLang="en-US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𝑟</a:t>
                </a:r>
                <a:r>
                  <a:rPr lang="ko-KR" altLang="en-US" sz="3012" spc="-20" baseline="-2500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𝑛</a:t>
                </a:r>
                <a:r>
                  <a:rPr lang="ko-KR" altLang="en-US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Distance from source to near detector</a:t>
                </a:r>
                <a:endParaRPr lang="ko-KR" altLang="en-US" sz="3200" dirty="0"/>
              </a:p>
            </p:txBody>
          </p:sp>
        </mc:Choice>
        <mc:Fallback>
          <p:sp>
            <p:nvSpPr>
              <p:cNvPr id="44" name="직사각형 43">
                <a:extLst>
                  <a:ext uri="{FF2B5EF4-FFF2-40B4-BE49-F238E27FC236}">
                    <a16:creationId xmlns:a16="http://schemas.microsoft.com/office/drawing/2014/main" id="{D372C644-1942-4322-A2D2-C9768C2FCA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457" y="28564681"/>
                <a:ext cx="7985149" cy="4469237"/>
              </a:xfrm>
              <a:prstGeom prst="rect">
                <a:avLst/>
              </a:prstGeom>
              <a:blipFill>
                <a:blip r:embed="rId12"/>
                <a:stretch>
                  <a:fillRect t="-1637" r="-1145" b="-313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그룹 45">
            <a:extLst>
              <a:ext uri="{FF2B5EF4-FFF2-40B4-BE49-F238E27FC236}">
                <a16:creationId xmlns:a16="http://schemas.microsoft.com/office/drawing/2014/main" id="{4508B13C-EA49-4DAD-8975-DED53AF42438}"/>
              </a:ext>
            </a:extLst>
          </p:cNvPr>
          <p:cNvGrpSpPr/>
          <p:nvPr/>
        </p:nvGrpSpPr>
        <p:grpSpPr>
          <a:xfrm>
            <a:off x="8698002" y="26934091"/>
            <a:ext cx="5299790" cy="2360701"/>
            <a:chOff x="7817003" y="26583481"/>
            <a:chExt cx="5299790" cy="2360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직사각형 168">
                  <a:extLst>
                    <a:ext uri="{FF2B5EF4-FFF2-40B4-BE49-F238E27FC236}">
                      <a16:creationId xmlns:a16="http://schemas.microsoft.com/office/drawing/2014/main" id="{A490CD6C-F4CC-423D-90F7-CDFD0F0BC84C}"/>
                    </a:ext>
                  </a:extLst>
                </p:cNvPr>
                <p:cNvSpPr/>
                <p:nvPr/>
              </p:nvSpPr>
              <p:spPr>
                <a:xfrm>
                  <a:off x="7871314" y="27332202"/>
                  <a:ext cx="4999576" cy="1611980"/>
                </a:xfrm>
                <a:prstGeom prst="rect">
                  <a:avLst/>
                </a:prstGeom>
                <a:ln>
                  <a:solidFill>
                    <a:sysClr val="window" lastClr="FFFFFF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pPr marL="0" marR="0" lvl="0" indent="0" algn="just" defTabSz="914400" eaLnBrk="1" fontAlgn="auto" latinLnBrk="0" hangingPunct="1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kumimoji="0" lang="en-US" altLang="ko-KR" sz="2400" b="0" i="0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Φ</m:t>
                            </m:r>
                          </m:e>
                          <m:sub>
                            <m: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d>
                          <m:dPr>
                            <m:ctrlP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</m:d>
                        <m:r>
                          <a:rPr kumimoji="0" lang="en-US" altLang="ko-KR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≈</m:t>
                        </m:r>
                        <m:f>
                          <m:fPr>
                            <m:ctrlP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𝑄</m:t>
                            </m:r>
                            <m:sSubSup>
                              <m:sSubSupPr>
                                <m:ctrlP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num>
                          <m:den>
                            <m: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𝜋</m:t>
                            </m:r>
                            <m:sSub>
                              <m:sSubPr>
                                <m:ctrlP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d>
                              <m:dPr>
                                <m:ctrlP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kumimoji="0" lang="en-US" altLang="ko-KR" sz="2400" b="0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kumimoji="0" lang="en-US" altLang="ko-KR" sz="2400" b="0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  <m:sub>
                                    <m:r>
                                      <a:rPr kumimoji="0" lang="en-US" altLang="ko-KR" sz="2400" b="0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kumimoji="0" lang="en-US" altLang="ko-KR" sz="2400" b="0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kumimoji="0" lang="en-US" altLang="ko-KR" sz="2400" b="0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kumimoji="0" lang="en-US" altLang="ko-KR" sz="2400" b="0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  <m:sub>
                                    <m:r>
                                      <a:rPr kumimoji="0" lang="en-US" altLang="ko-KR" sz="2400" b="0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kumimoji="0" lang="en-US" altLang="ko-KR" sz="2400" b="0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d>
                          </m:den>
                        </m:f>
                        <m:d>
                          <m:dPr>
                            <m:ctrlP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kumimoji="0" lang="en-US" altLang="ko-KR" sz="2400" b="0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0" lang="en-US" altLang="ko-KR" sz="2400" b="0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kumimoji="0" lang="en-US" altLang="ko-KR" sz="2400" b="0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f>
                                      <m:fPr>
                                        <m:ctrlPr>
                                          <a:rPr kumimoji="0" lang="en-US" altLang="ko-KR" sz="2400" b="0" i="1" u="none" strike="noStrike" kern="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kumimoji="0" lang="en-US" altLang="ko-KR" sz="2400" b="0" i="1" u="none" strike="noStrike" kern="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kumimoji="0" lang="en-US" altLang="ko-KR" sz="2400" b="0" i="1" u="none" strike="noStrike" kern="0" cap="none" spc="0" normalizeH="0" baseline="0" noProof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prstClr val="black"/>
                                                </a:solidFill>
                                                <a:effectLst/>
                                                <a:uLnTx/>
                                                <a:uFillTx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kumimoji="0" lang="en-US" altLang="ko-KR" sz="2400" b="0" i="1" u="none" strike="noStrike" kern="0" cap="none" spc="0" normalizeH="0" baseline="0" noProof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prstClr val="black"/>
                                                </a:solidFill>
                                                <a:effectLst/>
                                                <a:uLnTx/>
                                                <a:uFillTx/>
                                                <a:latin typeface="Cambria Math" panose="02040503050406030204" pitchFamily="18" charset="0"/>
                                              </a:rPr>
                                              <m:t>𝐿</m:t>
                                            </m:r>
                                          </m:e>
                                          <m:sub>
                                            <m:r>
                                              <a:rPr kumimoji="0" lang="en-US" altLang="ko-KR" sz="2400" b="0" i="1" u="none" strike="noStrike" kern="0" cap="none" spc="0" normalizeH="0" baseline="0" noProof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prstClr val="black"/>
                                                </a:solidFill>
                                                <a:effectLst/>
                                                <a:uLnTx/>
                                                <a:uFillTx/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sup>
                                </m:sSup>
                              </m:num>
                              <m:den>
                                <m: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den>
                            </m:f>
                          </m:e>
                        </m:d>
                        <m:r>
                          <a:rPr kumimoji="0" lang="en-US" altLang="ko-KR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   </m:t>
                        </m:r>
                      </m:oMath>
                    </m:oMathPara>
                  </a14:m>
                  <a:endParaRPr kumimoji="0" lang="en-US" altLang="ko-KR" sz="2400" b="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돋움" panose="020B0600000101010101" pitchFamily="50" charset="-127"/>
                  </a:endParaRPr>
                </a:p>
              </p:txBody>
            </p:sp>
          </mc:Choice>
          <mc:Fallback xmlns="">
            <p:sp>
              <p:nvSpPr>
                <p:cNvPr id="169" name="직사각형 168">
                  <a:extLst>
                    <a:ext uri="{FF2B5EF4-FFF2-40B4-BE49-F238E27FC236}">
                      <a16:creationId xmlns:a16="http://schemas.microsoft.com/office/drawing/2014/main" id="{A490CD6C-F4CC-423D-90F7-CDFD0F0BC84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71314" y="27332202"/>
                  <a:ext cx="4999576" cy="1611980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  <a:ln>
                  <a:solidFill>
                    <a:sysClr val="window" lastClr="FFFFFF"/>
                  </a:solidFill>
                </a:ln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0" name="직사각형 169">
                  <a:extLst>
                    <a:ext uri="{FF2B5EF4-FFF2-40B4-BE49-F238E27FC236}">
                      <a16:creationId xmlns:a16="http://schemas.microsoft.com/office/drawing/2014/main" id="{AB38859F-8156-4A32-8B5E-8E217963B7A9}"/>
                    </a:ext>
                  </a:extLst>
                </p:cNvPr>
                <p:cNvSpPr/>
                <p:nvPr/>
              </p:nvSpPr>
              <p:spPr>
                <a:xfrm>
                  <a:off x="7871313" y="26625129"/>
                  <a:ext cx="3831811" cy="1077154"/>
                </a:xfrm>
                <a:prstGeom prst="rect">
                  <a:avLst/>
                </a:prstGeom>
                <a:ln>
                  <a:solidFill>
                    <a:sysClr val="window" lastClr="FFFFFF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kumimoji="0" lang="en-US" altLang="ko-KR" sz="2400" b="0" i="0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Φ</m:t>
                            </m:r>
                          </m:e>
                          <m:sub>
                            <m: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ctrlP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</m:d>
                        <m:r>
                          <a:rPr kumimoji="0" lang="en-US" altLang="ko-KR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𝑄</m:t>
                            </m:r>
                          </m:num>
                          <m:den>
                            <m: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𝜋</m:t>
                            </m:r>
                            <m:sSub>
                              <m:sSubPr>
                                <m:ctrlP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f>
                          <m:fPr>
                            <m:ctrlP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kumimoji="0" lang="en-US" altLang="ko-KR" sz="24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kumimoji="0" lang="en-US" altLang="ko-KR" sz="2400" b="0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0" lang="en-US" altLang="ko-KR" sz="2400" b="0" i="1" u="none" strike="noStrike" kern="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kumimoji="0" lang="en-US" altLang="ko-KR" sz="2400" b="0" i="1" u="none" strike="noStrike" kern="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kumimoji="0" lang="en-US" altLang="ko-KR" sz="2400" b="0" i="1" u="none" strike="noStrike" kern="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</a:rPr>
                                          <m:t>𝐿</m:t>
                                        </m:r>
                                      </m:e>
                                      <m:sub>
                                        <m:r>
                                          <a:rPr kumimoji="0" lang="en-US" altLang="ko-KR" sz="2400" b="0" i="1" u="none" strike="noStrike" kern="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den>
                                </m:f>
                              </m:sup>
                            </m:sSup>
                          </m:num>
                          <m:den>
                            <m:r>
                              <a:rPr kumimoji="0" lang="en-US" altLang="ko-KR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𝑟</m:t>
                            </m:r>
                          </m:den>
                        </m:f>
                      </m:oMath>
                    </m:oMathPara>
                  </a14:m>
                  <a:endParaRPr kumimoji="0" lang="ko-KR" alt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돋움" panose="020B0600000101010101" pitchFamily="50" charset="-127"/>
                  </a:endParaRPr>
                </a:p>
              </p:txBody>
            </p:sp>
          </mc:Choice>
          <mc:Fallback xmlns="">
            <p:sp>
              <p:nvSpPr>
                <p:cNvPr id="170" name="직사각형 169">
                  <a:extLst>
                    <a:ext uri="{FF2B5EF4-FFF2-40B4-BE49-F238E27FC236}">
                      <a16:creationId xmlns:a16="http://schemas.microsoft.com/office/drawing/2014/main" id="{AB38859F-8156-4A32-8B5E-8E217963B7A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71313" y="26625129"/>
                  <a:ext cx="3831811" cy="1077154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  <a:ln>
                  <a:solidFill>
                    <a:sysClr val="window" lastClr="FFFFFF"/>
                  </a:solidFill>
                </a:ln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5" name="직사각형 44">
              <a:extLst>
                <a:ext uri="{FF2B5EF4-FFF2-40B4-BE49-F238E27FC236}">
                  <a16:creationId xmlns:a16="http://schemas.microsoft.com/office/drawing/2014/main" id="{A1CDA2C7-DACE-4E07-AB74-28946B9815A9}"/>
                </a:ext>
              </a:extLst>
            </p:cNvPr>
            <p:cNvSpPr/>
            <p:nvPr/>
          </p:nvSpPr>
          <p:spPr>
            <a:xfrm>
              <a:off x="7817003" y="26583481"/>
              <a:ext cx="5299790" cy="22749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06" name="object 22">
                <a:extLst>
                  <a:ext uri="{FF2B5EF4-FFF2-40B4-BE49-F238E27FC236}">
                    <a16:creationId xmlns:a16="http://schemas.microsoft.com/office/drawing/2014/main" id="{C55DE413-CFB2-47EE-8169-9A30A3333A3E}"/>
                  </a:ext>
                </a:extLst>
              </p:cNvPr>
              <p:cNvSpPr txBox="1"/>
              <p:nvPr/>
            </p:nvSpPr>
            <p:spPr>
              <a:xfrm>
                <a:off x="1183347" y="33961997"/>
                <a:ext cx="6855198" cy="6287367"/>
              </a:xfrm>
              <a:prstGeom prst="rect">
                <a:avLst/>
              </a:prstGeom>
            </p:spPr>
            <p:txBody>
              <a:bodyPr vert="horz" wrap="square" lIns="0" tIns="31882" rIns="0" bIns="0" rtlCol="0">
                <a:spAutoFit/>
              </a:bodyPr>
              <a:lstStyle/>
              <a:p>
                <a:pPr marL="452721" indent="-428491" latinLnBrk="0">
                  <a:spcBef>
                    <a:spcPts val="251"/>
                  </a:spcBef>
                  <a:buFont typeface="Wingdings"/>
                  <a:buChar char=""/>
                  <a:tabLst>
                    <a:tab pos="453996" algn="l"/>
                  </a:tabLst>
                </a:pPr>
                <a:r>
                  <a:rPr lang="en-US" sz="3314" b="1" spc="1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Neutron Reaction Spectrum</a:t>
                </a:r>
                <a:endParaRPr lang="en-US" altLang="ko-KR" sz="3314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79937" marR="10202" lvl="1" indent="-428491" latinLnBrk="0">
                  <a:lnSpc>
                    <a:spcPts val="3593"/>
                  </a:lnSpc>
                  <a:spcBef>
                    <a:spcPts val="151"/>
                  </a:spcBef>
                  <a:buFont typeface="Arial"/>
                  <a:buChar char="•"/>
                  <a:tabLst>
                    <a:tab pos="879937" algn="l"/>
                    <a:tab pos="881210" algn="l"/>
                  </a:tabLst>
                </a:pP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Simulations for Limestone with 0.1% porosity at </a:t>
                </a:r>
                <a14:m>
                  <m:oMath xmlns:m="http://schemas.openxmlformats.org/officeDocument/2006/math">
                    <m:r>
                      <a:rPr lang="en-US" altLang="ko-KR" sz="3012" b="0" i="1" spc="-20" smtClean="0">
                        <a:solidFill>
                          <a:srgbClr val="21212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𝜙</m:t>
                    </m:r>
                  </m:oMath>
                </a14:m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150 mm</a:t>
                </a:r>
                <a:r>
                  <a:rPr lang="ko-KR" altLang="en-US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borehole</a:t>
                </a:r>
              </a:p>
              <a:p>
                <a:pPr marL="879937" marR="10202" lvl="1" indent="-428491" latinLnBrk="0">
                  <a:lnSpc>
                    <a:spcPts val="3593"/>
                  </a:lnSpc>
                  <a:spcBef>
                    <a:spcPts val="151"/>
                  </a:spcBef>
                  <a:buFont typeface="Arial"/>
                  <a:buChar char="•"/>
                  <a:tabLst>
                    <a:tab pos="879937" algn="l"/>
                    <a:tab pos="881210" algn="l"/>
                  </a:tabLst>
                </a:pPr>
                <a:r>
                  <a:rPr lang="en-US" altLang="ko-KR" sz="3012" spc="-20" baseline="3000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 tubes for near detectors</a:t>
                </a:r>
              </a:p>
              <a:p>
                <a:pPr marL="1858200" marR="10202" lvl="2" indent="-457200" latinLnBrk="0">
                  <a:lnSpc>
                    <a:spcPts val="3593"/>
                  </a:lnSpc>
                  <a:spcBef>
                    <a:spcPts val="151"/>
                  </a:spcBef>
                  <a:buFont typeface="Wingdings" panose="05000000000000000000" pitchFamily="2" charset="2"/>
                  <a:buChar char="ü"/>
                  <a:tabLst>
                    <a:tab pos="879937" algn="l"/>
                    <a:tab pos="881210" algn="l"/>
                  </a:tabLst>
                </a:pP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Lower counts overall energy range due </a:t>
                </a:r>
                <a:r>
                  <a:rPr lang="en-US" altLang="ko-KR" sz="3012" spc="-2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 gas phase detectors</a:t>
                </a:r>
              </a:p>
              <a:p>
                <a:pPr marL="1858200" marR="10202" lvl="2" indent="-457200" latinLnBrk="0">
                  <a:lnSpc>
                    <a:spcPts val="3593"/>
                  </a:lnSpc>
                  <a:spcBef>
                    <a:spcPts val="151"/>
                  </a:spcBef>
                  <a:buFont typeface="Wingdings" panose="05000000000000000000" pitchFamily="2" charset="2"/>
                  <a:buChar char="ü"/>
                  <a:tabLst>
                    <a:tab pos="879937" algn="l"/>
                    <a:tab pos="881210" algn="l"/>
                  </a:tabLst>
                </a:pP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 detection for fast neutrons</a:t>
                </a:r>
              </a:p>
              <a:p>
                <a:pPr marL="1401000" marR="10202" lvl="2" latinLnBrk="0">
                  <a:lnSpc>
                    <a:spcPts val="3593"/>
                  </a:lnSpc>
                  <a:spcBef>
                    <a:spcPts val="151"/>
                  </a:spcBef>
                  <a:tabLst>
                    <a:tab pos="879937" algn="l"/>
                    <a:tab pos="881210" algn="l"/>
                  </a:tabLst>
                </a:pP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(E &gt; 1 keV)</a:t>
                </a:r>
              </a:p>
              <a:p>
                <a:pPr marL="879937" marR="10202" lvl="1" indent="-428491" latinLnBrk="0">
                  <a:lnSpc>
                    <a:spcPts val="3593"/>
                  </a:lnSpc>
                  <a:spcBef>
                    <a:spcPts val="151"/>
                  </a:spcBef>
                  <a:buFont typeface="Arial"/>
                  <a:buChar char="•"/>
                  <a:tabLst>
                    <a:tab pos="879937" algn="l"/>
                    <a:tab pos="881210" algn="l"/>
                  </a:tabLst>
                </a:pP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Stilbene scintillators for near detectors</a:t>
                </a:r>
              </a:p>
              <a:p>
                <a:pPr marL="1858200" marR="10202" lvl="2" indent="-457200" latinLnBrk="0">
                  <a:lnSpc>
                    <a:spcPts val="3593"/>
                  </a:lnSpc>
                  <a:spcBef>
                    <a:spcPts val="151"/>
                  </a:spcBef>
                  <a:buFont typeface="Wingdings" panose="05000000000000000000" pitchFamily="2" charset="2"/>
                  <a:buChar char="ü"/>
                  <a:tabLst>
                    <a:tab pos="879937" algn="l"/>
                    <a:tab pos="881210" algn="l"/>
                  </a:tabLst>
                </a:pP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Higher counts overall energy range due to solid state detectors</a:t>
                </a:r>
              </a:p>
              <a:p>
                <a:pPr marL="1858200" marR="10202" lvl="2" indent="-457200" latinLnBrk="0">
                  <a:lnSpc>
                    <a:spcPts val="3593"/>
                  </a:lnSpc>
                  <a:spcBef>
                    <a:spcPts val="151"/>
                  </a:spcBef>
                  <a:buFont typeface="Wingdings" panose="05000000000000000000" pitchFamily="2" charset="2"/>
                  <a:buChar char="ü"/>
                  <a:tabLst>
                    <a:tab pos="879937" algn="l"/>
                    <a:tab pos="881210" algn="l"/>
                  </a:tabLst>
                </a:pP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Much more efficient for fast neutrons than </a:t>
                </a:r>
                <a:r>
                  <a:rPr lang="en-US" altLang="ko-KR" sz="3012" spc="-20" baseline="3000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 tubes</a:t>
                </a:r>
              </a:p>
            </p:txBody>
          </p:sp>
        </mc:Choice>
        <mc:Fallback>
          <p:sp>
            <p:nvSpPr>
              <p:cNvPr id="306" name="object 22">
                <a:extLst>
                  <a:ext uri="{FF2B5EF4-FFF2-40B4-BE49-F238E27FC236}">
                    <a16:creationId xmlns:a16="http://schemas.microsoft.com/office/drawing/2014/main" id="{C55DE413-CFB2-47EE-8169-9A30A3333A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3347" y="33961997"/>
                <a:ext cx="6855198" cy="6287367"/>
              </a:xfrm>
              <a:prstGeom prst="rect">
                <a:avLst/>
              </a:prstGeom>
              <a:blipFill>
                <a:blip r:embed="rId15"/>
                <a:stretch>
                  <a:fillRect l="-3111" t="-1550" r="-2400" b="-271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7" name="화살표: 아래쪽 306">
            <a:extLst>
              <a:ext uri="{FF2B5EF4-FFF2-40B4-BE49-F238E27FC236}">
                <a16:creationId xmlns:a16="http://schemas.microsoft.com/office/drawing/2014/main" id="{AD65E804-63BC-4991-8104-004C9DD5F510}"/>
              </a:ext>
            </a:extLst>
          </p:cNvPr>
          <p:cNvSpPr/>
          <p:nvPr/>
        </p:nvSpPr>
        <p:spPr>
          <a:xfrm>
            <a:off x="10605770" y="29388190"/>
            <a:ext cx="1292662" cy="3773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8" name="object 28">
            <a:extLst>
              <a:ext uri="{FF2B5EF4-FFF2-40B4-BE49-F238E27FC236}">
                <a16:creationId xmlns:a16="http://schemas.microsoft.com/office/drawing/2014/main" id="{D4CFE15B-184E-4409-8444-28B50566A3E8}"/>
              </a:ext>
            </a:extLst>
          </p:cNvPr>
          <p:cNvSpPr txBox="1"/>
          <p:nvPr/>
        </p:nvSpPr>
        <p:spPr>
          <a:xfrm>
            <a:off x="8124775" y="39640311"/>
            <a:ext cx="6827709" cy="969496"/>
          </a:xfrm>
          <a:prstGeom prst="rect">
            <a:avLst/>
          </a:prstGeom>
          <a:solidFill>
            <a:srgbClr val="B4C6E7"/>
          </a:solidFill>
        </p:spPr>
        <p:txBody>
          <a:bodyPr vert="horz" wrap="square" lIns="0" tIns="45720" rIns="0" bIns="0" rtlCol="0" anchor="ctr">
            <a:spAutoFit/>
          </a:bodyPr>
          <a:lstStyle/>
          <a:p>
            <a:pPr algn="ctr" latinLnBrk="0">
              <a:lnSpc>
                <a:spcPct val="100000"/>
              </a:lnSpc>
              <a:spcBef>
                <a:spcPts val="360"/>
              </a:spcBef>
            </a:pPr>
            <a:r>
              <a:rPr lang="en-US" sz="3000" b="1" spc="-5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Fig. 3 Neutron counts of two neutron detectors by channels</a:t>
            </a: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166A1BE0-DC71-48FB-9738-FBE26AAD6ED7}"/>
              </a:ext>
            </a:extLst>
          </p:cNvPr>
          <p:cNvPicPr>
            <a:picLocks noChangeAspect="1"/>
          </p:cNvPicPr>
          <p:nvPr/>
        </p:nvPicPr>
        <p:blipFill rotWithShape="1">
          <a:blip r:embed="rId16"/>
          <a:srcRect l="5372" t="10435" r="18536" b="4592"/>
          <a:stretch/>
        </p:blipFill>
        <p:spPr>
          <a:xfrm>
            <a:off x="22658610" y="19058622"/>
            <a:ext cx="6581881" cy="5133637"/>
          </a:xfrm>
          <a:prstGeom prst="rect">
            <a:avLst/>
          </a:prstGeom>
        </p:spPr>
      </p:pic>
      <p:sp>
        <p:nvSpPr>
          <p:cNvPr id="334" name="object 28">
            <a:extLst>
              <a:ext uri="{FF2B5EF4-FFF2-40B4-BE49-F238E27FC236}">
                <a16:creationId xmlns:a16="http://schemas.microsoft.com/office/drawing/2014/main" id="{8AF25E06-A7B2-4248-B1DB-39F3EFC19AE3}"/>
              </a:ext>
            </a:extLst>
          </p:cNvPr>
          <p:cNvSpPr txBox="1"/>
          <p:nvPr/>
        </p:nvSpPr>
        <p:spPr>
          <a:xfrm>
            <a:off x="15489635" y="24658627"/>
            <a:ext cx="13794731" cy="477054"/>
          </a:xfrm>
          <a:prstGeom prst="rect">
            <a:avLst/>
          </a:prstGeom>
          <a:solidFill>
            <a:srgbClr val="B4C6E7"/>
          </a:solidFill>
        </p:spPr>
        <p:txBody>
          <a:bodyPr vert="horz" wrap="square" lIns="0" tIns="45720" rIns="0" bIns="0" rtlCol="0" anchor="ctr">
            <a:spAutoFit/>
          </a:bodyPr>
          <a:lstStyle/>
          <a:p>
            <a:pPr algn="ctr">
              <a:spcBef>
                <a:spcPts val="360"/>
              </a:spcBef>
            </a:pPr>
            <a:r>
              <a:rPr lang="en-US" sz="2800" b="1" spc="-5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en-US" sz="2800" b="1" spc="-5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spc="-5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proportional counters 	</a:t>
            </a:r>
            <a:r>
              <a:rPr lang="en-US" altLang="ko-KR" sz="2800" b="1" spc="-5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 Stilbene scintillators</a:t>
            </a:r>
            <a:endParaRPr lang="en-US" altLang="ko-KR" sz="28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9" name="object 22">
            <a:extLst>
              <a:ext uri="{FF2B5EF4-FFF2-40B4-BE49-F238E27FC236}">
                <a16:creationId xmlns:a16="http://schemas.microsoft.com/office/drawing/2014/main" id="{ED1451CF-7B61-4BC7-83C8-A599889D82B1}"/>
              </a:ext>
            </a:extLst>
          </p:cNvPr>
          <p:cNvSpPr txBox="1"/>
          <p:nvPr/>
        </p:nvSpPr>
        <p:spPr>
          <a:xfrm>
            <a:off x="15489635" y="16677481"/>
            <a:ext cx="12963249" cy="542205"/>
          </a:xfrm>
          <a:prstGeom prst="rect">
            <a:avLst/>
          </a:prstGeom>
        </p:spPr>
        <p:txBody>
          <a:bodyPr vert="horz" wrap="square" lIns="0" tIns="31882" rIns="0" bIns="0" rtlCol="0">
            <a:spAutoFit/>
          </a:bodyPr>
          <a:lstStyle/>
          <a:p>
            <a:pPr marL="452721" indent="-428491" latinLnBrk="0">
              <a:spcBef>
                <a:spcPts val="251"/>
              </a:spcBef>
              <a:buFont typeface="Wingdings"/>
              <a:buChar char=""/>
              <a:tabLst>
                <a:tab pos="453996" algn="l"/>
              </a:tabLst>
            </a:pPr>
            <a:r>
              <a:rPr lang="en-US" altLang="ko-KR" sz="3314" b="1" spc="1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Porosity Calibration Curve by Each Borehole Diameter</a:t>
            </a:r>
            <a:endParaRPr sz="331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3" name="object 28">
            <a:extLst>
              <a:ext uri="{FF2B5EF4-FFF2-40B4-BE49-F238E27FC236}">
                <a16:creationId xmlns:a16="http://schemas.microsoft.com/office/drawing/2014/main" id="{BBD8D3F2-96E6-4DC9-B49C-D3D7D7D8E82D}"/>
              </a:ext>
            </a:extLst>
          </p:cNvPr>
          <p:cNvSpPr txBox="1"/>
          <p:nvPr/>
        </p:nvSpPr>
        <p:spPr>
          <a:xfrm>
            <a:off x="15489635" y="24153527"/>
            <a:ext cx="13794731" cy="507831"/>
          </a:xfrm>
          <a:prstGeom prst="rect">
            <a:avLst/>
          </a:prstGeom>
          <a:solidFill>
            <a:srgbClr val="B4C6E7"/>
          </a:solidFill>
        </p:spPr>
        <p:txBody>
          <a:bodyPr vert="horz" wrap="square" lIns="0" tIns="45720" rIns="0" bIns="0" rtlCol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lang="en-US" sz="3000" b="1" spc="-5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Fig. 5 Porosity calibration curves by each borehole diameters of two Neutron </a:t>
            </a:r>
            <a:r>
              <a:rPr lang="en-US" sz="3000" b="1" spc="-5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Sondes</a:t>
            </a:r>
            <a:endParaRPr lang="en-US" sz="3000" b="1" spc="-5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0" name="직사각형 329">
            <a:extLst>
              <a:ext uri="{FF2B5EF4-FFF2-40B4-BE49-F238E27FC236}">
                <a16:creationId xmlns:a16="http://schemas.microsoft.com/office/drawing/2014/main" id="{8AE52BA3-F628-4824-B7C2-448F3E4C5FED}"/>
              </a:ext>
            </a:extLst>
          </p:cNvPr>
          <p:cNvSpPr/>
          <p:nvPr/>
        </p:nvSpPr>
        <p:spPr>
          <a:xfrm>
            <a:off x="15818448" y="17347873"/>
            <a:ext cx="13102219" cy="1502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10202" indent="-457200" latinLnBrk="0">
              <a:lnSpc>
                <a:spcPts val="3593"/>
              </a:lnSpc>
              <a:spcBef>
                <a:spcPts val="151"/>
              </a:spcBef>
              <a:buFont typeface="Arial" panose="020B0604020202020204" pitchFamily="34" charset="0"/>
              <a:buChar char="•"/>
              <a:tabLst>
                <a:tab pos="879937" algn="l"/>
                <a:tab pos="881210" algn="l"/>
              </a:tabLst>
            </a:pP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Simulations for Limestone with </a:t>
            </a:r>
            <a:r>
              <a:rPr lang="en-US" altLang="ko-KR" sz="3012" spc="-20" baseline="30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tubes and Stilbene scintillators</a:t>
            </a:r>
          </a:p>
          <a:p>
            <a:pPr marL="457200" marR="10202" indent="-457200" latinLnBrk="0">
              <a:lnSpc>
                <a:spcPts val="3593"/>
              </a:lnSpc>
              <a:spcBef>
                <a:spcPts val="151"/>
              </a:spcBef>
              <a:buFont typeface="Arial" panose="020B0604020202020204" pitchFamily="34" charset="0"/>
              <a:buChar char="•"/>
              <a:tabLst>
                <a:tab pos="879937" algn="l"/>
                <a:tab pos="881210" algn="l"/>
              </a:tabLst>
            </a:pP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borehole diameter proportional to the amount of water, resulting in the decrease of the Far/Near Ratio</a:t>
            </a:r>
          </a:p>
        </p:txBody>
      </p:sp>
      <p:pic>
        <p:nvPicPr>
          <p:cNvPr id="52" name="그림 51">
            <a:extLst>
              <a:ext uri="{FF2B5EF4-FFF2-40B4-BE49-F238E27FC236}">
                <a16:creationId xmlns:a16="http://schemas.microsoft.com/office/drawing/2014/main" id="{5F8D5F40-0323-4C47-AF37-02063580B4B3}"/>
              </a:ext>
            </a:extLst>
          </p:cNvPr>
          <p:cNvPicPr>
            <a:picLocks/>
          </p:cNvPicPr>
          <p:nvPr/>
        </p:nvPicPr>
        <p:blipFill rotWithShape="1">
          <a:blip r:embed="rId17"/>
          <a:srcRect l="5071" t="9433" r="13244" b="3733"/>
          <a:stretch/>
        </p:blipFill>
        <p:spPr>
          <a:xfrm>
            <a:off x="16052006" y="19048127"/>
            <a:ext cx="6621763" cy="5130920"/>
          </a:xfrm>
          <a:prstGeom prst="rect">
            <a:avLst/>
          </a:prstGeom>
        </p:spPr>
      </p:pic>
      <p:sp>
        <p:nvSpPr>
          <p:cNvPr id="123" name="object 49">
            <a:extLst>
              <a:ext uri="{FF2B5EF4-FFF2-40B4-BE49-F238E27FC236}">
                <a16:creationId xmlns:a16="http://schemas.microsoft.com/office/drawing/2014/main" id="{252AD192-F093-4CE8-B84D-F3CBDEC4AB9F}"/>
              </a:ext>
            </a:extLst>
          </p:cNvPr>
          <p:cNvSpPr txBox="1"/>
          <p:nvPr/>
        </p:nvSpPr>
        <p:spPr>
          <a:xfrm>
            <a:off x="15975806" y="19133194"/>
            <a:ext cx="561143" cy="469455"/>
          </a:xfrm>
          <a:prstGeom prst="rect">
            <a:avLst/>
          </a:prstGeom>
        </p:spPr>
        <p:txBody>
          <a:bodyPr vert="horz" wrap="square" lIns="0" tIns="22955" rIns="0" bIns="0" rtlCol="0">
            <a:spAutoFit/>
          </a:bodyPr>
          <a:lstStyle/>
          <a:p>
            <a:pPr marL="24230" latinLnBrk="0">
              <a:spcBef>
                <a:spcPts val="181"/>
              </a:spcBef>
              <a:tabLst>
                <a:tab pos="558568" algn="l"/>
                <a:tab pos="559844" algn="l"/>
              </a:tabLst>
            </a:pPr>
            <a:r>
              <a:rPr lang="en-US" sz="29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  <a:endParaRPr lang="en-US" altLang="ko-KR" sz="3012" spc="-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" name="object 49">
            <a:extLst>
              <a:ext uri="{FF2B5EF4-FFF2-40B4-BE49-F238E27FC236}">
                <a16:creationId xmlns:a16="http://schemas.microsoft.com/office/drawing/2014/main" id="{2E4264E9-DDA2-487C-BBA5-23870D183C63}"/>
              </a:ext>
            </a:extLst>
          </p:cNvPr>
          <p:cNvSpPr txBox="1"/>
          <p:nvPr/>
        </p:nvSpPr>
        <p:spPr>
          <a:xfrm>
            <a:off x="22569437" y="19133194"/>
            <a:ext cx="561143" cy="469455"/>
          </a:xfrm>
          <a:prstGeom prst="rect">
            <a:avLst/>
          </a:prstGeom>
        </p:spPr>
        <p:txBody>
          <a:bodyPr vert="horz" wrap="square" lIns="0" tIns="22955" rIns="0" bIns="0" rtlCol="0">
            <a:spAutoFit/>
          </a:bodyPr>
          <a:lstStyle/>
          <a:p>
            <a:pPr marL="24230" latinLnBrk="0">
              <a:spcBef>
                <a:spcPts val="181"/>
              </a:spcBef>
              <a:tabLst>
                <a:tab pos="558568" algn="l"/>
                <a:tab pos="559844" algn="l"/>
              </a:tabLst>
            </a:pPr>
            <a:r>
              <a:rPr lang="en-US" sz="29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  <a:endParaRPr lang="en-US" altLang="ko-KR" sz="3012" spc="-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1" name="object 22">
            <a:extLst>
              <a:ext uri="{FF2B5EF4-FFF2-40B4-BE49-F238E27FC236}">
                <a16:creationId xmlns:a16="http://schemas.microsoft.com/office/drawing/2014/main" id="{110DCD69-512B-4BD6-BC74-282306D4F95E}"/>
              </a:ext>
            </a:extLst>
          </p:cNvPr>
          <p:cNvSpPr txBox="1"/>
          <p:nvPr/>
        </p:nvSpPr>
        <p:spPr>
          <a:xfrm>
            <a:off x="15489635" y="7419835"/>
            <a:ext cx="12963249" cy="542205"/>
          </a:xfrm>
          <a:prstGeom prst="rect">
            <a:avLst/>
          </a:prstGeom>
        </p:spPr>
        <p:txBody>
          <a:bodyPr vert="horz" wrap="square" lIns="0" tIns="31882" rIns="0" bIns="0" rtlCol="0">
            <a:spAutoFit/>
          </a:bodyPr>
          <a:lstStyle/>
          <a:p>
            <a:pPr marL="452721" indent="-428491" latinLnBrk="0">
              <a:spcBef>
                <a:spcPts val="251"/>
              </a:spcBef>
              <a:buFont typeface="Wingdings"/>
              <a:buChar char=""/>
              <a:tabLst>
                <a:tab pos="453996" algn="l"/>
              </a:tabLst>
            </a:pPr>
            <a:r>
              <a:rPr lang="en-US" altLang="ko-KR" sz="3314" b="1" spc="1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Porosity Calibration Curve by Each Rock Type</a:t>
            </a:r>
            <a:endParaRPr sz="331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3" name="직사각형 112">
                <a:extLst>
                  <a:ext uri="{FF2B5EF4-FFF2-40B4-BE49-F238E27FC236}">
                    <a16:creationId xmlns:a16="http://schemas.microsoft.com/office/drawing/2014/main" id="{9FEAB6B9-9C3B-4AFF-A78E-96F0D1991834}"/>
                  </a:ext>
                </a:extLst>
              </p:cNvPr>
              <p:cNvSpPr/>
              <p:nvPr/>
            </p:nvSpPr>
            <p:spPr>
              <a:xfrm>
                <a:off x="15818448" y="8005581"/>
                <a:ext cx="14101958" cy="15286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marR="10202" indent="-457200" latinLnBrk="0">
                  <a:lnSpc>
                    <a:spcPts val="3593"/>
                  </a:lnSpc>
                  <a:spcBef>
                    <a:spcPts val="151"/>
                  </a:spcBef>
                  <a:buFont typeface="Arial" panose="020B0604020202020204" pitchFamily="34" charset="0"/>
                  <a:buChar char="•"/>
                  <a:tabLst>
                    <a:tab pos="879937" algn="l"/>
                    <a:tab pos="881210" algn="l"/>
                  </a:tabLst>
                </a:pP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Simulations at </a:t>
                </a:r>
                <a14:m>
                  <m:oMath xmlns:m="http://schemas.openxmlformats.org/officeDocument/2006/math">
                    <m:r>
                      <a:rPr lang="en-US" altLang="ko-KR" sz="3012" b="0" i="1" spc="-20" smtClean="0">
                        <a:solidFill>
                          <a:srgbClr val="21212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𝜙</m:t>
                    </m:r>
                  </m:oMath>
                </a14:m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150 mm borehole with </a:t>
                </a:r>
                <a:r>
                  <a:rPr lang="en-US" altLang="ko-KR" sz="3012" spc="-20" baseline="3000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 tubes and Stilbene scintillators</a:t>
                </a:r>
              </a:p>
              <a:p>
                <a:pPr marL="457200" marR="10202" indent="-457200" latinLnBrk="0">
                  <a:lnSpc>
                    <a:spcPts val="3593"/>
                  </a:lnSpc>
                  <a:spcBef>
                    <a:spcPts val="151"/>
                  </a:spcBef>
                  <a:buFont typeface="Arial" panose="020B0604020202020204" pitchFamily="34" charset="0"/>
                  <a:buChar char="•"/>
                  <a:tabLst>
                    <a:tab pos="879937" algn="l"/>
                    <a:tab pos="881210" algn="l"/>
                  </a:tabLst>
                </a:pP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 both Neutron </a:t>
                </a:r>
                <a:r>
                  <a:rPr lang="en-US" altLang="ko-KR" sz="3012" spc="-20" dirty="0" err="1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Sondes</a:t>
                </a: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no tendency to rock types except Shale which has lots of water</a:t>
                </a:r>
              </a:p>
              <a:p>
                <a:pPr marL="457200" marR="10202" indent="-457200" latinLnBrk="0">
                  <a:lnSpc>
                    <a:spcPts val="3593"/>
                  </a:lnSpc>
                  <a:spcBef>
                    <a:spcPts val="151"/>
                  </a:spcBef>
                  <a:buFont typeface="Arial" panose="020B0604020202020204" pitchFamily="34" charset="0"/>
                  <a:buChar char="•"/>
                  <a:tabLst>
                    <a:tab pos="879937" algn="l"/>
                    <a:tab pos="881210" algn="l"/>
                  </a:tabLst>
                </a:pP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Stilbene showing the calibration curves shifted to the left compared with </a:t>
                </a:r>
                <a:r>
                  <a:rPr lang="en-US" altLang="ko-KR" sz="3012" spc="-20" baseline="3000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altLang="ko-KR" sz="3012" spc="-20" dirty="0">
                    <a:solidFill>
                      <a:srgbClr val="21212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</a:t>
                </a:r>
              </a:p>
            </p:txBody>
          </p:sp>
        </mc:Choice>
        <mc:Fallback>
          <p:sp>
            <p:nvSpPr>
              <p:cNvPr id="113" name="직사각형 112">
                <a:extLst>
                  <a:ext uri="{FF2B5EF4-FFF2-40B4-BE49-F238E27FC236}">
                    <a16:creationId xmlns:a16="http://schemas.microsoft.com/office/drawing/2014/main" id="{9FEAB6B9-9C3B-4AFF-A78E-96F0D199183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18448" y="8005581"/>
                <a:ext cx="14101958" cy="1528624"/>
              </a:xfrm>
              <a:prstGeom prst="rect">
                <a:avLst/>
              </a:prstGeom>
              <a:blipFill>
                <a:blip r:embed="rId18"/>
                <a:stretch>
                  <a:fillRect l="-908" t="-5179" b="-1155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2" name="그림 61">
            <a:extLst>
              <a:ext uri="{FF2B5EF4-FFF2-40B4-BE49-F238E27FC236}">
                <a16:creationId xmlns:a16="http://schemas.microsoft.com/office/drawing/2014/main" id="{149ED8C6-8C75-4AB8-B540-C615F0D4FE56}"/>
              </a:ext>
            </a:extLst>
          </p:cNvPr>
          <p:cNvPicPr>
            <a:picLocks noChangeAspect="1"/>
          </p:cNvPicPr>
          <p:nvPr/>
        </p:nvPicPr>
        <p:blipFill rotWithShape="1">
          <a:blip r:embed="rId19"/>
          <a:srcRect l="5690" t="10214" r="18237" b="5374"/>
          <a:stretch/>
        </p:blipFill>
        <p:spPr>
          <a:xfrm>
            <a:off x="22478803" y="9833569"/>
            <a:ext cx="6755803" cy="5235771"/>
          </a:xfrm>
          <a:prstGeom prst="rect">
            <a:avLst/>
          </a:prstGeom>
        </p:spPr>
      </p:pic>
      <p:pic>
        <p:nvPicPr>
          <p:cNvPr id="64" name="그림 63">
            <a:extLst>
              <a:ext uri="{FF2B5EF4-FFF2-40B4-BE49-F238E27FC236}">
                <a16:creationId xmlns:a16="http://schemas.microsoft.com/office/drawing/2014/main" id="{07BB285E-0A23-4594-A4A4-41CB34B8E347}"/>
              </a:ext>
            </a:extLst>
          </p:cNvPr>
          <p:cNvPicPr>
            <a:picLocks noChangeAspect="1"/>
          </p:cNvPicPr>
          <p:nvPr/>
        </p:nvPicPr>
        <p:blipFill rotWithShape="1">
          <a:blip r:embed="rId20"/>
          <a:srcRect l="6019" t="10761" r="18237" b="5373"/>
          <a:stretch/>
        </p:blipFill>
        <p:spPr>
          <a:xfrm>
            <a:off x="15818448" y="9819480"/>
            <a:ext cx="6755803" cy="5224557"/>
          </a:xfrm>
          <a:prstGeom prst="rect">
            <a:avLst/>
          </a:prstGeom>
        </p:spPr>
      </p:pic>
      <p:sp>
        <p:nvSpPr>
          <p:cNvPr id="340" name="object 49">
            <a:extLst>
              <a:ext uri="{FF2B5EF4-FFF2-40B4-BE49-F238E27FC236}">
                <a16:creationId xmlns:a16="http://schemas.microsoft.com/office/drawing/2014/main" id="{0F05916C-6191-4348-83B8-39B5D7415B0E}"/>
              </a:ext>
            </a:extLst>
          </p:cNvPr>
          <p:cNvSpPr txBox="1"/>
          <p:nvPr/>
        </p:nvSpPr>
        <p:spPr>
          <a:xfrm>
            <a:off x="15823406" y="9869144"/>
            <a:ext cx="561143" cy="469455"/>
          </a:xfrm>
          <a:prstGeom prst="rect">
            <a:avLst/>
          </a:prstGeom>
        </p:spPr>
        <p:txBody>
          <a:bodyPr vert="horz" wrap="square" lIns="0" tIns="22955" rIns="0" bIns="0" rtlCol="0">
            <a:spAutoFit/>
          </a:bodyPr>
          <a:lstStyle/>
          <a:p>
            <a:pPr marL="24230" latinLnBrk="0">
              <a:spcBef>
                <a:spcPts val="181"/>
              </a:spcBef>
              <a:tabLst>
                <a:tab pos="558568" algn="l"/>
                <a:tab pos="559844" algn="l"/>
              </a:tabLst>
            </a:pPr>
            <a:r>
              <a:rPr lang="en-US" sz="29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  <a:endParaRPr lang="en-US" altLang="ko-KR" sz="3012" spc="-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1" name="object 49">
            <a:extLst>
              <a:ext uri="{FF2B5EF4-FFF2-40B4-BE49-F238E27FC236}">
                <a16:creationId xmlns:a16="http://schemas.microsoft.com/office/drawing/2014/main" id="{9B59998B-B568-4013-A6FA-0465B8BA1E94}"/>
              </a:ext>
            </a:extLst>
          </p:cNvPr>
          <p:cNvSpPr txBox="1"/>
          <p:nvPr/>
        </p:nvSpPr>
        <p:spPr>
          <a:xfrm>
            <a:off x="22569437" y="9869144"/>
            <a:ext cx="561143" cy="469455"/>
          </a:xfrm>
          <a:prstGeom prst="rect">
            <a:avLst/>
          </a:prstGeom>
        </p:spPr>
        <p:txBody>
          <a:bodyPr vert="horz" wrap="square" lIns="0" tIns="22955" rIns="0" bIns="0" rtlCol="0">
            <a:spAutoFit/>
          </a:bodyPr>
          <a:lstStyle/>
          <a:p>
            <a:pPr marL="24230" latinLnBrk="0">
              <a:spcBef>
                <a:spcPts val="181"/>
              </a:spcBef>
              <a:tabLst>
                <a:tab pos="558568" algn="l"/>
                <a:tab pos="559844" algn="l"/>
              </a:tabLst>
            </a:pPr>
            <a:r>
              <a:rPr lang="en-US" sz="29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  <a:endParaRPr lang="en-US" altLang="ko-KR" sz="3012" spc="-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2" name="object 28">
            <a:extLst>
              <a:ext uri="{FF2B5EF4-FFF2-40B4-BE49-F238E27FC236}">
                <a16:creationId xmlns:a16="http://schemas.microsoft.com/office/drawing/2014/main" id="{DD1D33B4-CF79-4FD7-A4F2-36F9305041B9}"/>
              </a:ext>
            </a:extLst>
          </p:cNvPr>
          <p:cNvSpPr txBox="1"/>
          <p:nvPr/>
        </p:nvSpPr>
        <p:spPr>
          <a:xfrm>
            <a:off x="16000969" y="15810981"/>
            <a:ext cx="12942943" cy="477054"/>
          </a:xfrm>
          <a:prstGeom prst="rect">
            <a:avLst/>
          </a:prstGeom>
          <a:solidFill>
            <a:srgbClr val="B4C6E7"/>
          </a:solidFill>
        </p:spPr>
        <p:txBody>
          <a:bodyPr vert="horz" wrap="square" lIns="0" tIns="45720" rIns="0" bIns="0" rtlCol="0" anchor="ctr">
            <a:spAutoFit/>
          </a:bodyPr>
          <a:lstStyle/>
          <a:p>
            <a:pPr algn="ctr">
              <a:spcBef>
                <a:spcPts val="360"/>
              </a:spcBef>
            </a:pPr>
            <a:r>
              <a:rPr lang="en-US" sz="2800" b="1" spc="-5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en-US" sz="2800" b="1" spc="-5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spc="-5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proportional counters 	</a:t>
            </a:r>
            <a:r>
              <a:rPr lang="en-US" altLang="ko-KR" sz="2800" b="1" spc="-5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 Stilbene scintillators</a:t>
            </a:r>
            <a:endParaRPr lang="en-US" altLang="ko-KR" sz="28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3" name="object 28">
            <a:extLst>
              <a:ext uri="{FF2B5EF4-FFF2-40B4-BE49-F238E27FC236}">
                <a16:creationId xmlns:a16="http://schemas.microsoft.com/office/drawing/2014/main" id="{EBE76AE7-0B42-40E2-8759-8EF1061D9D2D}"/>
              </a:ext>
            </a:extLst>
          </p:cNvPr>
          <p:cNvSpPr txBox="1"/>
          <p:nvPr/>
        </p:nvSpPr>
        <p:spPr>
          <a:xfrm>
            <a:off x="16000970" y="15305881"/>
            <a:ext cx="12942944" cy="507831"/>
          </a:xfrm>
          <a:prstGeom prst="rect">
            <a:avLst/>
          </a:prstGeom>
          <a:solidFill>
            <a:srgbClr val="B4C6E7"/>
          </a:solidFill>
        </p:spPr>
        <p:txBody>
          <a:bodyPr vert="horz" wrap="square" lIns="0" tIns="45720" rIns="0" bIns="0" rtlCol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lang="en-US" sz="3000" b="1" spc="-5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Fig. 4 Porosity calibration curves by each rock types of two Neutron </a:t>
            </a:r>
            <a:r>
              <a:rPr lang="en-US" sz="3000" b="1" spc="-5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Sondes</a:t>
            </a:r>
            <a:endParaRPr lang="en-US" sz="3000" b="1" spc="-5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4" name="object 22">
            <a:extLst>
              <a:ext uri="{FF2B5EF4-FFF2-40B4-BE49-F238E27FC236}">
                <a16:creationId xmlns:a16="http://schemas.microsoft.com/office/drawing/2014/main" id="{157FF669-2B76-4D33-95E2-12007A13BEAE}"/>
              </a:ext>
            </a:extLst>
          </p:cNvPr>
          <p:cNvSpPr txBox="1"/>
          <p:nvPr/>
        </p:nvSpPr>
        <p:spPr>
          <a:xfrm>
            <a:off x="15489635" y="25516947"/>
            <a:ext cx="12963249" cy="542205"/>
          </a:xfrm>
          <a:prstGeom prst="rect">
            <a:avLst/>
          </a:prstGeom>
        </p:spPr>
        <p:txBody>
          <a:bodyPr vert="horz" wrap="square" lIns="0" tIns="31882" rIns="0" bIns="0" rtlCol="0">
            <a:spAutoFit/>
          </a:bodyPr>
          <a:lstStyle/>
          <a:p>
            <a:pPr marL="452721" indent="-428491" latinLnBrk="0">
              <a:spcBef>
                <a:spcPts val="251"/>
              </a:spcBef>
              <a:buFont typeface="Wingdings"/>
              <a:buChar char=""/>
              <a:tabLst>
                <a:tab pos="453996" algn="l"/>
              </a:tabLst>
            </a:pPr>
            <a:r>
              <a:rPr lang="en-US" altLang="ko-KR" sz="3314" b="1" spc="1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Reasons for the Reduced Far/Near Ratio by Stilbene Scintillator</a:t>
            </a:r>
            <a:endParaRPr sz="331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5" name="직사각형 344">
            <a:extLst>
              <a:ext uri="{FF2B5EF4-FFF2-40B4-BE49-F238E27FC236}">
                <a16:creationId xmlns:a16="http://schemas.microsoft.com/office/drawing/2014/main" id="{A8F49AAF-4F41-46CA-AB71-A65556C9C939}"/>
              </a:ext>
            </a:extLst>
          </p:cNvPr>
          <p:cNvSpPr/>
          <p:nvPr/>
        </p:nvSpPr>
        <p:spPr>
          <a:xfrm>
            <a:off x="15818448" y="26189062"/>
            <a:ext cx="13794732" cy="1964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10202" indent="-457200" latinLnBrk="0">
              <a:lnSpc>
                <a:spcPts val="3593"/>
              </a:lnSpc>
              <a:spcBef>
                <a:spcPts val="151"/>
              </a:spcBef>
              <a:buFont typeface="Arial" panose="020B0604020202020204" pitchFamily="34" charset="0"/>
              <a:buChar char="•"/>
              <a:tabLst>
                <a:tab pos="879937" algn="l"/>
                <a:tab pos="881210" algn="l"/>
              </a:tabLst>
            </a:pP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possible for fast neutrons to pass shielding materials between neutron source and near detector rather than thermal neutrons</a:t>
            </a:r>
          </a:p>
          <a:p>
            <a:pPr marL="457200" marR="10202" indent="-457200" latinLnBrk="0">
              <a:lnSpc>
                <a:spcPts val="3593"/>
              </a:lnSpc>
              <a:spcBef>
                <a:spcPts val="151"/>
              </a:spcBef>
              <a:buFont typeface="Arial" panose="020B0604020202020204" pitchFamily="34" charset="0"/>
              <a:buChar char="•"/>
              <a:tabLst>
                <a:tab pos="879937" algn="l"/>
                <a:tab pos="881210" algn="l"/>
              </a:tabLst>
            </a:pPr>
            <a:r>
              <a:rPr lang="en-US" altLang="ko-KR" sz="3012" spc="-2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Decreasing statistical error of the ratio by Stilbene scintillators due to higher neutron detection efficiency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9" name="object 28">
                <a:extLst>
                  <a:ext uri="{FF2B5EF4-FFF2-40B4-BE49-F238E27FC236}">
                    <a16:creationId xmlns:a16="http://schemas.microsoft.com/office/drawing/2014/main" id="{44492FE6-351D-4CFE-9D11-6AA46880F7DE}"/>
                  </a:ext>
                </a:extLst>
              </p:cNvPr>
              <p:cNvSpPr txBox="1"/>
              <p:nvPr/>
            </p:nvSpPr>
            <p:spPr>
              <a:xfrm>
                <a:off x="22672892" y="33514128"/>
                <a:ext cx="6278202" cy="1020792"/>
              </a:xfrm>
              <a:prstGeom prst="rect">
                <a:avLst/>
              </a:prstGeom>
              <a:solidFill>
                <a:srgbClr val="B4C6E7"/>
              </a:solidFill>
            </p:spPr>
            <p:txBody>
              <a:bodyPr vert="horz" wrap="square" lIns="0" tIns="45720" rIns="0" bIns="0" rtlCol="0" anchor="ctr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360"/>
                  </a:spcBef>
                </a:pPr>
                <a:r>
                  <a:rPr lang="en-US" sz="3000" b="1" spc="-5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Fig. 7 Near detector counts for </a:t>
                </a:r>
              </a:p>
              <a:p>
                <a:pPr algn="ctr">
                  <a:lnSpc>
                    <a:spcPct val="100000"/>
                  </a:lnSpc>
                  <a:spcBef>
                    <a:spcPts val="360"/>
                  </a:spcBef>
                </a:pPr>
                <a:r>
                  <a:rPr lang="en-US" sz="3000" b="1" spc="-5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Limestone at </a:t>
                </a:r>
                <a14:m>
                  <m:oMath xmlns:m="http://schemas.openxmlformats.org/officeDocument/2006/math">
                    <m:r>
                      <a:rPr lang="en-US" sz="3000" b="1" i="1" spc="-5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𝝓</m:t>
                    </m:r>
                  </m:oMath>
                </a14:m>
                <a:r>
                  <a:rPr lang="en-US" sz="3000" b="1" spc="-5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150 mm borehole</a:t>
                </a:r>
              </a:p>
            </p:txBody>
          </p:sp>
        </mc:Choice>
        <mc:Fallback>
          <p:sp>
            <p:nvSpPr>
              <p:cNvPr id="349" name="object 28">
                <a:extLst>
                  <a:ext uri="{FF2B5EF4-FFF2-40B4-BE49-F238E27FC236}">
                    <a16:creationId xmlns:a16="http://schemas.microsoft.com/office/drawing/2014/main" id="{44492FE6-351D-4CFE-9D11-6AA46880F7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2892" y="33514128"/>
                <a:ext cx="6278202" cy="1020792"/>
              </a:xfrm>
              <a:prstGeom prst="rect">
                <a:avLst/>
              </a:prstGeom>
              <a:blipFill>
                <a:blip r:embed="rId21"/>
                <a:stretch>
                  <a:fillRect t="-7186" b="-2335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9" name="그룹 68">
            <a:extLst>
              <a:ext uri="{FF2B5EF4-FFF2-40B4-BE49-F238E27FC236}">
                <a16:creationId xmlns:a16="http://schemas.microsoft.com/office/drawing/2014/main" id="{8D339F63-73A9-4D3B-9432-62B83189A8E1}"/>
              </a:ext>
            </a:extLst>
          </p:cNvPr>
          <p:cNvGrpSpPr/>
          <p:nvPr/>
        </p:nvGrpSpPr>
        <p:grpSpPr>
          <a:xfrm>
            <a:off x="17148588" y="28685548"/>
            <a:ext cx="4024934" cy="3917759"/>
            <a:chOff x="25632919" y="27048886"/>
            <a:chExt cx="4024934" cy="3617161"/>
          </a:xfrm>
        </p:grpSpPr>
        <p:pic>
          <p:nvPicPr>
            <p:cNvPr id="254" name="그림 253">
              <a:extLst>
                <a:ext uri="{FF2B5EF4-FFF2-40B4-BE49-F238E27FC236}">
                  <a16:creationId xmlns:a16="http://schemas.microsoft.com/office/drawing/2014/main" id="{1A9D7DAB-4007-4CC3-BD17-8CFEFCD1DBE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5632919" y="27048886"/>
              <a:ext cx="1987928" cy="3617161"/>
            </a:xfrm>
            <a:prstGeom prst="rect">
              <a:avLst/>
            </a:prstGeom>
            <a:ln w="38100">
              <a:solidFill>
                <a:sysClr val="windowText" lastClr="000000"/>
              </a:solidFill>
            </a:ln>
          </p:spPr>
        </p:pic>
        <p:sp>
          <p:nvSpPr>
            <p:cNvPr id="255" name="화살표: 왼쪽으로 구부러짐 254">
              <a:extLst>
                <a:ext uri="{FF2B5EF4-FFF2-40B4-BE49-F238E27FC236}">
                  <a16:creationId xmlns:a16="http://schemas.microsoft.com/office/drawing/2014/main" id="{AEF059DD-1764-4D79-A351-E0644BF1326D}"/>
                </a:ext>
              </a:extLst>
            </p:cNvPr>
            <p:cNvSpPr/>
            <p:nvPr/>
          </p:nvSpPr>
          <p:spPr>
            <a:xfrm rot="10800000">
              <a:off x="25780310" y="28659000"/>
              <a:ext cx="454073" cy="1157633"/>
            </a:xfrm>
            <a:prstGeom prst="curvedLeftArrow">
              <a:avLst/>
            </a:prstGeom>
            <a:solidFill>
              <a:srgbClr val="FF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돋움" panose="020B0600000101010101" pitchFamily="50" charset="-127"/>
                <a:cs typeface="+mn-cs"/>
              </a:endParaRPr>
            </a:p>
          </p:txBody>
        </p:sp>
        <p:sp>
          <p:nvSpPr>
            <p:cNvPr id="256" name="화살표: 위쪽 255">
              <a:extLst>
                <a:ext uri="{FF2B5EF4-FFF2-40B4-BE49-F238E27FC236}">
                  <a16:creationId xmlns:a16="http://schemas.microsoft.com/office/drawing/2014/main" id="{8441B48E-F02E-46EB-80B2-803D00575E0A}"/>
                </a:ext>
              </a:extLst>
            </p:cNvPr>
            <p:cNvSpPr/>
            <p:nvPr/>
          </p:nvSpPr>
          <p:spPr>
            <a:xfrm>
              <a:off x="26188617" y="28710166"/>
              <a:ext cx="239155" cy="1055301"/>
            </a:xfrm>
            <a:prstGeom prst="upArrow">
              <a:avLst/>
            </a:prstGeom>
            <a:solidFill>
              <a:srgbClr val="FF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돋움" panose="020B0600000101010101" pitchFamily="50" charset="-127"/>
                <a:cs typeface="+mn-cs"/>
              </a:endParaRPr>
            </a:p>
          </p:txBody>
        </p:sp>
        <p:pic>
          <p:nvPicPr>
            <p:cNvPr id="257" name="그림 256">
              <a:extLst>
                <a:ext uri="{FF2B5EF4-FFF2-40B4-BE49-F238E27FC236}">
                  <a16:creationId xmlns:a16="http://schemas.microsoft.com/office/drawing/2014/main" id="{FCBBE811-8C94-4C7E-9C41-DDDA11CAC15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7669925" y="27048886"/>
              <a:ext cx="1987928" cy="3617161"/>
            </a:xfrm>
            <a:prstGeom prst="rect">
              <a:avLst/>
            </a:prstGeom>
            <a:ln w="38100">
              <a:solidFill>
                <a:sysClr val="windowText" lastClr="000000"/>
              </a:solidFill>
            </a:ln>
          </p:spPr>
        </p:pic>
        <p:sp>
          <p:nvSpPr>
            <p:cNvPr id="258" name="직사각형 257">
              <a:extLst>
                <a:ext uri="{FF2B5EF4-FFF2-40B4-BE49-F238E27FC236}">
                  <a16:creationId xmlns:a16="http://schemas.microsoft.com/office/drawing/2014/main" id="{85EF5AF8-AD89-4551-A9C3-0C6DE485E57D}"/>
                </a:ext>
              </a:extLst>
            </p:cNvPr>
            <p:cNvSpPr/>
            <p:nvPr/>
          </p:nvSpPr>
          <p:spPr>
            <a:xfrm>
              <a:off x="26002202" y="30377583"/>
              <a:ext cx="1249362" cy="288464"/>
            </a:xfrm>
            <a:prstGeom prst="rect">
              <a:avLst/>
            </a:prstGeom>
            <a:solidFill>
              <a:srgbClr val="FFE699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/>
                  <a:ea typeface="돋움" panose="020B0600000101010101" pitchFamily="50" charset="-127"/>
                  <a:cs typeface="+mn-cs"/>
                </a:rPr>
                <a:t>Thermal</a:t>
              </a:r>
              <a:endParaRPr kumimoji="0" lang="ko-KR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돋움" panose="020B0600000101010101" pitchFamily="50" charset="-127"/>
                <a:cs typeface="+mn-cs"/>
              </a:endParaRPr>
            </a:p>
          </p:txBody>
        </p:sp>
        <p:sp>
          <p:nvSpPr>
            <p:cNvPr id="259" name="직사각형 258">
              <a:extLst>
                <a:ext uri="{FF2B5EF4-FFF2-40B4-BE49-F238E27FC236}">
                  <a16:creationId xmlns:a16="http://schemas.microsoft.com/office/drawing/2014/main" id="{50D05092-4877-4065-AA2E-4EA51CF8EABD}"/>
                </a:ext>
              </a:extLst>
            </p:cNvPr>
            <p:cNvSpPr/>
            <p:nvPr/>
          </p:nvSpPr>
          <p:spPr>
            <a:xfrm>
              <a:off x="28071679" y="30376824"/>
              <a:ext cx="1249362" cy="288464"/>
            </a:xfrm>
            <a:prstGeom prst="rect">
              <a:avLst/>
            </a:prstGeom>
            <a:solidFill>
              <a:srgbClr val="FFE699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/>
                  <a:ea typeface="돋움" panose="020B0600000101010101" pitchFamily="50" charset="-127"/>
                  <a:cs typeface="+mn-cs"/>
                </a:rPr>
                <a:t>Fast</a:t>
              </a:r>
              <a:endParaRPr kumimoji="0" lang="ko-KR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돋움" panose="020B0600000101010101" pitchFamily="50" charset="-127"/>
                <a:cs typeface="+mn-cs"/>
              </a:endParaRPr>
            </a:p>
          </p:txBody>
        </p:sp>
        <p:sp>
          <p:nvSpPr>
            <p:cNvPr id="260" name="더하기 기호 259">
              <a:extLst>
                <a:ext uri="{FF2B5EF4-FFF2-40B4-BE49-F238E27FC236}">
                  <a16:creationId xmlns:a16="http://schemas.microsoft.com/office/drawing/2014/main" id="{408DC989-C616-4E07-867A-0BDD340EB48B}"/>
                </a:ext>
              </a:extLst>
            </p:cNvPr>
            <p:cNvSpPr/>
            <p:nvPr/>
          </p:nvSpPr>
          <p:spPr>
            <a:xfrm rot="2700000">
              <a:off x="25890150" y="28840760"/>
              <a:ext cx="836091" cy="893095"/>
            </a:xfrm>
            <a:prstGeom prst="mathPlus">
              <a:avLst>
                <a:gd name="adj1" fmla="val 13423"/>
              </a:avLst>
            </a:prstGeom>
            <a:solidFill>
              <a:srgbClr val="FFC000"/>
            </a:solidFill>
            <a:ln w="12700" cap="flat" cmpd="sng" algn="ctr">
              <a:solidFill>
                <a:srgbClr val="FFC000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돋움" panose="020B0600000101010101" pitchFamily="50" charset="-127"/>
                <a:cs typeface="+mn-cs"/>
              </a:endParaRPr>
            </a:p>
          </p:txBody>
        </p:sp>
        <p:sp>
          <p:nvSpPr>
            <p:cNvPr id="261" name="화살표: 왼쪽으로 구부러짐 260">
              <a:extLst>
                <a:ext uri="{FF2B5EF4-FFF2-40B4-BE49-F238E27FC236}">
                  <a16:creationId xmlns:a16="http://schemas.microsoft.com/office/drawing/2014/main" id="{0CA32687-4493-495E-81D2-3B65D0054B48}"/>
                </a:ext>
              </a:extLst>
            </p:cNvPr>
            <p:cNvSpPr/>
            <p:nvPr/>
          </p:nvSpPr>
          <p:spPr>
            <a:xfrm rot="10800000">
              <a:off x="27844643" y="28659000"/>
              <a:ext cx="454073" cy="1157633"/>
            </a:xfrm>
            <a:prstGeom prst="curvedLeftArrow">
              <a:avLst/>
            </a:prstGeom>
            <a:solidFill>
              <a:srgbClr val="3366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돋움" panose="020B0600000101010101" pitchFamily="50" charset="-127"/>
                <a:cs typeface="+mn-cs"/>
              </a:endParaRPr>
            </a:p>
          </p:txBody>
        </p:sp>
        <p:sp>
          <p:nvSpPr>
            <p:cNvPr id="262" name="화살표: 위쪽 261">
              <a:extLst>
                <a:ext uri="{FF2B5EF4-FFF2-40B4-BE49-F238E27FC236}">
                  <a16:creationId xmlns:a16="http://schemas.microsoft.com/office/drawing/2014/main" id="{3816A2BF-A4B3-4178-A7D7-6305D1BFD20F}"/>
                </a:ext>
              </a:extLst>
            </p:cNvPr>
            <p:cNvSpPr/>
            <p:nvPr/>
          </p:nvSpPr>
          <p:spPr>
            <a:xfrm>
              <a:off x="28252950" y="28710166"/>
              <a:ext cx="239155" cy="1055301"/>
            </a:xfrm>
            <a:prstGeom prst="upArrow">
              <a:avLst/>
            </a:prstGeom>
            <a:solidFill>
              <a:srgbClr val="3366FF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돋움" panose="020B0600000101010101" pitchFamily="50" charset="-127"/>
                <a:cs typeface="+mn-cs"/>
              </a:endParaRPr>
            </a:p>
          </p:txBody>
        </p:sp>
        <p:sp>
          <p:nvSpPr>
            <p:cNvPr id="263" name="직사각형 262">
              <a:extLst>
                <a:ext uri="{FF2B5EF4-FFF2-40B4-BE49-F238E27FC236}">
                  <a16:creationId xmlns:a16="http://schemas.microsoft.com/office/drawing/2014/main" id="{79C08D30-00CF-41DD-BC07-2C608D2195EF}"/>
                </a:ext>
              </a:extLst>
            </p:cNvPr>
            <p:cNvSpPr/>
            <p:nvPr/>
          </p:nvSpPr>
          <p:spPr>
            <a:xfrm>
              <a:off x="27844642" y="27778956"/>
              <a:ext cx="1604089" cy="574366"/>
            </a:xfrm>
            <a:prstGeom prst="rect">
              <a:avLst/>
            </a:prstGeom>
            <a:solidFill>
              <a:sysClr val="window" lastClr="FFFFFF"/>
            </a:solidFill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/>
                  <a:ea typeface="돋움" panose="020B0600000101010101" pitchFamily="50" charset="-127"/>
                  <a:cs typeface="+mn-cs"/>
                </a:rPr>
                <a:t>Near Detector Count Increase</a:t>
              </a:r>
              <a:endParaRPr kumimoji="0" lang="ko-KR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돋움" panose="020B0600000101010101" pitchFamily="50" charset="-127"/>
                <a:cs typeface="+mn-cs"/>
              </a:endParaRPr>
            </a:p>
          </p:txBody>
        </p:sp>
      </p:grpSp>
      <p:sp>
        <p:nvSpPr>
          <p:cNvPr id="351" name="object 28">
            <a:extLst>
              <a:ext uri="{FF2B5EF4-FFF2-40B4-BE49-F238E27FC236}">
                <a16:creationId xmlns:a16="http://schemas.microsoft.com/office/drawing/2014/main" id="{0F37CED2-878D-4381-A98A-FCD0E91EF8F3}"/>
              </a:ext>
            </a:extLst>
          </p:cNvPr>
          <p:cNvSpPr txBox="1"/>
          <p:nvPr/>
        </p:nvSpPr>
        <p:spPr>
          <a:xfrm>
            <a:off x="16857260" y="33005640"/>
            <a:ext cx="4656667" cy="1533753"/>
          </a:xfrm>
          <a:prstGeom prst="rect">
            <a:avLst/>
          </a:prstGeom>
          <a:solidFill>
            <a:srgbClr val="B4C6E7"/>
          </a:solidFill>
        </p:spPr>
        <p:txBody>
          <a:bodyPr vert="horz" wrap="square" lIns="0" tIns="45720" rIns="0" bIns="0" rtlCol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lang="en-US" sz="3000" b="1" spc="-5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Fig. 6 Schematic diagram </a:t>
            </a:r>
          </a:p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lang="en-US" sz="3000" b="1" spc="-5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 diffusion of </a:t>
            </a:r>
          </a:p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lang="en-US" sz="3000" b="1" spc="-5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thermal and fast neutron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203C5216-A3E0-446D-BC95-5A22B888BF02}"/>
              </a:ext>
            </a:extLst>
          </p:cNvPr>
          <p:cNvSpPr/>
          <p:nvPr/>
        </p:nvSpPr>
        <p:spPr>
          <a:xfrm>
            <a:off x="9195458" y="31370678"/>
            <a:ext cx="5072414" cy="1077218"/>
          </a:xfrm>
          <a:prstGeom prst="rect">
            <a:avLst/>
          </a:prstGeom>
          <a:solidFill>
            <a:srgbClr val="FFE699"/>
          </a:solidFill>
        </p:spPr>
        <p:txBody>
          <a:bodyPr wrap="none">
            <a:spAutoFit/>
          </a:bodyPr>
          <a:lstStyle/>
          <a:p>
            <a:pPr algn="ctr"/>
            <a:r>
              <a:rPr lang="ko-KR" altLang="en-US" sz="3200"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𝐿</a:t>
            </a:r>
            <a:r>
              <a:rPr lang="en-US" altLang="ko-KR" sz="3200" spc="-2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o-KR" altLang="en-US" sz="3200"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depends on the amounts of </a:t>
            </a:r>
          </a:p>
          <a:p>
            <a:pPr algn="ctr"/>
            <a:r>
              <a:rPr lang="en-US" altLang="ko-KR" sz="3200"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hydrogen</a:t>
            </a:r>
            <a:r>
              <a:rPr lang="en-US" altLang="ko-KR" sz="32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porous rock</a:t>
            </a:r>
            <a:endParaRPr lang="ko-KR" altLang="en-US" sz="3200" dirty="0"/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081E23B3-67E6-4102-940B-D672D546BE66}"/>
              </a:ext>
            </a:extLst>
          </p:cNvPr>
          <p:cNvGrpSpPr/>
          <p:nvPr/>
        </p:nvGrpSpPr>
        <p:grpSpPr>
          <a:xfrm>
            <a:off x="22213072" y="28369143"/>
            <a:ext cx="6657942" cy="5072510"/>
            <a:chOff x="15814377" y="27626799"/>
            <a:chExt cx="4999576" cy="5072510"/>
          </a:xfrm>
        </p:grpSpPr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86698AD4-FC1C-4991-B1E5-9F25065A487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2"/>
            <a:srcRect l="5784" t="10847" r="20326" b="3678"/>
            <a:stretch/>
          </p:blipFill>
          <p:spPr>
            <a:xfrm>
              <a:off x="15814377" y="27626799"/>
              <a:ext cx="4999576" cy="5072510"/>
            </a:xfrm>
            <a:prstGeom prst="rect">
              <a:avLst/>
            </a:prstGeom>
          </p:spPr>
        </p:pic>
        <p:cxnSp>
          <p:nvCxnSpPr>
            <p:cNvPr id="13" name="직선 화살표 연결선 12">
              <a:extLst>
                <a:ext uri="{FF2B5EF4-FFF2-40B4-BE49-F238E27FC236}">
                  <a16:creationId xmlns:a16="http://schemas.microsoft.com/office/drawing/2014/main" id="{994B0FCC-68B8-44C6-BED9-2E3E98E1D3CB}"/>
                </a:ext>
              </a:extLst>
            </p:cNvPr>
            <p:cNvCxnSpPr>
              <a:cxnSpLocks/>
            </p:cNvCxnSpPr>
            <p:nvPr/>
          </p:nvCxnSpPr>
          <p:spPr>
            <a:xfrm>
              <a:off x="18177203" y="31310114"/>
              <a:ext cx="2209800" cy="0"/>
            </a:xfrm>
            <a:prstGeom prst="straightConnector1">
              <a:avLst/>
            </a:prstGeom>
            <a:ln w="76200"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직사각형 118">
              <a:extLst>
                <a:ext uri="{FF2B5EF4-FFF2-40B4-BE49-F238E27FC236}">
                  <a16:creationId xmlns:a16="http://schemas.microsoft.com/office/drawing/2014/main" id="{4DB95C0F-26E3-4F89-AAAF-FC68B4F6328F}"/>
                </a:ext>
              </a:extLst>
            </p:cNvPr>
            <p:cNvSpPr/>
            <p:nvPr/>
          </p:nvSpPr>
          <p:spPr>
            <a:xfrm>
              <a:off x="18710192" y="31079281"/>
              <a:ext cx="1214115" cy="461665"/>
            </a:xfrm>
            <a:prstGeom prst="rect">
              <a:avLst/>
            </a:prstGeom>
            <a:solidFill>
              <a:srgbClr val="FFE699"/>
            </a:solidFill>
          </p:spPr>
          <p:txBody>
            <a:bodyPr wrap="none">
              <a:spAutoFit/>
            </a:bodyPr>
            <a:lstStyle/>
            <a:p>
              <a:pPr algn="ctr"/>
              <a:r>
                <a:rPr lang="en-US" altLang="ko-KR" sz="2400" spc="-2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 times</a:t>
              </a:r>
              <a:endParaRPr lang="ko-KR" alt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68838943"/>
      </p:ext>
    </p:extLst>
  </p:cSld>
  <p:clrMapOvr>
    <a:masterClrMapping/>
  </p:clrMapOvr>
</p:sld>
</file>

<file path=ppt/theme/theme1.xml><?xml version="1.0" encoding="utf-8"?>
<a:theme xmlns:a="http://schemas.openxmlformats.org/drawingml/2006/main" name="Conference Po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10017</TotalTime>
  <Words>821</Words>
  <Application>Microsoft Office PowerPoint</Application>
  <PresentationFormat>사용자 지정</PresentationFormat>
  <Paragraphs>130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1" baseType="lpstr">
      <vt:lpstr>궁서체</vt:lpstr>
      <vt:lpstr>돋움</vt:lpstr>
      <vt:lpstr>맑은 고딕</vt:lpstr>
      <vt:lpstr>바탕</vt:lpstr>
      <vt:lpstr>Arial</vt:lpstr>
      <vt:lpstr>Calibri</vt:lpstr>
      <vt:lpstr>Cambria Math</vt:lpstr>
      <vt:lpstr>Times New Roman</vt:lpstr>
      <vt:lpstr>Wingdings</vt:lpstr>
      <vt:lpstr>Conference Poster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일혁한</cp:lastModifiedBy>
  <cp:revision>493</cp:revision>
  <dcterms:created xsi:type="dcterms:W3CDTF">2021-04-16T02:08:37Z</dcterms:created>
  <dcterms:modified xsi:type="dcterms:W3CDTF">2022-05-16T15:18:56Z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2019-11-27T00:00:00Z</vt:filetime>
  </property>
  <property fmtid="{D5CDD505-2E9C-101B-9397-08002B2CF9AE}" pid="3" name="Creator">
    <vt:lpwstr>Microsoft® PowerPoint® Office 365용 </vt:lpwstr>
  </property>
  <property fmtid="{D5CDD505-2E9C-101B-9397-08002B2CF9AE}" pid="4" name="LastSaved">
    <vt:filetime>2021-04-16T00:00:00Z</vt:filetime>
  </property>
</Properties>
</file>