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2" r:id="rId5"/>
    <p:sldId id="291" r:id="rId6"/>
    <p:sldId id="311" r:id="rId7"/>
    <p:sldId id="312" r:id="rId8"/>
    <p:sldId id="313" r:id="rId9"/>
    <p:sldId id="314" r:id="rId10"/>
    <p:sldId id="315" r:id="rId11"/>
    <p:sldId id="316" r:id="rId12"/>
    <p:sldId id="318" r:id="rId13"/>
    <p:sldId id="317" r:id="rId14"/>
    <p:sldId id="301" r:id="rId15"/>
    <p:sldId id="302" r:id="rId16"/>
    <p:sldId id="303" r:id="rId17"/>
    <p:sldId id="304" r:id="rId18"/>
    <p:sldId id="305" r:id="rId19"/>
    <p:sldId id="306" r:id="rId20"/>
    <p:sldId id="275" r:id="rId21"/>
    <p:sldId id="287" r:id="rId22"/>
    <p:sldId id="288" r:id="rId23"/>
    <p:sldId id="289" r:id="rId24"/>
    <p:sldId id="308" r:id="rId25"/>
    <p:sldId id="31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 S. Jo" initials="GSJ" lastIdx="1" clrIdx="0">
    <p:extLst>
      <p:ext uri="{19B8F6BF-5375-455C-9EA6-DF929625EA0E}">
        <p15:presenceInfo xmlns:p15="http://schemas.microsoft.com/office/powerpoint/2012/main" userId="3da8622ce58bbb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AA1C85"/>
    <a:srgbClr val="00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34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20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21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9984"/>
            <a:ext cx="7886700" cy="370705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67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26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25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92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19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73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037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9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1880" y="559980"/>
            <a:ext cx="6233469" cy="445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FE5D-FDD5-4C46-853A-0ADE90E9627A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6BC-B86A-43C9-A8EA-CC57FFCA7FA3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A965D83-AF7F-42AE-9F61-184D0A0F867D}"/>
              </a:ext>
            </a:extLst>
          </p:cNvPr>
          <p:cNvGrpSpPr/>
          <p:nvPr userDrawn="1"/>
        </p:nvGrpSpPr>
        <p:grpSpPr>
          <a:xfrm>
            <a:off x="452873" y="271849"/>
            <a:ext cx="8238254" cy="856734"/>
            <a:chOff x="494270" y="386730"/>
            <a:chExt cx="8238254" cy="856734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D8E0864-413D-465F-99CE-CA245614C62E}"/>
                </a:ext>
              </a:extLst>
            </p:cNvPr>
            <p:cNvSpPr/>
            <p:nvPr/>
          </p:nvSpPr>
          <p:spPr>
            <a:xfrm>
              <a:off x="1333158" y="386730"/>
              <a:ext cx="7399366" cy="8567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altLang="ko-KR" sz="1200" dirty="0"/>
                <a:t>      </a:t>
              </a:r>
              <a:r>
                <a:rPr lang="en-US" altLang="ko-KR" sz="1200" dirty="0"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SMR</a:t>
              </a:r>
              <a:r>
                <a:rPr lang="ko-KR" altLang="en-US" sz="1200" dirty="0">
                  <a:latin typeface="휴먼엑스포" panose="02030504000101010101" pitchFamily="18" charset="-127"/>
                  <a:ea typeface="휴먼엑스포" panose="02030504000101010101" pitchFamily="18" charset="-127"/>
                </a:rPr>
                <a:t> 개발에 따른 원자력통제 규제 현안</a:t>
              </a:r>
              <a:endParaRPr lang="en-US" altLang="ko-KR" sz="1200" dirty="0">
                <a:latin typeface="휴먼엑스포" panose="02030504000101010101" pitchFamily="18" charset="-127"/>
                <a:ea typeface="휴먼엑스포" panose="02030504000101010101" pitchFamily="18" charset="-127"/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F8A9997-43C1-4640-9776-9496796F0622}"/>
                </a:ext>
              </a:extLst>
            </p:cNvPr>
            <p:cNvSpPr/>
            <p:nvPr/>
          </p:nvSpPr>
          <p:spPr>
            <a:xfrm>
              <a:off x="494270" y="395415"/>
              <a:ext cx="1326292" cy="848049"/>
            </a:xfrm>
            <a:custGeom>
              <a:avLst/>
              <a:gdLst>
                <a:gd name="connsiteX0" fmla="*/ 914400 w 1326292"/>
                <a:gd name="connsiteY0" fmla="*/ 0 h 840260"/>
                <a:gd name="connsiteX1" fmla="*/ 0 w 1326292"/>
                <a:gd name="connsiteY1" fmla="*/ 8238 h 840260"/>
                <a:gd name="connsiteX2" fmla="*/ 8238 w 1326292"/>
                <a:gd name="connsiteY2" fmla="*/ 840260 h 840260"/>
                <a:gd name="connsiteX3" fmla="*/ 1326292 w 1326292"/>
                <a:gd name="connsiteY3" fmla="*/ 832022 h 84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6292" h="840260">
                  <a:moveTo>
                    <a:pt x="914400" y="0"/>
                  </a:moveTo>
                  <a:lnTo>
                    <a:pt x="0" y="8238"/>
                  </a:lnTo>
                  <a:lnTo>
                    <a:pt x="8238" y="840260"/>
                  </a:lnTo>
                  <a:lnTo>
                    <a:pt x="1326292" y="832022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BEB04C0-DFD9-4987-9588-6DF1A1109610}"/>
                </a:ext>
              </a:extLst>
            </p:cNvPr>
            <p:cNvSpPr/>
            <p:nvPr/>
          </p:nvSpPr>
          <p:spPr>
            <a:xfrm>
              <a:off x="1548714" y="674860"/>
              <a:ext cx="527429" cy="560367"/>
            </a:xfrm>
            <a:custGeom>
              <a:avLst/>
              <a:gdLst>
                <a:gd name="connsiteX0" fmla="*/ 0 w 535460"/>
                <a:gd name="connsiteY0" fmla="*/ 0 h 543697"/>
                <a:gd name="connsiteX1" fmla="*/ 238897 w 535460"/>
                <a:gd name="connsiteY1" fmla="*/ 0 h 543697"/>
                <a:gd name="connsiteX2" fmla="*/ 535460 w 535460"/>
                <a:gd name="connsiteY2" fmla="*/ 543697 h 543697"/>
                <a:gd name="connsiteX3" fmla="*/ 255373 w 535460"/>
                <a:gd name="connsiteY3" fmla="*/ 543697 h 54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460" h="543697">
                  <a:moveTo>
                    <a:pt x="0" y="0"/>
                  </a:moveTo>
                  <a:lnTo>
                    <a:pt x="238897" y="0"/>
                  </a:lnTo>
                  <a:lnTo>
                    <a:pt x="535460" y="543697"/>
                  </a:lnTo>
                  <a:lnTo>
                    <a:pt x="255373" y="543697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7EFE063-7CA1-4E90-9798-1D375CCAF17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84374" y="782498"/>
            <a:ext cx="770889" cy="27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Y견고딕" panose="02030600000101010101" pitchFamily="18" charset="-127"/>
          <a:ea typeface="HY견고딕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5;p14">
            <a:extLst>
              <a:ext uri="{FF2B5EF4-FFF2-40B4-BE49-F238E27FC236}">
                <a16:creationId xmlns:a16="http://schemas.microsoft.com/office/drawing/2014/main" id="{672AA5E6-E7DF-45BB-A949-AEC747F1E3FC}"/>
              </a:ext>
            </a:extLst>
          </p:cNvPr>
          <p:cNvSpPr txBox="1"/>
          <p:nvPr/>
        </p:nvSpPr>
        <p:spPr>
          <a:xfrm>
            <a:off x="613185" y="1694020"/>
            <a:ext cx="7896112" cy="1761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800"/>
            </a:pPr>
            <a:r>
              <a:rPr lang="en-US" altLang="ko-KR" sz="2800" b="1" dirty="0"/>
              <a:t>SMR</a:t>
            </a:r>
            <a:r>
              <a:rPr lang="ko-KR" altLang="en-US" sz="2800" b="1" dirty="0"/>
              <a:t> 개발에 따른 원자력통제 규제현안</a:t>
            </a:r>
            <a:endParaRPr lang="en-US" altLang="ko-KR" sz="2800" b="1" dirty="0"/>
          </a:p>
          <a:p>
            <a:pPr lvl="0" algn="ctr">
              <a:buSzPts val="4800"/>
            </a:pPr>
            <a:r>
              <a:rPr lang="en-US" altLang="ko-KR" sz="2400" b="1" dirty="0"/>
              <a:t>Nuclear Control Regulatory Issues for SMR Developments</a:t>
            </a:r>
          </a:p>
          <a:p>
            <a:pPr algn="ctr">
              <a:buSzPts val="4800"/>
            </a:pPr>
            <a:endParaRPr lang="en-US" altLang="ko-KR" sz="2800" b="1" dirty="0"/>
          </a:p>
          <a:p>
            <a:pPr algn="ctr">
              <a:buSzPts val="4800"/>
            </a:pPr>
            <a:r>
              <a:rPr lang="en-US" altLang="ko-KR" sz="2800" b="1" dirty="0"/>
              <a:t>2022.5.19</a:t>
            </a:r>
            <a:endParaRPr lang="en-US" altLang="ko-KR" sz="16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6;p14">
            <a:extLst>
              <a:ext uri="{FF2B5EF4-FFF2-40B4-BE49-F238E27FC236}">
                <a16:creationId xmlns:a16="http://schemas.microsoft.com/office/drawing/2014/main" id="{B8883A90-2421-45C6-8E48-70298DBCF132}"/>
              </a:ext>
            </a:extLst>
          </p:cNvPr>
          <p:cNvSpPr txBox="1"/>
          <p:nvPr/>
        </p:nvSpPr>
        <p:spPr>
          <a:xfrm>
            <a:off x="2141838" y="617837"/>
            <a:ext cx="5404021" cy="50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2400"/>
            </a:pPr>
            <a:r>
              <a:rPr lang="en-US" altLang="ko-KR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 </a:t>
            </a:r>
            <a:r>
              <a:rPr lang="ko-KR" altLang="en-US" sz="20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한국원자력학회 춘계학술발표회</a:t>
            </a:r>
            <a:endParaRPr lang="en-US" altLang="ko-KR" sz="20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1056CE1-24E9-4B93-8CAA-D7F753C59AC1}"/>
              </a:ext>
            </a:extLst>
          </p:cNvPr>
          <p:cNvSpPr/>
          <p:nvPr/>
        </p:nvSpPr>
        <p:spPr>
          <a:xfrm>
            <a:off x="2398955" y="4029320"/>
            <a:ext cx="4324573" cy="703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한  국  원  자  력  통  제  기  술  원</a:t>
            </a:r>
            <a:endParaRPr lang="en-US" altLang="ko-KR" sz="15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ko-KR" altLang="en-US" sz="1500" b="1" dirty="0">
                <a:solidFill>
                  <a:schemeClr val="tx1"/>
                </a:solidFill>
                <a:latin typeface="+mj-lt"/>
              </a:rPr>
              <a:t>조  성  연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150512-0FEC-4B60-A55F-D272F84D6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16" y="5132617"/>
            <a:ext cx="3829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8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3423920" y="1306711"/>
            <a:ext cx="5151120" cy="4941690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i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-SMR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KAERI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 기존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SMART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 과정에서 획득한 경험 및 지식을 바탕으로 한 ‘혁신형’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모델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2030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해외시장 진출을 목표로 개발이 진행 중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SMART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와 대비하여 경쟁력을 높이기 위한 전략으로 안정성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경제성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유연성을 기본 요건으로 채택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2021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년부터 개념 설계에 착수하였으며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2028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설계인가 취득을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목표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모듈 당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170MWe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출력으로 한 부지 내에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4~8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개의 모듈 설치 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무붕산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운전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10</a:t>
            </a:r>
            <a:r>
              <a:rPr lang="en-US" altLang="ko-KR" sz="1400" baseline="30000" dirty="0">
                <a:latin typeface="HY견고딕" panose="02030600000101010101" pitchFamily="18" charset="-127"/>
                <a:ea typeface="HY견고딕" panose="02030600000101010101" pitchFamily="18" charset="-127"/>
              </a:rPr>
              <a:t>-9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en-US" altLang="ko-KR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yr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이하의 노심손상 빈도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설계 수명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80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모듈 단위 제작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설치 등 발전소 건설 및 운영에 있어서 혁신적인 요소를 도입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145" name="_x512718584" descr="EMB000300443ecb">
            <a:extLst>
              <a:ext uri="{FF2B5EF4-FFF2-40B4-BE49-F238E27FC236}">
                <a16:creationId xmlns:a16="http://schemas.microsoft.com/office/drawing/2014/main" id="{6A7466C5-12A5-4385-9F62-0F0990B6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" y="1490854"/>
            <a:ext cx="2611120" cy="47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3300A0-B05F-4B5C-B5BA-B46CE2DD9513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Ⅱ. 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특성 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/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개발 현황 </a:t>
            </a:r>
          </a:p>
        </p:txBody>
      </p:sp>
    </p:spTree>
    <p:extLst>
      <p:ext uri="{BB962C8B-B14F-4D97-AF65-F5344CB8AC3E}">
        <p14:creationId xmlns:p14="http://schemas.microsoft.com/office/powerpoint/2010/main" val="304693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7" y="1087120"/>
            <a:ext cx="8244565" cy="5557519"/>
          </a:xfrm>
          <a:prstGeom prst="rect">
            <a:avLst/>
          </a:prstGeom>
          <a:noFill/>
        </p:spPr>
        <p:txBody>
          <a:bodyPr wrap="square" rtlCol="0" anchor="ctr" anchorCtr="0"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미국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캐나다 등 주요 원자력 선진국은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조기 개발이 미래 원자력 시장 선점을 위한 관건임을 인식하고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정부 차원의 지원 방안을 총동원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 에너지성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(DOE),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 가속화 목적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년부터 민간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공공 파트너십 개념의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LST (Licensing Technical Support)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프로그램을 착수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(6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년간 총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4.5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억 불 지원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 국무성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(DOS),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주요 협력국의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역량강화 지원 목적으로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2021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FIRST (Foundational Infrastructure for Responsible Use of SMR Technology)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프로그램을 착수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초기 투자로 약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5.3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백만 불을 배정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 원자력안전위원회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(NRC),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정책적으로 규제현안 사전 식별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인허가 지침 제공 목적으로 개발자에게 인허가 사전신청 검토 요청을 장려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노형 별 특성을 고려한 검토표준안을 제공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NuScale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DSRS)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캐나다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추진을 위해 주정부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지방정부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전력회사 참여하는 로드맵 조정위원회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(Canadian SMR Roadmap Steering Committee)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구성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대전략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목표 ① 실증 및 건설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②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정책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법제화 및 규제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③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이해당사자 간 적극적 참여와 사회적 수용성 ④ 국제협력 및 시장 창출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캐나다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CNSC,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개발자가 인허가 신청 전에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설계 적합성 여부를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CNSC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의뢰하여 사전 검토 및 평가를 받는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VDR (Vendor Design Review)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서비스를 제공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모델에 대해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VDR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진행 중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24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74552-9867-48C3-9E2F-C64E9808B3E0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Ⅲ. 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규제 해외 동향</a:t>
            </a:r>
          </a:p>
        </p:txBody>
      </p:sp>
    </p:spTree>
    <p:extLst>
      <p:ext uri="{BB962C8B-B14F-4D97-AF65-F5344CB8AC3E}">
        <p14:creationId xmlns:p14="http://schemas.microsoft.com/office/powerpoint/2010/main" val="369874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7" y="1341120"/>
            <a:ext cx="8244565" cy="5303519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IAEA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에서도 각 국 규제기관 대표가 참여하는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Regulator</a:t>
            </a:r>
            <a:r>
              <a:rPr lang="en-US" altLang="ko-KR" sz="2800" dirty="0">
                <a:latin typeface="Gill Sans MT" panose="020B0502020104020203" pitchFamily="34" charset="0"/>
                <a:ea typeface="HY견고딕" panose="02030600000101010101" pitchFamily="18" charset="-127"/>
              </a:rPr>
              <a:t>’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 Forum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통해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공통 규제현안 및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특성을 고려한 규제기준 개발을 논의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(2015~2017), 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(2018~2020)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활동을 통해 ①차등접근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(Graded Approach),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②심층방어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Defence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in Depth),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③비상계획구역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(Emergency Planning Zone)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등 주요 공통 규제현안을 도출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현재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단계가 진행 중이며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인허가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설계 및 안전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안보 분석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제작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가동 및 운영 관련 규제 현안을 식별하고 공통 해결방안 도출을 위한 논의를 수행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우리나라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미국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캐나다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영국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프랑스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핀란드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러시아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사우디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남아공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개국이 참여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74552-9867-48C3-9E2F-C64E9808B3E0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Ⅲ. 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규제 해외 동향</a:t>
            </a:r>
          </a:p>
        </p:txBody>
      </p:sp>
    </p:spTree>
    <p:extLst>
      <p:ext uri="{BB962C8B-B14F-4D97-AF65-F5344CB8AC3E}">
        <p14:creationId xmlns:p14="http://schemas.microsoft.com/office/powerpoint/2010/main" val="129897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7" y="1398838"/>
            <a:ext cx="8244565" cy="4895089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혁신성은 개발자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규제자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간 잠재적인 규제 갈등 요인으로 작용할 우려가 있으나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적극적인 협력을 통해 해결책 모색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개발자 입장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획기적으로 증진된 안전성을 고려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기존의 보수적인 규제기준 완화 및 경우에 따라 면제 필요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규제자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입장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현행 규제 체제는 수십 년 간의 경험이 축적된 검증된 모델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SMR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도 원자력인 만큼 심층 방어 등 기존 안전 원칙 준수 요구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800100" lvl="1" indent="-342900">
              <a:lnSpc>
                <a:spcPct val="120000"/>
              </a:lnSpc>
              <a:buFont typeface="HY견고딕" panose="02030600000101010101" pitchFamily="18" charset="-127"/>
              <a:buChar char="→"/>
            </a:pPr>
            <a:r>
              <a:rPr lang="en-US" altLang="ko-KR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IAEA SMR </a:t>
            </a:r>
            <a:r>
              <a:rPr lang="ko-KR" altLang="en-US" sz="2400" dirty="0" err="1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규제자</a:t>
            </a:r>
            <a:r>
              <a:rPr lang="ko-KR" altLang="en-US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포럼의 논의 내용과 미국</a:t>
            </a:r>
            <a:r>
              <a:rPr lang="en-US" altLang="ko-KR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캐나다의 사례를 볼 때 기술 혁신성을 추구하는 </a:t>
            </a:r>
            <a:r>
              <a:rPr lang="en-US" altLang="ko-KR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ko-KR" altLang="en-US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경우</a:t>
            </a:r>
            <a:r>
              <a:rPr lang="en-US" altLang="ko-KR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경수로 기반의 경직된 규제체제를 적용하는 것에서 탈피</a:t>
            </a:r>
            <a:r>
              <a:rPr lang="en-US" altLang="ko-KR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규제체계 또한 유연성의 발휘가 필요함을 시사</a:t>
            </a:r>
            <a:endParaRPr lang="en-US" altLang="ko-KR" sz="24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767D8-8FBD-4738-B315-53AD2FE33696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Ⅲ. 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규제 해외 동향</a:t>
            </a:r>
          </a:p>
        </p:txBody>
      </p:sp>
    </p:spTree>
    <p:extLst>
      <p:ext uri="{BB962C8B-B14F-4D97-AF65-F5344CB8AC3E}">
        <p14:creationId xmlns:p14="http://schemas.microsoft.com/office/powerpoint/2010/main" val="86618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7" y="1450849"/>
            <a:ext cx="8244565" cy="4986528"/>
          </a:xfrm>
          <a:prstGeom prst="rect">
            <a:avLst/>
          </a:prstGeom>
          <a:noFill/>
        </p:spPr>
        <p:txBody>
          <a:bodyPr wrap="square" rtlCol="0" anchor="ctr" anchorCtr="0"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차등 접근법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(Graded Approach)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시설의 특성을 고려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규제활동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규제인력의 규모를 위험수준에 상응하는 방식으로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차등화하여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시행하는 방안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미국에서는 위험정보를 활용한 차등접근법을 기 적용 중이며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우리나라에서도 위험정보를 고려한 규제방안을 실시 중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주어진 위험정보의 정확성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신뢰성 여부에 따라 차등접근법의 실효성이 좌우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단순화된 시스템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피동형 냉각계통에 대한 충분한 정보 부족 →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How to prove, how to verify?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원칙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SMR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대해서도 기 확립된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경수로 기반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규제체제로 부터 출발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BBF18-4D48-4B95-A22F-FA7106DDB71B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</p:spTree>
    <p:extLst>
      <p:ext uri="{BB962C8B-B14F-4D97-AF65-F5344CB8AC3E}">
        <p14:creationId xmlns:p14="http://schemas.microsoft.com/office/powerpoint/2010/main" val="375870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5" y="1292352"/>
            <a:ext cx="8244565" cy="5183604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심층 방어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(Defense-in-Depth)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원자력 발전소의 사고 발생 시 대중 및 환경을 보호하기 위한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다중화된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방어수단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원전 고유의 구조적 특성을 반영하여 낮은 단계의 방어수단 실패를 그 다음 단계의 방어수단에서 차단할 수 있도록 설계에 반영</a:t>
            </a: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심층방어 목적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(IAEA INSAG-10)</a:t>
            </a:r>
          </a:p>
          <a:p>
            <a:pPr marL="1371600" lvl="2" indent="-457200">
              <a:lnSpc>
                <a:spcPct val="120000"/>
              </a:lnSpc>
              <a:buFont typeface="+mj-ea"/>
              <a:buAutoNum type="circleNumDbPlain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371600" lvl="2" indent="-4572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잠재적인 인적 오류 및 기기 실패 보상</a:t>
            </a: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371600" lvl="2" indent="-4572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발전소 및 방벽 자체에 대한 피해를 방지하여 방벽 효과성 유지</a:t>
            </a: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371600" lvl="2" indent="-457200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방벽들이 충분히 효과적이지 못한 사고시에도 대중과 환경을 보호</a:t>
            </a: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8AE8FC-EB58-4BE6-BF01-B4F41903A17E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</p:spTree>
    <p:extLst>
      <p:ext uri="{BB962C8B-B14F-4D97-AF65-F5344CB8AC3E}">
        <p14:creationId xmlns:p14="http://schemas.microsoft.com/office/powerpoint/2010/main" val="376338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5" y="5109883"/>
            <a:ext cx="8244565" cy="1619658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 lnSpcReduction="20000"/>
          </a:bodyPr>
          <a:lstStyle/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다양한 옵션 및 일부 설계 개념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일체형 설계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격납용기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×)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은 심층방어의 원칙 적용 자체에 의문점 야기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>
              <a:lnSpc>
                <a:spcPct val="120000"/>
              </a:lnSpc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원칙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IAEA SMR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규제자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포럼 입장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심층방어 준수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원자력 안전을 담보하기 위한 기본적인 원칙</a:t>
            </a: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대해서도 유효</a:t>
            </a:r>
            <a:r>
              <a:rPr lang="en-US" altLang="ko-KR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설계</a:t>
            </a:r>
            <a:r>
              <a:rPr lang="en-US" altLang="ko-KR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및 안전 검증에 동일하게 적용</a:t>
            </a:r>
            <a:endParaRPr lang="en-US" altLang="ko-KR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E3A8ABB-500E-4C0E-98A1-59583F527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05820"/>
              </p:ext>
            </p:extLst>
          </p:nvPr>
        </p:nvGraphicFramePr>
        <p:xfrm>
          <a:off x="909121" y="1702833"/>
          <a:ext cx="7565721" cy="3314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862">
                  <a:extLst>
                    <a:ext uri="{9D8B030D-6E8A-4147-A177-3AD203B41FA5}">
                      <a16:colId xmlns:a16="http://schemas.microsoft.com/office/drawing/2014/main" val="3603693798"/>
                    </a:ext>
                  </a:extLst>
                </a:gridCol>
                <a:gridCol w="4224571">
                  <a:extLst>
                    <a:ext uri="{9D8B030D-6E8A-4147-A177-3AD203B41FA5}">
                      <a16:colId xmlns:a16="http://schemas.microsoft.com/office/drawing/2014/main" val="3876779611"/>
                    </a:ext>
                  </a:extLst>
                </a:gridCol>
                <a:gridCol w="2616288">
                  <a:extLst>
                    <a:ext uri="{9D8B030D-6E8A-4147-A177-3AD203B41FA5}">
                      <a16:colId xmlns:a16="http://schemas.microsoft.com/office/drawing/2014/main" val="3717188771"/>
                    </a:ext>
                  </a:extLst>
                </a:gridCol>
              </a:tblGrid>
              <a:tr h="39258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레벨</a:t>
                      </a:r>
                    </a:p>
                  </a:txBody>
                  <a:tcPr marL="64770" marR="64770" marT="17907" marB="17907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목적</a:t>
                      </a:r>
                    </a:p>
                  </a:txBody>
                  <a:tcPr marL="64770" marR="64770" marT="17907" marB="17907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수단</a:t>
                      </a:r>
                    </a:p>
                  </a:txBody>
                  <a:tcPr marL="64770" marR="64770" marT="17907" marB="17907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42136"/>
                  </a:ext>
                </a:extLst>
              </a:tr>
              <a:tr h="5533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비정상운전 및 고장 방지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보수적 설계</a:t>
                      </a: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고품질 건설 및 운전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04359021"/>
                  </a:ext>
                </a:extLst>
              </a:tr>
              <a:tr h="5533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1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비정상운전 통제 및 고장 감지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제어</a:t>
                      </a:r>
                      <a:r>
                        <a:rPr lang="en-US" altLang="ko-KR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보호 계통</a:t>
                      </a: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기타 감시 장비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620635336"/>
                  </a:ext>
                </a:extLst>
              </a:tr>
              <a:tr h="5533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1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설계기준 내 사고 통제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공학적 안전설비</a:t>
                      </a:r>
                      <a:r>
                        <a:rPr lang="en-US" altLang="ko-KR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endParaRPr lang="ko-KR" altLang="en-US" sz="1600" b="1" kern="0" spc="1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사고발생시 대응 절차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474666201"/>
                  </a:ext>
                </a:extLst>
              </a:tr>
              <a:tr h="5533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1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중대사고</a:t>
                      </a: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완화</a:t>
                      </a:r>
                      <a:r>
                        <a:rPr lang="en-US" altLang="ko-KR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사고 진행 차단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보완 대책</a:t>
                      </a:r>
                    </a:p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사고 관리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922352682"/>
                  </a:ext>
                </a:extLst>
              </a:tr>
              <a:tr h="55331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1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방사성물질 누출에 따른 방사선적 피해 완화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1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소외 비상대응</a:t>
                      </a: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8464515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09DE32-D0CB-4930-AC1E-1CF3AEAB6A60}"/>
              </a:ext>
            </a:extLst>
          </p:cNvPr>
          <p:cNvSpPr txBox="1"/>
          <p:nvPr/>
        </p:nvSpPr>
        <p:spPr>
          <a:xfrm>
            <a:off x="2091844" y="1271671"/>
            <a:ext cx="496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IAEA INSAG-10 Defense in Depth in Nuclear Safety, 1996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393FF-8006-404B-8121-3BBF57642DD7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</p:spTree>
    <p:extLst>
      <p:ext uri="{BB962C8B-B14F-4D97-AF65-F5344CB8AC3E}">
        <p14:creationId xmlns:p14="http://schemas.microsoft.com/office/powerpoint/2010/main" val="411855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5" y="1213030"/>
            <a:ext cx="8244565" cy="1063316"/>
          </a:xfrm>
          <a:prstGeom prst="rect">
            <a:avLst/>
          </a:prstGeom>
          <a:noFill/>
        </p:spPr>
        <p:txBody>
          <a:bodyPr wrap="square" rtlCol="0" anchor="ctr" anchorCtr="0"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비상계획구역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(EPZ: Emergency Planning Zone)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원전 방사능 외부 누출 시를 대비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주민 보호를 위해 사전에 설정한 구역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88E06C3-177B-49C7-B824-301AAEE1B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1728"/>
              </p:ext>
            </p:extLst>
          </p:nvPr>
        </p:nvGraphicFramePr>
        <p:xfrm>
          <a:off x="1058446" y="2369230"/>
          <a:ext cx="7027100" cy="3682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6302">
                  <a:extLst>
                    <a:ext uri="{9D8B030D-6E8A-4147-A177-3AD203B41FA5}">
                      <a16:colId xmlns:a16="http://schemas.microsoft.com/office/drawing/2014/main" val="1399750256"/>
                    </a:ext>
                  </a:extLst>
                </a:gridCol>
                <a:gridCol w="2066794">
                  <a:extLst>
                    <a:ext uri="{9D8B030D-6E8A-4147-A177-3AD203B41FA5}">
                      <a16:colId xmlns:a16="http://schemas.microsoft.com/office/drawing/2014/main" val="1362653714"/>
                    </a:ext>
                  </a:extLst>
                </a:gridCol>
                <a:gridCol w="2242159">
                  <a:extLst>
                    <a:ext uri="{9D8B030D-6E8A-4147-A177-3AD203B41FA5}">
                      <a16:colId xmlns:a16="http://schemas.microsoft.com/office/drawing/2014/main" val="3810478983"/>
                    </a:ext>
                  </a:extLst>
                </a:gridCol>
                <a:gridCol w="2091845">
                  <a:extLst>
                    <a:ext uri="{9D8B030D-6E8A-4147-A177-3AD203B41FA5}">
                      <a16:colId xmlns:a16="http://schemas.microsoft.com/office/drawing/2014/main" val="1730873343"/>
                    </a:ext>
                  </a:extLst>
                </a:gridCol>
              </a:tblGrid>
              <a:tr h="484261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1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시설범주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1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예방적보호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1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조치구역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1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긴급보호조치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1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계획구역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843760662"/>
                  </a:ext>
                </a:extLst>
              </a:tr>
              <a:tr h="44719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Ⅰ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&gt;= ~ 1000MW</a:t>
                      </a:r>
                      <a:r>
                        <a:rPr lang="en-US" sz="1400" i="1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~ 5㎞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 ~ 30㎞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100034231"/>
                  </a:ext>
                </a:extLst>
              </a:tr>
              <a:tr h="4842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100MW</a:t>
                      </a:r>
                      <a:r>
                        <a:rPr lang="en-US" sz="1400" i="1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</a:t>
                      </a: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1000MW</a:t>
                      </a:r>
                      <a:r>
                        <a:rPr lang="en-US" sz="1400" i="1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 ~ 3㎞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 ~ 30㎞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461009847"/>
                  </a:ext>
                </a:extLst>
              </a:tr>
              <a:tr h="447199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10MW</a:t>
                      </a:r>
                      <a:r>
                        <a:rPr lang="en-US" sz="1400" i="1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</a:t>
                      </a: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400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100MW</a:t>
                      </a:r>
                      <a:r>
                        <a:rPr lang="en-US" sz="1400" i="1" kern="0" spc="-5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 ~ 5㎞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136616204"/>
                  </a:ext>
                </a:extLst>
              </a:tr>
              <a:tr h="4471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2MW</a:t>
                      </a:r>
                      <a:r>
                        <a:rPr lang="en-US" sz="1400" i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400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~ 10MW</a:t>
                      </a:r>
                      <a:r>
                        <a:rPr lang="en-US" sz="1400" i="1" kern="0" spc="-5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0.5㎞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15603778"/>
                  </a:ext>
                </a:extLst>
              </a:tr>
              <a:tr h="9253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부지경계 </a:t>
                      </a:r>
                      <a:r>
                        <a:rPr lang="en-US" altLang="ko-KR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500m </a:t>
                      </a:r>
                      <a:r>
                        <a:rPr lang="ko-KR" altLang="en-US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이내에 핵임계 질량이 존재하는 경우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 ~ 1㎞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208074409"/>
                  </a:ext>
                </a:extLst>
              </a:tr>
              <a:tr h="4471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 ~ 2MW</a:t>
                      </a:r>
                      <a:r>
                        <a:rPr lang="en-US" sz="1400" i="1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1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00588033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3C8625-E802-4629-84D3-2747D6CE5D91}"/>
              </a:ext>
            </a:extLst>
          </p:cNvPr>
          <p:cNvSpPr txBox="1"/>
          <p:nvPr/>
        </p:nvSpPr>
        <p:spPr>
          <a:xfrm>
            <a:off x="1142366" y="6144766"/>
            <a:ext cx="685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IAEA TECDOC-953 Method for the Development of Emergency Response Preparedness for Nuclear or Radiological Accidents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9D7BE-0247-418F-9F23-4C16FA70563D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</p:spTree>
    <p:extLst>
      <p:ext uri="{BB962C8B-B14F-4D97-AF65-F5344CB8AC3E}">
        <p14:creationId xmlns:p14="http://schemas.microsoft.com/office/powerpoint/2010/main" val="143320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3C8625-E802-4629-84D3-2747D6CE5D91}"/>
              </a:ext>
            </a:extLst>
          </p:cNvPr>
          <p:cNvSpPr txBox="1"/>
          <p:nvPr/>
        </p:nvSpPr>
        <p:spPr>
          <a:xfrm>
            <a:off x="1142366" y="6144766"/>
            <a:ext cx="6859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원자력안전법 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조의</a:t>
            </a:r>
            <a:r>
              <a:rPr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방사선비상계획구역 기초지역</a:t>
            </a:r>
            <a:endParaRPr lang="en-US" altLang="ko-K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8FABE6F8-405C-4B36-A30A-6D7B12B21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643953"/>
              </p:ext>
            </p:extLst>
          </p:nvPr>
        </p:nvGraphicFramePr>
        <p:xfrm>
          <a:off x="731098" y="1246687"/>
          <a:ext cx="7681804" cy="46405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0796">
                  <a:extLst>
                    <a:ext uri="{9D8B030D-6E8A-4147-A177-3AD203B41FA5}">
                      <a16:colId xmlns:a16="http://schemas.microsoft.com/office/drawing/2014/main" val="819014911"/>
                    </a:ext>
                  </a:extLst>
                </a:gridCol>
                <a:gridCol w="2104373">
                  <a:extLst>
                    <a:ext uri="{9D8B030D-6E8A-4147-A177-3AD203B41FA5}">
                      <a16:colId xmlns:a16="http://schemas.microsoft.com/office/drawing/2014/main" val="3934187439"/>
                    </a:ext>
                  </a:extLst>
                </a:gridCol>
                <a:gridCol w="2204581">
                  <a:extLst>
                    <a:ext uri="{9D8B030D-6E8A-4147-A177-3AD203B41FA5}">
                      <a16:colId xmlns:a16="http://schemas.microsoft.com/office/drawing/2014/main" val="3862548631"/>
                    </a:ext>
                  </a:extLst>
                </a:gridCol>
                <a:gridCol w="2192054">
                  <a:extLst>
                    <a:ext uri="{9D8B030D-6E8A-4147-A177-3AD203B41FA5}">
                      <a16:colId xmlns:a16="http://schemas.microsoft.com/office/drawing/2014/main" val="3497204034"/>
                    </a:ext>
                  </a:extLst>
                </a:gridCol>
              </a:tblGrid>
              <a:tr h="438609">
                <a:tc rowSpan="2"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 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범 위</a:t>
                      </a:r>
                      <a:endParaRPr lang="ko-KR" altLang="en-US" sz="1400" b="0" kern="0" spc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75929"/>
                  </a:ext>
                </a:extLst>
              </a:tr>
              <a:tr h="47496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예방적보호조치구역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긴급보호조치계획구역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3724885296"/>
                  </a:ext>
                </a:extLst>
              </a:tr>
              <a:tr h="474960"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발전용 원자로 및 관계시설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반경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킬로미터 이상 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킬로미터 이하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반경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킬로미터 이상 </a:t>
                      </a:r>
                      <a:endParaRPr lang="en-US" altLang="ko-KR" sz="14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킬로미터 이하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3268385725"/>
                  </a:ext>
                </a:extLst>
              </a:tr>
              <a:tr h="474960"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연구용 원자로 및 관계시설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열출력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400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메가와트 이상</a:t>
                      </a:r>
                      <a:endParaRPr lang="en-US" altLang="ko-KR" sz="14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메가와트 미만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반경 약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킬로미터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3791451661"/>
                  </a:ext>
                </a:extLst>
              </a:tr>
              <a:tr h="4749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8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열출력</a:t>
                      </a:r>
                      <a:r>
                        <a:rPr lang="ko-KR" altLang="en-US" sz="14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4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메가와트 이상</a:t>
                      </a:r>
                      <a:endParaRPr lang="en-US" altLang="ko-KR" sz="1400" kern="0" spc="-8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메가와트 미만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반경 약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킬로미터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908816811"/>
                  </a:ext>
                </a:extLst>
              </a:tr>
              <a:tr h="4749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8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열출력</a:t>
                      </a:r>
                      <a:r>
                        <a:rPr lang="ko-KR" altLang="en-US" sz="14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4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메가와트 이상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메가와트 미만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반경 약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킬로미터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2609838272"/>
                  </a:ext>
                </a:extLst>
              </a:tr>
              <a:tr h="474960">
                <a:tc rowSpan="3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사용후핵연료 저장ㆍ처분ㆍ처리시설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시험 및 연구목적이 아닌</a:t>
                      </a:r>
                      <a:endParaRPr lang="en-US" altLang="ko-KR" sz="1400" kern="0" spc="-1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처리시설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개별 시설별로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평가하여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결정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반경 약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킬로미터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2476725756"/>
                  </a:ext>
                </a:extLst>
              </a:tr>
              <a:tr h="4386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저장ㆍ처분시설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반경 약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1.5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킬로미터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4054774393"/>
                  </a:ext>
                </a:extLst>
              </a:tr>
              <a:tr h="4749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시험 및 연구목적의</a:t>
                      </a:r>
                      <a:endParaRPr lang="en-US" altLang="ko-KR" sz="1400" kern="0" spc="2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처리시설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부지 경계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434116116"/>
                  </a:ext>
                </a:extLst>
              </a:tr>
              <a:tr h="438609"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 밖의 원자력시설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없음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부지 경계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3415046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0DAA085-A432-4E5F-8CA4-BDD6D80BA4A0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</p:spTree>
    <p:extLst>
      <p:ext uri="{BB962C8B-B14F-4D97-AF65-F5344CB8AC3E}">
        <p14:creationId xmlns:p14="http://schemas.microsoft.com/office/powerpoint/2010/main" val="402501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7" y="1345887"/>
            <a:ext cx="8244565" cy="3567489"/>
          </a:xfrm>
          <a:prstGeom prst="rect">
            <a:avLst/>
          </a:prstGeom>
          <a:noFill/>
        </p:spPr>
        <p:txBody>
          <a:bodyPr wrap="square" rtlCol="0" anchor="ctr" anchorCtr="0">
            <a:normAutofit fontScale="77500" lnSpcReduction="20000"/>
          </a:bodyPr>
          <a:lstStyle/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부지는 육상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수중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이동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부유식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등 다양한 옵션이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가능하며 인구밀도가 희박한 오지 여건에도 적합하도록 설계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노심 방사선원 절대량이 축소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중대사고 발생을 원천적으로 배제한 설계 개념 →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EPZ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축소 가능 주장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EPZ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설정에는 원자로 출력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인구 밀집도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기후조건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사회적 수용성 등 다양한 변수 고려 필요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원칙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SMR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설계 스펙트럼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혁신 기술의 다양성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노형 별 다른 특성 보유 →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EPZ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결정은 기존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IAEA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에서 제시하고 있는 방법론 적용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52BCF4-25C3-417B-811A-B260B40DA36A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34D33833-89FE-4BF4-9DA2-E0E069ACC1B7}"/>
              </a:ext>
            </a:extLst>
          </p:cNvPr>
          <p:cNvSpPr/>
          <p:nvPr/>
        </p:nvSpPr>
        <p:spPr>
          <a:xfrm>
            <a:off x="615366" y="5511762"/>
            <a:ext cx="2379945" cy="5887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혁신 기술 도입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6EE5D33-87C2-4088-8D97-E03BEBF38F60}"/>
              </a:ext>
            </a:extLst>
          </p:cNvPr>
          <p:cNvSpPr/>
          <p:nvPr/>
        </p:nvSpPr>
        <p:spPr>
          <a:xfrm>
            <a:off x="4011670" y="5869281"/>
            <a:ext cx="2379945" cy="5887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규제 원칙 준수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A23DE7F-9154-49E5-9C77-FA4B180E3DDF}"/>
              </a:ext>
            </a:extLst>
          </p:cNvPr>
          <p:cNvSpPr/>
          <p:nvPr/>
        </p:nvSpPr>
        <p:spPr>
          <a:xfrm>
            <a:off x="4010106" y="5171125"/>
            <a:ext cx="2379945" cy="5887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규제 방안 마련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034E734-D618-438A-83D3-86CEC8938825}"/>
              </a:ext>
            </a:extLst>
          </p:cNvPr>
          <p:cNvCxnSpPr/>
          <p:nvPr/>
        </p:nvCxnSpPr>
        <p:spPr>
          <a:xfrm>
            <a:off x="3480192" y="5171125"/>
            <a:ext cx="0" cy="1270000"/>
          </a:xfrm>
          <a:prstGeom prst="line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C935A5E9-832C-48EF-B900-1383EF00FF36}"/>
              </a:ext>
            </a:extLst>
          </p:cNvPr>
          <p:cNvSpPr/>
          <p:nvPr/>
        </p:nvSpPr>
        <p:spPr>
          <a:xfrm>
            <a:off x="3120664" y="5573072"/>
            <a:ext cx="764089" cy="466105"/>
          </a:xfrm>
          <a:prstGeom prst="rightArrow">
            <a:avLst/>
          </a:prstGeom>
          <a:solidFill>
            <a:schemeClr val="bg1">
              <a:lumMod val="85000"/>
              <a:alpha val="74000"/>
            </a:schemeClr>
          </a:solidFill>
          <a:ln>
            <a:solidFill>
              <a:schemeClr val="accent1">
                <a:shade val="5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ECCB65DF-F4ED-40E4-B37C-EEF33733B81B}"/>
              </a:ext>
            </a:extLst>
          </p:cNvPr>
          <p:cNvSpPr/>
          <p:nvPr/>
        </p:nvSpPr>
        <p:spPr>
          <a:xfrm>
            <a:off x="6787663" y="5874437"/>
            <a:ext cx="1922585" cy="5835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기술적 대안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0DFE0784-58D4-41D1-AB37-B8269FF1763A}"/>
              </a:ext>
            </a:extLst>
          </p:cNvPr>
          <p:cNvSpPr/>
          <p:nvPr/>
        </p:nvSpPr>
        <p:spPr>
          <a:xfrm>
            <a:off x="6787663" y="5171125"/>
            <a:ext cx="1922585" cy="5887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제도적 대안</a:t>
            </a: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6CE291C9-4C24-4A4D-A75F-979B186ED108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>
            <a:off x="6390051" y="5465487"/>
            <a:ext cx="39761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ADE4BC37-DCA8-478F-BE88-B94A7B3CF67C}"/>
              </a:ext>
            </a:extLst>
          </p:cNvPr>
          <p:cNvCxnSpPr/>
          <p:nvPr/>
        </p:nvCxnSpPr>
        <p:spPr>
          <a:xfrm>
            <a:off x="6390051" y="6138187"/>
            <a:ext cx="397612" cy="0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72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>
            <a:extLst>
              <a:ext uri="{FF2B5EF4-FFF2-40B4-BE49-F238E27FC236}">
                <a16:creationId xmlns:a16="http://schemas.microsoft.com/office/drawing/2014/main" id="{46FD6BBA-FE2E-495F-B103-F962164978B2}"/>
              </a:ext>
            </a:extLst>
          </p:cNvPr>
          <p:cNvGrpSpPr/>
          <p:nvPr/>
        </p:nvGrpSpPr>
        <p:grpSpPr>
          <a:xfrm>
            <a:off x="1097280" y="1613497"/>
            <a:ext cx="896278" cy="831472"/>
            <a:chOff x="1097280" y="1461718"/>
            <a:chExt cx="896278" cy="831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2AF18AFF-1E8C-4490-949D-B6D49C688D10}"/>
                </a:ext>
              </a:extLst>
            </p:cNvPr>
            <p:cNvSpPr/>
            <p:nvPr/>
          </p:nvSpPr>
          <p:spPr>
            <a:xfrm>
              <a:off x="1142809" y="1511694"/>
              <a:ext cx="805219" cy="7315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Ⅰ</a:t>
              </a:r>
              <a:endPara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4F485DCD-9F77-4B9A-9CDD-2053136028AA}"/>
                </a:ext>
              </a:extLst>
            </p:cNvPr>
            <p:cNvSpPr/>
            <p:nvPr/>
          </p:nvSpPr>
          <p:spPr>
            <a:xfrm>
              <a:off x="1097280" y="1461718"/>
              <a:ext cx="896278" cy="831472"/>
            </a:xfrm>
            <a:prstGeom prst="ellipse">
              <a:avLst/>
            </a:prstGeom>
            <a:noFill/>
            <a:ln w="50800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4579986-9AAF-4750-8845-9A7CE07B4CEC}"/>
              </a:ext>
            </a:extLst>
          </p:cNvPr>
          <p:cNvGrpSpPr/>
          <p:nvPr/>
        </p:nvGrpSpPr>
        <p:grpSpPr>
          <a:xfrm>
            <a:off x="1097280" y="3568562"/>
            <a:ext cx="896278" cy="831472"/>
            <a:chOff x="1097280" y="1483360"/>
            <a:chExt cx="896278" cy="831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8E9D669E-312A-4524-B5BD-7005217F29DA}"/>
                </a:ext>
              </a:extLst>
            </p:cNvPr>
            <p:cNvSpPr/>
            <p:nvPr/>
          </p:nvSpPr>
          <p:spPr>
            <a:xfrm>
              <a:off x="1142808" y="1534006"/>
              <a:ext cx="805219" cy="7315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Ⅲ</a:t>
              </a:r>
              <a:endPara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F4318E76-30E0-4066-A409-1E9429489AF4}"/>
                </a:ext>
              </a:extLst>
            </p:cNvPr>
            <p:cNvSpPr/>
            <p:nvPr/>
          </p:nvSpPr>
          <p:spPr>
            <a:xfrm>
              <a:off x="1097280" y="1483360"/>
              <a:ext cx="896278" cy="831472"/>
            </a:xfrm>
            <a:prstGeom prst="ellipse">
              <a:avLst/>
            </a:prstGeom>
            <a:noFill/>
            <a:ln w="50800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3BC1E1F-C943-4D3E-BE21-BB89D9E15F86}"/>
              </a:ext>
            </a:extLst>
          </p:cNvPr>
          <p:cNvGrpSpPr/>
          <p:nvPr/>
        </p:nvGrpSpPr>
        <p:grpSpPr>
          <a:xfrm>
            <a:off x="1097280" y="2592006"/>
            <a:ext cx="896278" cy="831472"/>
            <a:chOff x="1097280" y="1483360"/>
            <a:chExt cx="896278" cy="831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2BE70E91-B5C3-40A5-BA30-7649CE6B15D2}"/>
                </a:ext>
              </a:extLst>
            </p:cNvPr>
            <p:cNvSpPr/>
            <p:nvPr/>
          </p:nvSpPr>
          <p:spPr>
            <a:xfrm>
              <a:off x="1142808" y="1534006"/>
              <a:ext cx="805219" cy="7315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Ⅱ</a:t>
              </a:r>
              <a:endPara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986E78F5-8878-4326-84FF-FCBA74B9A113}"/>
                </a:ext>
              </a:extLst>
            </p:cNvPr>
            <p:cNvSpPr/>
            <p:nvPr/>
          </p:nvSpPr>
          <p:spPr>
            <a:xfrm>
              <a:off x="1097280" y="1483360"/>
              <a:ext cx="896278" cy="831472"/>
            </a:xfrm>
            <a:prstGeom prst="ellipse">
              <a:avLst/>
            </a:prstGeom>
            <a:noFill/>
            <a:ln w="50800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3F7C394-DA6E-48B7-8683-B60C5E11EDAF}"/>
              </a:ext>
            </a:extLst>
          </p:cNvPr>
          <p:cNvGrpSpPr/>
          <p:nvPr/>
        </p:nvGrpSpPr>
        <p:grpSpPr>
          <a:xfrm>
            <a:off x="1097280" y="4545118"/>
            <a:ext cx="896278" cy="831472"/>
            <a:chOff x="1097280" y="1483360"/>
            <a:chExt cx="896278" cy="831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F364D1A5-1BBF-41AD-8FD3-58FD2838EE1D}"/>
                </a:ext>
              </a:extLst>
            </p:cNvPr>
            <p:cNvSpPr/>
            <p:nvPr/>
          </p:nvSpPr>
          <p:spPr>
            <a:xfrm>
              <a:off x="1142808" y="1534006"/>
              <a:ext cx="805219" cy="7315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Ⅳ</a:t>
              </a:r>
              <a:endPara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13FFBC37-D995-4294-94C9-3C1AD0FB3303}"/>
                </a:ext>
              </a:extLst>
            </p:cNvPr>
            <p:cNvSpPr/>
            <p:nvPr/>
          </p:nvSpPr>
          <p:spPr>
            <a:xfrm>
              <a:off x="1097280" y="1483360"/>
              <a:ext cx="896278" cy="831472"/>
            </a:xfrm>
            <a:prstGeom prst="ellipse">
              <a:avLst/>
            </a:prstGeom>
            <a:noFill/>
            <a:ln w="50800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FDDAD793-1994-4D24-9A22-B709D03892E8}"/>
              </a:ext>
            </a:extLst>
          </p:cNvPr>
          <p:cNvGrpSpPr/>
          <p:nvPr/>
        </p:nvGrpSpPr>
        <p:grpSpPr>
          <a:xfrm>
            <a:off x="1097280" y="5521116"/>
            <a:ext cx="896278" cy="831472"/>
            <a:chOff x="1097280" y="1483360"/>
            <a:chExt cx="896278" cy="8314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21602683-577D-46C9-925C-581990ADEAEB}"/>
                </a:ext>
              </a:extLst>
            </p:cNvPr>
            <p:cNvSpPr/>
            <p:nvPr/>
          </p:nvSpPr>
          <p:spPr>
            <a:xfrm>
              <a:off x="1142808" y="1534006"/>
              <a:ext cx="805219" cy="73152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0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Ⅴ</a:t>
              </a:r>
              <a:endParaRPr lang="ko-KR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FB02064A-7812-4395-8C86-C6CE55BE755E}"/>
                </a:ext>
              </a:extLst>
            </p:cNvPr>
            <p:cNvSpPr/>
            <p:nvPr/>
          </p:nvSpPr>
          <p:spPr>
            <a:xfrm>
              <a:off x="1097280" y="1483360"/>
              <a:ext cx="896278" cy="831472"/>
            </a:xfrm>
            <a:prstGeom prst="ellipse">
              <a:avLst/>
            </a:prstGeom>
            <a:noFill/>
            <a:ln w="50800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55040B0-1878-497C-A09D-51FF082AFB20}"/>
              </a:ext>
            </a:extLst>
          </p:cNvPr>
          <p:cNvSpPr/>
          <p:nvPr/>
        </p:nvSpPr>
        <p:spPr>
          <a:xfrm>
            <a:off x="2224060" y="1674112"/>
            <a:ext cx="17028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HY견고딕" panose="02030600000101010101" pitchFamily="18" charset="-127"/>
              </a:rPr>
              <a:t>배경</a:t>
            </a:r>
            <a:endParaRPr lang="ko-KR" alt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899FF84-6D68-4735-92F3-6E8A9E9FE6B7}"/>
              </a:ext>
            </a:extLst>
          </p:cNvPr>
          <p:cNvSpPr/>
          <p:nvPr/>
        </p:nvSpPr>
        <p:spPr>
          <a:xfrm>
            <a:off x="2224060" y="2653799"/>
            <a:ext cx="49548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ko-KR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특성</a:t>
            </a:r>
            <a:r>
              <a:rPr lang="en-US" altLang="ko-K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/</a:t>
            </a:r>
            <a:r>
              <a:rPr lang="ko-KR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개발 현황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A3C0620-2F36-435E-9A7B-5B819BC68B81}"/>
              </a:ext>
            </a:extLst>
          </p:cNvPr>
          <p:cNvSpPr/>
          <p:nvPr/>
        </p:nvSpPr>
        <p:spPr>
          <a:xfrm>
            <a:off x="2224060" y="3627224"/>
            <a:ext cx="58226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ko-KR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규제 해외 동향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0D4B26AA-1086-4041-87D1-342A90C23C56}"/>
              </a:ext>
            </a:extLst>
          </p:cNvPr>
          <p:cNvSpPr/>
          <p:nvPr/>
        </p:nvSpPr>
        <p:spPr>
          <a:xfrm>
            <a:off x="2224060" y="4606911"/>
            <a:ext cx="51817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원자력통제 규제 현안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5440958-6FFD-4A50-ABB8-B528615EF158}"/>
              </a:ext>
            </a:extLst>
          </p:cNvPr>
          <p:cNvSpPr/>
          <p:nvPr/>
        </p:nvSpPr>
        <p:spPr>
          <a:xfrm>
            <a:off x="2224060" y="5586040"/>
            <a:ext cx="51817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o-KR" alt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맺음말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5C20DE-A68B-421D-A946-AE3C15FF2FED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Calibri" panose="020F0502020204030204" pitchFamily="34" charset="0"/>
                <a:ea typeface="HY견고딕" panose="02030600000101010101" pitchFamily="18" charset="-127"/>
                <a:cs typeface="Calibri" panose="020F0502020204030204" pitchFamily="34" charset="0"/>
              </a:rPr>
              <a:t>목  차</a:t>
            </a:r>
          </a:p>
        </p:txBody>
      </p:sp>
    </p:spTree>
    <p:extLst>
      <p:ext uri="{BB962C8B-B14F-4D97-AF65-F5344CB8AC3E}">
        <p14:creationId xmlns:p14="http://schemas.microsoft.com/office/powerpoint/2010/main" val="30904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11B4B-120D-4ED4-8390-BF1D8F8C4122}"/>
              </a:ext>
            </a:extLst>
          </p:cNvPr>
          <p:cNvSpPr txBox="1"/>
          <p:nvPr/>
        </p:nvSpPr>
        <p:spPr>
          <a:xfrm>
            <a:off x="370908" y="1278357"/>
            <a:ext cx="8402183" cy="1932493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경수로 대비 추가가 필요한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규제 개입 단계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800100" lvl="1" indent="-342900">
              <a:lnSpc>
                <a:spcPct val="120000"/>
              </a:lnSpc>
              <a:buFont typeface="HY견고딕" panose="02030600000101010101" pitchFamily="18" charset="-127"/>
              <a:buChar char="○"/>
            </a:pPr>
            <a:endParaRPr lang="en-US" altLang="ko-KR" sz="2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800100" lvl="1" indent="-342900">
              <a:lnSpc>
                <a:spcPct val="120000"/>
              </a:lnSpc>
              <a:buFont typeface="HY견고딕" panose="02030600000101010101" pitchFamily="18" charset="-127"/>
              <a:buChar char="○"/>
            </a:pP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제조시설 내 주요 모듈 제작</a:t>
            </a:r>
            <a:r>
              <a:rPr lang="en-US" altLang="ko-KR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조립</a:t>
            </a:r>
          </a:p>
          <a:p>
            <a:pPr marL="800100" lvl="1" indent="-342900">
              <a:lnSpc>
                <a:spcPct val="120000"/>
              </a:lnSpc>
              <a:buFont typeface="HY견고딕" panose="02030600000101010101" pitchFamily="18" charset="-127"/>
              <a:buChar char="○"/>
            </a:pP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제조시설 내 주요 모듈</a:t>
            </a:r>
            <a:r>
              <a:rPr lang="en-US" altLang="ko-KR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부품 시험 및 시운전</a:t>
            </a:r>
          </a:p>
          <a:p>
            <a:pPr marL="800100" lvl="1" indent="-342900">
              <a:lnSpc>
                <a:spcPct val="120000"/>
              </a:lnSpc>
              <a:buFont typeface="HY견고딕" panose="02030600000101010101" pitchFamily="18" charset="-127"/>
              <a:buChar char="○"/>
            </a:pP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제조시설 내 핵연료 장전</a:t>
            </a:r>
          </a:p>
          <a:p>
            <a:pPr marL="800100" lvl="1" indent="-342900">
              <a:lnSpc>
                <a:spcPct val="120000"/>
              </a:lnSpc>
              <a:buFont typeface="HY견고딕" panose="02030600000101010101" pitchFamily="18" charset="-127"/>
              <a:buChar char="○"/>
            </a:pP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제조시설에서 </a:t>
            </a:r>
            <a:r>
              <a:rPr lang="en-US" altLang="ko-KR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부지로 모듈 이송</a:t>
            </a:r>
            <a:r>
              <a:rPr lang="en-US" altLang="ko-KR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통합 시험 및 시운전</a:t>
            </a:r>
          </a:p>
          <a:p>
            <a:pPr marL="800100" lvl="1" indent="-342900">
              <a:lnSpc>
                <a:spcPct val="120000"/>
              </a:lnSpc>
              <a:buFont typeface="HY견고딕" panose="02030600000101010101" pitchFamily="18" charset="-127"/>
              <a:buChar char="○"/>
            </a:pPr>
            <a:r>
              <a:rPr lang="ko-KR" altLang="en-US" sz="2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모듈 단위 소외 이송 후 해체</a:t>
            </a:r>
            <a:endParaRPr lang="en-US" altLang="ko-KR" sz="2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8FC9B90-1D98-4DF5-B9C4-62E56D936E5D}"/>
              </a:ext>
            </a:extLst>
          </p:cNvPr>
          <p:cNvSpPr/>
          <p:nvPr/>
        </p:nvSpPr>
        <p:spPr>
          <a:xfrm>
            <a:off x="1604792" y="3263796"/>
            <a:ext cx="1777429" cy="4844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IAEA SSG-12</a:t>
            </a:r>
          </a:p>
          <a:p>
            <a:pPr algn="ctr"/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건설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~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해체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95D01DD-CCBE-4E08-B935-CFDDA5173F2C}"/>
              </a:ext>
            </a:extLst>
          </p:cNvPr>
          <p:cNvSpPr/>
          <p:nvPr/>
        </p:nvSpPr>
        <p:spPr>
          <a:xfrm>
            <a:off x="1604792" y="4021305"/>
            <a:ext cx="1777429" cy="4844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③ 건설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64C4FF3-70D9-4DC6-B925-A593F33FE343}"/>
              </a:ext>
            </a:extLst>
          </p:cNvPr>
          <p:cNvSpPr/>
          <p:nvPr/>
        </p:nvSpPr>
        <p:spPr>
          <a:xfrm>
            <a:off x="1604792" y="4613610"/>
            <a:ext cx="1777429" cy="109277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④ 시운전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9940469-6D7C-4F8D-A3F2-4D38ED020F68}"/>
              </a:ext>
            </a:extLst>
          </p:cNvPr>
          <p:cNvSpPr/>
          <p:nvPr/>
        </p:nvSpPr>
        <p:spPr>
          <a:xfrm>
            <a:off x="1604792" y="5892390"/>
            <a:ext cx="1777429" cy="7266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⑥ 해체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7D9B978-2386-40A0-BF25-9B7BDA9917DC}"/>
              </a:ext>
            </a:extLst>
          </p:cNvPr>
          <p:cNvSpPr/>
          <p:nvPr/>
        </p:nvSpPr>
        <p:spPr>
          <a:xfrm>
            <a:off x="3752246" y="3263796"/>
            <a:ext cx="3868067" cy="4844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SMR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예상 인허가 생애주기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건설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~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해체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 </a:t>
            </a:r>
            <a:endParaRPr lang="ko-KR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4916ED9-8C2C-40B1-8235-A155C9F8198F}"/>
              </a:ext>
            </a:extLst>
          </p:cNvPr>
          <p:cNvSpPr/>
          <p:nvPr/>
        </p:nvSpPr>
        <p:spPr>
          <a:xfrm>
            <a:off x="3752246" y="4021305"/>
            <a:ext cx="1777429" cy="484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소내 건설 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/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조립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59BEE36-2CF3-4612-8E5C-0909A65CCAF8}"/>
              </a:ext>
            </a:extLst>
          </p:cNvPr>
          <p:cNvSpPr/>
          <p:nvPr/>
        </p:nvSpPr>
        <p:spPr>
          <a:xfrm>
            <a:off x="3752246" y="4613609"/>
            <a:ext cx="1777429" cy="10927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소내 시운전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695DABC-5F00-4186-B444-74624D37F6F4}"/>
              </a:ext>
            </a:extLst>
          </p:cNvPr>
          <p:cNvSpPr/>
          <p:nvPr/>
        </p:nvSpPr>
        <p:spPr>
          <a:xfrm>
            <a:off x="3752246" y="5892390"/>
            <a:ext cx="1777429" cy="72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소내 해체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EE0CA30-623D-48F1-8731-41C555E7B7E5}"/>
              </a:ext>
            </a:extLst>
          </p:cNvPr>
          <p:cNvSpPr/>
          <p:nvPr/>
        </p:nvSpPr>
        <p:spPr>
          <a:xfrm>
            <a:off x="5842884" y="4021304"/>
            <a:ext cx="1777429" cy="4844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제조시설 내 제작</a:t>
            </a:r>
            <a:endParaRPr lang="en-US" altLang="ko-KR" sz="12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핵연료 장전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F2346E8-15B5-4DF5-9A43-5CD44A202210}"/>
              </a:ext>
            </a:extLst>
          </p:cNvPr>
          <p:cNvSpPr/>
          <p:nvPr/>
        </p:nvSpPr>
        <p:spPr>
          <a:xfrm>
            <a:off x="5842884" y="4615678"/>
            <a:ext cx="1777429" cy="288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/>
                </a:solidFill>
                <a:latin typeface="+mn-ea"/>
              </a:rPr>
              <a:t>소외시운전</a:t>
            </a:r>
            <a:endParaRPr lang="ko-KR" altLang="en-US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C599D3E-2B72-4D26-AD4B-3BE35FDE255A}"/>
              </a:ext>
            </a:extLst>
          </p:cNvPr>
          <p:cNvSpPr/>
          <p:nvPr/>
        </p:nvSpPr>
        <p:spPr>
          <a:xfrm>
            <a:off x="5842884" y="5016596"/>
            <a:ext cx="1777429" cy="288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이송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BBC197C-4809-4F95-B26B-79E1FB0EBD31}"/>
              </a:ext>
            </a:extLst>
          </p:cNvPr>
          <p:cNvSpPr/>
          <p:nvPr/>
        </p:nvSpPr>
        <p:spPr>
          <a:xfrm>
            <a:off x="5842884" y="5417514"/>
            <a:ext cx="1777429" cy="288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소내시운전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506503C-1900-4A7E-B7D4-EDE18A5C0099}"/>
              </a:ext>
            </a:extLst>
          </p:cNvPr>
          <p:cNvSpPr/>
          <p:nvPr/>
        </p:nvSpPr>
        <p:spPr>
          <a:xfrm>
            <a:off x="5842884" y="5896531"/>
            <a:ext cx="1777429" cy="288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소외 이송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4C0324A-81AD-4E0D-8EF0-788C77F28297}"/>
              </a:ext>
            </a:extLst>
          </p:cNvPr>
          <p:cNvSpPr/>
          <p:nvPr/>
        </p:nvSpPr>
        <p:spPr>
          <a:xfrm>
            <a:off x="5842884" y="6297449"/>
            <a:ext cx="1777429" cy="288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소내 해체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CB917-F741-486B-BBED-6FABF61666EC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</p:spTree>
    <p:extLst>
      <p:ext uri="{BB962C8B-B14F-4D97-AF65-F5344CB8AC3E}">
        <p14:creationId xmlns:p14="http://schemas.microsoft.com/office/powerpoint/2010/main" val="341077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57CCB28-B831-463A-9991-90643B87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400" y="16789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A7201467-3DCC-4272-8E70-6B8BC2948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39538"/>
              </p:ext>
            </p:extLst>
          </p:nvPr>
        </p:nvGraphicFramePr>
        <p:xfrm>
          <a:off x="734290" y="1843054"/>
          <a:ext cx="7910946" cy="45762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1658">
                  <a:extLst>
                    <a:ext uri="{9D8B030D-6E8A-4147-A177-3AD203B41FA5}">
                      <a16:colId xmlns:a16="http://schemas.microsoft.com/office/drawing/2014/main" val="870990857"/>
                    </a:ext>
                  </a:extLst>
                </a:gridCol>
                <a:gridCol w="5069288">
                  <a:extLst>
                    <a:ext uri="{9D8B030D-6E8A-4147-A177-3AD203B41FA5}">
                      <a16:colId xmlns:a16="http://schemas.microsoft.com/office/drawing/2014/main" val="4087435659"/>
                    </a:ext>
                  </a:extLst>
                </a:gridCol>
              </a:tblGrid>
              <a:tr h="5453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검토 대상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검토 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765855"/>
                  </a:ext>
                </a:extLst>
              </a:tr>
              <a:tr h="180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구조물 설계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물질수지구역 영역</a:t>
                      </a:r>
                    </a:p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핵물질 이동 및 전용가능 경로</a:t>
                      </a:r>
                    </a:p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</a:t>
                      </a:r>
                      <a:r>
                        <a:rPr lang="ko-KR" altLang="en-US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사용후핵연료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저장</a:t>
                      </a:r>
                    </a:p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감시 장비 종류 및 위치</a:t>
                      </a:r>
                      <a:endParaRPr lang="en-US" altLang="ko-K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(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방사선 계측기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감시 카메라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봉인설치 위치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604847"/>
                  </a:ext>
                </a:extLst>
              </a:tr>
              <a:tr h="1037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운전 주기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핵물질 계량관리 정기검사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중간검사빈도</a:t>
                      </a:r>
                    </a:p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사찰 장비 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보조수단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225229"/>
                  </a:ext>
                </a:extLst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핵물질 형상 및 농축도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</a:t>
                      </a:r>
                      <a:r>
                        <a:rPr lang="ko-KR" altLang="en-US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비파괴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검사 장비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931332"/>
                  </a:ext>
                </a:extLst>
              </a:tr>
              <a:tr h="6662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모듈 제조시설에서 </a:t>
                      </a:r>
                      <a:endParaRPr lang="en-US" altLang="ko-K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핵연료 장전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제조시설 물질수지구역 및 </a:t>
                      </a:r>
                      <a:endParaRPr lang="en-US" altLang="ko-K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안전조치 대상 시설 지정 여부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5741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32EA9F3-BE03-4B3D-AF94-A4E8E7BB16A0}"/>
              </a:ext>
            </a:extLst>
          </p:cNvPr>
          <p:cNvSpPr txBox="1"/>
          <p:nvPr/>
        </p:nvSpPr>
        <p:spPr>
          <a:xfrm>
            <a:off x="370908" y="1221754"/>
            <a:ext cx="8402183" cy="457201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안전조치</a:t>
            </a:r>
            <a:endParaRPr lang="en-US" altLang="ko-KR" sz="2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96605-EE45-4FBE-ACD9-E3A9A2E69FB7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</p:spTree>
    <p:extLst>
      <p:ext uri="{BB962C8B-B14F-4D97-AF65-F5344CB8AC3E}">
        <p14:creationId xmlns:p14="http://schemas.microsoft.com/office/powerpoint/2010/main" val="374282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57CCB28-B831-463A-9991-90643B87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400" y="16789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A7201467-3DCC-4272-8E70-6B8BC2948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621045"/>
              </p:ext>
            </p:extLst>
          </p:nvPr>
        </p:nvGraphicFramePr>
        <p:xfrm>
          <a:off x="734290" y="1907555"/>
          <a:ext cx="7910946" cy="42343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1658">
                  <a:extLst>
                    <a:ext uri="{9D8B030D-6E8A-4147-A177-3AD203B41FA5}">
                      <a16:colId xmlns:a16="http://schemas.microsoft.com/office/drawing/2014/main" val="870990857"/>
                    </a:ext>
                  </a:extLst>
                </a:gridCol>
                <a:gridCol w="5069288">
                  <a:extLst>
                    <a:ext uri="{9D8B030D-6E8A-4147-A177-3AD203B41FA5}">
                      <a16:colId xmlns:a16="http://schemas.microsoft.com/office/drawing/2014/main" val="4087435659"/>
                    </a:ext>
                  </a:extLst>
                </a:gridCol>
              </a:tblGrid>
              <a:tr h="6898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검토 대상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검토 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765855"/>
                  </a:ext>
                </a:extLst>
              </a:tr>
              <a:tr h="1073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구조물 설계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핵심구역 및 설계기준 위협 설정</a:t>
                      </a:r>
                    </a:p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물리적 방벽 강도 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항공기 충돌 등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604847"/>
                  </a:ext>
                </a:extLst>
              </a:tr>
              <a:tr h="971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원자로 설치 위치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지하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수중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해상 등 원자로설치 위치에 따른 </a:t>
                      </a:r>
                      <a:endParaRPr lang="en-US" altLang="ko-K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ko-KR" altLang="en-US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물리적방호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방안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225229"/>
                  </a:ext>
                </a:extLst>
              </a:tr>
              <a:tr h="656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부지 내 인력 감축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보안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대응 인력 감축에 따른 사보타주 대응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931332"/>
                  </a:ext>
                </a:extLst>
              </a:tr>
              <a:tr h="8428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노심 방사선 재고량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방사선원 재고량 감소에 따른 방사선적 영향</a:t>
                      </a:r>
                      <a:endParaRPr lang="en-US" altLang="ko-K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(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차등접근법 적용 검토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5741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32EA9F3-BE03-4B3D-AF94-A4E8E7BB16A0}"/>
              </a:ext>
            </a:extLst>
          </p:cNvPr>
          <p:cNvSpPr txBox="1"/>
          <p:nvPr/>
        </p:nvSpPr>
        <p:spPr>
          <a:xfrm>
            <a:off x="370908" y="1221756"/>
            <a:ext cx="8402183" cy="457200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물리적방호</a:t>
            </a:r>
            <a:endParaRPr lang="en-US" altLang="ko-KR" sz="2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4FB3A5-D1D7-4E68-87CE-56E7E3880E25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</p:spTree>
    <p:extLst>
      <p:ext uri="{BB962C8B-B14F-4D97-AF65-F5344CB8AC3E}">
        <p14:creationId xmlns:p14="http://schemas.microsoft.com/office/powerpoint/2010/main" val="2864375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57CCB28-B831-463A-9991-90643B87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400" y="16789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A7201467-3DCC-4272-8E70-6B8BC2948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28689"/>
              </p:ext>
            </p:extLst>
          </p:nvPr>
        </p:nvGraphicFramePr>
        <p:xfrm>
          <a:off x="734290" y="1907554"/>
          <a:ext cx="7910946" cy="30534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1658">
                  <a:extLst>
                    <a:ext uri="{9D8B030D-6E8A-4147-A177-3AD203B41FA5}">
                      <a16:colId xmlns:a16="http://schemas.microsoft.com/office/drawing/2014/main" val="870990857"/>
                    </a:ext>
                  </a:extLst>
                </a:gridCol>
                <a:gridCol w="5069288">
                  <a:extLst>
                    <a:ext uri="{9D8B030D-6E8A-4147-A177-3AD203B41FA5}">
                      <a16:colId xmlns:a16="http://schemas.microsoft.com/office/drawing/2014/main" val="4087435659"/>
                    </a:ext>
                  </a:extLst>
                </a:gridCol>
              </a:tblGrid>
              <a:tr h="6971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검토 대상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검토 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4765855"/>
                  </a:ext>
                </a:extLst>
              </a:tr>
              <a:tr h="869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모듈 간 자원공유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주제어실 및 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SSC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공유에 따른 사이버 보안</a:t>
                      </a:r>
                      <a:endParaRPr lang="en-US" altLang="ko-K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/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위험성 평가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9604847"/>
                  </a:ext>
                </a:extLst>
              </a:tr>
              <a:tr h="714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일체형 설계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모듈 내부 압력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유량 계측기 보정 방안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225229"/>
                  </a:ext>
                </a:extLst>
              </a:tr>
              <a:tr h="772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○ 공간 최적화 설계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</a:t>
                      </a:r>
                      <a:r>
                        <a:rPr lang="en-US" altLang="ko-KR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I&amp;C </a:t>
                      </a: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장비 수량 및 복잡성 증대 영향 평가</a:t>
                      </a:r>
                      <a:endParaRPr lang="en-US" altLang="ko-K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▷ 계측장비 유지 보수 방안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993133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32EA9F3-BE03-4B3D-AF94-A4E8E7BB16A0}"/>
              </a:ext>
            </a:extLst>
          </p:cNvPr>
          <p:cNvSpPr txBox="1"/>
          <p:nvPr/>
        </p:nvSpPr>
        <p:spPr>
          <a:xfrm>
            <a:off x="370908" y="1233848"/>
            <a:ext cx="8402183" cy="445107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사이버 보안</a:t>
            </a:r>
            <a:endParaRPr lang="en-US" altLang="ko-KR" sz="2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10802-03ED-491C-91C9-D6CAF0B68CD5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Ⅳ.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원자력 통제 규제 현안</a:t>
            </a:r>
          </a:p>
        </p:txBody>
      </p:sp>
    </p:spTree>
    <p:extLst>
      <p:ext uri="{BB962C8B-B14F-4D97-AF65-F5344CB8AC3E}">
        <p14:creationId xmlns:p14="http://schemas.microsoft.com/office/powerpoint/2010/main" val="127331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8E62F3-1F1A-43C2-931B-AF0A3BBFA540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Ⅴ.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맺음말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92CB2-D9F8-40C8-A3CD-6B0439C1AF39}"/>
              </a:ext>
            </a:extLst>
          </p:cNvPr>
          <p:cNvSpPr txBox="1"/>
          <p:nvPr/>
        </p:nvSpPr>
        <p:spPr>
          <a:xfrm>
            <a:off x="449717" y="1450848"/>
            <a:ext cx="8244565" cy="4926505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개발에 따른 기존 규제 체계에 대한 변화 요구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카 등 주요국 규제기관의 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 촉진을 위한 선제적 대응</a:t>
            </a: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IAEA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중심으로 한 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규제 현안 논의 채널 확대</a:t>
            </a: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개발자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규제자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간 협력 및 설계정보 공유 확대 노력 필요</a:t>
            </a: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촉진을 위한 원자력통제 규제 역량 제고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공통 규제 현안은 원자력통제 규제와 직접적인 연관성</a:t>
            </a: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불필요한 시행착오 방지를 위한 설계단계 원자력통제 규제요건 반영</a:t>
            </a: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제도적 대안과 동시에 기술적 대안을 모색할 수 있는 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R&amp;D 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역량 확보</a:t>
            </a: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수출 경쟁력 제고를 위한 규제 측면의 역할 확대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1">
              <a:lnSpc>
                <a:spcPct val="120000"/>
              </a:lnSpc>
            </a:pP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최종 수요자의 요구 사항과 규제 환경에 적합한 규제 서비스를 동시에 제공하는 방안이 필요 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과거 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APR1400 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수출 사례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획득된 규제 경험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지식을 국내외 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사업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발굴</a:t>
            </a:r>
            <a:r>
              <a:rPr lang="en-US" altLang="ko-KR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지원에 활용</a:t>
            </a:r>
            <a:endParaRPr lang="en-US" altLang="ko-KR" sz="2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8916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8E62F3-1F1A-43C2-931B-AF0A3BBFA540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ea typeface="HY견고딕" panose="02030600000101010101" pitchFamily="18" charset="-127"/>
              </a:rPr>
              <a:t>email: jerry@kinac.re.kr</a:t>
            </a:r>
            <a:endParaRPr lang="ko-KR" altLang="en-US" sz="1600" b="1" dirty="0">
              <a:solidFill>
                <a:schemeClr val="bg1"/>
              </a:solidFill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27CC3-4644-4176-921E-F40BFC807E94}"/>
              </a:ext>
            </a:extLst>
          </p:cNvPr>
          <p:cNvSpPr txBox="1"/>
          <p:nvPr/>
        </p:nvSpPr>
        <p:spPr>
          <a:xfrm>
            <a:off x="1725168" y="3060192"/>
            <a:ext cx="5693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/>
              <a:t>감사합니다</a:t>
            </a:r>
            <a:r>
              <a:rPr lang="en-US" altLang="ko-KR" sz="2800" b="1" dirty="0"/>
              <a:t>.</a:t>
            </a:r>
          </a:p>
          <a:p>
            <a:pPr algn="ctr"/>
            <a:endParaRPr lang="en-US" altLang="ko-KR" sz="2800" b="1" dirty="0"/>
          </a:p>
          <a:p>
            <a:pPr algn="ctr"/>
            <a:r>
              <a:rPr lang="en-US" altLang="ko-KR" sz="2800" b="1" dirty="0"/>
              <a:t>Q &amp; A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9357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7" y="1281723"/>
            <a:ext cx="8244565" cy="4328068"/>
          </a:xfrm>
          <a:prstGeom prst="rect">
            <a:avLst/>
          </a:prstGeom>
          <a:noFill/>
        </p:spPr>
        <p:txBody>
          <a:bodyPr wrap="square" rtlCol="0" anchor="ctr" anchorCtr="0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지구 온난화 대응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국가 간 에너지 자원 확보 경쟁 격화 등에 따른 지속가능 청정에너지 대안 모색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순환에너지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태양광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풍력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한계 및 문제점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간헐성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저품질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간과되었던 원자력의 장점이 재조명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(no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CO</a:t>
            </a:r>
            <a:r>
              <a:rPr lang="en-US" altLang="ko-KR" sz="2400" baseline="-2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2,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품질 우수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공급안전성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에너지 안보 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중대사고 우려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유연성 부족 등 기존 경수로 원전의 한계 요인을 극복하기 위한 대안으로 소형 모듈형 원자로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(SMR)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부각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주요 원전 선진국에서 경수로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고온가스로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고속로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용융염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원자로 등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여개 이상의 노형이 개발 중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모듈 단위 증설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주제어실 공유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해상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지중식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등 혁신적인 기술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개념의 도입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중대사고를 원천적으로 배제할 수 있는 피동 안전설계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D7398-A235-470C-B0B6-23F8445BC339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Ⅰ.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배 경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A43009C-3BCF-4816-8834-01C6A6C88644}"/>
              </a:ext>
            </a:extLst>
          </p:cNvPr>
          <p:cNvSpPr/>
          <p:nvPr/>
        </p:nvSpPr>
        <p:spPr>
          <a:xfrm>
            <a:off x="3151123" y="5886265"/>
            <a:ext cx="1563116" cy="63091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안전성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3499C2D-D3DD-460F-A5C3-2DCDCEF3296B}"/>
              </a:ext>
            </a:extLst>
          </p:cNvPr>
          <p:cNvSpPr/>
          <p:nvPr/>
        </p:nvSpPr>
        <p:spPr>
          <a:xfrm>
            <a:off x="4863413" y="5886265"/>
            <a:ext cx="1563116" cy="63091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유연성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0A2E49A-CADE-45A3-A9DF-F3A578A92E05}"/>
              </a:ext>
            </a:extLst>
          </p:cNvPr>
          <p:cNvSpPr/>
          <p:nvPr/>
        </p:nvSpPr>
        <p:spPr>
          <a:xfrm>
            <a:off x="6575703" y="5886264"/>
            <a:ext cx="1996253" cy="63091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기술혁신성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1F44154-0172-44FB-A097-E4BE8B81B2C7}"/>
              </a:ext>
            </a:extLst>
          </p:cNvPr>
          <p:cNvSpPr/>
          <p:nvPr/>
        </p:nvSpPr>
        <p:spPr>
          <a:xfrm>
            <a:off x="294640" y="5940112"/>
            <a:ext cx="28564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ko-KR" sz="2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주요 특성</a:t>
            </a:r>
          </a:p>
        </p:txBody>
      </p:sp>
    </p:spTree>
    <p:extLst>
      <p:ext uri="{BB962C8B-B14F-4D97-AF65-F5344CB8AC3E}">
        <p14:creationId xmlns:p14="http://schemas.microsoft.com/office/powerpoint/2010/main" val="240915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449717" y="1301675"/>
            <a:ext cx="8244565" cy="1709254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지향하는 혁신적인 기술 도입은 기존 대형 경수로 기반의 규제 체제 적용에 어려움을 야기</a:t>
            </a: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How to regulate?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A799DB5-5EAC-4235-847A-125212FE9C11}"/>
              </a:ext>
            </a:extLst>
          </p:cNvPr>
          <p:cNvSpPr/>
          <p:nvPr/>
        </p:nvSpPr>
        <p:spPr>
          <a:xfrm>
            <a:off x="909319" y="3162142"/>
            <a:ext cx="7325360" cy="9042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option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기존 경수로 기반 규제체제 적용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option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② 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인증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운영 등에 필요한 새로운 규제 방안 준비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  <a:sym typeface="Wingdings" panose="05000000000000000000" pitchFamily="2" charset="2"/>
              </a:rPr>
              <a:t></a:t>
            </a:r>
            <a:endParaRPr lang="en-US" altLang="ko-KR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48CD70-7DD5-4F7B-A808-75152A190534}"/>
              </a:ext>
            </a:extLst>
          </p:cNvPr>
          <p:cNvSpPr txBox="1"/>
          <p:nvPr/>
        </p:nvSpPr>
        <p:spPr>
          <a:xfrm>
            <a:off x="449717" y="4217595"/>
            <a:ext cx="8244565" cy="2173848"/>
          </a:xfrm>
          <a:prstGeom prst="rect">
            <a:avLst/>
          </a:prstGeom>
          <a:noFill/>
        </p:spPr>
        <p:txBody>
          <a:bodyPr wrap="square" rtlCol="0" anchor="ctr" anchorCtr="0"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규제 접근 전략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건설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운영 상의 특성 고려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혁신적 기술 도입을 수용할 수 있는 새로운 규제 접근법 필요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기술 개발과 규제 준비를 병행하여 시행착오 방지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과거</a:t>
            </a: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시설 구조물 완공 후 안전조치 접근법 개발</a:t>
            </a: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시설 검사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향후</a:t>
            </a:r>
            <a:r>
              <a:rPr lang="en-US" altLang="ko-KR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SSBD(Safeguards/Security by Design) </a:t>
            </a:r>
            <a:r>
              <a:rPr lang="ko-KR" altLang="en-US" dirty="0">
                <a:solidFill>
                  <a:schemeClr val="accent2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적용</a:t>
            </a:r>
            <a:endParaRPr lang="en-US" altLang="ko-KR" dirty="0">
              <a:solidFill>
                <a:schemeClr val="accent2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94AEB4-8607-4BF2-B5C4-FEAD21F47118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Ⅰ.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배 경</a:t>
            </a:r>
          </a:p>
        </p:txBody>
      </p:sp>
    </p:spTree>
    <p:extLst>
      <p:ext uri="{BB962C8B-B14F-4D97-AF65-F5344CB8AC3E}">
        <p14:creationId xmlns:p14="http://schemas.microsoft.com/office/powerpoint/2010/main" val="90405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5A9744-F946-4BAB-8E52-1E65C3FF5D3D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Ⅱ. 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특성 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/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개발 현황 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AD3855D-0960-4D1C-9B17-9F035B584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151339"/>
              </p:ext>
            </p:extLst>
          </p:nvPr>
        </p:nvGraphicFramePr>
        <p:xfrm>
          <a:off x="605857" y="2069660"/>
          <a:ext cx="7932284" cy="403470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91360">
                  <a:extLst>
                    <a:ext uri="{9D8B030D-6E8A-4147-A177-3AD203B41FA5}">
                      <a16:colId xmlns:a16="http://schemas.microsoft.com/office/drawing/2014/main" val="317661126"/>
                    </a:ext>
                  </a:extLst>
                </a:gridCol>
                <a:gridCol w="990154">
                  <a:extLst>
                    <a:ext uri="{9D8B030D-6E8A-4147-A177-3AD203B41FA5}">
                      <a16:colId xmlns:a16="http://schemas.microsoft.com/office/drawing/2014/main" val="2554428737"/>
                    </a:ext>
                  </a:extLst>
                </a:gridCol>
                <a:gridCol w="990154">
                  <a:extLst>
                    <a:ext uri="{9D8B030D-6E8A-4147-A177-3AD203B41FA5}">
                      <a16:colId xmlns:a16="http://schemas.microsoft.com/office/drawing/2014/main" val="2002925501"/>
                    </a:ext>
                  </a:extLst>
                </a:gridCol>
                <a:gridCol w="990154">
                  <a:extLst>
                    <a:ext uri="{9D8B030D-6E8A-4147-A177-3AD203B41FA5}">
                      <a16:colId xmlns:a16="http://schemas.microsoft.com/office/drawing/2014/main" val="36492651"/>
                    </a:ext>
                  </a:extLst>
                </a:gridCol>
                <a:gridCol w="990154">
                  <a:extLst>
                    <a:ext uri="{9D8B030D-6E8A-4147-A177-3AD203B41FA5}">
                      <a16:colId xmlns:a16="http://schemas.microsoft.com/office/drawing/2014/main" val="4288539785"/>
                    </a:ext>
                  </a:extLst>
                </a:gridCol>
                <a:gridCol w="990154">
                  <a:extLst>
                    <a:ext uri="{9D8B030D-6E8A-4147-A177-3AD203B41FA5}">
                      <a16:colId xmlns:a16="http://schemas.microsoft.com/office/drawing/2014/main" val="1097757699"/>
                    </a:ext>
                  </a:extLst>
                </a:gridCol>
                <a:gridCol w="990154">
                  <a:extLst>
                    <a:ext uri="{9D8B030D-6E8A-4147-A177-3AD203B41FA5}">
                      <a16:colId xmlns:a16="http://schemas.microsoft.com/office/drawing/2014/main" val="3541886560"/>
                    </a:ext>
                  </a:extLst>
                </a:gridCol>
              </a:tblGrid>
              <a:tr h="576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노형</a:t>
                      </a:r>
                      <a:endParaRPr lang="ko-KR" alt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미국</a:t>
                      </a:r>
                      <a:endParaRPr lang="ko-KR" alt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러시아</a:t>
                      </a:r>
                      <a:endParaRPr lang="ko-KR" alt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중국</a:t>
                      </a:r>
                      <a:endParaRPr lang="ko-KR" alt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</a:t>
                      </a:r>
                      <a:endParaRPr lang="ko-KR" alt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기타</a:t>
                      </a:r>
                      <a:endParaRPr lang="ko-KR" alt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</a:t>
                      </a:r>
                      <a:endParaRPr lang="ko-KR" alt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18275"/>
                  </a:ext>
                </a:extLst>
              </a:tr>
              <a:tr h="576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경수로</a:t>
                      </a:r>
                      <a:endParaRPr lang="ko-KR" alt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4106952771"/>
                  </a:ext>
                </a:extLst>
              </a:tr>
              <a:tr h="576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고온가스로</a:t>
                      </a:r>
                      <a:endParaRPr lang="ko-KR" altLang="en-US" sz="2000" b="1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836310987"/>
                  </a:ext>
                </a:extLst>
              </a:tr>
              <a:tr h="576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고속로</a:t>
                      </a:r>
                      <a:endParaRPr lang="ko-KR" altLang="en-US" sz="2000" b="1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1311418002"/>
                  </a:ext>
                </a:extLst>
              </a:tr>
              <a:tr h="576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용융염냉각로</a:t>
                      </a:r>
                      <a:endParaRPr lang="ko-KR" altLang="en-US" sz="2000" b="1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359601042"/>
                  </a:ext>
                </a:extLst>
              </a:tr>
              <a:tr h="576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마이크로원자로</a:t>
                      </a:r>
                      <a:endParaRPr lang="ko-KR" altLang="en-US" sz="2000" b="1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en-US" sz="2000" b="0" kern="0" spc="-5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663056779"/>
                  </a:ext>
                </a:extLst>
              </a:tr>
              <a:tr h="576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endParaRPr lang="en-US" sz="2000" b="0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</a:t>
                      </a:r>
                      <a:endParaRPr lang="en-US" sz="2000" b="1" kern="0" spc="-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/>
                </a:tc>
                <a:extLst>
                  <a:ext uri="{0D108BD9-81ED-4DB2-BD59-A6C34878D82A}">
                    <a16:rowId xmlns:a16="http://schemas.microsoft.com/office/drawing/2014/main" val="25131534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FE134A-6B8B-40FA-B30E-D06E3894E5A7}"/>
              </a:ext>
            </a:extLst>
          </p:cNvPr>
          <p:cNvSpPr txBox="1"/>
          <p:nvPr/>
        </p:nvSpPr>
        <p:spPr>
          <a:xfrm>
            <a:off x="605858" y="1315583"/>
            <a:ext cx="7932284" cy="443744"/>
          </a:xfrm>
          <a:prstGeom prst="rect">
            <a:avLst/>
          </a:prstGeom>
          <a:noFill/>
        </p:spPr>
        <p:txBody>
          <a:bodyPr wrap="square" rtlCol="0" anchor="ctr" anchorCtr="0"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개발 현황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(IAEA SMR Book 2020)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392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591957" y="1135682"/>
            <a:ext cx="8244565" cy="525478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SMR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특성 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(IAEA SMR </a:t>
            </a:r>
            <a:r>
              <a:rPr lang="ko-KR" altLang="en-US" sz="28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규제자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포럼</a:t>
            </a:r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28AD90E-797A-40BB-9F3A-B5CFC05E8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79406"/>
              </p:ext>
            </p:extLst>
          </p:nvPr>
        </p:nvGraphicFramePr>
        <p:xfrm>
          <a:off x="703578" y="1661160"/>
          <a:ext cx="7736842" cy="48863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736842">
                  <a:extLst>
                    <a:ext uri="{9D8B030D-6E8A-4147-A177-3AD203B41FA5}">
                      <a16:colId xmlns:a16="http://schemas.microsoft.com/office/drawing/2014/main" val="383841643"/>
                    </a:ext>
                  </a:extLst>
                </a:gridCol>
              </a:tblGrid>
              <a:tr h="9801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■ 시설 규모 축소</a:t>
                      </a:r>
                      <a:endParaRPr lang="en-US" altLang="ko-KR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기존 원전 대비 축소된 부지 면적</a:t>
                      </a:r>
                      <a:endParaRPr lang="en-US" altLang="ko-KR" sz="16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노심 출력 규모 축소 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붕괴열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감소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방사성핵종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재고량 감소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피동형 안전성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6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15265"/>
                  </a:ext>
                </a:extLst>
              </a:tr>
              <a:tr h="9801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■ 기술혁신성</a:t>
                      </a:r>
                      <a:endParaRPr lang="en-US" altLang="ko-KR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피동형 냉각 메커니즘</a:t>
                      </a:r>
                      <a:endParaRPr lang="en-US" altLang="ko-KR" sz="16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일체형 설계 개념</a:t>
                      </a:r>
                      <a:endParaRPr lang="en-US" altLang="ko-KR" sz="16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새로운 핵분열생성물 방출 차단 방법</a:t>
                      </a:r>
                      <a:endParaRPr lang="en-US" altLang="ko-KR" sz="16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새로운 연료 설계 개념 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세라믹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용융염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등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28023"/>
                  </a:ext>
                </a:extLst>
              </a:tr>
              <a:tr h="9801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■ 모듈형 설계</a:t>
                      </a:r>
                      <a:endParaRPr lang="en-US" altLang="ko-KR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집적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단순화 설계 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중대사고 원천적 배제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구조물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계통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부품 수량감소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but </a:t>
                      </a:r>
                      <a:r>
                        <a:rPr lang="ko-KR" altLang="en-US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고려해야 할 새로운 이벤트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설비 제작 현장에서 조립 및 시험 수행</a:t>
                      </a:r>
                      <a:endParaRPr lang="en-US" altLang="ko-KR" sz="16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다중 모듈 설비 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주제어실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구조물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계통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부품 공유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but</a:t>
                      </a:r>
                      <a:r>
                        <a:rPr lang="ko-KR" altLang="en-US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모듈</a:t>
                      </a:r>
                      <a:r>
                        <a:rPr lang="en-US" altLang="ko-KR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의존성</a:t>
                      </a:r>
                      <a:r>
                        <a:rPr lang="en-US" altLang="ko-KR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독립성</a:t>
                      </a:r>
                      <a:r>
                        <a:rPr lang="en-US" altLang="ko-KR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위험조건에서 다수 모듈 고장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22604"/>
                  </a:ext>
                </a:extLst>
              </a:tr>
              <a:tr h="98015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■ 건설</a:t>
                      </a:r>
                      <a:r>
                        <a:rPr lang="en-US" altLang="ko-KR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/ </a:t>
                      </a:r>
                      <a:r>
                        <a:rPr lang="ko-KR" altLang="en-US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설치 </a:t>
                      </a:r>
                      <a:r>
                        <a:rPr lang="en-US" altLang="ko-KR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수송 </a:t>
                      </a:r>
                      <a:r>
                        <a:rPr lang="en-US" altLang="ko-KR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모듈 단위</a:t>
                      </a:r>
                      <a:r>
                        <a:rPr lang="en-US" altLang="ko-KR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altLang="ko-KR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육상 외 지역 까지 확대 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해상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수중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이동식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; 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오지에 설치 가능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742950" lvl="1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모듈 수송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/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건설 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선행 모듈 건설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운전 중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; </a:t>
                      </a:r>
                      <a:r>
                        <a:rPr lang="ko-KR" altLang="en-US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연료 재장전을 위한 모듈 수송</a:t>
                      </a:r>
                      <a:r>
                        <a:rPr lang="en-US" altLang="ko-KR" sz="16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30533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8FD930-05D1-4B3C-982A-BCF0DD474952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Ⅱ. 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특성 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/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개발 현황 </a:t>
            </a:r>
          </a:p>
        </p:txBody>
      </p:sp>
    </p:spTree>
    <p:extLst>
      <p:ext uri="{BB962C8B-B14F-4D97-AF65-F5344CB8AC3E}">
        <p14:creationId xmlns:p14="http://schemas.microsoft.com/office/powerpoint/2010/main" val="13719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5427482" y="1332249"/>
            <a:ext cx="3302565" cy="2367676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NuScale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미국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12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 모듈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50MWe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전력공급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수소생산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담수화 다목적 활용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DC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진행 중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2026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상업운전 목표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DOE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설계 인증 및 인허가 지원프로그램 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050" name="_x528337440" descr="EMB00030a9c3b8f">
            <a:extLst>
              <a:ext uri="{FF2B5EF4-FFF2-40B4-BE49-F238E27FC236}">
                <a16:creationId xmlns:a16="http://schemas.microsoft.com/office/drawing/2014/main" id="{48EBD818-3FF1-43B2-898A-B2E53F772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8" y="1340744"/>
            <a:ext cx="3736975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_x528339024" descr="EMB00030a9c3b90">
            <a:extLst>
              <a:ext uri="{FF2B5EF4-FFF2-40B4-BE49-F238E27FC236}">
                <a16:creationId xmlns:a16="http://schemas.microsoft.com/office/drawing/2014/main" id="{20731BE6-91EA-4D3F-A890-B9DA23256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69" y="1340744"/>
            <a:ext cx="1039813" cy="257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_x512727368" descr="EMB000300443eae">
            <a:extLst>
              <a:ext uri="{FF2B5EF4-FFF2-40B4-BE49-F238E27FC236}">
                <a16:creationId xmlns:a16="http://schemas.microsoft.com/office/drawing/2014/main" id="{73391CCB-9155-42DF-8380-21A74281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41" y="4278909"/>
            <a:ext cx="367122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_x512728304" descr="EMB000300443eaf">
            <a:extLst>
              <a:ext uri="{FF2B5EF4-FFF2-40B4-BE49-F238E27FC236}">
                <a16:creationId xmlns:a16="http://schemas.microsoft.com/office/drawing/2014/main" id="{790D8A79-1FDD-4A94-BDE4-28860DD7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56" y="4255925"/>
            <a:ext cx="1063625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B06379-DFB0-4253-9660-F8932E6CAE95}"/>
              </a:ext>
            </a:extLst>
          </p:cNvPr>
          <p:cNvSpPr txBox="1"/>
          <p:nvPr/>
        </p:nvSpPr>
        <p:spPr>
          <a:xfrm>
            <a:off x="453732" y="4052771"/>
            <a:ext cx="3302565" cy="236767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ACP100 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중국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CNNC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주도로 개발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125MWe,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부지 당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개 원자로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열에너지 공급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담수화 다목적 활용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2021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실증로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건설 착공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F2FA6D-2A9B-4728-86C1-2AB7A6B78C79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Ⅱ. 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특성 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/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개발 현황 </a:t>
            </a:r>
          </a:p>
        </p:txBody>
      </p:sp>
    </p:spTree>
    <p:extLst>
      <p:ext uri="{BB962C8B-B14F-4D97-AF65-F5344CB8AC3E}">
        <p14:creationId xmlns:p14="http://schemas.microsoft.com/office/powerpoint/2010/main" val="293791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5427482" y="1332249"/>
            <a:ext cx="3302565" cy="2367676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KLT-40s 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러시아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35MWe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가압경수로형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에너지 공급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담수화 및 석유시추 동력원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쇄빙성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추진 원자로 개량형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Akademik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Lomonosov 2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부유식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2020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상업운전 시작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06379-DFB0-4253-9660-F8932E6CAE95}"/>
              </a:ext>
            </a:extLst>
          </p:cNvPr>
          <p:cNvSpPr txBox="1"/>
          <p:nvPr/>
        </p:nvSpPr>
        <p:spPr>
          <a:xfrm>
            <a:off x="413953" y="4060018"/>
            <a:ext cx="3220276" cy="236767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CAREM (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아르헨티나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CNEA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주도로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1990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년대 초반부터 개발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자연순환형 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27MWe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오지 전력 공급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담수화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2013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착공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2023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최초 임계 목표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098" name="_x512728880" descr="EMB000300443eb4">
            <a:extLst>
              <a:ext uri="{FF2B5EF4-FFF2-40B4-BE49-F238E27FC236}">
                <a16:creationId xmlns:a16="http://schemas.microsoft.com/office/drawing/2014/main" id="{9B5B4AD0-CB9B-4DCA-916F-1145DF23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" y="1607487"/>
            <a:ext cx="1858962" cy="17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_x512730824" descr="EMB000300443eb5">
            <a:extLst>
              <a:ext uri="{FF2B5EF4-FFF2-40B4-BE49-F238E27FC236}">
                <a16:creationId xmlns:a16="http://schemas.microsoft.com/office/drawing/2014/main" id="{CCDE00B3-69C2-4E48-84EA-946D7EE8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83" y="1361860"/>
            <a:ext cx="2471738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_x512744432" descr="EMB000300443eba">
            <a:extLst>
              <a:ext uri="{FF2B5EF4-FFF2-40B4-BE49-F238E27FC236}">
                <a16:creationId xmlns:a16="http://schemas.microsoft.com/office/drawing/2014/main" id="{715259DF-FB01-4AA0-A2A8-B61BE0F4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99" y="4152766"/>
            <a:ext cx="1714871" cy="23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_x512745152" descr="EMB000300443ebb">
            <a:extLst>
              <a:ext uri="{FF2B5EF4-FFF2-40B4-BE49-F238E27FC236}">
                <a16:creationId xmlns:a16="http://schemas.microsoft.com/office/drawing/2014/main" id="{8B4137D6-905C-438E-9090-05B09203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40" y="4152766"/>
            <a:ext cx="2949007" cy="240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790CDE-F11E-40A2-A8B6-231E821F8533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Ⅱ. 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특성 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/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개발 현황 </a:t>
            </a:r>
          </a:p>
        </p:txBody>
      </p:sp>
    </p:spTree>
    <p:extLst>
      <p:ext uri="{BB962C8B-B14F-4D97-AF65-F5344CB8AC3E}">
        <p14:creationId xmlns:p14="http://schemas.microsoft.com/office/powerpoint/2010/main" val="30191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533F3D-A4D8-4D8A-A495-D3F586F09A47}"/>
              </a:ext>
            </a:extLst>
          </p:cNvPr>
          <p:cNvSpPr txBox="1"/>
          <p:nvPr/>
        </p:nvSpPr>
        <p:spPr>
          <a:xfrm>
            <a:off x="5320100" y="1400096"/>
            <a:ext cx="3302565" cy="236767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SMART (KAERI)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100MWe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일체형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가압경수로형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전력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에너지 공급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담수화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1997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개발 착수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2012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표준설계인가 취득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F208D-316D-4D05-80F4-91453AF04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B06379-DFB0-4253-9660-F8932E6CAE95}"/>
              </a:ext>
            </a:extLst>
          </p:cNvPr>
          <p:cNvSpPr txBox="1"/>
          <p:nvPr/>
        </p:nvSpPr>
        <p:spPr>
          <a:xfrm>
            <a:off x="457200" y="4082375"/>
            <a:ext cx="3302565" cy="236767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BANDI60 (KEPCO-E&amp;C)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endParaRPr lang="en-US" altLang="ko-KR" sz="15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60MWe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해양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부유식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분산전원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지역난방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해수담수화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원자력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재생 에너지 하이브리드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2016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년 부터 개발 착수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122" name="_x512715416" descr="EMB000300443ec3">
            <a:extLst>
              <a:ext uri="{FF2B5EF4-FFF2-40B4-BE49-F238E27FC236}">
                <a16:creationId xmlns:a16="http://schemas.microsoft.com/office/drawing/2014/main" id="{AD46C713-FFE9-4246-920D-A03948657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303973"/>
            <a:ext cx="32639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_x512715128" descr="EMB000300443ec4">
            <a:extLst>
              <a:ext uri="{FF2B5EF4-FFF2-40B4-BE49-F238E27FC236}">
                <a16:creationId xmlns:a16="http://schemas.microsoft.com/office/drawing/2014/main" id="{51C1B762-0395-4E62-8B7D-D91A43F03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3721"/>
            <a:ext cx="1207946" cy="236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_x512718224" descr="EMB000300443ec7">
            <a:extLst>
              <a:ext uri="{FF2B5EF4-FFF2-40B4-BE49-F238E27FC236}">
                <a16:creationId xmlns:a16="http://schemas.microsoft.com/office/drawing/2014/main" id="{4DDF000F-BB3C-422C-AAFA-9C3073A8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71" y="4245926"/>
            <a:ext cx="1184463" cy="20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_x512718296" descr="EMB000300443ec8">
            <a:extLst>
              <a:ext uri="{FF2B5EF4-FFF2-40B4-BE49-F238E27FC236}">
                <a16:creationId xmlns:a16="http://schemas.microsoft.com/office/drawing/2014/main" id="{10A39369-4C5B-4B15-B00A-87576AFF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0" y="3949700"/>
            <a:ext cx="3349625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21A4B4-FD4F-4F78-8D92-1B2D88834909}"/>
              </a:ext>
            </a:extLst>
          </p:cNvPr>
          <p:cNvSpPr txBox="1"/>
          <p:nvPr/>
        </p:nvSpPr>
        <p:spPr>
          <a:xfrm>
            <a:off x="2224059" y="564073"/>
            <a:ext cx="6252675" cy="441177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Ⅱ. </a:t>
            </a:r>
            <a:r>
              <a:rPr lang="en-US" altLang="ko-KR" sz="32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SMR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특성 </a:t>
            </a:r>
            <a:r>
              <a:rPr lang="en-US" altLang="ko-KR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/ </a:t>
            </a:r>
            <a:r>
              <a:rPr lang="ko-KR" altLang="en-US" sz="3200" b="1" dirty="0">
                <a:solidFill>
                  <a:schemeClr val="bg1"/>
                </a:solidFill>
                <a:ea typeface="HY견고딕" panose="02030600000101010101" pitchFamily="18" charset="-127"/>
              </a:rPr>
              <a:t>개발 현황 </a:t>
            </a:r>
          </a:p>
        </p:txBody>
      </p:sp>
    </p:spTree>
    <p:extLst>
      <p:ext uri="{BB962C8B-B14F-4D97-AF65-F5344CB8AC3E}">
        <p14:creationId xmlns:p14="http://schemas.microsoft.com/office/powerpoint/2010/main" val="208633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2340</TotalTime>
  <Words>2268</Words>
  <Application>Microsoft Office PowerPoint</Application>
  <PresentationFormat>화면 슬라이드 쇼(4:3)</PresentationFormat>
  <Paragraphs>422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HY견고딕</vt:lpstr>
      <vt:lpstr>맑은 고딕</vt:lpstr>
      <vt:lpstr>함초롬바탕</vt:lpstr>
      <vt:lpstr>휴먼엑스포</vt:lpstr>
      <vt:lpstr>Arial</vt:lpstr>
      <vt:lpstr>Calibri</vt:lpstr>
      <vt:lpstr>Calibri Light</vt:lpstr>
      <vt:lpstr>Gill Sans MT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Gerald S. Jo</dc:creator>
  <cp:lastModifiedBy>iXnewclear</cp:lastModifiedBy>
  <cp:revision>255</cp:revision>
  <dcterms:created xsi:type="dcterms:W3CDTF">2021-10-17T14:18:30Z</dcterms:created>
  <dcterms:modified xsi:type="dcterms:W3CDTF">2022-05-24T22:19:51Z</dcterms:modified>
</cp:coreProperties>
</file>