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368" r:id="rId3"/>
    <p:sldId id="494" r:id="rId4"/>
    <p:sldId id="495" r:id="rId5"/>
    <p:sldId id="496" r:id="rId6"/>
    <p:sldId id="512" r:id="rId7"/>
    <p:sldId id="501" r:id="rId8"/>
    <p:sldId id="500" r:id="rId9"/>
    <p:sldId id="513" r:id="rId10"/>
    <p:sldId id="502" r:id="rId11"/>
    <p:sldId id="504" r:id="rId12"/>
    <p:sldId id="511" r:id="rId13"/>
    <p:sldId id="507" r:id="rId14"/>
    <p:sldId id="483" r:id="rId15"/>
    <p:sldId id="484" r:id="rId16"/>
    <p:sldId id="431" r:id="rId17"/>
    <p:sldId id="508" r:id="rId18"/>
    <p:sldId id="514" r:id="rId19"/>
    <p:sldId id="516" r:id="rId20"/>
    <p:sldId id="515" r:id="rId21"/>
    <p:sldId id="505" r:id="rId22"/>
    <p:sldId id="510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59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0" autoAdjust="0"/>
    <p:restoredTop sz="92784" autoAdjust="0"/>
  </p:normalViewPr>
  <p:slideViewPr>
    <p:cSldViewPr snapToGrid="0">
      <p:cViewPr>
        <p:scale>
          <a:sx n="125" d="100"/>
          <a:sy n="125" d="100"/>
        </p:scale>
        <p:origin x="618" y="762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0BA9-6404-424D-AFAA-D166DDB00D8A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31372-A259-4909-AAD7-08CF0EFE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31372-A259-4909-AAD7-08CF0EFE43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2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31372-A259-4909-AAD7-08CF0EFE43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31372-A259-4909-AAD7-08CF0EFE43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31372-A259-4909-AAD7-08CF0EFE43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20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31372-A259-4909-AAD7-08CF0EFE43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7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R_load</a:t>
            </a:r>
            <a:r>
              <a:rPr lang="en-US" altLang="ko-KR" dirty="0"/>
              <a:t> : 0.25 Ohm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31372-A259-4909-AAD7-08CF0EFE43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4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31372-A259-4909-AAD7-08CF0EFE43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31372-A259-4909-AAD7-08CF0EFE43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1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31372-A259-4909-AAD7-08CF0EFE43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2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31372-A259-4909-AAD7-08CF0EFE43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8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DBF1CEFE-A94A-4060-98F7-B4BDAFADD3B0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592D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37AE9D8-2474-48AD-A6C8-F9D7BC89C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17761"/>
            <a:ext cx="9144000" cy="1092201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1D3638D-7EFE-4B22-B628-F63303A9D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4568031"/>
            <a:ext cx="5638800" cy="3651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07E834-3F21-4670-95A0-D59530DF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BAB4-65E5-4B1F-87AF-4396B12E0251}" type="datetime1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9A23AA-997F-446D-A6BD-7E346D03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453"/>
            <a:ext cx="41148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20213369 O Dong </a:t>
            </a:r>
            <a:r>
              <a:rPr lang="en-US" altLang="ko-KR" dirty="0" err="1"/>
              <a:t>Geun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F02EA9-4C86-46BC-AF34-F695E900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1559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CE0FC10-8E6F-4111-AAB1-AF1953F6F3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740DD8A-C6ED-4C6D-B71B-C4E6DAD52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4" y="6491559"/>
            <a:ext cx="2423265" cy="3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B3F4C9-B63E-434F-8623-5F9801F8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01849A8-BDCD-47BA-BA26-6E8525FA0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0833F5-E73D-4B4B-BF32-9A7FD112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2D50-B837-4FA2-A41A-9DFDF0F8F8BE}" type="datetime1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D6FF41-73B0-4469-B07B-B2413D7C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20213369 O Dong Geun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87FA18-12E0-4C19-9716-1549CCB1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20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94406BF-354E-428E-B64C-FBA04D060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074362-67DE-4E51-8355-39682F731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7E546D-AB89-4D86-88FE-EF88A55A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947D-AA26-4F85-A7BB-E06700666533}" type="datetime1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15737F-A2F0-450F-94CA-D1B0B39B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20213369 O Dong Geun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5FEE82-6B73-4B7A-81C9-6E9EE34B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59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567485-2750-4B10-9DD0-EFEA4CD2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3EBF1D-50CD-438A-886C-A141AACED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6C6FD5-11D8-4716-BB8C-C6CA04DA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46B1-1D01-43E2-8C38-FD323BDD35DB}" type="datetime1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EE188F-DD49-40D1-AFBD-6F87626D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20213369 O Dong Geun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EA02F4-F903-4A66-92C0-E575D91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97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A999F4-942E-40E5-92A0-BCE7CDCD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B9F214-EADA-4388-BC76-071B86302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64FDEB-7AEC-4BB6-814C-DDEEDAA2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94CC-756F-4AB0-9606-38FF0808A7C0}" type="datetime1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0491AA-EAAE-4D1F-9D88-84C798A7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20213369 O Dong Geun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CF07C3-F9A8-4E5D-8CDF-81D3147B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560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360999-C5D3-4376-9CF5-A7C3A5B2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333363-971A-45F8-8052-5B372874A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F7566F1-C1A7-4D8A-BCD5-84B5826E1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F8A2FE-98F9-482B-B35C-85F57D01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86FA-3F38-4474-9C1D-C83B59F567B3}" type="datetime1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089B0D6-F6F0-4E1B-B9B8-931AB58E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20213369 O Dong Geun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F93B93A-2BC4-4C6C-9F56-CB0481F7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047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2863B5-ED77-4E55-A399-555B8F19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953522-5589-4A51-90E3-75ABDB081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B5506C-FF55-4DE8-8A6F-AE9CFD13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5D4FA7C-1E9E-4DD4-8BFD-8C3582B3E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139ACAA-B46A-484A-9137-E9822AF21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27BE608-5726-4B24-B2A7-BDCF5E26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4916-2F17-4D76-8766-9CCBCCD8AB20}" type="datetime1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05D084A-4B4C-492A-BCDB-DF34205D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20213369 O Dong Geun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C72D4EE-5313-4807-BAF7-CA237DEC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99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59A288F7-FB1A-41D2-95C0-F44E937CBCE1}"/>
              </a:ext>
            </a:extLst>
          </p:cNvPr>
          <p:cNvSpPr/>
          <p:nvPr userDrawn="1"/>
        </p:nvSpPr>
        <p:spPr>
          <a:xfrm>
            <a:off x="0" y="5767494"/>
            <a:ext cx="12192000" cy="1089190"/>
          </a:xfrm>
          <a:prstGeom prst="rect">
            <a:avLst/>
          </a:prstGeom>
          <a:gradFill flip="none" rotWithShape="1">
            <a:gsLst>
              <a:gs pos="0">
                <a:srgbClr val="2592D1">
                  <a:tint val="66000"/>
                  <a:satMod val="160000"/>
                </a:srgbClr>
              </a:gs>
              <a:gs pos="50000">
                <a:srgbClr val="2592D1">
                  <a:tint val="44500"/>
                  <a:satMod val="160000"/>
                </a:srgbClr>
              </a:gs>
              <a:gs pos="100000">
                <a:srgbClr val="2592D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2">
                <a:lumMod val="9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CC5FA2C-718A-400E-A5DF-36A083C9CDC8}"/>
              </a:ext>
            </a:extLst>
          </p:cNvPr>
          <p:cNvSpPr/>
          <p:nvPr userDrawn="1"/>
        </p:nvSpPr>
        <p:spPr>
          <a:xfrm>
            <a:off x="0" y="-14015"/>
            <a:ext cx="12192000" cy="1089190"/>
          </a:xfrm>
          <a:prstGeom prst="rect">
            <a:avLst/>
          </a:prstGeom>
          <a:gradFill flip="none" rotWithShape="1">
            <a:gsLst>
              <a:gs pos="0">
                <a:srgbClr val="2592D1">
                  <a:tint val="66000"/>
                  <a:satMod val="160000"/>
                </a:srgbClr>
              </a:gs>
              <a:gs pos="50000">
                <a:srgbClr val="2592D1">
                  <a:tint val="44500"/>
                  <a:satMod val="160000"/>
                </a:srgbClr>
              </a:gs>
              <a:gs pos="100000">
                <a:srgbClr val="2592D1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bg2">
                <a:lumMod val="9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54D034B-4E9C-443E-B2B2-A426A2E3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3" y="136525"/>
            <a:ext cx="3028209" cy="380010"/>
          </a:xfrm>
          <a:ln>
            <a:noFill/>
          </a:ln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F189BA6-F200-4084-984C-325A5EB4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0058-7029-4BA1-BD0B-0B9FDCCA985C}" type="datetime1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2AB4E08-22B9-4260-8EBE-20E92939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91559"/>
            <a:ext cx="41148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KAIST FPDL O Dong </a:t>
            </a:r>
            <a:r>
              <a:rPr lang="en-US" altLang="ko-KR" dirty="0" err="1"/>
              <a:t>Geun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250B16C-C5CA-4A2F-8288-44485E0E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20"/>
            <a:ext cx="27432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CE0FC10-8E6F-4111-AAB1-AF1953F6F3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순서도: 종속 처리 7">
            <a:extLst>
              <a:ext uri="{FF2B5EF4-FFF2-40B4-BE49-F238E27FC236}">
                <a16:creationId xmlns:a16="http://schemas.microsoft.com/office/drawing/2014/main" id="{4A745E40-89CE-4F07-AA51-BBF4C5AD7B76}"/>
              </a:ext>
            </a:extLst>
          </p:cNvPr>
          <p:cNvSpPr/>
          <p:nvPr userDrawn="1"/>
        </p:nvSpPr>
        <p:spPr>
          <a:xfrm>
            <a:off x="-4764" y="530079"/>
            <a:ext cx="12196764" cy="5963589"/>
          </a:xfrm>
          <a:prstGeom prst="flowChartPredefined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1B2E246-550D-4D09-8D2A-71E811DA7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4" y="6491559"/>
            <a:ext cx="2423265" cy="3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5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81F4C3A-6A9C-48DE-8A07-64F12FEE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0B7-5672-4BD5-A542-CAF6D7427341}" type="datetime1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A61279D-CFDB-4BA6-B08B-A886166E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20213369 O Dong Geun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365A67-56E8-436F-A4E4-06EDEAB1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87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60BF85-4A18-4B32-A6B7-0891342D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03C6CF-3552-4E78-916F-E17DEF076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03B9DA-CC87-4F7D-AB45-8D3EBE773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4C226C-994C-445E-97F9-7077FE14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19C2-FFBD-4965-A7B1-BF0A53D71C66}" type="datetime1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9EA512-96C2-4B4A-990E-3EB2F53C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20213369 O Dong Geun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7249A2-1797-4072-B8E4-F644828C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86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6BD518-1657-4499-84DD-856F15AB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28E04FE-7481-4B37-9B92-42A951700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0589CE9-2A73-4CB2-8251-5F74AE2F2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D675B7-9563-47C5-8A46-8C5A34D3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D962-A158-4B7D-932C-41FC7DC0DE51}" type="datetime1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63752E1-8695-4068-924B-50EE87F8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20213369 O Dong Geun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5AF667-03D2-4874-8F9F-63BFAC64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66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B6B5996-5DAD-4D92-BD13-EDD3CEDA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F249C3-E756-4179-B07D-196E459AD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94D8E2-E918-4E02-8E6C-A4F0B29CE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C8EA2-BB43-4741-90B0-EAECA5894FD4}" type="datetime1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E0AA58-C5B0-4142-A4CE-3C827B5E8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20213369 O Dong Geun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9060AD-F1A5-485F-8255-962AFA1CB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FC10-8E6F-4111-AAB1-AF1953F6F3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25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6211E2-64EA-4A59-9AE6-9F11B1496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11" y="1797269"/>
            <a:ext cx="10669577" cy="163173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Design and construction of</a:t>
            </a:r>
            <a:br>
              <a:rPr 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pulsed magnetic mirror device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20D360C-7E01-439F-BF71-CA3B76CA1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776" y="4196378"/>
            <a:ext cx="11562445" cy="1728171"/>
          </a:xfrm>
        </p:spPr>
        <p:txBody>
          <a:bodyPr>
            <a:noAutofit/>
          </a:bodyPr>
          <a:lstStyle/>
          <a:p>
            <a:r>
              <a:rPr lang="de-DE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aseline="30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de-DE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D. O, </a:t>
            </a:r>
            <a:r>
              <a:rPr lang="en-US" altLang="ko-KR" sz="1600" baseline="30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de-DE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S. Hwang, </a:t>
            </a:r>
            <a:r>
              <a:rPr lang="en-US" altLang="ko-KR" sz="1600" baseline="30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de-DE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B. K. Jung, </a:t>
            </a:r>
            <a:r>
              <a:rPr lang="en-US" altLang="ko-KR" sz="1600" baseline="30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M.</a:t>
            </a:r>
            <a:r>
              <a:rPr lang="ko-KR" altLang="en-US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Choi</a:t>
            </a:r>
            <a:r>
              <a:rPr lang="de-DE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600" baseline="30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G. </a:t>
            </a:r>
            <a:r>
              <a:rPr lang="en-US" altLang="ko-KR" sz="16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Baek</a:t>
            </a:r>
            <a:r>
              <a:rPr lang="de-DE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600" baseline="30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de-DE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C. Sung</a:t>
            </a:r>
          </a:p>
          <a:p>
            <a:r>
              <a:rPr lang="en-US" altLang="ko-KR" sz="1600" baseline="30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KAIST,</a:t>
            </a:r>
            <a:r>
              <a:rPr lang="ko-KR" altLang="en-US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aseline="30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KAERI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Korean Nuclear Society Spring Meeting</a:t>
            </a:r>
          </a:p>
          <a:p>
            <a:r>
              <a:rPr lang="en-US" altLang="ko-KR" sz="16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Jeju</a:t>
            </a:r>
            <a:r>
              <a:rPr lang="en-US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Korea, May 19, 2022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E-mail: choongkisung@kaist.ac.kr</a:t>
            </a:r>
            <a:endParaRPr lang="en-US" sz="16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785A32-DFDB-41DB-8AA3-502A840E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그림 91">
            <a:extLst>
              <a:ext uri="{FF2B5EF4-FFF2-40B4-BE49-F238E27FC236}">
                <a16:creationId xmlns:a16="http://schemas.microsoft.com/office/drawing/2014/main" id="{CAD5D5EF-607A-415D-9931-CC474263D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135" y="3568358"/>
            <a:ext cx="3810000" cy="292417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B81567F-58A1-4890-8100-E4919195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5598367" cy="380010"/>
          </a:xfrm>
        </p:spPr>
        <p:txBody>
          <a:bodyPr>
            <a:normAutofit/>
          </a:bodyPr>
          <a:lstStyle/>
          <a:p>
            <a:r>
              <a:rPr lang="en-US" altLang="ko-KR" dirty="0"/>
              <a:t>Design of the pulsed plasma system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DFF295-BE36-4B3D-AC26-ECCCEA11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59446B-26FD-400C-BBF0-A5C5F227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20"/>
            <a:ext cx="2743200" cy="365125"/>
          </a:xfrm>
        </p:spPr>
        <p:txBody>
          <a:bodyPr/>
          <a:lstStyle/>
          <a:p>
            <a:fld id="{ACE0FC10-8E6F-4111-AAB1-AF1953F6F30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DA3B785-FF57-4B9D-BED9-BB8DE886C99F}"/>
              </a:ext>
            </a:extLst>
          </p:cNvPr>
          <p:cNvSpPr txBox="1">
            <a:spLocks/>
          </p:cNvSpPr>
          <p:nvPr/>
        </p:nvSpPr>
        <p:spPr>
          <a:xfrm>
            <a:off x="6593635" y="136525"/>
            <a:ext cx="5598367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PFN power system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31E86A1-43C8-4537-8B8F-A5E4AEDB822F}"/>
                  </a:ext>
                </a:extLst>
              </p:cNvPr>
              <p:cNvSpPr/>
              <p:nvPr/>
            </p:nvSpPr>
            <p:spPr>
              <a:xfrm>
                <a:off x="110942" y="756309"/>
                <a:ext cx="7321853" cy="5366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Pulse</a:t>
                </a:r>
                <a:r>
                  <a:rPr lang="ko-KR" altLang="en-US" sz="2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2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Forming Network (PFN)</a:t>
                </a: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Pulsed plasma needs long (~</a:t>
                </a:r>
                <a:r>
                  <a:rPr lang="en-US" altLang="ko-KR" sz="1600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ms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moderate high voltage pulse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to gun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Matching circuit / Load impedance, ladder-like connection</a:t>
                </a:r>
                <a:b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→ </a:t>
                </a:r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flat square pulse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to load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PFN power bank system specification</a:t>
                </a: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altLang="ko-KR" sz="1600">
                        <a:latin typeface="Cambria Math" panose="02040503050406030204" pitchFamily="18" charset="0"/>
                      </a:rPr>
                      <m:t> :3.333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</a:rPr>
                      <m:t>mF</m:t>
                    </m:r>
                    <m:r>
                      <a:rPr lang="en-US" altLang="ko-KR" sz="1600">
                        <a:latin typeface="Cambria Math" panose="02040503050406030204" pitchFamily="18" charset="0"/>
                      </a:rPr>
                      <m:t>×5, 1000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altLang="ko-K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ko-KR" sz="1600">
                        <a:latin typeface="Cambria Math" panose="02040503050406030204" pitchFamily="18" charset="0"/>
                      </a:rPr>
                      <m:t>.,     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altLang="ko-KR" sz="1600">
                        <a:latin typeface="Cambria Math" panose="02040503050406030204" pitchFamily="18" charset="0"/>
                      </a:rPr>
                      <m:t>:420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</a:rPr>
                      <m:t>uH</m:t>
                    </m:r>
                  </m:oMath>
                </a14:m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altLang="ko-KR" sz="16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  <m:r>
                          <a:rPr lang="en-US" altLang="ko-KR" sz="160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e>
                    </m:rad>
                    <m:r>
                      <a:rPr lang="en-US" altLang="ko-KR" sz="1600">
                        <a:latin typeface="Cambria Math" panose="02040503050406030204" pitchFamily="18" charset="0"/>
                      </a:rPr>
                      <m:t>=0.158 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ko-KR" sz="160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e>
                    </m:rad>
                    <m:r>
                      <a:rPr lang="en-US" altLang="ko-KR" sz="1600">
                        <a:latin typeface="Cambria Math" panose="02040503050406030204" pitchFamily="18" charset="0"/>
                      </a:rPr>
                      <m:t>=5.3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2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Trigger system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Voltage for sustaining plasma is </a:t>
                </a:r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lower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than initiating plasma discharge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Sudden (~100us) high voltage for </a:t>
                </a:r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breakdown</a:t>
                </a:r>
                <a:b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→ Sustain plasma with PFN power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Discharge power from trigger system</a:t>
                </a:r>
                <a:b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→ Sudden spark makes plasma column</a:t>
                </a:r>
                <a:b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→ Plasma discharged from PFN</a:t>
                </a:r>
              </a:p>
            </p:txBody>
          </p:sp>
        </mc:Choice>
        <mc:Fallback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31E86A1-43C8-4537-8B8F-A5E4AEDB8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42" y="756309"/>
                <a:ext cx="7321853" cy="5366854"/>
              </a:xfrm>
              <a:prstGeom prst="rect">
                <a:avLst/>
              </a:prstGeom>
              <a:blipFill>
                <a:blip r:embed="rId4"/>
                <a:stretch>
                  <a:fillRect l="-1082" t="-795" b="-5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>
            <a:extLst>
              <a:ext uri="{FF2B5EF4-FFF2-40B4-BE49-F238E27FC236}">
                <a16:creationId xmlns:a16="http://schemas.microsoft.com/office/drawing/2014/main" id="{7A541639-0352-4DEE-92CC-CA51F38E7515}"/>
              </a:ext>
            </a:extLst>
          </p:cNvPr>
          <p:cNvGrpSpPr/>
          <p:nvPr/>
        </p:nvGrpSpPr>
        <p:grpSpPr>
          <a:xfrm>
            <a:off x="7685459" y="653565"/>
            <a:ext cx="4369473" cy="2813535"/>
            <a:chOff x="7685459" y="1234435"/>
            <a:chExt cx="4369473" cy="2813535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DB767DEB-C469-4609-950C-71DEFDBDFAB6}"/>
                </a:ext>
              </a:extLst>
            </p:cNvPr>
            <p:cNvGrpSpPr/>
            <p:nvPr/>
          </p:nvGrpSpPr>
          <p:grpSpPr>
            <a:xfrm>
              <a:off x="11518503" y="1804744"/>
              <a:ext cx="536429" cy="1930320"/>
              <a:chOff x="1672299" y="4674815"/>
              <a:chExt cx="536429" cy="1930320"/>
            </a:xfrm>
          </p:grpSpPr>
          <p:cxnSp>
            <p:nvCxnSpPr>
              <p:cNvPr id="86" name="직선 화살표 연결선 85">
                <a:extLst>
                  <a:ext uri="{FF2B5EF4-FFF2-40B4-BE49-F238E27FC236}">
                    <a16:creationId xmlns:a16="http://schemas.microsoft.com/office/drawing/2014/main" id="{FCE75EAC-6AB9-4629-8B87-297273C1AD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8621" y="4674815"/>
                <a:ext cx="0" cy="1930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733E173-6A62-4664-8747-0612C070CC97}"/>
                      </a:ext>
                    </a:extLst>
                  </p:cNvPr>
                  <p:cNvSpPr txBox="1"/>
                  <p:nvPr/>
                </p:nvSpPr>
                <p:spPr>
                  <a:xfrm>
                    <a:off x="1672299" y="5097711"/>
                    <a:ext cx="536429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𝐺𝑢𝑛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733E173-6A62-4664-8747-0612C070CC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2299" y="5097711"/>
                    <a:ext cx="53642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955" r="-1136" b="-1956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69D49069-6E1A-4B1D-BF63-EC25756D5866}"/>
                </a:ext>
              </a:extLst>
            </p:cNvPr>
            <p:cNvCxnSpPr>
              <a:cxnSpLocks/>
            </p:cNvCxnSpPr>
            <p:nvPr/>
          </p:nvCxnSpPr>
          <p:spPr>
            <a:xfrm>
              <a:off x="8042006" y="1761105"/>
              <a:ext cx="0" cy="8414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D35E21A2-EC06-47BB-860B-098C1986DB9D}"/>
                </a:ext>
              </a:extLst>
            </p:cNvPr>
            <p:cNvCxnSpPr>
              <a:cxnSpLocks/>
            </p:cNvCxnSpPr>
            <p:nvPr/>
          </p:nvCxnSpPr>
          <p:spPr>
            <a:xfrm>
              <a:off x="8042006" y="3039667"/>
              <a:ext cx="0" cy="8414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F67ECD-A728-4D84-81E2-54C39F8DACD2}"/>
                </a:ext>
              </a:extLst>
            </p:cNvPr>
            <p:cNvSpPr txBox="1"/>
            <p:nvPr/>
          </p:nvSpPr>
          <p:spPr>
            <a:xfrm>
              <a:off x="7685459" y="2633055"/>
              <a:ext cx="71365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PFN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D2998CA3-53B6-42DE-A28F-4F5CB6DD175D}"/>
                </a:ext>
              </a:extLst>
            </p:cNvPr>
            <p:cNvCxnSpPr>
              <a:cxnSpLocks/>
            </p:cNvCxnSpPr>
            <p:nvPr/>
          </p:nvCxnSpPr>
          <p:spPr>
            <a:xfrm>
              <a:off x="8057120" y="3711252"/>
              <a:ext cx="251924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2A503296-DA97-4D38-B350-B56FD3B7AF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9468" y="3881137"/>
              <a:ext cx="37814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849914B2-1635-489F-9622-E6C58E15C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3768" y="3960044"/>
              <a:ext cx="20187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5CA09AB9-71E4-4F6D-8D4D-491ACE8928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78919" y="4047970"/>
              <a:ext cx="1198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A27881A0-9807-4EF9-808C-47967C6C0E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5336" y="1785404"/>
              <a:ext cx="12704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304D3488-76FC-4167-BD6E-9F88F3EE45E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3421" y="1761105"/>
              <a:ext cx="0" cy="39453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C2A49982-95D5-4E10-B988-B733D1B3E303}"/>
                </a:ext>
              </a:extLst>
            </p:cNvPr>
            <p:cNvCxnSpPr>
              <a:cxnSpLocks/>
            </p:cNvCxnSpPr>
            <p:nvPr/>
          </p:nvCxnSpPr>
          <p:spPr>
            <a:xfrm>
              <a:off x="10109640" y="2155643"/>
              <a:ext cx="94117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1E4EFFDF-538B-44C0-B41C-512141ED3ECB}"/>
                </a:ext>
              </a:extLst>
            </p:cNvPr>
            <p:cNvCxnSpPr>
              <a:cxnSpLocks/>
            </p:cNvCxnSpPr>
            <p:nvPr/>
          </p:nvCxnSpPr>
          <p:spPr>
            <a:xfrm>
              <a:off x="10102610" y="2663094"/>
              <a:ext cx="378917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C140A894-38CE-44AC-98E7-EF03987A5067}"/>
                </a:ext>
              </a:extLst>
            </p:cNvPr>
            <p:cNvCxnSpPr>
              <a:cxnSpLocks/>
            </p:cNvCxnSpPr>
            <p:nvPr/>
          </p:nvCxnSpPr>
          <p:spPr>
            <a:xfrm>
              <a:off x="10671894" y="2663094"/>
              <a:ext cx="378917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25C321-83B7-42A4-BA3F-0FAFE5E10B6B}"/>
                </a:ext>
              </a:extLst>
            </p:cNvPr>
            <p:cNvSpPr txBox="1"/>
            <p:nvPr/>
          </p:nvSpPr>
          <p:spPr>
            <a:xfrm>
              <a:off x="10979613" y="1917641"/>
              <a:ext cx="772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Cathode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5C0B48D-97CE-4A88-A1FE-15ADDEB02ED8}"/>
                </a:ext>
              </a:extLst>
            </p:cNvPr>
            <p:cNvSpPr txBox="1"/>
            <p:nvPr/>
          </p:nvSpPr>
          <p:spPr>
            <a:xfrm>
              <a:off x="10724642" y="2659948"/>
              <a:ext cx="1005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Cath-anode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5ED7F519-0DE1-43C5-AFD5-3574737FB73E}"/>
                </a:ext>
              </a:extLst>
            </p:cNvPr>
            <p:cNvCxnSpPr>
              <a:cxnSpLocks/>
            </p:cNvCxnSpPr>
            <p:nvPr/>
          </p:nvCxnSpPr>
          <p:spPr>
            <a:xfrm>
              <a:off x="10292069" y="2686907"/>
              <a:ext cx="0" cy="104815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BCEC6646-68A8-440A-85A6-1F6AD0E9CC28}"/>
                </a:ext>
              </a:extLst>
            </p:cNvPr>
            <p:cNvCxnSpPr>
              <a:cxnSpLocks/>
            </p:cNvCxnSpPr>
            <p:nvPr/>
          </p:nvCxnSpPr>
          <p:spPr>
            <a:xfrm>
              <a:off x="10580516" y="3210985"/>
              <a:ext cx="0" cy="52884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0B329444-EDE5-4C82-84B3-C7FD4718D5A6}"/>
                </a:ext>
              </a:extLst>
            </p:cNvPr>
            <p:cNvCxnSpPr>
              <a:cxnSpLocks/>
            </p:cNvCxnSpPr>
            <p:nvPr/>
          </p:nvCxnSpPr>
          <p:spPr>
            <a:xfrm>
              <a:off x="9100639" y="1490896"/>
              <a:ext cx="0" cy="30377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7F0F7C7D-BC42-4D60-AFE1-B84234D989A1}"/>
                </a:ext>
              </a:extLst>
            </p:cNvPr>
            <p:cNvCxnSpPr>
              <a:cxnSpLocks/>
            </p:cNvCxnSpPr>
            <p:nvPr/>
          </p:nvCxnSpPr>
          <p:spPr>
            <a:xfrm>
              <a:off x="9746135" y="1502344"/>
              <a:ext cx="0" cy="3024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174A915E-782A-4631-840C-9003BA59605D}"/>
                </a:ext>
              </a:extLst>
            </p:cNvPr>
            <p:cNvCxnSpPr>
              <a:cxnSpLocks/>
            </p:cNvCxnSpPr>
            <p:nvPr/>
          </p:nvCxnSpPr>
          <p:spPr>
            <a:xfrm>
              <a:off x="9519599" y="1785404"/>
              <a:ext cx="1099484" cy="42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4127DC4D-0F2E-4A4E-93FA-28B5B74FECDB}"/>
                </a:ext>
              </a:extLst>
            </p:cNvPr>
            <p:cNvCxnSpPr>
              <a:cxnSpLocks/>
            </p:cNvCxnSpPr>
            <p:nvPr/>
          </p:nvCxnSpPr>
          <p:spPr>
            <a:xfrm>
              <a:off x="9267310" y="1638685"/>
              <a:ext cx="0" cy="294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이등변 삼각형 55">
              <a:extLst>
                <a:ext uri="{FF2B5EF4-FFF2-40B4-BE49-F238E27FC236}">
                  <a16:creationId xmlns:a16="http://schemas.microsoft.com/office/drawing/2014/main" id="{812F39D7-641B-41B3-8F0F-B58D49EC5A3B}"/>
                </a:ext>
              </a:extLst>
            </p:cNvPr>
            <p:cNvSpPr/>
            <p:nvPr/>
          </p:nvSpPr>
          <p:spPr>
            <a:xfrm rot="16200000">
              <a:off x="9270268" y="1672009"/>
              <a:ext cx="263720" cy="22679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05AE326-E8CB-466D-A52F-D35324E74CE8}"/>
                </a:ext>
              </a:extLst>
            </p:cNvPr>
            <p:cNvSpPr txBox="1"/>
            <p:nvPr/>
          </p:nvSpPr>
          <p:spPr>
            <a:xfrm>
              <a:off x="10742745" y="3105442"/>
              <a:ext cx="8053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Collector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AF5000EF-1849-427E-8813-E8B7E0694249}"/>
                </a:ext>
              </a:extLst>
            </p:cNvPr>
            <p:cNvCxnSpPr>
              <a:cxnSpLocks/>
            </p:cNvCxnSpPr>
            <p:nvPr/>
          </p:nvCxnSpPr>
          <p:spPr>
            <a:xfrm>
              <a:off x="10408821" y="2663094"/>
              <a:ext cx="378917" cy="0"/>
            </a:xfrm>
            <a:prstGeom prst="line">
              <a:avLst/>
            </a:prstGeom>
            <a:ln w="57150">
              <a:solidFill>
                <a:srgbClr val="FFC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화살표: 굽음 26">
              <a:extLst>
                <a:ext uri="{FF2B5EF4-FFF2-40B4-BE49-F238E27FC236}">
                  <a16:creationId xmlns:a16="http://schemas.microsoft.com/office/drawing/2014/main" id="{6F9C3AFF-E830-4B97-82F2-3869B942C7C9}"/>
                </a:ext>
              </a:extLst>
            </p:cNvPr>
            <p:cNvSpPr/>
            <p:nvPr/>
          </p:nvSpPr>
          <p:spPr>
            <a:xfrm flipH="1">
              <a:off x="10352951" y="1617424"/>
              <a:ext cx="414919" cy="406972"/>
            </a:xfrm>
            <a:prstGeom prst="bentArrow">
              <a:avLst>
                <a:gd name="adj1" fmla="val 13729"/>
                <a:gd name="adj2" fmla="val 12038"/>
                <a:gd name="adj3" fmla="val 12602"/>
                <a:gd name="adj4" fmla="val 4375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25426B03-BCB1-498F-BB5D-3ED341D68A25}"/>
                    </a:ext>
                  </a:extLst>
                </p:cNvPr>
                <p:cNvSpPr/>
                <p:nvPr/>
              </p:nvSpPr>
              <p:spPr>
                <a:xfrm>
                  <a:off x="10244124" y="1234435"/>
                  <a:ext cx="6821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𝐺𝑢𝑛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25426B03-BCB1-498F-BB5D-3ED341D68A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4124" y="1234435"/>
                  <a:ext cx="68211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033CEE44-84B7-49CC-B12B-598B90EA9A39}"/>
                </a:ext>
              </a:extLst>
            </p:cNvPr>
            <p:cNvSpPr/>
            <p:nvPr/>
          </p:nvSpPr>
          <p:spPr>
            <a:xfrm>
              <a:off x="10207969" y="2984439"/>
              <a:ext cx="159065" cy="42678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55950289-A7AD-4A69-8272-DF35D9C43C9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8821" y="3237705"/>
              <a:ext cx="378917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4CCB1AB-7C17-4372-88D3-E2A4E1D19A06}"/>
              </a:ext>
            </a:extLst>
          </p:cNvPr>
          <p:cNvSpPr txBox="1"/>
          <p:nvPr/>
        </p:nvSpPr>
        <p:spPr>
          <a:xfrm>
            <a:off x="8550188" y="3496105"/>
            <a:ext cx="2491097" cy="333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PFN V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I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simulation results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1EBE3E-5018-46EC-9AA2-B0C8A1897EB0}"/>
              </a:ext>
            </a:extLst>
          </p:cNvPr>
          <p:cNvSpPr txBox="1"/>
          <p:nvPr/>
        </p:nvSpPr>
        <p:spPr>
          <a:xfrm>
            <a:off x="8946066" y="550856"/>
            <a:ext cx="9121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Trigger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708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FD4A865-9B35-4B9A-8C28-EB803CB13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745" y="826651"/>
            <a:ext cx="3752443" cy="2880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B81567F-58A1-4890-8100-E4919195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5598367" cy="380010"/>
          </a:xfrm>
        </p:spPr>
        <p:txBody>
          <a:bodyPr>
            <a:normAutofit/>
          </a:bodyPr>
          <a:lstStyle/>
          <a:p>
            <a:r>
              <a:rPr lang="en-US" altLang="ko-KR" dirty="0"/>
              <a:t>Initial plasma operation test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DFF295-BE36-4B3D-AC26-ECCCEA11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59446B-26FD-400C-BBF0-A5C5F227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DA3B785-FF57-4B9D-BED9-BB8DE886C99F}"/>
              </a:ext>
            </a:extLst>
          </p:cNvPr>
          <p:cNvSpPr txBox="1">
            <a:spLocks/>
          </p:cNvSpPr>
          <p:nvPr/>
        </p:nvSpPr>
        <p:spPr>
          <a:xfrm>
            <a:off x="6593633" y="149958"/>
            <a:ext cx="5598367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PFN power system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E9CCE2C-0AD1-452F-9314-0365FF444D30}"/>
              </a:ext>
            </a:extLst>
          </p:cNvPr>
          <p:cNvSpPr txBox="1"/>
          <p:nvPr/>
        </p:nvSpPr>
        <p:spPr>
          <a:xfrm>
            <a:off x="5151120" y="3520375"/>
            <a:ext cx="3267692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Time evolution of Gun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Voltage / Current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42392A0-65B5-444B-B8E7-4AA35C48F083}"/>
              </a:ext>
            </a:extLst>
          </p:cNvPr>
          <p:cNvGrpSpPr/>
          <p:nvPr/>
        </p:nvGrpSpPr>
        <p:grpSpPr>
          <a:xfrm>
            <a:off x="418084" y="709920"/>
            <a:ext cx="4369473" cy="2880960"/>
            <a:chOff x="470234" y="974140"/>
            <a:chExt cx="4369473" cy="2880960"/>
          </a:xfrm>
        </p:grpSpPr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F45C73BA-F6C0-4DD7-9090-5B733A49F2B5}"/>
                </a:ext>
              </a:extLst>
            </p:cNvPr>
            <p:cNvGrpSpPr/>
            <p:nvPr/>
          </p:nvGrpSpPr>
          <p:grpSpPr>
            <a:xfrm>
              <a:off x="4303278" y="1565459"/>
              <a:ext cx="536429" cy="1938762"/>
              <a:chOff x="1672299" y="4695825"/>
              <a:chExt cx="536429" cy="1938762"/>
            </a:xfrm>
          </p:grpSpPr>
          <p:cxnSp>
            <p:nvCxnSpPr>
              <p:cNvPr id="79" name="직선 화살표 연결선 78">
                <a:extLst>
                  <a:ext uri="{FF2B5EF4-FFF2-40B4-BE49-F238E27FC236}">
                    <a16:creationId xmlns:a16="http://schemas.microsoft.com/office/drawing/2014/main" id="{999CCD25-F9B3-4D36-BCCD-3AD6B43AE7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8621" y="4695825"/>
                <a:ext cx="0" cy="193876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FE080611-811D-4091-A87D-B7112EE6F8AC}"/>
                      </a:ext>
                    </a:extLst>
                  </p:cNvPr>
                  <p:cNvSpPr txBox="1"/>
                  <p:nvPr/>
                </p:nvSpPr>
                <p:spPr>
                  <a:xfrm>
                    <a:off x="1672299" y="5118488"/>
                    <a:ext cx="536429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𝐺𝑢𝑛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FE080611-811D-4091-A87D-B7112EE6F8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2299" y="5118488"/>
                    <a:ext cx="536429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955" r="-1136" b="-1956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D0EA477F-FFB9-417C-85C5-64BA4E26E449}"/>
                </a:ext>
              </a:extLst>
            </p:cNvPr>
            <p:cNvCxnSpPr>
              <a:cxnSpLocks/>
            </p:cNvCxnSpPr>
            <p:nvPr/>
          </p:nvCxnSpPr>
          <p:spPr>
            <a:xfrm>
              <a:off x="826781" y="1500810"/>
              <a:ext cx="0" cy="8414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BFE478A-AD7F-428F-9B7D-3F2F68429B41}"/>
                </a:ext>
              </a:extLst>
            </p:cNvPr>
            <p:cNvCxnSpPr>
              <a:cxnSpLocks/>
            </p:cNvCxnSpPr>
            <p:nvPr/>
          </p:nvCxnSpPr>
          <p:spPr>
            <a:xfrm>
              <a:off x="826781" y="2779372"/>
              <a:ext cx="0" cy="84147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2BB500-76C4-4A4E-AEBE-862EC00D0B3A}"/>
                </a:ext>
              </a:extLst>
            </p:cNvPr>
            <p:cNvSpPr txBox="1"/>
            <p:nvPr/>
          </p:nvSpPr>
          <p:spPr>
            <a:xfrm>
              <a:off x="470234" y="2372760"/>
              <a:ext cx="71365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PFN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D2587FD2-3F2B-41A0-BD6E-728DEFF090BE}"/>
                </a:ext>
              </a:extLst>
            </p:cNvPr>
            <p:cNvCxnSpPr>
              <a:cxnSpLocks/>
            </p:cNvCxnSpPr>
            <p:nvPr/>
          </p:nvCxnSpPr>
          <p:spPr>
            <a:xfrm>
              <a:off x="851226" y="3450956"/>
              <a:ext cx="255251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A7D550B7-5FFB-416C-854D-86419CFCEB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243" y="3620842"/>
              <a:ext cx="37814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1E8760A3-22F8-4113-B639-6476DD8464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543" y="3699749"/>
              <a:ext cx="20187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FE6EC3EF-612F-43DD-B180-7C1CBC1115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694" y="3787675"/>
              <a:ext cx="1198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94BAC9C4-942E-4D49-BD21-FDFE2BE666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111" y="1525109"/>
              <a:ext cx="12704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E2B1F65C-40BF-436F-8BB4-A14C17C7B7CD}"/>
                </a:ext>
              </a:extLst>
            </p:cNvPr>
            <p:cNvCxnSpPr>
              <a:cxnSpLocks/>
            </p:cNvCxnSpPr>
            <p:nvPr/>
          </p:nvCxnSpPr>
          <p:spPr>
            <a:xfrm>
              <a:off x="3388196" y="1500810"/>
              <a:ext cx="0" cy="39453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C287F98B-448F-4628-8485-7E7EADB3441D}"/>
                </a:ext>
              </a:extLst>
            </p:cNvPr>
            <p:cNvCxnSpPr>
              <a:cxnSpLocks/>
            </p:cNvCxnSpPr>
            <p:nvPr/>
          </p:nvCxnSpPr>
          <p:spPr>
            <a:xfrm>
              <a:off x="2894415" y="1895348"/>
              <a:ext cx="94117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5BCFB21C-7132-4C2D-9F8F-094F665AE140}"/>
                </a:ext>
              </a:extLst>
            </p:cNvPr>
            <p:cNvCxnSpPr>
              <a:cxnSpLocks/>
            </p:cNvCxnSpPr>
            <p:nvPr/>
          </p:nvCxnSpPr>
          <p:spPr>
            <a:xfrm>
              <a:off x="2887385" y="2402799"/>
              <a:ext cx="378917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0830BFCF-0329-4EE9-81CE-14DBC22F58EC}"/>
                </a:ext>
              </a:extLst>
            </p:cNvPr>
            <p:cNvCxnSpPr>
              <a:cxnSpLocks/>
            </p:cNvCxnSpPr>
            <p:nvPr/>
          </p:nvCxnSpPr>
          <p:spPr>
            <a:xfrm>
              <a:off x="3456669" y="2402799"/>
              <a:ext cx="378917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DEC0A6-608F-4A7F-92E6-3004000351A7}"/>
                </a:ext>
              </a:extLst>
            </p:cNvPr>
            <p:cNvSpPr txBox="1"/>
            <p:nvPr/>
          </p:nvSpPr>
          <p:spPr>
            <a:xfrm>
              <a:off x="3764388" y="1657346"/>
              <a:ext cx="772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Cathode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ADB890-4C7A-4319-A24E-5D0694206746}"/>
                </a:ext>
              </a:extLst>
            </p:cNvPr>
            <p:cNvSpPr txBox="1"/>
            <p:nvPr/>
          </p:nvSpPr>
          <p:spPr>
            <a:xfrm>
              <a:off x="1930815" y="2239337"/>
              <a:ext cx="1005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Cath-anode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65C49383-0B17-4F33-8198-6D18BF07B3F4}"/>
                </a:ext>
              </a:extLst>
            </p:cNvPr>
            <p:cNvCxnSpPr>
              <a:cxnSpLocks/>
            </p:cNvCxnSpPr>
            <p:nvPr/>
          </p:nvCxnSpPr>
          <p:spPr>
            <a:xfrm>
              <a:off x="3076844" y="2426612"/>
              <a:ext cx="0" cy="104815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2DCD331A-1301-43B3-B1F3-329E96B1F5D5}"/>
                </a:ext>
              </a:extLst>
            </p:cNvPr>
            <p:cNvCxnSpPr>
              <a:cxnSpLocks/>
            </p:cNvCxnSpPr>
            <p:nvPr/>
          </p:nvCxnSpPr>
          <p:spPr>
            <a:xfrm>
              <a:off x="3388196" y="3080717"/>
              <a:ext cx="0" cy="3988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ED3DBF34-06F0-4BDF-91DB-D2548C6CFAA0}"/>
                </a:ext>
              </a:extLst>
            </p:cNvPr>
            <p:cNvSpPr/>
            <p:nvPr/>
          </p:nvSpPr>
          <p:spPr>
            <a:xfrm>
              <a:off x="2996817" y="2713487"/>
              <a:ext cx="151786" cy="4267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R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25CA509F-71C1-40FF-A7D8-10D1B9AEE51F}"/>
                </a:ext>
              </a:extLst>
            </p:cNvPr>
            <p:cNvCxnSpPr>
              <a:cxnSpLocks/>
            </p:cNvCxnSpPr>
            <p:nvPr/>
          </p:nvCxnSpPr>
          <p:spPr>
            <a:xfrm>
              <a:off x="1885414" y="1230601"/>
              <a:ext cx="0" cy="30377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AF3F5FE4-EA3A-45ED-AA5D-0B65AAED7C89}"/>
                </a:ext>
              </a:extLst>
            </p:cNvPr>
            <p:cNvCxnSpPr>
              <a:cxnSpLocks/>
            </p:cNvCxnSpPr>
            <p:nvPr/>
          </p:nvCxnSpPr>
          <p:spPr>
            <a:xfrm>
              <a:off x="2530910" y="1242049"/>
              <a:ext cx="0" cy="3024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48313001-4B16-42DE-9217-DDBB6469DCD0}"/>
                </a:ext>
              </a:extLst>
            </p:cNvPr>
            <p:cNvCxnSpPr>
              <a:cxnSpLocks/>
            </p:cNvCxnSpPr>
            <p:nvPr/>
          </p:nvCxnSpPr>
          <p:spPr>
            <a:xfrm>
              <a:off x="2304374" y="1525109"/>
              <a:ext cx="1099484" cy="42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4D131A18-6C3D-4260-B204-EEB14ECFB87A}"/>
                </a:ext>
              </a:extLst>
            </p:cNvPr>
            <p:cNvCxnSpPr>
              <a:cxnSpLocks/>
            </p:cNvCxnSpPr>
            <p:nvPr/>
          </p:nvCxnSpPr>
          <p:spPr>
            <a:xfrm>
              <a:off x="2052085" y="1378390"/>
              <a:ext cx="0" cy="294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A46C9777-8AD1-444A-94D2-4C89CC6CBDEC}"/>
                </a:ext>
              </a:extLst>
            </p:cNvPr>
            <p:cNvSpPr/>
            <p:nvPr/>
          </p:nvSpPr>
          <p:spPr>
            <a:xfrm rot="16200000">
              <a:off x="2055043" y="1411714"/>
              <a:ext cx="263720" cy="22679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4C22B0-C10C-4700-ACE7-492CF9596E3A}"/>
                </a:ext>
              </a:extLst>
            </p:cNvPr>
            <p:cNvSpPr txBox="1"/>
            <p:nvPr/>
          </p:nvSpPr>
          <p:spPr>
            <a:xfrm>
              <a:off x="3544985" y="2919557"/>
              <a:ext cx="8053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Collector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5D7095C6-1AC1-4A93-B2B6-53F88F0B0D8F}"/>
                </a:ext>
              </a:extLst>
            </p:cNvPr>
            <p:cNvCxnSpPr>
              <a:cxnSpLocks/>
            </p:cNvCxnSpPr>
            <p:nvPr/>
          </p:nvCxnSpPr>
          <p:spPr>
            <a:xfrm>
              <a:off x="3273683" y="3058057"/>
              <a:ext cx="255756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화살표: 굽음 73">
              <a:extLst>
                <a:ext uri="{FF2B5EF4-FFF2-40B4-BE49-F238E27FC236}">
                  <a16:creationId xmlns:a16="http://schemas.microsoft.com/office/drawing/2014/main" id="{D80121C0-64C1-4167-80FB-2F5D4DDB5BBA}"/>
                </a:ext>
              </a:extLst>
            </p:cNvPr>
            <p:cNvSpPr/>
            <p:nvPr/>
          </p:nvSpPr>
          <p:spPr>
            <a:xfrm flipH="1">
              <a:off x="3137726" y="1357129"/>
              <a:ext cx="414919" cy="406972"/>
            </a:xfrm>
            <a:prstGeom prst="bentArrow">
              <a:avLst>
                <a:gd name="adj1" fmla="val 13729"/>
                <a:gd name="adj2" fmla="val 12038"/>
                <a:gd name="adj3" fmla="val 12602"/>
                <a:gd name="adj4" fmla="val 4375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직사각형 81">
                  <a:extLst>
                    <a:ext uri="{FF2B5EF4-FFF2-40B4-BE49-F238E27FC236}">
                      <a16:creationId xmlns:a16="http://schemas.microsoft.com/office/drawing/2014/main" id="{3457DAC5-8B39-4CD0-BA54-6079B49A9B9F}"/>
                    </a:ext>
                  </a:extLst>
                </p:cNvPr>
                <p:cNvSpPr/>
                <p:nvPr/>
              </p:nvSpPr>
              <p:spPr>
                <a:xfrm>
                  <a:off x="3028899" y="974140"/>
                  <a:ext cx="6821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𝐺𝑢𝑛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82" name="직사각형 81">
                  <a:extLst>
                    <a:ext uri="{FF2B5EF4-FFF2-40B4-BE49-F238E27FC236}">
                      <a16:creationId xmlns:a16="http://schemas.microsoft.com/office/drawing/2014/main" id="{3457DAC5-8B39-4CD0-BA54-6079B49A9B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8899" y="974140"/>
                  <a:ext cx="68211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154862D-DE17-4E44-878A-FC0C418660EC}"/>
                </a:ext>
              </a:extLst>
            </p:cNvPr>
            <p:cNvSpPr txBox="1"/>
            <p:nvPr/>
          </p:nvSpPr>
          <p:spPr>
            <a:xfrm>
              <a:off x="1074642" y="3521483"/>
              <a:ext cx="2795830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PFN –Plasma gun circuit schematics</a:t>
              </a:r>
            </a:p>
          </p:txBody>
        </p:sp>
      </p:grp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19C2608E-5E8B-470F-9D36-E622551DCEBB}"/>
              </a:ext>
            </a:extLst>
          </p:cNvPr>
          <p:cNvCxnSpPr>
            <a:cxnSpLocks/>
          </p:cNvCxnSpPr>
          <p:nvPr/>
        </p:nvCxnSpPr>
        <p:spPr>
          <a:xfrm flipV="1">
            <a:off x="6095999" y="1170331"/>
            <a:ext cx="344848" cy="77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DA37CD1-3184-4A62-B27B-B73CC0A911A3}"/>
                  </a:ext>
                </a:extLst>
              </p:cNvPr>
              <p:cNvSpPr txBox="1"/>
              <p:nvPr/>
            </p:nvSpPr>
            <p:spPr>
              <a:xfrm>
                <a:off x="0" y="4032331"/>
                <a:ext cx="1219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Condition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PFN Voltage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800V / Trigger voltage 1600V case</a:t>
                </a:r>
              </a:p>
              <a:p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Max. ~350V / ~1.6kA, Voltage / Current is applied to gun</a:t>
                </a:r>
                <a:b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→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Plasma impedance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~ 0.22</a:t>
                </a:r>
                <a:r>
                  <a:rPr lang="el-GR" altLang="ko-KR" dirty="0">
                    <a:ea typeface="맑은 고딕" panose="020B0503020000020004" pitchFamily="50" charset="-127"/>
                  </a:rPr>
                  <a:t>Ω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(Not matched to expected 0.15</a:t>
                </a:r>
                <a:r>
                  <a:rPr lang="el-GR" altLang="ko-KR" dirty="0">
                    <a:ea typeface="맑은 고딕" panose="020B0503020000020004" pitchFamily="50" charset="-127"/>
                  </a:rPr>
                  <a:t>Ω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), Flat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top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~3ms (2~5ms)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Plasma gun power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0" dirty="0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P</m:t>
                    </m:r>
                    <m:r>
                      <a:rPr lang="en-US" altLang="ko-KR" i="0" dirty="0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i="0" dirty="0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VI</m:t>
                    </m:r>
                    <m:r>
                      <a:rPr lang="en-US" altLang="ko-KR" i="0" dirty="0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=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𝟓𝟔𝟎𝐤𝐖</m:t>
                    </m:r>
                  </m:oMath>
                </a14:m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maximum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Cause of waveform change </a:t>
                </a:r>
                <a:r>
                  <a:rPr lang="en-US" altLang="ko-KR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Internal resistance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of inductor / Imperfect impedance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matching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 Stray Resistance</a:t>
                </a: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DA37CD1-3184-4A62-B27B-B73CC0A91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32331"/>
                <a:ext cx="12192000" cy="2308324"/>
              </a:xfrm>
              <a:prstGeom prst="rect">
                <a:avLst/>
              </a:prstGeom>
              <a:blipFill>
                <a:blip r:embed="rId6"/>
                <a:stretch>
                  <a:fillRect l="-400" t="-1319" r="-150" b="-31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F22FF54-A8AC-469A-AA92-96D68760189B}"/>
                  </a:ext>
                </a:extLst>
              </p:cNvPr>
              <p:cNvSpPr txBox="1"/>
              <p:nvPr/>
            </p:nvSpPr>
            <p:spPr>
              <a:xfrm>
                <a:off x="8717956" y="3504221"/>
                <a:ext cx="3382827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Gun current simulation considering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1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𝑅</m:t>
                        </m:r>
                      </m:e>
                      <m:sub>
                        <m:r>
                          <a:rPr lang="en-US" altLang="ko-KR" sz="1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𝑖𝑛𝑑𝑢𝑐𝑡𝑜𝑟</m:t>
                        </m:r>
                      </m:sub>
                    </m:sSub>
                  </m:oMath>
                </a14:m>
                <a:endParaRPr lang="en-US" altLang="ko-KR" sz="12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F22FF54-A8AC-469A-AA92-96D687601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956" y="3504221"/>
                <a:ext cx="3382827" cy="333617"/>
              </a:xfrm>
              <a:prstGeom prst="rect">
                <a:avLst/>
              </a:prstGeom>
              <a:blipFill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C87B7D3-69AB-4AAC-8786-CEEE0868E98B}"/>
              </a:ext>
            </a:extLst>
          </p:cNvPr>
          <p:cNvSpPr txBox="1"/>
          <p:nvPr/>
        </p:nvSpPr>
        <p:spPr>
          <a:xfrm>
            <a:off x="5906685" y="870078"/>
            <a:ext cx="72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Flat top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EA38745E-682E-41F7-ADF5-F561D0527456}"/>
              </a:ext>
            </a:extLst>
          </p:cNvPr>
          <p:cNvSpPr/>
          <p:nvPr/>
        </p:nvSpPr>
        <p:spPr>
          <a:xfrm>
            <a:off x="6114059" y="1288306"/>
            <a:ext cx="316715" cy="19338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2C508CE-C527-4C17-BDFD-4D4232112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3147" y="834433"/>
            <a:ext cx="375244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F7B98B27-610E-4AFF-8787-016ECD99E46B}"/>
              </a:ext>
            </a:extLst>
          </p:cNvPr>
          <p:cNvSpPr/>
          <p:nvPr/>
        </p:nvSpPr>
        <p:spPr>
          <a:xfrm>
            <a:off x="8803275" y="897187"/>
            <a:ext cx="205372" cy="51960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DB903F9-B8ED-48F2-A5BC-75C9E10F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486" y="511515"/>
            <a:ext cx="4320000" cy="33156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F429A7F-2495-4FCD-AE77-E871184E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3721100" cy="380010"/>
          </a:xfrm>
        </p:spPr>
        <p:txBody>
          <a:bodyPr>
            <a:normAutofit/>
          </a:bodyPr>
          <a:lstStyle/>
          <a:p>
            <a:r>
              <a:rPr lang="en-US" altLang="ko-KR" dirty="0"/>
              <a:t>Initial plasma operation test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A77E885-6E7C-41C9-9C33-59643183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8C4F02-A489-4FBD-895C-6F9EE508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CE0FC10-8E6F-4111-AAB1-AF1953F6F30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4FC4500-DA83-4F72-8AC1-C55A83905914}"/>
              </a:ext>
            </a:extLst>
          </p:cNvPr>
          <p:cNvSpPr/>
          <p:nvPr/>
        </p:nvSpPr>
        <p:spPr>
          <a:xfrm>
            <a:off x="10323090" y="177981"/>
            <a:ext cx="1868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TLP measurement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CC1E325-C601-4FC4-BFFD-F3BA28030F1C}"/>
              </a:ext>
            </a:extLst>
          </p:cNvPr>
          <p:cNvSpPr/>
          <p:nvPr/>
        </p:nvSpPr>
        <p:spPr>
          <a:xfrm>
            <a:off x="161404" y="666001"/>
            <a:ext cx="82777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Magnetic field : (mirror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region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0.4T / center region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 0.078T)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TLP location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center chamber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(-10cm from the center)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PFN : 800V / Trigger : 1600V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Base pressure ~3×10</a:t>
            </a:r>
            <a:r>
              <a:rPr lang="en-US" altLang="ko-KR" sz="1600" baseline="30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-7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Torr / Operating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pressure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1mTorr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Gas : Argon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837EA380-A9DC-49CA-B0C8-039CE6179FBC}"/>
                  </a:ext>
                </a:extLst>
              </p:cNvPr>
              <p:cNvSpPr/>
              <p:nvPr/>
            </p:nvSpPr>
            <p:spPr>
              <a:xfrm>
                <a:off x="167514" y="3790890"/>
                <a:ext cx="8127827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Triple Langmuir Probe measurement result</a:t>
                </a:r>
              </a:p>
              <a:p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Parameter averaged in Flat top (2~5ms)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𝑛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~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.9×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~4.4eV</a:t>
                </a:r>
              </a:p>
              <a:p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Preliminary measurement results,</a:t>
                </a:r>
                <a:b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more analysis required to be confirmed</a:t>
                </a:r>
              </a:p>
            </p:txBody>
          </p:sp>
        </mc:Choice>
        <mc:Fallback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837EA380-A9DC-49CA-B0C8-039CE6179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14" y="3790890"/>
                <a:ext cx="8127827" cy="2092881"/>
              </a:xfrm>
              <a:prstGeom prst="rect">
                <a:avLst/>
              </a:prstGeom>
              <a:blipFill>
                <a:blip r:embed="rId3"/>
                <a:stretch>
                  <a:fillRect l="-975" t="-2041" b="-37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직사각형 11">
            <a:extLst>
              <a:ext uri="{FF2B5EF4-FFF2-40B4-BE49-F238E27FC236}">
                <a16:creationId xmlns:a16="http://schemas.microsoft.com/office/drawing/2014/main" id="{3527EEBE-B0D6-4949-8237-3CEEF0495739}"/>
              </a:ext>
            </a:extLst>
          </p:cNvPr>
          <p:cNvSpPr/>
          <p:nvPr/>
        </p:nvSpPr>
        <p:spPr>
          <a:xfrm>
            <a:off x="8393759" y="6192140"/>
            <a:ext cx="103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Flat top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4CA3CC0F-87D6-4886-AA98-4C5F0EBA20B3}"/>
                  </a:ext>
                </a:extLst>
              </p:cNvPr>
              <p:cNvSpPr/>
              <p:nvPr/>
            </p:nvSpPr>
            <p:spPr>
              <a:xfrm>
                <a:off x="161404" y="2455395"/>
                <a:ext cx="548406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Triple Langmuir Probe settings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Current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measuring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resistance : 10</a:t>
                </a:r>
                <a:r>
                  <a:rPr lang="el-GR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Ω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𝑉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𝑏𝑖𝑎𝑠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 </m:t>
                    </m:r>
                  </m:oMath>
                </a14:m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24V</a:t>
                </a:r>
              </a:p>
            </p:txBody>
          </p:sp>
        </mc:Choice>
        <mc:Fallback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4CA3CC0F-87D6-4886-AA98-4C5F0EBA2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04" y="2455395"/>
                <a:ext cx="5484065" cy="707886"/>
              </a:xfrm>
              <a:prstGeom prst="rect">
                <a:avLst/>
              </a:prstGeom>
              <a:blipFill>
                <a:blip r:embed="rId4"/>
                <a:stretch>
                  <a:fillRect l="-1444" t="-6034" r="-111" b="-129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15809067-CAAE-4C76-9D1F-6F326B00C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486" y="3335954"/>
            <a:ext cx="4320000" cy="33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D4C8BEBA-897F-4CB3-9E23-02FDF5101963}"/>
              </a:ext>
            </a:extLst>
          </p:cNvPr>
          <p:cNvGrpSpPr/>
          <p:nvPr/>
        </p:nvGrpSpPr>
        <p:grpSpPr>
          <a:xfrm>
            <a:off x="7710596" y="274904"/>
            <a:ext cx="4320000" cy="6308192"/>
            <a:chOff x="276225" y="193528"/>
            <a:chExt cx="4320000" cy="6308192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CF0CA19C-9C14-4BD0-A003-BF4C8B00F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225" y="3186120"/>
              <a:ext cx="4320000" cy="3315600"/>
            </a:xfrm>
            <a:prstGeom prst="rect">
              <a:avLst/>
            </a:prstGeom>
          </p:spPr>
        </p:pic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8D0C6940-7037-4E88-B727-B89332ED68BD}"/>
                </a:ext>
              </a:extLst>
            </p:cNvPr>
            <p:cNvCxnSpPr>
              <a:cxnSpLocks/>
            </p:cNvCxnSpPr>
            <p:nvPr/>
          </p:nvCxnSpPr>
          <p:spPr>
            <a:xfrm>
              <a:off x="1375875" y="3143203"/>
              <a:ext cx="0" cy="4497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13E39980-D0A3-4E1F-B488-FA1D5EEA86F1}"/>
                </a:ext>
              </a:extLst>
            </p:cNvPr>
            <p:cNvGrpSpPr/>
            <p:nvPr/>
          </p:nvGrpSpPr>
          <p:grpSpPr>
            <a:xfrm>
              <a:off x="276225" y="193528"/>
              <a:ext cx="4320000" cy="3315600"/>
              <a:chOff x="276225" y="516535"/>
              <a:chExt cx="4320000" cy="3315600"/>
            </a:xfrm>
          </p:grpSpPr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F0C0AA14-086D-418D-ADA9-7DCA8DAF9A4B}"/>
                  </a:ext>
                </a:extLst>
              </p:cNvPr>
              <p:cNvSpPr/>
              <p:nvPr/>
            </p:nvSpPr>
            <p:spPr>
              <a:xfrm>
                <a:off x="1285875" y="2920286"/>
                <a:ext cx="180000" cy="180000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90409283-9936-4D93-A7BC-8B00C6CA2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225" y="516535"/>
                <a:ext cx="4320000" cy="3315600"/>
              </a:xfrm>
              <a:prstGeom prst="rect">
                <a:avLst/>
              </a:prstGeom>
            </p:spPr>
          </p:pic>
        </p:grp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C85EB52-E6FF-4E06-A014-74118AA2CBEE}"/>
              </a:ext>
            </a:extLst>
          </p:cNvPr>
          <p:cNvSpPr/>
          <p:nvPr/>
        </p:nvSpPr>
        <p:spPr>
          <a:xfrm>
            <a:off x="8810245" y="3674321"/>
            <a:ext cx="205372" cy="23474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8239E47-87EF-4B6A-AA56-F8E2939D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4826000" cy="380010"/>
          </a:xfrm>
        </p:spPr>
        <p:txBody>
          <a:bodyPr>
            <a:normAutofit/>
          </a:bodyPr>
          <a:lstStyle/>
          <a:p>
            <a:r>
              <a:rPr lang="en-US" altLang="ko-KR" dirty="0"/>
              <a:t>Initial plasma operation test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715B720-117D-40CD-8CAF-5AA150C9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91559"/>
            <a:ext cx="4114800" cy="365125"/>
          </a:xfrm>
        </p:spPr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6DF3FA-C27E-4173-A87E-F881B29F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822D28A-64CA-4851-BFFE-DF303D429344}"/>
              </a:ext>
            </a:extLst>
          </p:cNvPr>
          <p:cNvSpPr/>
          <p:nvPr/>
        </p:nvSpPr>
        <p:spPr>
          <a:xfrm>
            <a:off x="7565156" y="177981"/>
            <a:ext cx="462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I-V curve / Ion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saturation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current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measurement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F7EE2B6F-E341-4D6C-90EE-A9E8F4EC2DCA}"/>
              </a:ext>
            </a:extLst>
          </p:cNvPr>
          <p:cNvSpPr/>
          <p:nvPr/>
        </p:nvSpPr>
        <p:spPr>
          <a:xfrm>
            <a:off x="161404" y="661699"/>
            <a:ext cx="82777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Magnetic field : (mirror region : 0.4T / center region :  0.078T)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TLP location : center chamber (-10cm from the center)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PFN : 800V / Trigger : 1600V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Base pressure ~3×10</a:t>
            </a:r>
            <a:r>
              <a:rPr lang="en-US" altLang="ko-KR" sz="1600" baseline="30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-7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Torr / Operating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pressure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1mTorr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Gas : Argon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0E3B81CB-947A-4C98-9A31-235A4DD84EAE}"/>
              </a:ext>
            </a:extLst>
          </p:cNvPr>
          <p:cNvSpPr/>
          <p:nvPr/>
        </p:nvSpPr>
        <p:spPr>
          <a:xfrm>
            <a:off x="8393109" y="6159240"/>
            <a:ext cx="103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Flat top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54748C0-555D-4BA2-9523-23347B3AFD0A}"/>
                  </a:ext>
                </a:extLst>
              </p:cNvPr>
              <p:cNvSpPr txBox="1"/>
              <p:nvPr/>
            </p:nvSpPr>
            <p:spPr>
              <a:xfrm>
                <a:off x="161404" y="2369667"/>
                <a:ext cx="7750263" cy="4086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Measurement of I-V characteristic curve, saturation current</a:t>
                </a: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Discharge plasma by changing Biasing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voltage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𝑔𝑛𝑑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𝑏𝑖𝑎𝑠</m:t>
                        </m:r>
                      </m:sub>
                    </m:sSub>
                  </m:oMath>
                </a14:m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Measure current flowing at the probe tip for each shots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Extract current data at 2ms from the discharge, draw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I-V curve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From the I-V curve,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~6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endParaRPr lang="en-US" altLang="ko-KR" dirty="0">
                  <a:latin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Average ion saturation current at the Flat top (2~5ms)</a:t>
                </a:r>
                <a:br>
                  <a:rPr lang="en-US" altLang="ko-KR" i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−0.5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~8.5×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b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matches within ~25% from TLP data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54748C0-555D-4BA2-9523-23347B3AF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04" y="2369667"/>
                <a:ext cx="7750263" cy="4086568"/>
              </a:xfrm>
              <a:prstGeom prst="rect">
                <a:avLst/>
              </a:prstGeom>
              <a:blipFill>
                <a:blip r:embed="rId5"/>
                <a:stretch>
                  <a:fillRect l="-1022" t="-1045" r="-79" b="-14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09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36DDA20-1F2A-4C20-B46E-746AEE59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7B99D6-F1FC-4E7B-A5C3-43AE7645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71B4E973-CD74-41F8-BAAC-46B4E0A89791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4260892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Summary / Future work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14F9C9F-84E0-4679-81AF-F32DFB61BD0A}"/>
              </a:ext>
            </a:extLst>
          </p:cNvPr>
          <p:cNvSpPr/>
          <p:nvPr/>
        </p:nvSpPr>
        <p:spPr>
          <a:xfrm>
            <a:off x="320633" y="1468386"/>
            <a:ext cx="11533237" cy="48276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738813" algn="l"/>
              </a:tabLst>
            </a:pP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New pulsed linear magnetic mirror plasma device is constructed in KAIST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738813" algn="l"/>
              </a:tabLst>
            </a:pPr>
            <a:endParaRPr lang="en-US" altLang="ko-KR" sz="2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738813" algn="l"/>
              </a:tabLst>
            </a:pP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Research interests : Basic mirror plasma physics and fusion / industrial application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738813" algn="l"/>
              </a:tabLst>
            </a:pPr>
            <a:endParaRPr lang="en-US" altLang="ko-KR" sz="2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738813" algn="l"/>
              </a:tabLst>
            </a:pP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field</a:t>
            </a:r>
            <a:r>
              <a:rPr lang="ko-KR" altLang="en-US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center region </a:t>
            </a:r>
            <a:r>
              <a:rPr lang="en-US" altLang="ko-KR" sz="2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0.04~0.08T</a:t>
            </a: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/ mirror region </a:t>
            </a:r>
            <a:r>
              <a:rPr lang="en-US" altLang="ko-KR" sz="2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0.2~0.4T</a:t>
            </a: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/ Mirror ratio : </a:t>
            </a:r>
            <a:r>
              <a:rPr lang="en-US" altLang="ko-KR" sz="2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2.5 ~ 10</a:t>
            </a:r>
            <a:endParaRPr lang="en-US" altLang="ko-KR" sz="2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738813" algn="l"/>
              </a:tabLst>
            </a:pPr>
            <a:endParaRPr lang="en-US" altLang="ko-KR" sz="2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738813" algn="l"/>
              </a:tabLst>
            </a:pP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Plasma source : Arc plasma gun, </a:t>
            </a:r>
            <a:r>
              <a:rPr lang="en-US" altLang="ko-KR" sz="2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~350V / 1.6kA </a:t>
            </a: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 initial experiments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738813" algn="l"/>
              </a:tabLst>
            </a:pPr>
            <a:endParaRPr lang="en-US" altLang="ko-KR" sz="2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738813" algn="l"/>
              </a:tabLst>
            </a:pP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Initial plasma parameter measurement : </a:t>
            </a:r>
            <a:r>
              <a:rPr lang="en-US" altLang="ko-KR" sz="2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</a:t>
            </a:r>
            <a:r>
              <a:rPr lang="en-US" altLang="ko-KR" sz="2200" b="1" baseline="-25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</a:t>
            </a:r>
            <a:r>
              <a:rPr lang="en-US" altLang="ko-KR" sz="2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~6.9×10</a:t>
            </a:r>
            <a:r>
              <a:rPr lang="en-US" altLang="ko-KR" sz="2200" b="1" baseline="30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r>
              <a:rPr lang="en-US" altLang="ko-KR" sz="2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</a:t>
            </a:r>
            <a:r>
              <a:rPr lang="en-US" altLang="ko-KR" sz="2200" b="1" baseline="30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-3</a:t>
            </a:r>
            <a:r>
              <a:rPr lang="en-US" altLang="ko-KR" sz="2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/ T</a:t>
            </a:r>
            <a:r>
              <a:rPr lang="en-US" altLang="ko-KR" sz="2200" b="1" baseline="-25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</a:t>
            </a:r>
            <a:r>
              <a:rPr lang="en-US" altLang="ko-KR" sz="2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~4.4eV </a:t>
            </a: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(by TLP)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A10A45CE-BF68-436C-87B3-6B095DB5E797}"/>
              </a:ext>
            </a:extLst>
          </p:cNvPr>
          <p:cNvSpPr/>
          <p:nvPr/>
        </p:nvSpPr>
        <p:spPr>
          <a:xfrm>
            <a:off x="320633" y="642138"/>
            <a:ext cx="1946317" cy="7006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9995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36DDA20-1F2A-4C20-B46E-746AEE59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7B99D6-F1FC-4E7B-A5C3-43AE7645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71B4E973-CD74-41F8-BAAC-46B4E0A89791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4260892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Summary / Future work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A10A45CE-BF68-436C-87B3-6B095DB5E797}"/>
              </a:ext>
            </a:extLst>
          </p:cNvPr>
          <p:cNvSpPr/>
          <p:nvPr/>
        </p:nvSpPr>
        <p:spPr>
          <a:xfrm>
            <a:off x="320633" y="642138"/>
            <a:ext cx="1980440" cy="7006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Future work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F755241-FC1D-4070-922E-8887D3BFDBCF}"/>
              </a:ext>
            </a:extLst>
          </p:cNvPr>
          <p:cNvSpPr/>
          <p:nvPr/>
        </p:nvSpPr>
        <p:spPr>
          <a:xfrm>
            <a:off x="320633" y="1468386"/>
            <a:ext cx="11533237" cy="48276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AutoNum type="arabicPeriod"/>
              <a:tabLst>
                <a:tab pos="5738813" algn="l"/>
              </a:tabLst>
            </a:pP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Diagnose plasma characteristics from experiments of </a:t>
            </a:r>
            <a:r>
              <a:rPr lang="en-US" altLang="ko-KR" sz="2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diverse condition</a:t>
            </a:r>
          </a:p>
          <a:p>
            <a:pPr marL="1257300" lvl="2" indent="-342900">
              <a:buAutoNum type="arabicPeriod"/>
              <a:tabLst>
                <a:tab pos="5738813" algn="l"/>
              </a:tabLst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Check 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reproducibility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of the experiments by repeating same shots in many different timing</a:t>
            </a:r>
          </a:p>
          <a:p>
            <a:pPr marL="1257300" lvl="2" indent="-342900">
              <a:buAutoNum type="arabicPeriod"/>
              <a:tabLst>
                <a:tab pos="5738813" algn="l"/>
              </a:tabLst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Measure plasma parameter by changing 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location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of Plasma gun and Collector</a:t>
            </a:r>
          </a:p>
          <a:p>
            <a:pPr marL="1257300" lvl="2" indent="-342900">
              <a:buAutoNum type="arabicPeriod"/>
              <a:tabLst>
                <a:tab pos="5738813" algn="l"/>
              </a:tabLst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Conduct 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electrode biasing 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 Collector and analyze the effect to the plasma parameter</a:t>
            </a:r>
          </a:p>
          <a:p>
            <a:pPr marL="1257300" lvl="2" indent="-342900">
              <a:buAutoNum type="arabicPeriod"/>
              <a:tabLst>
                <a:tab pos="5738813" algn="l"/>
              </a:tabLst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Measure plasma characteristics by changing PFN / Trigger 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voltage</a:t>
            </a:r>
          </a:p>
          <a:p>
            <a:pPr marL="1257300" lvl="2" indent="-342900">
              <a:buAutoNum type="arabicPeriod"/>
              <a:tabLst>
                <a:tab pos="5738813" algn="l"/>
              </a:tabLst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Study plasma parameter by changing 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magnetic field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geometry configuration</a:t>
            </a:r>
          </a:p>
          <a:p>
            <a:pPr marL="1257300" lvl="2" indent="-342900">
              <a:buAutoNum type="arabicPeriod"/>
              <a:tabLst>
                <a:tab pos="5738813" algn="l"/>
              </a:tabLst>
            </a:pP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>
              <a:buAutoNum type="arabicPeriod"/>
              <a:tabLst>
                <a:tab pos="5738813" algn="l"/>
              </a:tabLst>
            </a:pPr>
            <a:r>
              <a:rPr lang="en-US" altLang="ko-KR" sz="2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Improvement of KAIMIR </a:t>
            </a:r>
            <a:r>
              <a:rPr lang="en-US" altLang="ko-KR" sz="2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plasma diagnostics</a:t>
            </a:r>
          </a:p>
          <a:p>
            <a:pPr marL="1257300" lvl="2" indent="-342900">
              <a:buAutoNum type="arabicPeriod"/>
              <a:tabLst>
                <a:tab pos="5738813" algn="l"/>
              </a:tabLst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Microwave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interferometry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– plasma line-integrated density</a:t>
            </a:r>
          </a:p>
          <a:p>
            <a:pPr marL="1257300" lvl="2" indent="-342900">
              <a:buAutoNum type="arabicPeriod"/>
              <a:tabLst>
                <a:tab pos="5738813" algn="l"/>
              </a:tabLst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OES measurement 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Plasma radiation spectrum</a:t>
            </a:r>
          </a:p>
          <a:p>
            <a:pPr marL="1257300" lvl="2" indent="-342900">
              <a:buAutoNum type="arabicPeriod"/>
              <a:tabLst>
                <a:tab pos="5738813" algn="l"/>
              </a:tabLst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Diamagnetic loop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– Plasma internal energy</a:t>
            </a:r>
          </a:p>
          <a:p>
            <a:pPr marL="1257300" lvl="2" indent="-342900">
              <a:buAutoNum type="arabicPeriod"/>
              <a:tabLst>
                <a:tab pos="5738813" algn="l"/>
              </a:tabLst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Probe measurement 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Modification of physical model /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173715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BDE4D0-1313-4749-9D94-C4CF9321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F138464C-741C-45C3-9C15-3CD3A2368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287"/>
            <a:ext cx="4114800" cy="365125"/>
          </a:xfrm>
        </p:spPr>
        <p:txBody>
          <a:bodyPr/>
          <a:lstStyle/>
          <a:p>
            <a:r>
              <a:rPr lang="en-US" altLang="ko-KR" dirty="0"/>
              <a:t>KAIST FPDL O Dong </a:t>
            </a:r>
            <a:r>
              <a:rPr lang="en-US" altLang="ko-KR" dirty="0" err="1"/>
              <a:t>Geun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EE00B2-1E66-4516-8E42-060CD694E45B}"/>
              </a:ext>
            </a:extLst>
          </p:cNvPr>
          <p:cNvSpPr txBox="1"/>
          <p:nvPr/>
        </p:nvSpPr>
        <p:spPr>
          <a:xfrm>
            <a:off x="3417736" y="2998113"/>
            <a:ext cx="53565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Thank you</a:t>
            </a:r>
            <a:endParaRPr lang="ko-KR" altLang="en-US" sz="5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3952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4B96E1-9D43-49CE-B60A-ECEC09D63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4602431" cy="380010"/>
          </a:xfrm>
        </p:spPr>
        <p:txBody>
          <a:bodyPr>
            <a:normAutofit/>
          </a:bodyPr>
          <a:lstStyle/>
          <a:p>
            <a:r>
              <a:rPr lang="en-US" altLang="ko-KR" dirty="0"/>
              <a:t>Backup slide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4BAB103-0892-421E-922F-3178EAC1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B5F264-2628-43B4-AF79-861D6A6B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757D500-6FAA-4D7A-8311-E1A91CB839E7}"/>
              </a:ext>
            </a:extLst>
          </p:cNvPr>
          <p:cNvSpPr txBox="1">
            <a:spLocks/>
          </p:cNvSpPr>
          <p:nvPr/>
        </p:nvSpPr>
        <p:spPr>
          <a:xfrm>
            <a:off x="6593635" y="136525"/>
            <a:ext cx="5598367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Magnetic coil specification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49B9C5B-A774-4B70-ACCB-72D6613DF51C}"/>
              </a:ext>
            </a:extLst>
          </p:cNvPr>
          <p:cNvSpPr/>
          <p:nvPr/>
        </p:nvSpPr>
        <p:spPr>
          <a:xfrm>
            <a:off x="317922" y="4219026"/>
            <a:ext cx="57094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Mirror coil</a:t>
            </a:r>
          </a:p>
          <a:p>
            <a:pPr marL="342900" indent="-342900">
              <a:buFontTx/>
              <a:buChar char="-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Coil resistance : 1.026</a:t>
            </a:r>
            <a:r>
              <a:rPr lang="el-GR" altLang="ko-KR" sz="1600" dirty="0">
                <a:latin typeface="+mn-ea"/>
                <a:ea typeface="맑은 고딕" panose="020B0503020000020004" pitchFamily="50" charset="-127"/>
              </a:rPr>
              <a:t>Ω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/ Inductance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43.07mH / Number of turns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360</a:t>
            </a:r>
          </a:p>
          <a:p>
            <a:pPr marL="342900" indent="-342900">
              <a:buFontTx/>
              <a:buChar char="-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Coil diameter: 278mm / weight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15.1kg</a:t>
            </a:r>
          </a:p>
          <a:p>
            <a:pPr marL="342900" indent="-342900">
              <a:buFontTx/>
              <a:buChar char="-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Install location : ±730mm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±645mm (From center)</a:t>
            </a:r>
          </a:p>
          <a:p>
            <a:pPr marL="342900" indent="-342900">
              <a:buFontTx/>
              <a:buChar char="-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L/R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time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(risetime) :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42ms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68ED387-B47A-4A51-92D8-C78BBF638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29" y="1437814"/>
            <a:ext cx="1978687" cy="229399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AC04ACB-0514-44D5-A960-048881275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360" y="1280111"/>
            <a:ext cx="2205278" cy="260940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FEBD4754-8251-42BA-BB82-DFEA996DB25D}"/>
              </a:ext>
            </a:extLst>
          </p:cNvPr>
          <p:cNvSpPr/>
          <p:nvPr/>
        </p:nvSpPr>
        <p:spPr>
          <a:xfrm>
            <a:off x="6384606" y="4219026"/>
            <a:ext cx="5243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Solenoid coil</a:t>
            </a:r>
          </a:p>
          <a:p>
            <a:pPr marL="342900" indent="-342900">
              <a:buFontTx/>
              <a:buChar char="-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Coil resistance : 0.746</a:t>
            </a:r>
            <a:r>
              <a:rPr lang="el-GR" altLang="ko-KR" sz="1600" dirty="0">
                <a:latin typeface="+mn-ea"/>
                <a:ea typeface="맑은 고딕" panose="020B0503020000020004" pitchFamily="50" charset="-127"/>
              </a:rPr>
              <a:t>Ω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/ Inductance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15mH / Number of turns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120</a:t>
            </a:r>
          </a:p>
          <a:p>
            <a:pPr marL="342900" indent="-342900">
              <a:buFontTx/>
              <a:buChar char="-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Coil diameter : 620mm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weight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10.9kg</a:t>
            </a:r>
          </a:p>
          <a:p>
            <a:pPr marL="342900" indent="-342900">
              <a:buFontTx/>
              <a:buChar char="-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Install location : ±388mm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±138mm (From center)</a:t>
            </a:r>
          </a:p>
          <a:p>
            <a:pPr marL="342900" indent="-342900">
              <a:buFontTx/>
              <a:buChar char="-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L/R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time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(risetime) :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20ms</a:t>
            </a:r>
          </a:p>
        </p:txBody>
      </p:sp>
    </p:spTree>
    <p:extLst>
      <p:ext uri="{BB962C8B-B14F-4D97-AF65-F5344CB8AC3E}">
        <p14:creationId xmlns:p14="http://schemas.microsoft.com/office/powerpoint/2010/main" val="17256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BC2164-B932-43F0-96E7-1954D767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3028209" cy="380010"/>
          </a:xfrm>
        </p:spPr>
        <p:txBody>
          <a:bodyPr/>
          <a:lstStyle/>
          <a:p>
            <a:r>
              <a:rPr lang="en-US" altLang="ko-KR" dirty="0"/>
              <a:t>Backup slide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524DE44-5206-42FF-B734-314160A2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5D7C47-9CCC-47EB-9A0B-A009A22B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A2A7AEA4-7FB8-408A-8057-A6091E68C097}"/>
              </a:ext>
            </a:extLst>
          </p:cNvPr>
          <p:cNvSpPr txBox="1">
            <a:spLocks/>
          </p:cNvSpPr>
          <p:nvPr/>
        </p:nvSpPr>
        <p:spPr>
          <a:xfrm>
            <a:off x="6593635" y="136525"/>
            <a:ext cx="5598367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PFN power system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80" name="그림 379">
            <a:extLst>
              <a:ext uri="{FF2B5EF4-FFF2-40B4-BE49-F238E27FC236}">
                <a16:creationId xmlns:a16="http://schemas.microsoft.com/office/drawing/2014/main" id="{1EDDFB69-7B6B-4DCE-AE1F-6585A894F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79" y="1309294"/>
            <a:ext cx="5706057" cy="4239411"/>
          </a:xfrm>
          <a:prstGeom prst="rect">
            <a:avLst/>
          </a:prstGeom>
        </p:spPr>
      </p:pic>
      <p:grpSp>
        <p:nvGrpSpPr>
          <p:cNvPr id="385" name="그룹 384">
            <a:extLst>
              <a:ext uri="{FF2B5EF4-FFF2-40B4-BE49-F238E27FC236}">
                <a16:creationId xmlns:a16="http://schemas.microsoft.com/office/drawing/2014/main" id="{45B59624-D076-4DCA-A9D8-148B0B11EF86}"/>
              </a:ext>
            </a:extLst>
          </p:cNvPr>
          <p:cNvGrpSpPr/>
          <p:nvPr/>
        </p:nvGrpSpPr>
        <p:grpSpPr>
          <a:xfrm>
            <a:off x="5770531" y="853633"/>
            <a:ext cx="6343188" cy="5211844"/>
            <a:chOff x="5291062" y="1191199"/>
            <a:chExt cx="6343188" cy="5211844"/>
          </a:xfrm>
        </p:grpSpPr>
        <p:pic>
          <p:nvPicPr>
            <p:cNvPr id="386" name="그림 385">
              <a:extLst>
                <a:ext uri="{FF2B5EF4-FFF2-40B4-BE49-F238E27FC236}">
                  <a16:creationId xmlns:a16="http://schemas.microsoft.com/office/drawing/2014/main" id="{ABADA43B-B740-4505-9168-F29946141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083"/>
            <a:stretch/>
          </p:blipFill>
          <p:spPr>
            <a:xfrm>
              <a:off x="5291062" y="1529753"/>
              <a:ext cx="6133137" cy="4499519"/>
            </a:xfrm>
            <a:prstGeom prst="rect">
              <a:avLst/>
            </a:prstGeom>
          </p:spPr>
        </p:pic>
        <p:sp>
          <p:nvSpPr>
            <p:cNvPr id="387" name="직사각형 386">
              <a:extLst>
                <a:ext uri="{FF2B5EF4-FFF2-40B4-BE49-F238E27FC236}">
                  <a16:creationId xmlns:a16="http://schemas.microsoft.com/office/drawing/2014/main" id="{BCE70EDB-7072-4D19-8F29-32E764DF7B94}"/>
                </a:ext>
              </a:extLst>
            </p:cNvPr>
            <p:cNvSpPr/>
            <p:nvPr/>
          </p:nvSpPr>
          <p:spPr>
            <a:xfrm>
              <a:off x="7117451" y="3759514"/>
              <a:ext cx="4158233" cy="221277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FA8E5B89-8648-4FE3-ABD1-BA74DBCD36AA}"/>
                </a:ext>
              </a:extLst>
            </p:cNvPr>
            <p:cNvSpPr txBox="1"/>
            <p:nvPr/>
          </p:nvSpPr>
          <p:spPr>
            <a:xfrm>
              <a:off x="9919307" y="3386918"/>
              <a:ext cx="13297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accent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PFN system</a:t>
              </a:r>
              <a:endParaRPr lang="ko-KR" altLang="en-US" sz="1600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9" name="직사각형 388">
              <a:extLst>
                <a:ext uri="{FF2B5EF4-FFF2-40B4-BE49-F238E27FC236}">
                  <a16:creationId xmlns:a16="http://schemas.microsoft.com/office/drawing/2014/main" id="{8E9D4134-952F-4117-A53A-CF92CC91DCD2}"/>
                </a:ext>
              </a:extLst>
            </p:cNvPr>
            <p:cNvSpPr/>
            <p:nvPr/>
          </p:nvSpPr>
          <p:spPr>
            <a:xfrm>
              <a:off x="6496738" y="1529753"/>
              <a:ext cx="3604615" cy="186980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744B3080-C4C9-4FD9-8A76-323AA868275A}"/>
                </a:ext>
              </a:extLst>
            </p:cNvPr>
            <p:cNvSpPr txBox="1"/>
            <p:nvPr/>
          </p:nvSpPr>
          <p:spPr>
            <a:xfrm>
              <a:off x="8486872" y="1191199"/>
              <a:ext cx="1611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Sparker system</a:t>
              </a:r>
              <a:endParaRPr lang="ko-KR" altLang="en-US" sz="1600" dirty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AB735369-E9A2-4DA8-BC8A-9DEA3EF7B793}"/>
                </a:ext>
              </a:extLst>
            </p:cNvPr>
            <p:cNvSpPr txBox="1"/>
            <p:nvPr/>
          </p:nvSpPr>
          <p:spPr>
            <a:xfrm>
              <a:off x="10823329" y="1686395"/>
              <a:ext cx="5517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T1+</a:t>
              </a:r>
              <a:endPara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86C564B3-3F73-4E41-BE56-D21D4C6299D6}"/>
                </a:ext>
              </a:extLst>
            </p:cNvPr>
            <p:cNvSpPr txBox="1"/>
            <p:nvPr/>
          </p:nvSpPr>
          <p:spPr>
            <a:xfrm>
              <a:off x="10850703" y="2251100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T1-</a:t>
              </a:r>
              <a:endPara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318DD1CE-D428-4A49-90FE-CFAB2F94169C}"/>
                </a:ext>
              </a:extLst>
            </p:cNvPr>
            <p:cNvSpPr txBox="1"/>
            <p:nvPr/>
          </p:nvSpPr>
          <p:spPr>
            <a:xfrm>
              <a:off x="11071276" y="5833785"/>
              <a:ext cx="54373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PFN-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76CE3D51-9484-45D8-879F-BD5A5DF468A3}"/>
                </a:ext>
              </a:extLst>
            </p:cNvPr>
            <p:cNvSpPr txBox="1"/>
            <p:nvPr/>
          </p:nvSpPr>
          <p:spPr>
            <a:xfrm>
              <a:off x="11052039" y="3964846"/>
              <a:ext cx="5822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PFN+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91D300A4-1FCD-4A57-A513-EA7210ABA2E4}"/>
                </a:ext>
              </a:extLst>
            </p:cNvPr>
            <p:cNvSpPr txBox="1"/>
            <p:nvPr/>
          </p:nvSpPr>
          <p:spPr>
            <a:xfrm>
              <a:off x="5916316" y="6063848"/>
              <a:ext cx="5090311" cy="339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PFN  power system circuit schematics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9583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2B7BAE-C2B7-483F-ACB0-F85AACC9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3028209" cy="380010"/>
          </a:xfrm>
        </p:spPr>
        <p:txBody>
          <a:bodyPr/>
          <a:lstStyle/>
          <a:p>
            <a:r>
              <a:rPr lang="en-US" altLang="ko-KR" dirty="0"/>
              <a:t>Backup slide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C3358A4-9A95-4DEE-8541-BBEA40DA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KAIST FPDL O Dong Geun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C648250-9AD5-43C4-AF90-07B7FE68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F0F090-74D2-4852-A27C-348A3A4A92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5A6A7C"/>
              </a:clrFrom>
              <a:clrTo>
                <a:srgbClr val="5A6A7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730" y="1206008"/>
            <a:ext cx="2756182" cy="444598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5E10F01-1CE3-4500-9468-AA998D2E45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3"/>
          <a:stretch/>
        </p:blipFill>
        <p:spPr>
          <a:xfrm>
            <a:off x="1114127" y="1580004"/>
            <a:ext cx="3743474" cy="3697992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2B84C2D5-67E8-464D-AC9B-2E7BCCB7B5E7}"/>
              </a:ext>
            </a:extLst>
          </p:cNvPr>
          <p:cNvSpPr txBox="1">
            <a:spLocks/>
          </p:cNvSpPr>
          <p:nvPr/>
        </p:nvSpPr>
        <p:spPr>
          <a:xfrm>
            <a:off x="6593635" y="136525"/>
            <a:ext cx="5598367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CAD model of Plasma gun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28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23390324-1C83-4FEA-BDEB-533FEB84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2F0001F-92C0-402D-8237-59F42ABC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KAIST FPDL O Dong </a:t>
            </a:r>
            <a:r>
              <a:rPr lang="en-US" altLang="ko-KR" dirty="0" err="1">
                <a:solidFill>
                  <a:schemeClr val="bg1"/>
                </a:solidFill>
              </a:rPr>
              <a:t>Geun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3442D-F9CD-48DF-BFAA-706B0DA11486}"/>
              </a:ext>
            </a:extLst>
          </p:cNvPr>
          <p:cNvSpPr txBox="1"/>
          <p:nvPr/>
        </p:nvSpPr>
        <p:spPr>
          <a:xfrm>
            <a:off x="576084" y="318499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6789EB3-2C92-4932-B849-07500C0A0D8F}"/>
              </a:ext>
            </a:extLst>
          </p:cNvPr>
          <p:cNvGrpSpPr/>
          <p:nvPr/>
        </p:nvGrpSpPr>
        <p:grpSpPr>
          <a:xfrm>
            <a:off x="2266191" y="1390342"/>
            <a:ext cx="7659616" cy="4077315"/>
            <a:chOff x="576083" y="1304451"/>
            <a:chExt cx="6325427" cy="4077315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496C3CBC-E67E-47F3-B892-977883BFBB4C}"/>
                </a:ext>
              </a:extLst>
            </p:cNvPr>
            <p:cNvSpPr/>
            <p:nvPr/>
          </p:nvSpPr>
          <p:spPr>
            <a:xfrm>
              <a:off x="576084" y="1304451"/>
              <a:ext cx="6325424" cy="720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Introduction</a:t>
              </a: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FA68C3FA-E784-4EF2-979D-2D38A0F68AEE}"/>
                </a:ext>
              </a:extLst>
            </p:cNvPr>
            <p:cNvSpPr/>
            <p:nvPr/>
          </p:nvSpPr>
          <p:spPr>
            <a:xfrm>
              <a:off x="576083" y="2423556"/>
              <a:ext cx="6325425" cy="720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Design of the KAIMIR system</a:t>
              </a:r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CF5B2083-AC41-4B7C-9AB0-359993116F1F}"/>
                </a:ext>
              </a:extLst>
            </p:cNvPr>
            <p:cNvSpPr/>
            <p:nvPr/>
          </p:nvSpPr>
          <p:spPr>
            <a:xfrm>
              <a:off x="576084" y="3542661"/>
              <a:ext cx="6325426" cy="720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Initial plasma operation</a:t>
              </a:r>
              <a:r>
                <a:rPr lang="ko-KR" altLang="en-US" sz="25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5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test</a:t>
              </a:r>
              <a:endParaRPr lang="en-US" altLang="ko-KR" sz="25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F08D655C-4790-4653-B462-4F47C7C6F0EE}"/>
                </a:ext>
              </a:extLst>
            </p:cNvPr>
            <p:cNvSpPr/>
            <p:nvPr/>
          </p:nvSpPr>
          <p:spPr>
            <a:xfrm>
              <a:off x="576084" y="4661766"/>
              <a:ext cx="6325425" cy="72000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Summary / Future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54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CF8212-3C0E-4845-844A-17C06757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3028209" cy="380010"/>
          </a:xfrm>
        </p:spPr>
        <p:txBody>
          <a:bodyPr/>
          <a:lstStyle/>
          <a:p>
            <a:r>
              <a:rPr lang="en-US" altLang="ko-KR" dirty="0"/>
              <a:t>Backup slide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7B23FBF-5FF5-4446-BA72-E0423714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KAIST FPDL O Dong Geun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37974B-350D-4CFF-A88F-5E508DE4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F5866348-2792-4D69-84DD-53A878BADB6F}"/>
                  </a:ext>
                </a:extLst>
              </p:cNvPr>
              <p:cNvSpPr/>
              <p:nvPr/>
            </p:nvSpPr>
            <p:spPr>
              <a:xfrm>
                <a:off x="195261" y="516535"/>
                <a:ext cx="11801475" cy="5820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Power</a:t>
                </a:r>
                <a:r>
                  <a:rPr kumimoji="1"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balance equation</a:t>
                </a:r>
                <a:b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ko-KR" sz="16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kumimoji="1" lang="en-US" altLang="ko-KR" sz="16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kumimoji="1"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ko-KR" sz="1600" i="1">
                            <a:latin typeface="Cambria Math" panose="02040503050406030204" pitchFamily="18" charset="0"/>
                          </a:rPr>
                          <m:t>𝑆𝑡𝑜𝑟𝑒𝑑</m:t>
                        </m:r>
                        <m:r>
                          <a:rPr kumimoji="1" lang="en-US" altLang="ko-KR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ko-KR" sz="1600" i="1">
                            <a:latin typeface="Cambria Math" panose="02040503050406030204" pitchFamily="18" charset="0"/>
                          </a:rPr>
                          <m:t>𝑒𝑛𝑒𝑟𝑔𝑦</m:t>
                        </m:r>
                      </m:e>
                    </m:d>
                    <m:r>
                      <a:rPr kumimoji="1" lang="en-US" altLang="ko-KR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Input Power – Power loss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Assumption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plasma</a:t>
                </a:r>
                <a:r>
                  <a:rPr kumimoji="1"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kumimoji="1"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volume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𝑑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𝑝𝑙</m:t>
                        </m:r>
                      </m:sub>
                    </m:sSub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~6</m:t>
                    </m:r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𝑐𝑚</m:t>
                    </m:r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,  </m:t>
                    </m:r>
                    <m:sSub>
                      <m:sSub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𝑙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𝑝𝑙</m:t>
                        </m:r>
                      </m:sub>
                    </m:sSub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~128</m:t>
                    </m:r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𝑐𝑚</m:t>
                    </m:r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→</m:t>
                    </m:r>
                    <m:sSub>
                      <m:sSub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𝑉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𝑝𝑙</m:t>
                        </m:r>
                      </m:sub>
                    </m:sSub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~3600</m:t>
                    </m:r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𝑐</m:t>
                    </m:r>
                    <m:sSup>
                      <m:sSup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p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𝑚</m:t>
                        </m:r>
                      </m:e>
                      <m:sup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−3</m:t>
                        </m:r>
                      </m:sup>
                    </m:sSup>
                  </m:oMath>
                </a14:m>
                <a:endParaRPr kumimoji="1"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Stored energy </a:t>
                </a:r>
                <a14:m>
                  <m:oMath xmlns:m="http://schemas.openxmlformats.org/officeDocument/2006/math"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𝐸</m:t>
                    </m:r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~</m:t>
                    </m:r>
                    <m:f>
                      <m:f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fPr>
                      <m:num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3</m:t>
                        </m:r>
                      </m:num>
                      <m:den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𝑛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𝑇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𝑒</m:t>
                        </m:r>
                      </m:sub>
                    </m:sSub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+</m:t>
                    </m:r>
                    <m:f>
                      <m:f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fPr>
                      <m:num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3</m:t>
                        </m:r>
                      </m:num>
                      <m:den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𝑛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𝑇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𝑖</m:t>
                        </m:r>
                      </m:sub>
                    </m:sSub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≈3</m:t>
                    </m:r>
                    <m:sSub>
                      <m:sSub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𝑛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𝑇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𝑒</m:t>
                        </m:r>
                      </m:sub>
                    </m:sSub>
                  </m:oMath>
                </a14:m>
                <a:endParaRPr kumimoji="1"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Power efficiency of the gun to plasma  ~ 50%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~300V, 1.2kA power will be applied to gun in ~5ms </a:t>
                </a:r>
                <a14:m>
                  <m:oMath xmlns:m="http://schemas.openxmlformats.org/officeDocument/2006/math">
                    <m:r>
                      <a:rPr kumimoji="1" lang="en-US" altLang="ko-KR" i="1">
                        <a:latin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kumimoji="1"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ko-KR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ko-KR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kumimoji="1" lang="en-US" altLang="ko-K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ko-KR">
                        <a:latin typeface="Cambria Math" panose="02040503050406030204" pitchFamily="18" charset="0"/>
                      </a:rPr>
                      <m:t>Gun</m:t>
                    </m:r>
                    <m:r>
                      <a:rPr kumimoji="1" lang="en-US" altLang="ko-K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ko-KR">
                        <a:latin typeface="Cambria Math" panose="02040503050406030204" pitchFamily="18" charset="0"/>
                      </a:rPr>
                      <m:t>power</m:t>
                    </m:r>
                    <m:r>
                      <a:rPr kumimoji="1"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×0.5</m:t>
                    </m:r>
                    <m:r>
                      <a:rPr kumimoji="1" lang="en-US" altLang="ko-KR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ko-KR" b="0" i="0" smtClean="0">
                        <a:latin typeface="Cambria Math" panose="02040503050406030204" pitchFamily="18" charset="0"/>
                      </a:rPr>
                      <m:t>0.18 </m:t>
                    </m:r>
                    <m:r>
                      <m:rPr>
                        <m:sty m:val="p"/>
                      </m:rPr>
                      <a:rPr kumimoji="1" lang="en-US" altLang="ko-KR" b="0" i="0" smtClean="0">
                        <a:latin typeface="Cambria Math" panose="02040503050406030204" pitchFamily="18" charset="0"/>
                      </a:rPr>
                      <m:t>MW</m:t>
                    </m:r>
                  </m:oMath>
                </a14:m>
                <a:endParaRPr kumimoji="1"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ko-KR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kumimoji="1"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ko-KR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ko-KR" i="0">
                            <a:latin typeface="Cambria Math" panose="02040503050406030204" pitchFamily="18" charset="0"/>
                          </a:rPr>
                          <m:t>Stored</m:t>
                        </m:r>
                        <m:r>
                          <a:rPr kumimoji="1" lang="en-US" altLang="ko-KR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ko-KR" i="0">
                            <a:latin typeface="Cambria Math" panose="02040503050406030204" pitchFamily="18" charset="0"/>
                          </a:rPr>
                          <m:t>energy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ko-KR" i="0">
                            <a:latin typeface="Cambria Math" panose="02040503050406030204" pitchFamily="18" charset="0"/>
                          </a:rPr>
                          <m:t>energy</m:t>
                        </m:r>
                        <m:r>
                          <a:rPr kumimoji="1" lang="en-US" altLang="ko-KR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ko-KR" i="0">
                            <a:latin typeface="Cambria Math" panose="02040503050406030204" pitchFamily="18" charset="0"/>
                          </a:rPr>
                          <m:t>confinement</m:t>
                        </m:r>
                        <m:r>
                          <a:rPr kumimoji="1" lang="en-US" altLang="ko-KR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ko-KR" i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  <m:r>
                      <a:rPr kumimoji="1" lang="en-US" altLang="ko-KR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1"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ko-K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ko-KR" i="1">
                            <a:latin typeface="Cambria Math" panose="02040503050406030204" pitchFamily="18" charset="0"/>
                          </a:rPr>
                          <m:t>𝑛𝑇</m:t>
                        </m:r>
                        <m:sSub>
                          <m:sSubPr>
                            <m:ctrlP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</a:rPr>
                              <m:t>𝑝𝑙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𝜏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𝐸</m:t>
                        </m:r>
                      </m:sub>
                    </m:sSub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~</m:t>
                    </m:r>
                    <m:r>
                      <a:rPr kumimoji="1" lang="en-US" altLang="ko-Kore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</m:t>
                    </m:r>
                    <m:sSub>
                      <m:sSubPr>
                        <m:ctrlPr>
                          <a:rPr kumimoji="1" lang="en-US" altLang="ko-Kore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ko-Kore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func>
                      <m:funcPr>
                        <m:ctrlPr>
                          <a:rPr kumimoji="1" lang="en-US" altLang="ko-Kore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ko-Kore-K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kumimoji="1" lang="en-US" altLang="ko-Kore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func>
                    <m:r>
                      <a:rPr kumimoji="1" lang="en-US" altLang="ko-Kore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~1.8×</m:t>
                    </m:r>
                    <m:sSup>
                      <m:sSupPr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ko-Kore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41</m:t>
                        </m:r>
                      </m:sup>
                    </m:sSup>
                    <m:f>
                      <m:fPr>
                        <m:ctrlPr>
                          <a:rPr kumimoji="1" lang="en-US" altLang="ko-Kore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ko-Kore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ore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ko-Kore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ko-Kore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1.5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kumimoji="1" lang="en-US" altLang="ko-Kore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ore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ko-Kore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b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kumimoji="1"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where R : mirror ratio /</a:t>
                </a:r>
                <a:r>
                  <a:rPr kumimoji="1" lang="en-US" altLang="ko-Kore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ore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ore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ko-Kore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kumimoji="1"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ion Coulomb collision time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ko-KR" sz="16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  <m:rad>
                              <m:radPr>
                                <m:degHide m:val="on"/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kumimoji="1"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ko-KR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1" lang="en-US" altLang="ko-K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sSubSup>
                              <m:sSubSup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kumimoji="1"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ko-K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1" lang="en-US" altLang="ko-K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sSubSup>
                              <m:sSubSup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kumimoji="1"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ko-KR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1" lang="en-US" altLang="ko-K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ko-KR" sz="16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func>
                          </m:den>
                        </m:f>
                        <m:r>
                          <a:rPr kumimoji="1" lang="en-US" altLang="ko-K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~2.9</m:t>
                        </m:r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kumimoji="1"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41</m:t>
                            </m:r>
                          </m:sup>
                        </m:sSup>
                        <m:f>
                          <m:fPr>
                            <m:ctrlPr>
                              <a:rPr kumimoji="1" lang="en-US" altLang="ko-Kore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ko-Kore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ko-Kore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1" lang="en-US" altLang="ko-Kore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kumimoji="1" lang="en-US" altLang="ko-Kore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1.5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kumimoji="1" lang="en-US" altLang="ko-Kore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ore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ko-Kore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kumimoji="1"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In steady state,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ko-KR" sz="16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ko-KR" sz="160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kumimoji="1" lang="en-US" altLang="ko-K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ko-KR" sz="1600" b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ko-KR" sz="16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ko-KR" sz="1600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kumimoji="1" lang="en-US" altLang="ko-KR" sz="1600" b="0" i="1" smtClean="0">
                        <a:latin typeface="Cambria Math" panose="02040503050406030204" pitchFamily="18" charset="0"/>
                      </a:rPr>
                      <m:t>=0→</m:t>
                    </m:r>
                    <m:f>
                      <m:fPr>
                        <m:ctrlPr>
                          <a:rPr kumimoji="1" lang="en-US" altLang="ko-Kore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ko-Kore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ore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ko-Kore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ko-Kore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kumimoji="1" lang="en-US" altLang="ko-Kore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ore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ko-Kore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ko-Kore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0.5</m:t>
                            </m:r>
                          </m:sup>
                        </m:sSubSup>
                      </m:den>
                    </m:f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~3.1×</m:t>
                    </m:r>
                    <m:sSup>
                      <m:sSupPr>
                        <m:ctrlPr>
                          <a:rPr kumimoji="1" lang="en-US" altLang="ko-Kore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ko-Kore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</m:sup>
                    </m:sSup>
                    <m:r>
                      <a:rPr kumimoji="1" lang="en-US" altLang="ko-Kore-K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ko-Kore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𝑛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𝑖</m:t>
                        </m:r>
                      </m:sub>
                    </m:sSub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~3.5×</m:t>
                    </m:r>
                    <m:sSup>
                      <m:sSupPr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p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10</m:t>
                        </m:r>
                      </m:e>
                      <m:sup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19</m:t>
                        </m:r>
                      </m:sup>
                    </m:sSup>
                    <m:rad>
                      <m:radPr>
                        <m:degHide m:val="on"/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radPr>
                      <m:deg/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𝑇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ko-KR" sz="1600" b="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dPr>
                          <m:e>
                            <m:r>
                              <a:rPr kumimoji="1" lang="en-US" altLang="ko-KR" sz="1600" b="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𝑒𝑉</m:t>
                            </m:r>
                          </m:e>
                        </m:d>
                      </m:e>
                    </m:rad>
                    <m:r>
                      <a:rPr kumimoji="1"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sz="1600" b="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600" b="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ko-KR" sz="1600" b="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−3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Order is similar with experimental results</a:t>
                </a:r>
              </a:p>
            </p:txBody>
          </p:sp>
        </mc:Choice>
        <mc:Fallback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F5866348-2792-4D69-84DD-53A878BAD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1" y="516535"/>
                <a:ext cx="11801475" cy="58201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제목 1">
            <a:extLst>
              <a:ext uri="{FF2B5EF4-FFF2-40B4-BE49-F238E27FC236}">
                <a16:creationId xmlns:a16="http://schemas.microsoft.com/office/drawing/2014/main" id="{FEC21276-F2B6-4997-910C-57E83695AD62}"/>
              </a:ext>
            </a:extLst>
          </p:cNvPr>
          <p:cNvSpPr txBox="1">
            <a:spLocks/>
          </p:cNvSpPr>
          <p:nvPr/>
        </p:nvSpPr>
        <p:spPr>
          <a:xfrm>
            <a:off x="6593635" y="136525"/>
            <a:ext cx="5598367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Power balance analysis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999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81567F-58A1-4890-8100-E4919195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5598367" cy="380010"/>
          </a:xfrm>
        </p:spPr>
        <p:txBody>
          <a:bodyPr>
            <a:normAutofit/>
          </a:bodyPr>
          <a:lstStyle/>
          <a:p>
            <a:r>
              <a:rPr lang="en-US" altLang="ko-KR" dirty="0"/>
              <a:t>Backup slide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DFF295-BE36-4B3D-AC26-ECCCEA11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59446B-26FD-400C-BBF0-A5C5F227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DA3B785-FF57-4B9D-BED9-BB8DE886C99F}"/>
              </a:ext>
            </a:extLst>
          </p:cNvPr>
          <p:cNvSpPr txBox="1">
            <a:spLocks/>
          </p:cNvSpPr>
          <p:nvPr/>
        </p:nvSpPr>
        <p:spPr>
          <a:xfrm>
            <a:off x="6593635" y="136525"/>
            <a:ext cx="5598367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Triple Langmuir probe design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B775CB6-EE40-4737-9FE9-4C3816DE39C1}"/>
              </a:ext>
            </a:extLst>
          </p:cNvPr>
          <p:cNvGrpSpPr/>
          <p:nvPr/>
        </p:nvGrpSpPr>
        <p:grpSpPr>
          <a:xfrm>
            <a:off x="6822221" y="943049"/>
            <a:ext cx="5141194" cy="1995132"/>
            <a:chOff x="3900412" y="1347603"/>
            <a:chExt cx="5141194" cy="1995132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2F6CA47-C089-4F1E-9ED3-4FFA353D5101}"/>
                </a:ext>
              </a:extLst>
            </p:cNvPr>
            <p:cNvGrpSpPr/>
            <p:nvPr/>
          </p:nvGrpSpPr>
          <p:grpSpPr>
            <a:xfrm>
              <a:off x="3900412" y="1347603"/>
              <a:ext cx="4608887" cy="943562"/>
              <a:chOff x="2589502" y="1460892"/>
              <a:chExt cx="4608887" cy="943562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8094BE70-15A7-462C-B1DC-D4E2D95D8797}"/>
                  </a:ext>
                </a:extLst>
              </p:cNvPr>
              <p:cNvSpPr/>
              <p:nvPr/>
            </p:nvSpPr>
            <p:spPr>
              <a:xfrm>
                <a:off x="2922470" y="1845109"/>
                <a:ext cx="1032257" cy="1536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63" name="그룹 62">
                <a:extLst>
                  <a:ext uri="{FF2B5EF4-FFF2-40B4-BE49-F238E27FC236}">
                    <a16:creationId xmlns:a16="http://schemas.microsoft.com/office/drawing/2014/main" id="{101577A0-E5EC-4AF7-82DA-7C6B96116D0E}"/>
                  </a:ext>
                </a:extLst>
              </p:cNvPr>
              <p:cNvGrpSpPr/>
              <p:nvPr/>
            </p:nvGrpSpPr>
            <p:grpSpPr>
              <a:xfrm>
                <a:off x="3332632" y="1707779"/>
                <a:ext cx="211932" cy="426154"/>
                <a:chOff x="3667261" y="1626987"/>
                <a:chExt cx="211932" cy="589867"/>
              </a:xfrm>
            </p:grpSpPr>
            <p:sp>
              <p:nvSpPr>
                <p:cNvPr id="86" name="직사각형 85">
                  <a:extLst>
                    <a:ext uri="{FF2B5EF4-FFF2-40B4-BE49-F238E27FC236}">
                      <a16:creationId xmlns:a16="http://schemas.microsoft.com/office/drawing/2014/main" id="{F589AC34-AA01-4E0E-96C8-95C4646F9B5C}"/>
                    </a:ext>
                  </a:extLst>
                </p:cNvPr>
                <p:cNvSpPr/>
                <p:nvPr/>
              </p:nvSpPr>
              <p:spPr>
                <a:xfrm rot="6688308">
                  <a:off x="3407806" y="1886442"/>
                  <a:ext cx="589867" cy="709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87" name="직사각형 86">
                  <a:extLst>
                    <a:ext uri="{FF2B5EF4-FFF2-40B4-BE49-F238E27FC236}">
                      <a16:creationId xmlns:a16="http://schemas.microsoft.com/office/drawing/2014/main" id="{0B486586-2A64-4244-B163-62DE10CB4E36}"/>
                    </a:ext>
                  </a:extLst>
                </p:cNvPr>
                <p:cNvSpPr/>
                <p:nvPr/>
              </p:nvSpPr>
              <p:spPr>
                <a:xfrm rot="6688308">
                  <a:off x="3548781" y="1886442"/>
                  <a:ext cx="589867" cy="709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B2D28F0F-D557-4429-9FE8-F8529434CC7C}"/>
                  </a:ext>
                </a:extLst>
              </p:cNvPr>
              <p:cNvGrpSpPr/>
              <p:nvPr/>
            </p:nvGrpSpPr>
            <p:grpSpPr>
              <a:xfrm>
                <a:off x="2732945" y="1865204"/>
                <a:ext cx="180000" cy="108582"/>
                <a:chOff x="2742470" y="1864138"/>
                <a:chExt cx="180000" cy="108582"/>
              </a:xfrm>
            </p:grpSpPr>
            <p:cxnSp>
              <p:nvCxnSpPr>
                <p:cNvPr id="83" name="직선 연결선 82">
                  <a:extLst>
                    <a:ext uri="{FF2B5EF4-FFF2-40B4-BE49-F238E27FC236}">
                      <a16:creationId xmlns:a16="http://schemas.microsoft.com/office/drawing/2014/main" id="{D2F72646-AD5D-47B7-83C7-1BF844D357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42470" y="1864138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직선 연결선 83">
                  <a:extLst>
                    <a:ext uri="{FF2B5EF4-FFF2-40B4-BE49-F238E27FC236}">
                      <a16:creationId xmlns:a16="http://schemas.microsoft.com/office/drawing/2014/main" id="{C1683F63-470F-4285-9EC3-BA1CA3484B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42470" y="1919790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직선 연결선 84">
                  <a:extLst>
                    <a:ext uri="{FF2B5EF4-FFF2-40B4-BE49-F238E27FC236}">
                      <a16:creationId xmlns:a16="http://schemas.microsoft.com/office/drawing/2014/main" id="{0C385B25-5076-471F-98AD-680237F211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42470" y="1972720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E4F8A8F3-1FDA-46C3-BEE7-6C18370B600F}"/>
                  </a:ext>
                </a:extLst>
              </p:cNvPr>
              <p:cNvSpPr/>
              <p:nvPr/>
            </p:nvSpPr>
            <p:spPr>
              <a:xfrm>
                <a:off x="3954727" y="1807314"/>
                <a:ext cx="2280973" cy="22708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7FC0FFFC-A7A1-4EBD-BC73-81B7954F142D}"/>
                  </a:ext>
                </a:extLst>
              </p:cNvPr>
              <p:cNvGrpSpPr/>
              <p:nvPr/>
            </p:nvGrpSpPr>
            <p:grpSpPr>
              <a:xfrm>
                <a:off x="4989247" y="1707779"/>
                <a:ext cx="211932" cy="426154"/>
                <a:chOff x="3667261" y="1626987"/>
                <a:chExt cx="211932" cy="589867"/>
              </a:xfrm>
            </p:grpSpPr>
            <p:sp>
              <p:nvSpPr>
                <p:cNvPr id="81" name="직사각형 80">
                  <a:extLst>
                    <a:ext uri="{FF2B5EF4-FFF2-40B4-BE49-F238E27FC236}">
                      <a16:creationId xmlns:a16="http://schemas.microsoft.com/office/drawing/2014/main" id="{F5467FC2-9A34-456D-BA8F-B1853B432FAB}"/>
                    </a:ext>
                  </a:extLst>
                </p:cNvPr>
                <p:cNvSpPr/>
                <p:nvPr/>
              </p:nvSpPr>
              <p:spPr>
                <a:xfrm rot="6688308">
                  <a:off x="3407806" y="1886442"/>
                  <a:ext cx="589867" cy="709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82" name="직사각형 81">
                  <a:extLst>
                    <a:ext uri="{FF2B5EF4-FFF2-40B4-BE49-F238E27FC236}">
                      <a16:creationId xmlns:a16="http://schemas.microsoft.com/office/drawing/2014/main" id="{E8E8A6A9-2F2B-44B0-9092-4547560D3DED}"/>
                    </a:ext>
                  </a:extLst>
                </p:cNvPr>
                <p:cNvSpPr/>
                <p:nvPr/>
              </p:nvSpPr>
              <p:spPr>
                <a:xfrm rot="6688308">
                  <a:off x="3548781" y="1886442"/>
                  <a:ext cx="589867" cy="709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cxnSp>
            <p:nvCxnSpPr>
              <p:cNvPr id="67" name="직선 화살표 연결선 66">
                <a:extLst>
                  <a:ext uri="{FF2B5EF4-FFF2-40B4-BE49-F238E27FC236}">
                    <a16:creationId xmlns:a16="http://schemas.microsoft.com/office/drawing/2014/main" id="{E7A0E832-0EE7-4B69-AFA6-941530F45D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945" y="2186746"/>
                <a:ext cx="189525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직선 화살표 연결선 67">
                <a:extLst>
                  <a:ext uri="{FF2B5EF4-FFF2-40B4-BE49-F238E27FC236}">
                    <a16:creationId xmlns:a16="http://schemas.microsoft.com/office/drawing/2014/main" id="{EA7ED371-32EA-45EF-AF11-2B4C2F8EA1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2470" y="2186746"/>
                <a:ext cx="1032257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직선 화살표 연결선 68">
                <a:extLst>
                  <a:ext uri="{FF2B5EF4-FFF2-40B4-BE49-F238E27FC236}">
                    <a16:creationId xmlns:a16="http://schemas.microsoft.com/office/drawing/2014/main" id="{560301F7-1656-4453-85CD-356648C41D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4727" y="2186746"/>
                <a:ext cx="2280973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E4B61ED-6973-4CE4-9C2A-6D81DF5BCEAD}"/>
                  </a:ext>
                </a:extLst>
              </p:cNvPr>
              <p:cNvSpPr txBox="1"/>
              <p:nvPr/>
            </p:nvSpPr>
            <p:spPr>
              <a:xfrm>
                <a:off x="2589502" y="2189010"/>
                <a:ext cx="47641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10mm</a:t>
                </a:r>
                <a:endParaRPr lang="ko-KR" altLang="en-US" sz="8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ED3BA8D-3B6C-44D2-950D-51D06A04E4E0}"/>
                  </a:ext>
                </a:extLst>
              </p:cNvPr>
              <p:cNvSpPr txBox="1"/>
              <p:nvPr/>
            </p:nvSpPr>
            <p:spPr>
              <a:xfrm>
                <a:off x="3200392" y="2189010"/>
                <a:ext cx="5325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100mm</a:t>
                </a:r>
                <a:endParaRPr lang="ko-KR" altLang="en-US" sz="8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BD2E741-C628-4260-8CB5-084DCB1FEABD}"/>
                  </a:ext>
                </a:extLst>
              </p:cNvPr>
              <p:cNvSpPr txBox="1"/>
              <p:nvPr/>
            </p:nvSpPr>
            <p:spPr>
              <a:xfrm>
                <a:off x="4816483" y="2189010"/>
                <a:ext cx="5325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200mm</a:t>
                </a:r>
                <a:endParaRPr lang="ko-KR" altLang="en-US" sz="8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id="{FB4FA483-0C02-4728-99E3-0AC063D41A6F}"/>
                  </a:ext>
                </a:extLst>
              </p:cNvPr>
              <p:cNvGrpSpPr/>
              <p:nvPr/>
            </p:nvGrpSpPr>
            <p:grpSpPr>
              <a:xfrm>
                <a:off x="6231998" y="1460892"/>
                <a:ext cx="966391" cy="919928"/>
                <a:chOff x="6231998" y="1456466"/>
                <a:chExt cx="966391" cy="919928"/>
              </a:xfrm>
            </p:grpSpPr>
            <p:sp>
              <p:nvSpPr>
                <p:cNvPr id="74" name="직사각형 47">
                  <a:extLst>
                    <a:ext uri="{FF2B5EF4-FFF2-40B4-BE49-F238E27FC236}">
                      <a16:creationId xmlns:a16="http://schemas.microsoft.com/office/drawing/2014/main" id="{76ECB213-E390-454A-ACB5-41A693566C07}"/>
                    </a:ext>
                  </a:extLst>
                </p:cNvPr>
                <p:cNvSpPr/>
                <p:nvPr/>
              </p:nvSpPr>
              <p:spPr>
                <a:xfrm>
                  <a:off x="6231998" y="1456466"/>
                  <a:ext cx="595168" cy="919928"/>
                </a:xfrm>
                <a:custGeom>
                  <a:avLst/>
                  <a:gdLst>
                    <a:gd name="connsiteX0" fmla="*/ 0 w 597475"/>
                    <a:gd name="connsiteY0" fmla="*/ 0 h 908498"/>
                    <a:gd name="connsiteX1" fmla="*/ 597475 w 597475"/>
                    <a:gd name="connsiteY1" fmla="*/ 0 h 908498"/>
                    <a:gd name="connsiteX2" fmla="*/ 597475 w 597475"/>
                    <a:gd name="connsiteY2" fmla="*/ 908498 h 908498"/>
                    <a:gd name="connsiteX3" fmla="*/ 0 w 597475"/>
                    <a:gd name="connsiteY3" fmla="*/ 908498 h 908498"/>
                    <a:gd name="connsiteX4" fmla="*/ 0 w 597475"/>
                    <a:gd name="connsiteY4" fmla="*/ 0 h 908498"/>
                    <a:gd name="connsiteX0" fmla="*/ 175260 w 597475"/>
                    <a:gd name="connsiteY0" fmla="*/ 0 h 931358"/>
                    <a:gd name="connsiteX1" fmla="*/ 597475 w 597475"/>
                    <a:gd name="connsiteY1" fmla="*/ 22860 h 931358"/>
                    <a:gd name="connsiteX2" fmla="*/ 597475 w 597475"/>
                    <a:gd name="connsiteY2" fmla="*/ 931358 h 931358"/>
                    <a:gd name="connsiteX3" fmla="*/ 0 w 597475"/>
                    <a:gd name="connsiteY3" fmla="*/ 931358 h 931358"/>
                    <a:gd name="connsiteX4" fmla="*/ 175260 w 597475"/>
                    <a:gd name="connsiteY4" fmla="*/ 0 h 931358"/>
                    <a:gd name="connsiteX0" fmla="*/ 175260 w 597475"/>
                    <a:gd name="connsiteY0" fmla="*/ 0 h 931358"/>
                    <a:gd name="connsiteX1" fmla="*/ 597475 w 597475"/>
                    <a:gd name="connsiteY1" fmla="*/ 22860 h 931358"/>
                    <a:gd name="connsiteX2" fmla="*/ 597475 w 597475"/>
                    <a:gd name="connsiteY2" fmla="*/ 931358 h 931358"/>
                    <a:gd name="connsiteX3" fmla="*/ 0 w 597475"/>
                    <a:gd name="connsiteY3" fmla="*/ 931358 h 931358"/>
                    <a:gd name="connsiteX4" fmla="*/ 175260 w 597475"/>
                    <a:gd name="connsiteY4" fmla="*/ 0 h 931358"/>
                    <a:gd name="connsiteX0" fmla="*/ 175260 w 597475"/>
                    <a:gd name="connsiteY0" fmla="*/ 0 h 931358"/>
                    <a:gd name="connsiteX1" fmla="*/ 597475 w 597475"/>
                    <a:gd name="connsiteY1" fmla="*/ 22860 h 931358"/>
                    <a:gd name="connsiteX2" fmla="*/ 597475 w 597475"/>
                    <a:gd name="connsiteY2" fmla="*/ 931358 h 931358"/>
                    <a:gd name="connsiteX3" fmla="*/ 0 w 597475"/>
                    <a:gd name="connsiteY3" fmla="*/ 931358 h 931358"/>
                    <a:gd name="connsiteX4" fmla="*/ 175260 w 597475"/>
                    <a:gd name="connsiteY4" fmla="*/ 0 h 931358"/>
                    <a:gd name="connsiteX0" fmla="*/ 108814 w 531029"/>
                    <a:gd name="connsiteY0" fmla="*/ 0 h 938978"/>
                    <a:gd name="connsiteX1" fmla="*/ 531029 w 531029"/>
                    <a:gd name="connsiteY1" fmla="*/ 22860 h 938978"/>
                    <a:gd name="connsiteX2" fmla="*/ 531029 w 531029"/>
                    <a:gd name="connsiteY2" fmla="*/ 931358 h 938978"/>
                    <a:gd name="connsiteX3" fmla="*/ 108814 w 531029"/>
                    <a:gd name="connsiteY3" fmla="*/ 938978 h 938978"/>
                    <a:gd name="connsiteX4" fmla="*/ 108814 w 531029"/>
                    <a:gd name="connsiteY4" fmla="*/ 0 h 938978"/>
                    <a:gd name="connsiteX0" fmla="*/ 172953 w 595168"/>
                    <a:gd name="connsiteY0" fmla="*/ 0 h 938978"/>
                    <a:gd name="connsiteX1" fmla="*/ 595168 w 595168"/>
                    <a:gd name="connsiteY1" fmla="*/ 22860 h 938978"/>
                    <a:gd name="connsiteX2" fmla="*/ 595168 w 595168"/>
                    <a:gd name="connsiteY2" fmla="*/ 931358 h 938978"/>
                    <a:gd name="connsiteX3" fmla="*/ 172953 w 595168"/>
                    <a:gd name="connsiteY3" fmla="*/ 938978 h 938978"/>
                    <a:gd name="connsiteX4" fmla="*/ 172953 w 595168"/>
                    <a:gd name="connsiteY4" fmla="*/ 0 h 938978"/>
                    <a:gd name="connsiteX0" fmla="*/ 172953 w 595168"/>
                    <a:gd name="connsiteY0" fmla="*/ 8890 h 916118"/>
                    <a:gd name="connsiteX1" fmla="*/ 595168 w 595168"/>
                    <a:gd name="connsiteY1" fmla="*/ 0 h 916118"/>
                    <a:gd name="connsiteX2" fmla="*/ 595168 w 595168"/>
                    <a:gd name="connsiteY2" fmla="*/ 908498 h 916118"/>
                    <a:gd name="connsiteX3" fmla="*/ 172953 w 595168"/>
                    <a:gd name="connsiteY3" fmla="*/ 916118 h 916118"/>
                    <a:gd name="connsiteX4" fmla="*/ 172953 w 595168"/>
                    <a:gd name="connsiteY4" fmla="*/ 8890 h 916118"/>
                    <a:gd name="connsiteX0" fmla="*/ 172953 w 595168"/>
                    <a:gd name="connsiteY0" fmla="*/ 0 h 919928"/>
                    <a:gd name="connsiteX1" fmla="*/ 595168 w 595168"/>
                    <a:gd name="connsiteY1" fmla="*/ 3810 h 919928"/>
                    <a:gd name="connsiteX2" fmla="*/ 595168 w 595168"/>
                    <a:gd name="connsiteY2" fmla="*/ 912308 h 919928"/>
                    <a:gd name="connsiteX3" fmla="*/ 172953 w 595168"/>
                    <a:gd name="connsiteY3" fmla="*/ 919928 h 919928"/>
                    <a:gd name="connsiteX4" fmla="*/ 172953 w 595168"/>
                    <a:gd name="connsiteY4" fmla="*/ 0 h 919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168" h="919928">
                      <a:moveTo>
                        <a:pt x="172953" y="0"/>
                      </a:moveTo>
                      <a:lnTo>
                        <a:pt x="595168" y="3810"/>
                      </a:lnTo>
                      <a:lnTo>
                        <a:pt x="595168" y="912308"/>
                      </a:lnTo>
                      <a:lnTo>
                        <a:pt x="172953" y="919928"/>
                      </a:lnTo>
                      <a:cubicBezTo>
                        <a:pt x="-12467" y="838075"/>
                        <a:pt x="-98827" y="211393"/>
                        <a:pt x="17295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75" name="직사각형 74">
                  <a:extLst>
                    <a:ext uri="{FF2B5EF4-FFF2-40B4-BE49-F238E27FC236}">
                      <a16:creationId xmlns:a16="http://schemas.microsoft.com/office/drawing/2014/main" id="{DF1E313A-6504-43C3-AC61-C100185CE1BE}"/>
                    </a:ext>
                  </a:extLst>
                </p:cNvPr>
                <p:cNvSpPr/>
                <p:nvPr/>
              </p:nvSpPr>
              <p:spPr>
                <a:xfrm>
                  <a:off x="6875303" y="1460276"/>
                  <a:ext cx="129540" cy="908498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grpSp>
              <p:nvGrpSpPr>
                <p:cNvPr id="76" name="그룹 75">
                  <a:extLst>
                    <a:ext uri="{FF2B5EF4-FFF2-40B4-BE49-F238E27FC236}">
                      <a16:creationId xmlns:a16="http://schemas.microsoft.com/office/drawing/2014/main" id="{5E093D66-48BE-4DE7-A688-BB2DBF5022EC}"/>
                    </a:ext>
                  </a:extLst>
                </p:cNvPr>
                <p:cNvGrpSpPr/>
                <p:nvPr/>
              </p:nvGrpSpPr>
              <p:grpSpPr>
                <a:xfrm>
                  <a:off x="7018389" y="1558679"/>
                  <a:ext cx="180000" cy="712171"/>
                  <a:chOff x="7290626" y="2345444"/>
                  <a:chExt cx="180000" cy="712171"/>
                </a:xfrm>
              </p:grpSpPr>
              <p:sp>
                <p:nvSpPr>
                  <p:cNvPr id="77" name="직사각형 76">
                    <a:extLst>
                      <a:ext uri="{FF2B5EF4-FFF2-40B4-BE49-F238E27FC236}">
                        <a16:creationId xmlns:a16="http://schemas.microsoft.com/office/drawing/2014/main" id="{52999477-C5EB-4458-AC18-19EA7439E281}"/>
                      </a:ext>
                    </a:extLst>
                  </p:cNvPr>
                  <p:cNvSpPr/>
                  <p:nvPr/>
                </p:nvSpPr>
                <p:spPr>
                  <a:xfrm>
                    <a:off x="7290626" y="2345444"/>
                    <a:ext cx="180000" cy="108000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78" name="직사각형 77">
                    <a:extLst>
                      <a:ext uri="{FF2B5EF4-FFF2-40B4-BE49-F238E27FC236}">
                        <a16:creationId xmlns:a16="http://schemas.microsoft.com/office/drawing/2014/main" id="{BADE0E2B-20FC-4D2E-8E1C-803C5599E3C9}"/>
                      </a:ext>
                    </a:extLst>
                  </p:cNvPr>
                  <p:cNvSpPr/>
                  <p:nvPr/>
                </p:nvSpPr>
                <p:spPr>
                  <a:xfrm>
                    <a:off x="7290626" y="2550243"/>
                    <a:ext cx="180000" cy="108000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79" name="직사각형 78">
                    <a:extLst>
                      <a:ext uri="{FF2B5EF4-FFF2-40B4-BE49-F238E27FC236}">
                        <a16:creationId xmlns:a16="http://schemas.microsoft.com/office/drawing/2014/main" id="{F2BCC536-BA9E-4772-95DF-E29F6B14CFAF}"/>
                      </a:ext>
                    </a:extLst>
                  </p:cNvPr>
                  <p:cNvSpPr/>
                  <p:nvPr/>
                </p:nvSpPr>
                <p:spPr>
                  <a:xfrm>
                    <a:off x="7290626" y="2752580"/>
                    <a:ext cx="180000" cy="108000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80" name="직사각형 79">
                    <a:extLst>
                      <a:ext uri="{FF2B5EF4-FFF2-40B4-BE49-F238E27FC236}">
                        <a16:creationId xmlns:a16="http://schemas.microsoft.com/office/drawing/2014/main" id="{626F6203-DA13-443C-84C2-3E2542F61C71}"/>
                      </a:ext>
                    </a:extLst>
                  </p:cNvPr>
                  <p:cNvSpPr/>
                  <p:nvPr/>
                </p:nvSpPr>
                <p:spPr>
                  <a:xfrm>
                    <a:off x="7290626" y="2949615"/>
                    <a:ext cx="180000" cy="108000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</p:grp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26497F11-5AF9-4D4C-A0F2-C5C16BF3524C}"/>
                </a:ext>
              </a:extLst>
            </p:cNvPr>
            <p:cNvSpPr/>
            <p:nvPr/>
          </p:nvSpPr>
          <p:spPr>
            <a:xfrm>
              <a:off x="6335636" y="2685514"/>
              <a:ext cx="2019614" cy="52748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Control box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FA0D6D3F-E31A-42F4-9C39-78D47F4D8E20}"/>
                </a:ext>
              </a:extLst>
            </p:cNvPr>
            <p:cNvCxnSpPr>
              <a:cxnSpLocks/>
            </p:cNvCxnSpPr>
            <p:nvPr/>
          </p:nvCxnSpPr>
          <p:spPr>
            <a:xfrm>
              <a:off x="8516442" y="1501435"/>
              <a:ext cx="5251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F5DCAFD2-7D45-4A06-8D97-4406190224E1}"/>
                </a:ext>
              </a:extLst>
            </p:cNvPr>
            <p:cNvCxnSpPr>
              <a:cxnSpLocks/>
            </p:cNvCxnSpPr>
            <p:nvPr/>
          </p:nvCxnSpPr>
          <p:spPr>
            <a:xfrm>
              <a:off x="8514061" y="1707831"/>
              <a:ext cx="338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76B09758-3DEB-4886-9AE3-F6BC30BAD18D}"/>
                </a:ext>
              </a:extLst>
            </p:cNvPr>
            <p:cNvCxnSpPr>
              <a:cxnSpLocks/>
            </p:cNvCxnSpPr>
            <p:nvPr/>
          </p:nvCxnSpPr>
          <p:spPr>
            <a:xfrm>
              <a:off x="8514061" y="1909203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4A2B519C-F36A-48EA-9252-0FDD6B174477}"/>
                </a:ext>
              </a:extLst>
            </p:cNvPr>
            <p:cNvCxnSpPr>
              <a:cxnSpLocks/>
            </p:cNvCxnSpPr>
            <p:nvPr/>
          </p:nvCxnSpPr>
          <p:spPr>
            <a:xfrm>
              <a:off x="9026823" y="1501435"/>
              <a:ext cx="0" cy="1660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87AEEAC6-C5CD-4F0E-BE6D-3404E933D7C0}"/>
                </a:ext>
              </a:extLst>
            </p:cNvPr>
            <p:cNvCxnSpPr>
              <a:cxnSpLocks/>
            </p:cNvCxnSpPr>
            <p:nvPr/>
          </p:nvCxnSpPr>
          <p:spPr>
            <a:xfrm>
              <a:off x="8852811" y="1695612"/>
              <a:ext cx="0" cy="1281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CC94D508-77F7-40EB-AF08-D225DE25115F}"/>
                </a:ext>
              </a:extLst>
            </p:cNvPr>
            <p:cNvCxnSpPr>
              <a:cxnSpLocks/>
            </p:cNvCxnSpPr>
            <p:nvPr/>
          </p:nvCxnSpPr>
          <p:spPr>
            <a:xfrm>
              <a:off x="8694061" y="1894917"/>
              <a:ext cx="0" cy="8900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428292B7-C772-43C1-9FCC-2CE8300B8A5D}"/>
                </a:ext>
              </a:extLst>
            </p:cNvPr>
            <p:cNvCxnSpPr>
              <a:cxnSpLocks/>
            </p:cNvCxnSpPr>
            <p:nvPr/>
          </p:nvCxnSpPr>
          <p:spPr>
            <a:xfrm>
              <a:off x="8355250" y="3152775"/>
              <a:ext cx="6863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75C9950D-1469-4787-810E-53C2A26A612A}"/>
                </a:ext>
              </a:extLst>
            </p:cNvPr>
            <p:cNvCxnSpPr>
              <a:cxnSpLocks/>
            </p:cNvCxnSpPr>
            <p:nvPr/>
          </p:nvCxnSpPr>
          <p:spPr>
            <a:xfrm>
              <a:off x="8355250" y="2962457"/>
              <a:ext cx="4975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F97AAA7F-E67E-446D-98C8-0C28DB7340C7}"/>
                </a:ext>
              </a:extLst>
            </p:cNvPr>
            <p:cNvCxnSpPr>
              <a:cxnSpLocks/>
            </p:cNvCxnSpPr>
            <p:nvPr/>
          </p:nvCxnSpPr>
          <p:spPr>
            <a:xfrm>
              <a:off x="8355250" y="2770685"/>
              <a:ext cx="3388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4D8F484A-F61D-4C14-A43B-02692FF1B0B6}"/>
                </a:ext>
              </a:extLst>
            </p:cNvPr>
            <p:cNvCxnSpPr>
              <a:cxnSpLocks/>
            </p:cNvCxnSpPr>
            <p:nvPr/>
          </p:nvCxnSpPr>
          <p:spPr>
            <a:xfrm>
              <a:off x="5838075" y="3057315"/>
              <a:ext cx="4975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22EA5430-8CD1-4C69-8346-7B766D4F1060}"/>
                </a:ext>
              </a:extLst>
            </p:cNvPr>
            <p:cNvCxnSpPr>
              <a:cxnSpLocks/>
            </p:cNvCxnSpPr>
            <p:nvPr/>
          </p:nvCxnSpPr>
          <p:spPr>
            <a:xfrm>
              <a:off x="5838075" y="2865543"/>
              <a:ext cx="4975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2250C0D8-23C6-4680-AB90-2F2F8AD0D989}"/>
                    </a:ext>
                  </a:extLst>
                </p:cNvPr>
                <p:cNvSpPr/>
                <p:nvPr/>
              </p:nvSpPr>
              <p:spPr>
                <a:xfrm>
                  <a:off x="5850227" y="2564575"/>
                  <a:ext cx="491545" cy="2920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1200" b="0" i="1" dirty="0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sub>
                        </m:sSub>
                      </m:oMath>
                    </m:oMathPara>
                  </a14:m>
                  <a:endParaRPr lang="ko-KR" altLang="en-US" sz="120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2250C0D8-23C6-4680-AB90-2F2F8AD0D9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0227" y="2564575"/>
                  <a:ext cx="491545" cy="292068"/>
                </a:xfrm>
                <a:prstGeom prst="rect">
                  <a:avLst/>
                </a:prstGeom>
                <a:blipFill>
                  <a:blip r:embed="rId2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직사각형 59">
                  <a:extLst>
                    <a:ext uri="{FF2B5EF4-FFF2-40B4-BE49-F238E27FC236}">
                      <a16:creationId xmlns:a16="http://schemas.microsoft.com/office/drawing/2014/main" id="{CB2EAB46-B13A-412A-9642-6C1B7B83009F}"/>
                    </a:ext>
                  </a:extLst>
                </p:cNvPr>
                <p:cNvSpPr/>
                <p:nvPr/>
              </p:nvSpPr>
              <p:spPr>
                <a:xfrm>
                  <a:off x="5850227" y="3050667"/>
                  <a:ext cx="464486" cy="2920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sz="1200" b="0" i="1" dirty="0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sub>
                        </m:sSub>
                      </m:oMath>
                    </m:oMathPara>
                  </a14:m>
                  <a:endParaRPr lang="ko-KR" altLang="en-US" sz="120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60" name="직사각형 59">
                  <a:extLst>
                    <a:ext uri="{FF2B5EF4-FFF2-40B4-BE49-F238E27FC236}">
                      <a16:creationId xmlns:a16="http://schemas.microsoft.com/office/drawing/2014/main" id="{CB2EAB46-B13A-412A-9642-6C1B7B8300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0227" y="3050667"/>
                  <a:ext cx="464486" cy="292068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B72A5A51-9BF4-4669-9031-9CD6E09CA1FF}"/>
                </a:ext>
              </a:extLst>
            </p:cNvPr>
            <p:cNvSpPr/>
            <p:nvPr/>
          </p:nvSpPr>
          <p:spPr>
            <a:xfrm>
              <a:off x="4931008" y="2685514"/>
              <a:ext cx="910260" cy="5274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DAQ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D381FA64-B5D3-4E94-9567-D698F7D0C83F}"/>
              </a:ext>
            </a:extLst>
          </p:cNvPr>
          <p:cNvSpPr txBox="1"/>
          <p:nvPr/>
        </p:nvSpPr>
        <p:spPr>
          <a:xfrm>
            <a:off x="8524431" y="3166560"/>
            <a:ext cx="178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Circuit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diagram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5F7FCF6-5B23-4EC4-83A0-473E8B4EC192}"/>
              </a:ext>
            </a:extLst>
          </p:cNvPr>
          <p:cNvSpPr txBox="1"/>
          <p:nvPr/>
        </p:nvSpPr>
        <p:spPr>
          <a:xfrm>
            <a:off x="8534104" y="685403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TLP Structure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C4B5117-4ED6-4F79-BDFC-7E5822E2C481}"/>
              </a:ext>
            </a:extLst>
          </p:cNvPr>
          <p:cNvGrpSpPr/>
          <p:nvPr/>
        </p:nvGrpSpPr>
        <p:grpSpPr>
          <a:xfrm>
            <a:off x="7298633" y="3406295"/>
            <a:ext cx="4104235" cy="2597624"/>
            <a:chOff x="7285604" y="3406295"/>
            <a:chExt cx="4104235" cy="2597624"/>
          </a:xfrm>
        </p:grpSpPr>
        <p:sp>
          <p:nvSpPr>
            <p:cNvPr id="88" name="이등변 삼각형 87">
              <a:extLst>
                <a:ext uri="{FF2B5EF4-FFF2-40B4-BE49-F238E27FC236}">
                  <a16:creationId xmlns:a16="http://schemas.microsoft.com/office/drawing/2014/main" id="{28726206-1D90-4B98-830E-297D2460F1C5}"/>
                </a:ext>
              </a:extLst>
            </p:cNvPr>
            <p:cNvSpPr/>
            <p:nvPr/>
          </p:nvSpPr>
          <p:spPr>
            <a:xfrm rot="5400000">
              <a:off x="10577767" y="3472142"/>
              <a:ext cx="291313" cy="303171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9" name="이등변 삼각형 88">
              <a:extLst>
                <a:ext uri="{FF2B5EF4-FFF2-40B4-BE49-F238E27FC236}">
                  <a16:creationId xmlns:a16="http://schemas.microsoft.com/office/drawing/2014/main" id="{55B8A6B8-5054-4983-9205-4916E7D825EE}"/>
                </a:ext>
              </a:extLst>
            </p:cNvPr>
            <p:cNvSpPr/>
            <p:nvPr/>
          </p:nvSpPr>
          <p:spPr>
            <a:xfrm rot="5400000">
              <a:off x="10577767" y="4451278"/>
              <a:ext cx="291313" cy="303171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0" name="이등변 삼각형 89">
              <a:extLst>
                <a:ext uri="{FF2B5EF4-FFF2-40B4-BE49-F238E27FC236}">
                  <a16:creationId xmlns:a16="http://schemas.microsoft.com/office/drawing/2014/main" id="{837A7F68-2F1F-4A6C-BE1F-9A59A00B3227}"/>
                </a:ext>
              </a:extLst>
            </p:cNvPr>
            <p:cNvSpPr/>
            <p:nvPr/>
          </p:nvSpPr>
          <p:spPr>
            <a:xfrm rot="5400000">
              <a:off x="10577767" y="5430414"/>
              <a:ext cx="291313" cy="303171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91" name="직선 연결선 90">
              <a:extLst>
                <a:ext uri="{FF2B5EF4-FFF2-40B4-BE49-F238E27FC236}">
                  <a16:creationId xmlns:a16="http://schemas.microsoft.com/office/drawing/2014/main" id="{92B657DC-E680-4B6C-AF96-4AB0B76E69D3}"/>
                </a:ext>
              </a:extLst>
            </p:cNvPr>
            <p:cNvCxnSpPr>
              <a:stCxn id="88" idx="3"/>
            </p:cNvCxnSpPr>
            <p:nvPr/>
          </p:nvCxnSpPr>
          <p:spPr>
            <a:xfrm rot="5400000" flipH="1">
              <a:off x="9875922" y="2927812"/>
              <a:ext cx="1" cy="13918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>
              <a:extLst>
                <a:ext uri="{FF2B5EF4-FFF2-40B4-BE49-F238E27FC236}">
                  <a16:creationId xmlns:a16="http://schemas.microsoft.com/office/drawing/2014/main" id="{BA4562F8-D10A-47DA-B120-5E5018BDE5BC}"/>
                </a:ext>
              </a:extLst>
            </p:cNvPr>
            <p:cNvCxnSpPr/>
            <p:nvPr/>
          </p:nvCxnSpPr>
          <p:spPr>
            <a:xfrm rot="5400000" flipH="1">
              <a:off x="9870938" y="3906080"/>
              <a:ext cx="1" cy="13918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>
              <a:extLst>
                <a:ext uri="{FF2B5EF4-FFF2-40B4-BE49-F238E27FC236}">
                  <a16:creationId xmlns:a16="http://schemas.microsoft.com/office/drawing/2014/main" id="{CFF33410-C08A-4A44-85D0-EC252998E496}"/>
                </a:ext>
              </a:extLst>
            </p:cNvPr>
            <p:cNvCxnSpPr/>
            <p:nvPr/>
          </p:nvCxnSpPr>
          <p:spPr>
            <a:xfrm rot="5400000" flipH="1">
              <a:off x="9875922" y="4883250"/>
              <a:ext cx="1" cy="13918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>
              <a:extLst>
                <a:ext uri="{FF2B5EF4-FFF2-40B4-BE49-F238E27FC236}">
                  <a16:creationId xmlns:a16="http://schemas.microsoft.com/office/drawing/2014/main" id="{B80EEAAE-DA71-48C6-9505-E7242A9155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0007" y="3604678"/>
              <a:ext cx="0" cy="11684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63FE6FA0-5B2F-44A0-99E0-63EFBF6CE79A}"/>
                </a:ext>
              </a:extLst>
            </p:cNvPr>
            <p:cNvSpPr/>
            <p:nvPr/>
          </p:nvSpPr>
          <p:spPr>
            <a:xfrm rot="5400000">
              <a:off x="8963094" y="4020076"/>
              <a:ext cx="423854" cy="2043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97" name="직선 연결선 96">
              <a:extLst>
                <a:ext uri="{FF2B5EF4-FFF2-40B4-BE49-F238E27FC236}">
                  <a16:creationId xmlns:a16="http://schemas.microsoft.com/office/drawing/2014/main" id="{ED26BFDD-933A-484D-9011-856D6FB6EF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2327" y="3828838"/>
              <a:ext cx="0" cy="179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>
              <a:extLst>
                <a:ext uri="{FF2B5EF4-FFF2-40B4-BE49-F238E27FC236}">
                  <a16:creationId xmlns:a16="http://schemas.microsoft.com/office/drawing/2014/main" id="{385EEAE7-19AF-48B6-8F52-3F53B5FF6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75020" y="4900613"/>
              <a:ext cx="0" cy="693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3F1C3C15-7EF8-4583-AACA-203B14A7AD73}"/>
                </a:ext>
              </a:extLst>
            </p:cNvPr>
            <p:cNvGrpSpPr/>
            <p:nvPr/>
          </p:nvGrpSpPr>
          <p:grpSpPr>
            <a:xfrm rot="10800000">
              <a:off x="8998754" y="4777246"/>
              <a:ext cx="352533" cy="83819"/>
              <a:chOff x="6383362" y="5131456"/>
              <a:chExt cx="352533" cy="83819"/>
            </a:xfrm>
          </p:grpSpPr>
          <p:cxnSp>
            <p:nvCxnSpPr>
              <p:cNvPr id="100" name="직선 연결선 99">
                <a:extLst>
                  <a:ext uri="{FF2B5EF4-FFF2-40B4-BE49-F238E27FC236}">
                    <a16:creationId xmlns:a16="http://schemas.microsoft.com/office/drawing/2014/main" id="{42556288-8C95-4D76-A155-764EAC1C1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83362" y="5215275"/>
                <a:ext cx="3525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2D2B6A15-6B0F-4471-A9C7-9671F3869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7182" y="5131456"/>
                <a:ext cx="180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FA4D2D68-A2FA-4133-8E60-6D498A26755B}"/>
                    </a:ext>
                  </a:extLst>
                </p:cNvPr>
                <p:cNvSpPr txBox="1"/>
                <p:nvPr/>
              </p:nvSpPr>
              <p:spPr>
                <a:xfrm>
                  <a:off x="9275303" y="3983308"/>
                  <a:ext cx="63350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2.2M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endParaRPr lang="ko-KR" altLang="en-US" sz="120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FA4D2D68-A2FA-4133-8E60-6D498A267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5303" y="3983308"/>
                  <a:ext cx="63350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962" t="-2174" b="-130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95A72B00-E5C7-4411-88C0-12F4CC13AC6B}"/>
                </a:ext>
              </a:extLst>
            </p:cNvPr>
            <p:cNvCxnSpPr>
              <a:cxnSpLocks/>
            </p:cNvCxnSpPr>
            <p:nvPr/>
          </p:nvCxnSpPr>
          <p:spPr>
            <a:xfrm>
              <a:off x="8681324" y="3840358"/>
              <a:ext cx="4975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>
              <a:extLst>
                <a:ext uri="{FF2B5EF4-FFF2-40B4-BE49-F238E27FC236}">
                  <a16:creationId xmlns:a16="http://schemas.microsoft.com/office/drawing/2014/main" id="{F10655AE-D5C5-4D68-8E92-1112F5A86243}"/>
                </a:ext>
              </a:extLst>
            </p:cNvPr>
            <p:cNvCxnSpPr>
              <a:cxnSpLocks/>
            </p:cNvCxnSpPr>
            <p:nvPr/>
          </p:nvCxnSpPr>
          <p:spPr>
            <a:xfrm>
              <a:off x="8681324" y="4457207"/>
              <a:ext cx="4975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이등변 삼각형 107">
              <a:extLst>
                <a:ext uri="{FF2B5EF4-FFF2-40B4-BE49-F238E27FC236}">
                  <a16:creationId xmlns:a16="http://schemas.microsoft.com/office/drawing/2014/main" id="{CFF97CA5-7EEC-438C-B1FA-D28E5F4D046B}"/>
                </a:ext>
              </a:extLst>
            </p:cNvPr>
            <p:cNvSpPr/>
            <p:nvPr/>
          </p:nvSpPr>
          <p:spPr>
            <a:xfrm rot="16200000">
              <a:off x="8083026" y="3951540"/>
              <a:ext cx="423857" cy="392820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10" name="직선 연결선 109">
              <a:extLst>
                <a:ext uri="{FF2B5EF4-FFF2-40B4-BE49-F238E27FC236}">
                  <a16:creationId xmlns:a16="http://schemas.microsoft.com/office/drawing/2014/main" id="{581314CD-C03F-4831-8826-882D3565A4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2327" y="4287429"/>
              <a:ext cx="0" cy="179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>
              <a:extLst>
                <a:ext uri="{FF2B5EF4-FFF2-40B4-BE49-F238E27FC236}">
                  <a16:creationId xmlns:a16="http://schemas.microsoft.com/office/drawing/2014/main" id="{3B94CFDC-D114-4754-A533-235CE5F223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7319" y="4299421"/>
              <a:ext cx="21969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>
              <a:extLst>
                <a:ext uri="{FF2B5EF4-FFF2-40B4-BE49-F238E27FC236}">
                  <a16:creationId xmlns:a16="http://schemas.microsoft.com/office/drawing/2014/main" id="{EC3ADC69-36A8-416B-AC09-C0BCADDFEA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7319" y="3995555"/>
              <a:ext cx="21969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>
              <a:extLst>
                <a:ext uri="{FF2B5EF4-FFF2-40B4-BE49-F238E27FC236}">
                  <a16:creationId xmlns:a16="http://schemas.microsoft.com/office/drawing/2014/main" id="{668E6228-8F51-43DB-84E3-E59AF39C1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6106" y="4147950"/>
              <a:ext cx="4421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직사각형 118">
                  <a:extLst>
                    <a:ext uri="{FF2B5EF4-FFF2-40B4-BE49-F238E27FC236}">
                      <a16:creationId xmlns:a16="http://schemas.microsoft.com/office/drawing/2014/main" id="{1A98AB4C-C2B6-490E-A11B-92330D800341}"/>
                    </a:ext>
                  </a:extLst>
                </p:cNvPr>
                <p:cNvSpPr/>
                <p:nvPr/>
              </p:nvSpPr>
              <p:spPr>
                <a:xfrm>
                  <a:off x="7285604" y="4008141"/>
                  <a:ext cx="491545" cy="2920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1200" b="0" i="1" dirty="0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sub>
                        </m:sSub>
                      </m:oMath>
                    </m:oMathPara>
                  </a14:m>
                  <a:endParaRPr lang="ko-KR" altLang="en-US" sz="120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119" name="직사각형 118">
                  <a:extLst>
                    <a:ext uri="{FF2B5EF4-FFF2-40B4-BE49-F238E27FC236}">
                      <a16:creationId xmlns:a16="http://schemas.microsoft.com/office/drawing/2014/main" id="{1A98AB4C-C2B6-490E-A11B-92330D800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5604" y="4008141"/>
                  <a:ext cx="491545" cy="292068"/>
                </a:xfrm>
                <a:prstGeom prst="rect">
                  <a:avLst/>
                </a:prstGeom>
                <a:blipFill>
                  <a:blip r:embed="rId5"/>
                  <a:stretch>
                    <a:fillRect b="-425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79D1D348-847E-4549-850D-45600E01A089}"/>
                </a:ext>
              </a:extLst>
            </p:cNvPr>
            <p:cNvSpPr/>
            <p:nvPr/>
          </p:nvSpPr>
          <p:spPr>
            <a:xfrm rot="5400000">
              <a:off x="8963094" y="5173875"/>
              <a:ext cx="423854" cy="2043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99D7A1E7-2115-44D9-9F36-88F8C71D0B0C}"/>
                    </a:ext>
                  </a:extLst>
                </p:cNvPr>
                <p:cNvSpPr txBox="1"/>
                <p:nvPr/>
              </p:nvSpPr>
              <p:spPr>
                <a:xfrm>
                  <a:off x="9236522" y="5140790"/>
                  <a:ext cx="92845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10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altLang="ko-KR" sz="12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(Gain)</a:t>
                  </a:r>
                  <a:endParaRPr lang="ko-KR" altLang="en-US" sz="120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99D7A1E7-2115-44D9-9F36-88F8C71D0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6522" y="5140790"/>
                  <a:ext cx="928459" cy="276999"/>
                </a:xfrm>
                <a:prstGeom prst="rect">
                  <a:avLst/>
                </a:prstGeom>
                <a:blipFill>
                  <a:blip r:embed="rId6"/>
                  <a:stretch>
                    <a:fillRect t="-2174" b="-130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CE44AC45-4D00-44E9-A386-0D2EEA4EA519}"/>
                </a:ext>
              </a:extLst>
            </p:cNvPr>
            <p:cNvCxnSpPr>
              <a:cxnSpLocks/>
            </p:cNvCxnSpPr>
            <p:nvPr/>
          </p:nvCxnSpPr>
          <p:spPr>
            <a:xfrm>
              <a:off x="8681324" y="5014872"/>
              <a:ext cx="4975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AB5EB865-4039-442B-9F0C-B5C9E9BF6E30}"/>
                </a:ext>
              </a:extLst>
            </p:cNvPr>
            <p:cNvCxnSpPr>
              <a:cxnSpLocks/>
            </p:cNvCxnSpPr>
            <p:nvPr/>
          </p:nvCxnSpPr>
          <p:spPr>
            <a:xfrm>
              <a:off x="8681324" y="5533134"/>
              <a:ext cx="4975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이등변 삼각형 108">
              <a:extLst>
                <a:ext uri="{FF2B5EF4-FFF2-40B4-BE49-F238E27FC236}">
                  <a16:creationId xmlns:a16="http://schemas.microsoft.com/office/drawing/2014/main" id="{936DF777-1969-4FFC-A27D-60F82689EFC4}"/>
                </a:ext>
              </a:extLst>
            </p:cNvPr>
            <p:cNvSpPr/>
            <p:nvPr/>
          </p:nvSpPr>
          <p:spPr>
            <a:xfrm rot="16200000">
              <a:off x="8073481" y="5079656"/>
              <a:ext cx="423857" cy="392820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42661E53-4BBA-46F8-B46E-C2D8A3A3D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2327" y="5368119"/>
              <a:ext cx="0" cy="179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>
              <a:extLst>
                <a:ext uri="{FF2B5EF4-FFF2-40B4-BE49-F238E27FC236}">
                  <a16:creationId xmlns:a16="http://schemas.microsoft.com/office/drawing/2014/main" id="{7856E2BD-D467-4D0B-95B4-BB6C8A69D2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7319" y="5168803"/>
              <a:ext cx="21969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>
              <a:extLst>
                <a:ext uri="{FF2B5EF4-FFF2-40B4-BE49-F238E27FC236}">
                  <a16:creationId xmlns:a16="http://schemas.microsoft.com/office/drawing/2014/main" id="{1A17BB1C-BC87-44BF-9469-9027518A2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7319" y="5380109"/>
              <a:ext cx="21969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>
              <a:extLst>
                <a:ext uri="{FF2B5EF4-FFF2-40B4-BE49-F238E27FC236}">
                  <a16:creationId xmlns:a16="http://schemas.microsoft.com/office/drawing/2014/main" id="{4747DC3F-B979-4BCE-9DA1-14F5305EA0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6107" y="5276066"/>
              <a:ext cx="4421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직사각형 119">
                  <a:extLst>
                    <a:ext uri="{FF2B5EF4-FFF2-40B4-BE49-F238E27FC236}">
                      <a16:creationId xmlns:a16="http://schemas.microsoft.com/office/drawing/2014/main" id="{0FF28E15-E2BB-4C47-8F16-B1A92E1E5111}"/>
                    </a:ext>
                  </a:extLst>
                </p:cNvPr>
                <p:cNvSpPr/>
                <p:nvPr/>
              </p:nvSpPr>
              <p:spPr>
                <a:xfrm>
                  <a:off x="7285604" y="5133674"/>
                  <a:ext cx="464486" cy="2920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sz="1200" b="0" i="1" dirty="0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sub>
                        </m:sSub>
                      </m:oMath>
                    </m:oMathPara>
                  </a14:m>
                  <a:endParaRPr lang="ko-KR" altLang="en-US" sz="120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120" name="직사각형 119">
                  <a:extLst>
                    <a:ext uri="{FF2B5EF4-FFF2-40B4-BE49-F238E27FC236}">
                      <a16:creationId xmlns:a16="http://schemas.microsoft.com/office/drawing/2014/main" id="{0FF28E15-E2BB-4C47-8F16-B1A92E1E51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5604" y="5133674"/>
                  <a:ext cx="464486" cy="292068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BA93B2AC-9752-425D-8816-161EC58EDC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2327" y="5003815"/>
              <a:ext cx="0" cy="179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직사각형 120">
              <a:extLst>
                <a:ext uri="{FF2B5EF4-FFF2-40B4-BE49-F238E27FC236}">
                  <a16:creationId xmlns:a16="http://schemas.microsoft.com/office/drawing/2014/main" id="{9167773A-B5DC-41EA-B6A5-702844DCF0DF}"/>
                </a:ext>
              </a:extLst>
            </p:cNvPr>
            <p:cNvSpPr/>
            <p:nvPr/>
          </p:nvSpPr>
          <p:spPr>
            <a:xfrm>
              <a:off x="8078509" y="3851276"/>
              <a:ext cx="497561" cy="170471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4BCD976-45CA-4E6F-9254-D8D68C398563}"/>
                </a:ext>
              </a:extLst>
            </p:cNvPr>
            <p:cNvSpPr txBox="1"/>
            <p:nvPr/>
          </p:nvSpPr>
          <p:spPr>
            <a:xfrm>
              <a:off x="9323058" y="4687240"/>
              <a:ext cx="11480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DC bias (24V)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8999BA57-0A7F-46DB-B70A-7533325CC109}"/>
                </a:ext>
              </a:extLst>
            </p:cNvPr>
            <p:cNvSpPr/>
            <p:nvPr/>
          </p:nvSpPr>
          <p:spPr>
            <a:xfrm>
              <a:off x="10533005" y="3433621"/>
              <a:ext cx="375000" cy="234083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EFB09C95-54A4-446E-B954-75843E06D800}"/>
                </a:ext>
              </a:extLst>
            </p:cNvPr>
            <p:cNvSpPr/>
            <p:nvPr/>
          </p:nvSpPr>
          <p:spPr>
            <a:xfrm>
              <a:off x="7587237" y="3528087"/>
              <a:ext cx="14414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Isolation amplifier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7D2F7854-D407-41E0-9F67-E9D19A586A72}"/>
                </a:ext>
              </a:extLst>
            </p:cNvPr>
            <p:cNvSpPr/>
            <p:nvPr/>
          </p:nvSpPr>
          <p:spPr>
            <a:xfrm>
              <a:off x="10197293" y="5726920"/>
              <a:ext cx="10538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Tungsten tip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직사각형 127">
                  <a:extLst>
                    <a:ext uri="{FF2B5EF4-FFF2-40B4-BE49-F238E27FC236}">
                      <a16:creationId xmlns:a16="http://schemas.microsoft.com/office/drawing/2014/main" id="{6404A631-C169-4B48-85A2-902395F2A57D}"/>
                    </a:ext>
                  </a:extLst>
                </p:cNvPr>
                <p:cNvSpPr/>
                <p:nvPr/>
              </p:nvSpPr>
              <p:spPr>
                <a:xfrm>
                  <a:off x="10878417" y="3406295"/>
                  <a:ext cx="481157" cy="391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128" name="직사각형 127">
                  <a:extLst>
                    <a:ext uri="{FF2B5EF4-FFF2-40B4-BE49-F238E27FC236}">
                      <a16:creationId xmlns:a16="http://schemas.microsoft.com/office/drawing/2014/main" id="{6404A631-C169-4B48-85A2-902395F2A5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8417" y="3406295"/>
                  <a:ext cx="481157" cy="391582"/>
                </a:xfrm>
                <a:prstGeom prst="rect">
                  <a:avLst/>
                </a:prstGeom>
                <a:blipFill>
                  <a:blip r:embed="rId7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직사각형 128">
                  <a:extLst>
                    <a:ext uri="{FF2B5EF4-FFF2-40B4-BE49-F238E27FC236}">
                      <a16:creationId xmlns:a16="http://schemas.microsoft.com/office/drawing/2014/main" id="{E8B11E46-67F9-4DB8-928D-3608527F7C02}"/>
                    </a:ext>
                  </a:extLst>
                </p:cNvPr>
                <p:cNvSpPr/>
                <p:nvPr/>
              </p:nvSpPr>
              <p:spPr>
                <a:xfrm>
                  <a:off x="10878417" y="4403798"/>
                  <a:ext cx="5114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129" name="직사각형 128">
                  <a:extLst>
                    <a:ext uri="{FF2B5EF4-FFF2-40B4-BE49-F238E27FC236}">
                      <a16:creationId xmlns:a16="http://schemas.microsoft.com/office/drawing/2014/main" id="{E8B11E46-67F9-4DB8-928D-3608527F7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8417" y="4403798"/>
                  <a:ext cx="51142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직사각형 129">
                  <a:extLst>
                    <a:ext uri="{FF2B5EF4-FFF2-40B4-BE49-F238E27FC236}">
                      <a16:creationId xmlns:a16="http://schemas.microsoft.com/office/drawing/2014/main" id="{305BE9BA-5588-4D5E-BCC4-5AE534111A92}"/>
                    </a:ext>
                  </a:extLst>
                </p:cNvPr>
                <p:cNvSpPr/>
                <p:nvPr/>
              </p:nvSpPr>
              <p:spPr>
                <a:xfrm>
                  <a:off x="10878417" y="5402774"/>
                  <a:ext cx="4879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130" name="직사각형 129">
                  <a:extLst>
                    <a:ext uri="{FF2B5EF4-FFF2-40B4-BE49-F238E27FC236}">
                      <a16:creationId xmlns:a16="http://schemas.microsoft.com/office/drawing/2014/main" id="{305BE9BA-5588-4D5E-BCC4-5AE534111A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8417" y="5402774"/>
                  <a:ext cx="4879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1815530C-E0CF-42FC-8C47-1EA5DB05C856}"/>
              </a:ext>
            </a:extLst>
          </p:cNvPr>
          <p:cNvSpPr txBox="1"/>
          <p:nvPr/>
        </p:nvSpPr>
        <p:spPr>
          <a:xfrm>
            <a:off x="7231305" y="6003919"/>
            <a:ext cx="4700829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Triple Langmuir probe structure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circuit schematics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직사각형 131">
                <a:extLst>
                  <a:ext uri="{FF2B5EF4-FFF2-40B4-BE49-F238E27FC236}">
                    <a16:creationId xmlns:a16="http://schemas.microsoft.com/office/drawing/2014/main" id="{FBCA4FF9-EDEC-4120-A192-95869A9EB22C}"/>
                  </a:ext>
                </a:extLst>
              </p:cNvPr>
              <p:cNvSpPr/>
              <p:nvPr/>
            </p:nvSpPr>
            <p:spPr>
              <a:xfrm>
                <a:off x="151210" y="582067"/>
                <a:ext cx="7260978" cy="5940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Triple Langmuir probe (TLP)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~5ms pulsed plasma diagnostics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→ </a:t>
                </a:r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high</a:t>
                </a:r>
                <a:r>
                  <a:rPr lang="ko-KR" altLang="en-US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temporal resolution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required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Utilize property of I-V characteristic curve of plasma</a:t>
                </a:r>
                <a:b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from V / I value b/w probes, calculate plasma density / temperature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Directly measures plasma parameters without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any voltage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sweeping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Assume ideal I-V curve, measurement affected by DC bias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and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tip size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2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Probe / circuit design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Alumina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tube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100mm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(Twice of predicted plasma radius)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Metal tip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0.3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𝜙</m:t>
                    </m:r>
                  </m:oMath>
                </a14:m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exposed length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10mm,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Tungsten wire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Voltage measuring resistance :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2.2M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(Make Floating tip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current~0)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Current measuring resistance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10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(better SNR, Saturation/voltage drop)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DC bias :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24V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(Series connection of 12V lead-acid battery)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Measured data varies with DC bias value,</a:t>
                </a:r>
                <a:b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Need </a:t>
                </a:r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cross-check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with another diagnostics</a:t>
                </a:r>
              </a:p>
            </p:txBody>
          </p:sp>
        </mc:Choice>
        <mc:Fallback xmlns="">
          <p:sp>
            <p:nvSpPr>
              <p:cNvPr id="132" name="직사각형 131">
                <a:extLst>
                  <a:ext uri="{FF2B5EF4-FFF2-40B4-BE49-F238E27FC236}">
                    <a16:creationId xmlns:a16="http://schemas.microsoft.com/office/drawing/2014/main" id="{FBCA4FF9-EDEC-4120-A192-95869A9EB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10" y="582067"/>
                <a:ext cx="7260978" cy="5940088"/>
              </a:xfrm>
              <a:prstGeom prst="rect">
                <a:avLst/>
              </a:prstGeom>
              <a:blipFill>
                <a:blip r:embed="rId10"/>
                <a:stretch>
                  <a:fillRect l="-1092" t="-615" r="-252" b="-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603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81567F-58A1-4890-8100-E4919195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5598367" cy="380010"/>
          </a:xfrm>
        </p:spPr>
        <p:txBody>
          <a:bodyPr>
            <a:normAutofit/>
          </a:bodyPr>
          <a:lstStyle/>
          <a:p>
            <a:r>
              <a:rPr lang="en-US" altLang="ko-KR" dirty="0"/>
              <a:t>Backup slide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DFF295-BE36-4B3D-AC26-ECCCEA11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59446B-26FD-400C-BBF0-A5C5F227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DA3B785-FF57-4B9D-BED9-BB8DE886C99F}"/>
              </a:ext>
            </a:extLst>
          </p:cNvPr>
          <p:cNvSpPr txBox="1">
            <a:spLocks/>
          </p:cNvSpPr>
          <p:nvPr/>
        </p:nvSpPr>
        <p:spPr>
          <a:xfrm>
            <a:off x="8412480" y="136525"/>
            <a:ext cx="3779522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Operation procedure / timing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94F3A40-705E-4913-A4AF-4CA616DE7525}"/>
              </a:ext>
            </a:extLst>
          </p:cNvPr>
          <p:cNvSpPr/>
          <p:nvPr/>
        </p:nvSpPr>
        <p:spPr>
          <a:xfrm>
            <a:off x="261738" y="576388"/>
            <a:ext cx="73020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KAIMIR Nominal Operation procedure / timing settings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1BDF49C-E623-4AB6-81DD-AD66BC55C555}"/>
              </a:ext>
            </a:extLst>
          </p:cNvPr>
          <p:cNvGrpSpPr/>
          <p:nvPr/>
        </p:nvGrpSpPr>
        <p:grpSpPr>
          <a:xfrm>
            <a:off x="245208" y="1230677"/>
            <a:ext cx="6635651" cy="5001038"/>
            <a:chOff x="245208" y="1268658"/>
            <a:chExt cx="6635651" cy="5001038"/>
          </a:xfrm>
        </p:grpSpPr>
        <p:sp>
          <p:nvSpPr>
            <p:cNvPr id="171" name="사각형: 둥근 모서리 170">
              <a:extLst>
                <a:ext uri="{FF2B5EF4-FFF2-40B4-BE49-F238E27FC236}">
                  <a16:creationId xmlns:a16="http://schemas.microsoft.com/office/drawing/2014/main" id="{587C02BF-75FE-46BC-A8E2-BAE34BE1943E}"/>
                </a:ext>
              </a:extLst>
            </p:cNvPr>
            <p:cNvSpPr/>
            <p:nvPr/>
          </p:nvSpPr>
          <p:spPr>
            <a:xfrm>
              <a:off x="245208" y="1268658"/>
              <a:ext cx="6635651" cy="8001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Base pressure ~3×10</a:t>
              </a:r>
              <a:r>
                <a:rPr lang="en-US" altLang="ko-KR" baseline="300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-7 </a:t>
              </a:r>
              <a:r>
                <a:rPr lang="en-US" altLang="ko-KR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Torr / Coil, PFN power bank charged</a:t>
              </a:r>
              <a:endPara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5" name="사각형: 둥근 모서리 174">
              <a:extLst>
                <a:ext uri="{FF2B5EF4-FFF2-40B4-BE49-F238E27FC236}">
                  <a16:creationId xmlns:a16="http://schemas.microsoft.com/office/drawing/2014/main" id="{050A3C1E-8E3B-4864-9C23-0ED65E88F9EC}"/>
                </a:ext>
              </a:extLst>
            </p:cNvPr>
            <p:cNvSpPr/>
            <p:nvPr/>
          </p:nvSpPr>
          <p:spPr>
            <a:xfrm>
              <a:off x="245208" y="3327192"/>
              <a:ext cx="6635650" cy="8001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Piezo-electric valve is triggered</a:t>
              </a:r>
              <a:br>
                <a:rPr lang="en-US" altLang="ko-KR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→ Operating pressure ~1mTorr</a:t>
              </a:r>
              <a:endPara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6" name="사각형: 둥근 모서리 175">
              <a:extLst>
                <a:ext uri="{FF2B5EF4-FFF2-40B4-BE49-F238E27FC236}">
                  <a16:creationId xmlns:a16="http://schemas.microsoft.com/office/drawing/2014/main" id="{1C485D36-003F-458B-BCF9-558EC0242660}"/>
                </a:ext>
              </a:extLst>
            </p:cNvPr>
            <p:cNvSpPr/>
            <p:nvPr/>
          </p:nvSpPr>
          <p:spPr>
            <a:xfrm>
              <a:off x="245209" y="2290209"/>
              <a:ext cx="6635650" cy="8001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IGBT module of the coil is triggered</a:t>
              </a:r>
              <a:endPara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화살표: 아래쪽 8">
              <a:extLst>
                <a:ext uri="{FF2B5EF4-FFF2-40B4-BE49-F238E27FC236}">
                  <a16:creationId xmlns:a16="http://schemas.microsoft.com/office/drawing/2014/main" id="{7913EF82-060E-4316-A2E5-D8852BDA81C2}"/>
                </a:ext>
              </a:extLst>
            </p:cNvPr>
            <p:cNvSpPr/>
            <p:nvPr/>
          </p:nvSpPr>
          <p:spPr>
            <a:xfrm>
              <a:off x="3396345" y="2051796"/>
              <a:ext cx="333375" cy="24304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3" name="화살표: 아래쪽 182">
              <a:extLst>
                <a:ext uri="{FF2B5EF4-FFF2-40B4-BE49-F238E27FC236}">
                  <a16:creationId xmlns:a16="http://schemas.microsoft.com/office/drawing/2014/main" id="{0382A0B8-24E7-4D95-89EB-DE4F6AE97EB1}"/>
                </a:ext>
              </a:extLst>
            </p:cNvPr>
            <p:cNvSpPr/>
            <p:nvPr/>
          </p:nvSpPr>
          <p:spPr>
            <a:xfrm>
              <a:off x="3396344" y="3092697"/>
              <a:ext cx="333375" cy="24304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6" name="화살표: 아래쪽 185">
              <a:extLst>
                <a:ext uri="{FF2B5EF4-FFF2-40B4-BE49-F238E27FC236}">
                  <a16:creationId xmlns:a16="http://schemas.microsoft.com/office/drawing/2014/main" id="{41899179-42C0-42F7-A5B7-44843F01B159}"/>
                </a:ext>
              </a:extLst>
            </p:cNvPr>
            <p:cNvSpPr/>
            <p:nvPr/>
          </p:nvSpPr>
          <p:spPr>
            <a:xfrm>
              <a:off x="3321598" y="4169026"/>
              <a:ext cx="333375" cy="24304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7" name="화살표: 아래쪽 186">
              <a:extLst>
                <a:ext uri="{FF2B5EF4-FFF2-40B4-BE49-F238E27FC236}">
                  <a16:creationId xmlns:a16="http://schemas.microsoft.com/office/drawing/2014/main" id="{AFB731B9-5BDE-4676-9CB8-C0BA7CD696AE}"/>
                </a:ext>
              </a:extLst>
            </p:cNvPr>
            <p:cNvSpPr/>
            <p:nvPr/>
          </p:nvSpPr>
          <p:spPr>
            <a:xfrm>
              <a:off x="3321598" y="5226552"/>
              <a:ext cx="333375" cy="24304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DC677284-3335-4859-803A-0B20E3BCA935}"/>
                </a:ext>
              </a:extLst>
            </p:cNvPr>
            <p:cNvSpPr/>
            <p:nvPr/>
          </p:nvSpPr>
          <p:spPr>
            <a:xfrm>
              <a:off x="245208" y="4405196"/>
              <a:ext cx="6635650" cy="8001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IGBT module of the PFN is triggered</a:t>
              </a:r>
              <a:endPara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989F240D-191A-4749-9988-F45A8C9A3F23}"/>
                </a:ext>
              </a:extLst>
            </p:cNvPr>
            <p:cNvSpPr/>
            <p:nvPr/>
          </p:nvSpPr>
          <p:spPr>
            <a:xfrm>
              <a:off x="245208" y="5469596"/>
              <a:ext cx="6635650" cy="8001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Plasma is discharged from the PFN power</a:t>
              </a:r>
              <a:endPara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" name="화살표: 위쪽/아래쪽 10">
            <a:extLst>
              <a:ext uri="{FF2B5EF4-FFF2-40B4-BE49-F238E27FC236}">
                <a16:creationId xmlns:a16="http://schemas.microsoft.com/office/drawing/2014/main" id="{C0263BC4-C9C6-4E8B-824D-D8044103F32E}"/>
              </a:ext>
            </a:extLst>
          </p:cNvPr>
          <p:cNvSpPr/>
          <p:nvPr/>
        </p:nvSpPr>
        <p:spPr>
          <a:xfrm>
            <a:off x="10088825" y="2587776"/>
            <a:ext cx="273520" cy="1628646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8D6CB06-CBAB-45E1-B15D-F65F6C0F2CF8}"/>
              </a:ext>
            </a:extLst>
          </p:cNvPr>
          <p:cNvCxnSpPr/>
          <p:nvPr/>
        </p:nvCxnSpPr>
        <p:spPr>
          <a:xfrm>
            <a:off x="10477485" y="3681543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B6667D57-7CA9-4127-93DD-F5854E76DFFE}"/>
              </a:ext>
            </a:extLst>
          </p:cNvPr>
          <p:cNvCxnSpPr/>
          <p:nvPr/>
        </p:nvCxnSpPr>
        <p:spPr>
          <a:xfrm>
            <a:off x="10477485" y="2587775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8FB6A50A-C645-4CE7-B4CA-CB9CCEF62A45}"/>
              </a:ext>
            </a:extLst>
          </p:cNvPr>
          <p:cNvCxnSpPr/>
          <p:nvPr/>
        </p:nvCxnSpPr>
        <p:spPr>
          <a:xfrm>
            <a:off x="10477485" y="4750067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B1ACBB51-A40F-4DB7-AF02-90396BD59B4A}"/>
              </a:ext>
            </a:extLst>
          </p:cNvPr>
          <p:cNvCxnSpPr/>
          <p:nvPr/>
        </p:nvCxnSpPr>
        <p:spPr>
          <a:xfrm>
            <a:off x="10477485" y="2065637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ECEA81BF-D7DF-40B1-8291-371197C57B21}"/>
              </a:ext>
            </a:extLst>
          </p:cNvPr>
          <p:cNvCxnSpPr/>
          <p:nvPr/>
        </p:nvCxnSpPr>
        <p:spPr>
          <a:xfrm>
            <a:off x="10477485" y="3107104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0AC50875-1DF6-493F-A802-94DC6E521525}"/>
              </a:ext>
            </a:extLst>
          </p:cNvPr>
          <p:cNvCxnSpPr/>
          <p:nvPr/>
        </p:nvCxnSpPr>
        <p:spPr>
          <a:xfrm>
            <a:off x="10477485" y="4216421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D1CCF11E-0E0B-4A1A-97E7-367FD7979B55}"/>
              </a:ext>
            </a:extLst>
          </p:cNvPr>
          <p:cNvCxnSpPr/>
          <p:nvPr/>
        </p:nvCxnSpPr>
        <p:spPr>
          <a:xfrm>
            <a:off x="10477485" y="5240959"/>
            <a:ext cx="3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717057-BBF5-4FE6-8393-3E8CCAC4D336}"/>
              </a:ext>
            </a:extLst>
          </p:cNvPr>
          <p:cNvSpPr txBox="1"/>
          <p:nvPr/>
        </p:nvSpPr>
        <p:spPr>
          <a:xfrm>
            <a:off x="10794245" y="24065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-200ms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3BDB0F-EF9B-43E9-95A3-D180FF54AD85}"/>
              </a:ext>
            </a:extLst>
          </p:cNvPr>
          <p:cNvSpPr txBox="1"/>
          <p:nvPr/>
        </p:nvSpPr>
        <p:spPr>
          <a:xfrm>
            <a:off x="10960957" y="347019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0ms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B3C95AD-993B-4DA7-8A84-C14D8F7841B5}"/>
              </a:ext>
            </a:extLst>
          </p:cNvPr>
          <p:cNvSpPr txBox="1"/>
          <p:nvPr/>
        </p:nvSpPr>
        <p:spPr>
          <a:xfrm>
            <a:off x="10826423" y="45564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200ms</a:t>
            </a:r>
          </a:p>
        </p:txBody>
      </p:sp>
      <p:sp>
        <p:nvSpPr>
          <p:cNvPr id="82" name="화살표: 위쪽/아래쪽 81">
            <a:extLst>
              <a:ext uri="{FF2B5EF4-FFF2-40B4-BE49-F238E27FC236}">
                <a16:creationId xmlns:a16="http://schemas.microsoft.com/office/drawing/2014/main" id="{5472B034-E9B2-4B60-BF59-8FBBDAFA6B21}"/>
              </a:ext>
            </a:extLst>
          </p:cNvPr>
          <p:cNvSpPr/>
          <p:nvPr/>
        </p:nvSpPr>
        <p:spPr>
          <a:xfrm>
            <a:off x="10954453" y="3102937"/>
            <a:ext cx="273519" cy="256929"/>
          </a:xfrm>
          <a:prstGeom prst="upDownArrow">
            <a:avLst>
              <a:gd name="adj1" fmla="val 50000"/>
              <a:gd name="adj2" fmla="val 24049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783D3AB6-9F4D-48BB-BA40-AC06E122A6A8}"/>
              </a:ext>
            </a:extLst>
          </p:cNvPr>
          <p:cNvSpPr/>
          <p:nvPr/>
        </p:nvSpPr>
        <p:spPr>
          <a:xfrm>
            <a:off x="9282593" y="3553078"/>
            <a:ext cx="648381" cy="256929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BF9B1-A90D-4ABC-AB5F-1118EEFE9E8B}"/>
              </a:ext>
            </a:extLst>
          </p:cNvPr>
          <p:cNvSpPr txBox="1"/>
          <p:nvPr/>
        </p:nvSpPr>
        <p:spPr>
          <a:xfrm>
            <a:off x="6899627" y="2332674"/>
            <a:ext cx="1970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-200ms ~ 100ms</a:t>
            </a:r>
            <a:b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for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both coil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E391879-41BD-4ECD-84C7-1730756B91D1}"/>
              </a:ext>
            </a:extLst>
          </p:cNvPr>
          <p:cNvSpPr txBox="1"/>
          <p:nvPr/>
        </p:nvSpPr>
        <p:spPr>
          <a:xfrm>
            <a:off x="6995998" y="3513500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-100ms ~ -50ms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화살표: 아래쪽 18">
            <a:extLst>
              <a:ext uri="{FF2B5EF4-FFF2-40B4-BE49-F238E27FC236}">
                <a16:creationId xmlns:a16="http://schemas.microsoft.com/office/drawing/2014/main" id="{341E28E8-851E-4488-BF07-03BC5819A6F6}"/>
              </a:ext>
            </a:extLst>
          </p:cNvPr>
          <p:cNvSpPr/>
          <p:nvPr/>
        </p:nvSpPr>
        <p:spPr>
          <a:xfrm>
            <a:off x="10561954" y="1160412"/>
            <a:ext cx="180000" cy="5040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3BE2A40-DAE2-4D95-B0C1-CEF82567BDA4}"/>
              </a:ext>
            </a:extLst>
          </p:cNvPr>
          <p:cNvSpPr/>
          <p:nvPr/>
        </p:nvSpPr>
        <p:spPr>
          <a:xfrm>
            <a:off x="10081124" y="822771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Time line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D5655D-A4A0-41BE-9F67-C046465F1B63}"/>
              </a:ext>
            </a:extLst>
          </p:cNvPr>
          <p:cNvSpPr txBox="1"/>
          <p:nvPr/>
        </p:nvSpPr>
        <p:spPr>
          <a:xfrm>
            <a:off x="7225036" y="4582599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0ms ~ 5ms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CD994A-1ACE-49CE-A492-6112795BD6BB}"/>
              </a:ext>
            </a:extLst>
          </p:cNvPr>
          <p:cNvSpPr txBox="1"/>
          <p:nvPr/>
        </p:nvSpPr>
        <p:spPr>
          <a:xfrm>
            <a:off x="9048967" y="3001979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Plasma</a:t>
            </a:r>
            <a:br>
              <a:rPr lang="en-US" altLang="ko-KR" sz="1600" dirty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600" dirty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Discharge</a:t>
            </a:r>
            <a:endParaRPr lang="ko-KR" altLang="en-US" sz="1600" dirty="0">
              <a:solidFill>
                <a:schemeClr val="accent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8BAB582-C62F-4F58-9B74-4C43233B5F02}"/>
              </a:ext>
            </a:extLst>
          </p:cNvPr>
          <p:cNvSpPr/>
          <p:nvPr/>
        </p:nvSpPr>
        <p:spPr>
          <a:xfrm>
            <a:off x="8544628" y="2074783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 field generation</a:t>
            </a:r>
            <a:endParaRPr lang="ko-KR" altLang="en-US" dirty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F9783CCD-C0BB-4B16-A229-7160EB0D8FB6}"/>
              </a:ext>
            </a:extLst>
          </p:cNvPr>
          <p:cNvSpPr/>
          <p:nvPr/>
        </p:nvSpPr>
        <p:spPr>
          <a:xfrm>
            <a:off x="10952625" y="2862796"/>
            <a:ext cx="151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Gas injection</a:t>
            </a:r>
            <a:endParaRPr lang="ko-KR" altLang="en-US" dirty="0">
              <a:solidFill>
                <a:schemeClr val="accent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046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7392012A-2C5A-45C2-A7C8-926239980B4C}"/>
              </a:ext>
            </a:extLst>
          </p:cNvPr>
          <p:cNvGrpSpPr/>
          <p:nvPr/>
        </p:nvGrpSpPr>
        <p:grpSpPr>
          <a:xfrm>
            <a:off x="4038599" y="4148308"/>
            <a:ext cx="4073423" cy="1889951"/>
            <a:chOff x="8295147" y="4454621"/>
            <a:chExt cx="4073423" cy="1889951"/>
          </a:xfrm>
        </p:grpSpPr>
        <p:pic>
          <p:nvPicPr>
            <p:cNvPr id="1026" name="Picture 2" descr="Configuration of the magnetic field in the simple mirror trap used for plasma confinement: а — arrangement of coils and configuration of the magnetic field (part of the trajectory of the trapped particle is shown); b — magnetic field along the trap axis">
              <a:extLst>
                <a:ext uri="{FF2B5EF4-FFF2-40B4-BE49-F238E27FC236}">
                  <a16:creationId xmlns:a16="http://schemas.microsoft.com/office/drawing/2014/main" id="{F2121109-5798-4A52-8D97-12EBC7D8E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474" y="4454621"/>
              <a:ext cx="3132768" cy="1612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79821CB-C7D6-4986-BB64-7CA165159AD5}"/>
                </a:ext>
              </a:extLst>
            </p:cNvPr>
            <p:cNvSpPr/>
            <p:nvPr/>
          </p:nvSpPr>
          <p:spPr>
            <a:xfrm>
              <a:off x="8295147" y="6067573"/>
              <a:ext cx="40734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Schematics of plasma confinement in mirror geometry</a:t>
              </a:r>
              <a:r>
                <a:rPr lang="en-US" altLang="ko-KR" sz="1200" baseline="30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6946137E-FF0A-45AC-A110-EBE9958B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3028209" cy="380010"/>
          </a:xfrm>
        </p:spPr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1461292-F95E-46D8-B91D-666853D8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BC0BD3-185B-4EB1-9CEE-8F59D64E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>
                <a:solidFill>
                  <a:schemeClr val="bg1"/>
                </a:solidFill>
              </a:rPr>
              <a:pPr/>
              <a:t>3</a:t>
            </a:fld>
            <a:endParaRPr lang="ko-KR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E946B3-8A6C-453A-B7C8-943D853CF4DF}"/>
                  </a:ext>
                </a:extLst>
              </p:cNvPr>
              <p:cNvSpPr txBox="1"/>
              <p:nvPr/>
            </p:nvSpPr>
            <p:spPr>
              <a:xfrm>
                <a:off x="220039" y="532076"/>
                <a:ext cx="1175192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needs for </a:t>
                </a:r>
                <a:r>
                  <a:rPr lang="en-US" altLang="ko-KR" sz="22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magnetic mirror</a:t>
                </a:r>
                <a:r>
                  <a:rPr lang="en-US" altLang="ko-KR" sz="2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plasma device</a:t>
                </a:r>
              </a:p>
              <a:p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Magnetic mirror geometry plasma device :</a:t>
                </a:r>
                <a:b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Open magnetic field system / confine plasma by </a:t>
                </a:r>
                <a:r>
                  <a:rPr lang="en-US" altLang="ko-KR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mirror force</a:t>
                </a:r>
                <a:r>
                  <a:rPr lang="en-US" altLang="ko-KR" b="1" dirty="0">
                    <a:solidFill>
                      <a:schemeClr val="accent2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from the B field intensity change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∇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|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B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|</m:t>
                    </m:r>
                  </m:oMath>
                </a14:m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Advantage of magnetic mirror device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Simple geometry, construction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of device /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Easier accessibility of diagnostics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Continuous operation, No current drive</a:t>
                </a:r>
              </a:p>
              <a:p>
                <a:pPr marL="742950" lvl="1" indent="-285750">
                  <a:buFontTx/>
                  <a:buChar char="-"/>
                </a:pP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Gas Dynamic Trap (GDT) : Achieved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maximum </a:t>
                </a:r>
                <a:r>
                  <a:rPr lang="en-US" altLang="ko-KR" b="1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</a:t>
                </a:r>
                <a:r>
                  <a:rPr lang="en-US" altLang="ko-KR" b="1" baseline="-25000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</a:t>
                </a:r>
                <a:r>
                  <a:rPr lang="en-US" altLang="ko-KR" b="1" baseline="-25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~ 900eV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plasma generation</a:t>
                </a:r>
                <a:r>
                  <a:rPr lang="en-US" altLang="ko-KR" baseline="30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in 2014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From this result, research on the development of fusion based neutron source is actively on the way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Mirror related studies are also ongoing in other countries ex) Wisconsin (WHAM) / China (KMAX)…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E946B3-8A6C-453A-B7C8-943D853CF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39" y="532076"/>
                <a:ext cx="11751921" cy="3477875"/>
              </a:xfrm>
              <a:prstGeom prst="rect">
                <a:avLst/>
              </a:prstGeom>
              <a:blipFill>
                <a:blip r:embed="rId3"/>
                <a:stretch>
                  <a:fillRect l="-674" t="-1051" b="-22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>
            <a:extLst>
              <a:ext uri="{FF2B5EF4-FFF2-40B4-BE49-F238E27FC236}">
                <a16:creationId xmlns:a16="http://schemas.microsoft.com/office/drawing/2014/main" id="{DF51164B-A975-49E7-936C-CB95CB2123D8}"/>
              </a:ext>
            </a:extLst>
          </p:cNvPr>
          <p:cNvSpPr/>
          <p:nvPr/>
        </p:nvSpPr>
        <p:spPr>
          <a:xfrm>
            <a:off x="0" y="6019978"/>
            <a:ext cx="467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[1] </a:t>
            </a:r>
            <a:r>
              <a:rPr lang="en-US" altLang="ko-KR" sz="1200" dirty="0" err="1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Bagryansky</a:t>
            </a:r>
            <a:r>
              <a:rPr lang="en-US" altLang="ko-KR" sz="12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P. A., et al. Physical review letters 114.20 (2015)</a:t>
            </a:r>
          </a:p>
          <a:p>
            <a:r>
              <a:rPr lang="en-US" altLang="ko-KR" sz="1200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[2]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https://scfh.ru/en/papers/trap-f-o-r-fusion-/</a:t>
            </a:r>
          </a:p>
        </p:txBody>
      </p:sp>
    </p:spTree>
    <p:extLst>
      <p:ext uri="{BB962C8B-B14F-4D97-AF65-F5344CB8AC3E}">
        <p14:creationId xmlns:p14="http://schemas.microsoft.com/office/powerpoint/2010/main" val="67606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399490-02A7-476C-9D12-7DA5CB88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3028209" cy="380010"/>
          </a:xfrm>
        </p:spPr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3C518E7-EA5A-426C-A544-08BC8C66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B4B38C-14BD-4D85-AB89-903AE68A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C04E2-050A-4D0C-B797-9E0B50943B62}"/>
              </a:ext>
            </a:extLst>
          </p:cNvPr>
          <p:cNvSpPr txBox="1"/>
          <p:nvPr/>
        </p:nvSpPr>
        <p:spPr>
          <a:xfrm>
            <a:off x="220039" y="546948"/>
            <a:ext cx="1175192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Development purpose of </a:t>
            </a:r>
            <a:r>
              <a:rPr lang="en-US" altLang="ko-KR" sz="2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KAI</a:t>
            </a:r>
            <a:r>
              <a:rPr lang="en-US" altLang="ko-KR" sz="2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st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MIR</a:t>
            </a:r>
            <a:r>
              <a:rPr lang="en-US" altLang="ko-KR" sz="2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ror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plasma system (KAIMIR)</a:t>
            </a:r>
            <a:r>
              <a:rPr lang="en-US" altLang="ko-KR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device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Basic plasma physics study in magnetic mirror geometry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Physical analysis of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instability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in mirror plasma system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Wave – plasma interaction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 mirror plasma system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Fusion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Industrial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plasma application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study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Base research for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Fusion based neutron source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Research of industrial plasma source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Edge plasma in fusion and divertor region physics study</a:t>
            </a:r>
          </a:p>
        </p:txBody>
      </p:sp>
      <p:pic>
        <p:nvPicPr>
          <p:cNvPr id="12" name="Picture 0">
            <a:extLst>
              <a:ext uri="{FF2B5EF4-FFF2-40B4-BE49-F238E27FC236}">
                <a16:creationId xmlns:a16="http://schemas.microsoft.com/office/drawing/2014/main" id="{76B8C8AE-24D7-40D6-8985-9DA2A1A33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61799"/>
            <a:ext cx="8238547" cy="23952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00275D-495C-4B30-ACD0-2E2C1005B188}"/>
              </a:ext>
            </a:extLst>
          </p:cNvPr>
          <p:cNvSpPr txBox="1"/>
          <p:nvPr/>
        </p:nvSpPr>
        <p:spPr>
          <a:xfrm>
            <a:off x="203245" y="6066531"/>
            <a:ext cx="2653957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Schematic of KAIMIR device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95889-455B-4C71-B854-C6DD30CB5B27}"/>
              </a:ext>
            </a:extLst>
          </p:cNvPr>
          <p:cNvSpPr txBox="1"/>
          <p:nvPr/>
        </p:nvSpPr>
        <p:spPr>
          <a:xfrm>
            <a:off x="4244519" y="6075464"/>
            <a:ext cx="289173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Actual photograph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of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KAIMIR device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6206B7A-49A1-46B1-8488-CB756ECCFEC2}"/>
              </a:ext>
            </a:extLst>
          </p:cNvPr>
          <p:cNvGrpSpPr>
            <a:grpSpLocks noChangeAspect="1"/>
          </p:cNvGrpSpPr>
          <p:nvPr/>
        </p:nvGrpSpPr>
        <p:grpSpPr>
          <a:xfrm>
            <a:off x="8523575" y="3661799"/>
            <a:ext cx="3668425" cy="2824039"/>
            <a:chOff x="8700808" y="3144279"/>
            <a:chExt cx="3193997" cy="245881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66B9E2-FD98-492B-8E42-6C23BF5582CB}"/>
                </a:ext>
              </a:extLst>
            </p:cNvPr>
            <p:cNvSpPr txBox="1"/>
            <p:nvPr/>
          </p:nvSpPr>
          <p:spPr>
            <a:xfrm>
              <a:off x="8700808" y="5312621"/>
              <a:ext cx="3193997" cy="290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Example of KAIMIR plasma discharge</a:t>
              </a:r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E6744F29-3FB1-4E54-AE9A-8F109FF75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6745" y="3144279"/>
              <a:ext cx="2381449" cy="2266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813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81567F-58A1-4890-8100-E4919195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5598367" cy="380010"/>
          </a:xfrm>
        </p:spPr>
        <p:txBody>
          <a:bodyPr>
            <a:normAutofit/>
          </a:bodyPr>
          <a:lstStyle/>
          <a:p>
            <a:r>
              <a:rPr lang="en-US" altLang="ko-KR" dirty="0"/>
              <a:t>Design of the pulsed plasma system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DFF295-BE36-4B3D-AC26-ECCCEA11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59446B-26FD-400C-BBF0-A5C5F227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DA3B785-FF57-4B9D-BED9-BB8DE886C99F}"/>
              </a:ext>
            </a:extLst>
          </p:cNvPr>
          <p:cNvSpPr txBox="1">
            <a:spLocks/>
          </p:cNvSpPr>
          <p:nvPr/>
        </p:nvSpPr>
        <p:spPr>
          <a:xfrm>
            <a:off x="6593635" y="136525"/>
            <a:ext cx="5598367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Overall</a:t>
            </a:r>
            <a:r>
              <a:rPr lang="ko-KR" altLang="en-US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system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B4579A-C797-46E4-85EF-336EA1E0D791}"/>
                  </a:ext>
                </a:extLst>
              </p:cNvPr>
              <p:cNvSpPr txBox="1"/>
              <p:nvPr/>
            </p:nvSpPr>
            <p:spPr>
              <a:xfrm>
                <a:off x="1" y="4487587"/>
                <a:ext cx="12192000" cy="1791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Diameter</a:t>
                </a:r>
                <a:r>
                  <a:rPr kumimoji="1"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0.65m / length</a:t>
                </a:r>
                <a:r>
                  <a:rPr kumimoji="1"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2.48m</a:t>
                </a:r>
                <a:r>
                  <a:rPr kumimoji="1"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cylindrical structure, consists of </a:t>
                </a:r>
                <a:r>
                  <a:rPr kumimoji="1"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Source</a:t>
                </a:r>
                <a:r>
                  <a:rPr kumimoji="1"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 Center / Expander Chamber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Generate center region </a:t>
                </a:r>
                <a:r>
                  <a:rPr lang="en-US" altLang="ko-KR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0.04~0.08T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/ mirror region </a:t>
                </a:r>
                <a:r>
                  <a:rPr lang="en-US" altLang="ko-KR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0.2~0.4T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mirror geometry B field by Solenoid / Mirror coil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Apply </a:t>
                </a:r>
                <a:r>
                  <a:rPr lang="en-US" altLang="ko-KR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arc plasma gun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as a source, designed for </a:t>
                </a:r>
                <a:r>
                  <a:rPr lang="en-US" altLang="ko-KR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~5ms,</a:t>
                </a:r>
                <a:r>
                  <a:rPr lang="ko-KR" altLang="en-US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ore-KR" b="1" i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ko-Kore-K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ore-KR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ore-KR" b="1" i="1">
                            <a:latin typeface="Cambria Math" panose="02040503050406030204" pitchFamily="18" charset="0"/>
                          </a:rPr>
                          <m:t>𝟏𝟗</m:t>
                        </m:r>
                        <m:r>
                          <a:rPr lang="en-US" altLang="ko-Kore-KR" b="1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ko-Kore-KR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sup>
                    </m:sSup>
                    <m:sSup>
                      <m:sSupPr>
                        <m:ctrlPr>
                          <a:rPr lang="en-US" altLang="ko-Kore-K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ore-KR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ko-Kore-K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ore-KR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pulsed high density plasma generation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B4579A-C797-46E4-85EF-336EA1E0D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487587"/>
                <a:ext cx="12192000" cy="1791324"/>
              </a:xfrm>
              <a:prstGeom prst="rect">
                <a:avLst/>
              </a:prstGeom>
              <a:blipFill>
                <a:blip r:embed="rId2"/>
                <a:stretch>
                  <a:fillRect l="-300" t="-1701" b="-44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0BAC2C4-0A15-4ECB-BA7C-314C1471BF71}"/>
              </a:ext>
            </a:extLst>
          </p:cNvPr>
          <p:cNvSpPr txBox="1"/>
          <p:nvPr/>
        </p:nvSpPr>
        <p:spPr>
          <a:xfrm>
            <a:off x="4551446" y="4032683"/>
            <a:ext cx="3089105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Drawing of KAIMIR device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45D05D1-1EBA-40A9-95DB-72CFDEF5C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44" y="828683"/>
            <a:ext cx="8061115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7B70BB52-5163-4185-BFB2-9F5022A2C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520" y="530986"/>
            <a:ext cx="4221498" cy="3240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7425CA3-B12D-4A9F-B291-E77254B82A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6" t="23810" r="10590" b="26349"/>
          <a:stretch/>
        </p:blipFill>
        <p:spPr>
          <a:xfrm>
            <a:off x="3472872" y="516535"/>
            <a:ext cx="8719128" cy="329063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B5619FF-1748-464E-B412-72DED59B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5775367" cy="380010"/>
          </a:xfrm>
        </p:spPr>
        <p:txBody>
          <a:bodyPr>
            <a:normAutofit/>
          </a:bodyPr>
          <a:lstStyle/>
          <a:p>
            <a:r>
              <a:rPr lang="en-US" altLang="ko-KR" dirty="0"/>
              <a:t>Design of the pulsed plasma system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D339705-8BFB-4C60-8A60-FEAB15AA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4DEB3F-9261-4302-85B2-1013EAF5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6255E271-AFE7-4FDD-AF49-59714FB281B9}"/>
              </a:ext>
            </a:extLst>
          </p:cNvPr>
          <p:cNvSpPr txBox="1">
            <a:spLocks/>
          </p:cNvSpPr>
          <p:nvPr/>
        </p:nvSpPr>
        <p:spPr>
          <a:xfrm>
            <a:off x="6593635" y="136525"/>
            <a:ext cx="5598367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Magnetic</a:t>
            </a:r>
            <a:r>
              <a:rPr lang="ko-KR" altLang="en-US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field</a:t>
            </a:r>
            <a:r>
              <a:rPr lang="ko-KR" altLang="en-US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simulation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2E6C499-732D-49F1-94F7-EB3EC41FFB75}"/>
              </a:ext>
            </a:extLst>
          </p:cNvPr>
          <p:cNvCxnSpPr>
            <a:cxnSpLocks/>
          </p:cNvCxnSpPr>
          <p:nvPr/>
        </p:nvCxnSpPr>
        <p:spPr>
          <a:xfrm>
            <a:off x="4591050" y="2157502"/>
            <a:ext cx="64135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6DB26552-E4E8-430D-A41D-3FA730C1AD8D}"/>
              </a:ext>
            </a:extLst>
          </p:cNvPr>
          <p:cNvCxnSpPr>
            <a:cxnSpLocks/>
          </p:cNvCxnSpPr>
          <p:nvPr/>
        </p:nvCxnSpPr>
        <p:spPr>
          <a:xfrm flipH="1">
            <a:off x="3185622" y="2157502"/>
            <a:ext cx="1408601" cy="17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738A5E2-4EE9-4BDA-A205-A7879E92017D}"/>
              </a:ext>
            </a:extLst>
          </p:cNvPr>
          <p:cNvSpPr/>
          <p:nvPr/>
        </p:nvSpPr>
        <p:spPr>
          <a:xfrm>
            <a:off x="1012654" y="535005"/>
            <a:ext cx="1673856" cy="45429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r>
              <a:rPr lang="en-US" altLang="ko-KR" baseline="-25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z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along r = 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FD93E9-EF07-47C1-B264-7841B35129C5}"/>
              </a:ext>
            </a:extLst>
          </p:cNvPr>
          <p:cNvSpPr txBox="1"/>
          <p:nvPr/>
        </p:nvSpPr>
        <p:spPr>
          <a:xfrm>
            <a:off x="535856" y="3986886"/>
            <a:ext cx="94286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Mirror / Solenoid coil current : 150A / 150A in simulation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Nearly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uniform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at center of the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0.08T at center / 0.44T at mirror nozzle → Mirror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ratio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~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Aims to Max. 300A current discharge to coil (150A in present)</a:t>
            </a:r>
          </a:p>
        </p:txBody>
      </p:sp>
    </p:spTree>
    <p:extLst>
      <p:ext uri="{BB962C8B-B14F-4D97-AF65-F5344CB8AC3E}">
        <p14:creationId xmlns:p14="http://schemas.microsoft.com/office/powerpoint/2010/main" val="287097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81567F-58A1-4890-8100-E4919195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5598367" cy="380010"/>
          </a:xfrm>
        </p:spPr>
        <p:txBody>
          <a:bodyPr>
            <a:normAutofit/>
          </a:bodyPr>
          <a:lstStyle/>
          <a:p>
            <a:r>
              <a:rPr lang="en-US" altLang="ko-KR" dirty="0"/>
              <a:t>Design of the pulsed plasma system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DFF295-BE36-4B3D-AC26-ECCCEA11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59446B-26FD-400C-BBF0-A5C5F227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DA3B785-FF57-4B9D-BED9-BB8DE886C99F}"/>
              </a:ext>
            </a:extLst>
          </p:cNvPr>
          <p:cNvSpPr txBox="1">
            <a:spLocks/>
          </p:cNvSpPr>
          <p:nvPr/>
        </p:nvSpPr>
        <p:spPr>
          <a:xfrm>
            <a:off x="6593635" y="136525"/>
            <a:ext cx="5598367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Magnetic field measurement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166D0E-0974-451F-BFA7-3CF87827ACC9}"/>
              </a:ext>
            </a:extLst>
          </p:cNvPr>
          <p:cNvSpPr txBox="1"/>
          <p:nvPr/>
        </p:nvSpPr>
        <p:spPr>
          <a:xfrm>
            <a:off x="410799" y="3745932"/>
            <a:ext cx="5647050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Magnetic field measurement / simulation results</a:t>
            </a:r>
            <a:b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by changing Axial location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54A3305-E67D-49C4-9F5E-5F536C17FB1A}"/>
              </a:ext>
            </a:extLst>
          </p:cNvPr>
          <p:cNvSpPr/>
          <p:nvPr/>
        </p:nvSpPr>
        <p:spPr>
          <a:xfrm>
            <a:off x="8667637" y="6154522"/>
            <a:ext cx="3524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(Gauss meter calibration factor: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0.9)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2FAEA-3456-454F-82BC-739A8B47DE1A}"/>
              </a:ext>
            </a:extLst>
          </p:cNvPr>
          <p:cNvSpPr txBox="1"/>
          <p:nvPr/>
        </p:nvSpPr>
        <p:spPr>
          <a:xfrm>
            <a:off x="6015722" y="3745932"/>
            <a:ext cx="5883910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Magnetic field measurement / simulation results</a:t>
            </a:r>
            <a:b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by changing coil current value (Location : mirror nozzle)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BBAE876-80AD-4806-A9E7-619B5F3DDCC2}"/>
              </a:ext>
            </a:extLst>
          </p:cNvPr>
          <p:cNvSpPr/>
          <p:nvPr/>
        </p:nvSpPr>
        <p:spPr>
          <a:xfrm>
            <a:off x="1008053" y="4531501"/>
            <a:ext cx="1017589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Apply current 10A / 10A in</a:t>
            </a:r>
            <a:r>
              <a:rPr kumimoji="1"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mirror /</a:t>
            </a:r>
            <a:r>
              <a:rPr kumimoji="1"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solenoid</a:t>
            </a:r>
            <a:r>
              <a:rPr kumimoji="1"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coil, measure B field by axial location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kumimoji="1"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Mirror</a:t>
            </a:r>
            <a:r>
              <a:rPr kumimoji="1"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region</a:t>
            </a:r>
            <a:r>
              <a:rPr kumimoji="1"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340G / center region</a:t>
            </a:r>
            <a:r>
              <a:rPr kumimoji="1"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65G,</a:t>
            </a:r>
            <a:r>
              <a:rPr kumimoji="1"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formation of mirror</a:t>
            </a:r>
            <a:r>
              <a:rPr kumimoji="1"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ratio</a:t>
            </a:r>
            <a:r>
              <a:rPr kumimoji="1"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~5, B field geometry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 field measurement by changing coil current in the center of mirror coil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  <a:tabLst>
                <a:tab pos="4305300" algn="l"/>
              </a:tabLst>
            </a:pPr>
            <a:r>
              <a:rPr kumimoji="1"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Verified linear proportionality of B field intensity by current value change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Measured / simulated data agree each other in Axial location</a:t>
            </a:r>
            <a:r>
              <a:rPr kumimoji="1"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Current value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48793B3-3BA8-4058-9C62-B0688F1C4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677" y="599929"/>
            <a:ext cx="4320000" cy="3315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D1E752D-082D-40F3-B351-04028E473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24" y="599929"/>
            <a:ext cx="4320000" cy="33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81567F-58A1-4890-8100-E4919195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5598367" cy="380010"/>
          </a:xfrm>
        </p:spPr>
        <p:txBody>
          <a:bodyPr>
            <a:normAutofit/>
          </a:bodyPr>
          <a:lstStyle/>
          <a:p>
            <a:r>
              <a:rPr lang="en-US" altLang="ko-KR" dirty="0"/>
              <a:t>Design of the pulsed plasma system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DFF295-BE36-4B3D-AC26-ECCCEA11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59446B-26FD-400C-BBF0-A5C5F227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DA3B785-FF57-4B9D-BED9-BB8DE886C99F}"/>
              </a:ext>
            </a:extLst>
          </p:cNvPr>
          <p:cNvSpPr txBox="1">
            <a:spLocks/>
          </p:cNvSpPr>
          <p:nvPr/>
        </p:nvSpPr>
        <p:spPr>
          <a:xfrm>
            <a:off x="6593635" y="136525"/>
            <a:ext cx="5598367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Magnetic coil power system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E9E97E8-1913-4513-8227-82AA4DDAA941}"/>
              </a:ext>
            </a:extLst>
          </p:cNvPr>
          <p:cNvSpPr txBox="1"/>
          <p:nvPr/>
        </p:nvSpPr>
        <p:spPr>
          <a:xfrm>
            <a:off x="5075988" y="1220321"/>
            <a:ext cx="660238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Power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Series connection of 2.7V / 2000F capacitor</a:t>
            </a:r>
            <a:b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[60ea (Solenoid) / 80ea (mirror)]</a:t>
            </a:r>
            <a:b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→ Max. possible voltage charge : 162V (Solenoid) / 216V (mirror)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Applies power to four electromagnetic coils connected in parallel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164C327-4A2B-421D-878B-174FA09CFE84}"/>
              </a:ext>
            </a:extLst>
          </p:cNvPr>
          <p:cNvSpPr/>
          <p:nvPr/>
        </p:nvSpPr>
        <p:spPr>
          <a:xfrm>
            <a:off x="5075988" y="3032138"/>
            <a:ext cx="491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Steady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magnetic field generation after ~0.1s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326A72D-5FD1-47D5-882E-DAEE19FD044A}"/>
              </a:ext>
            </a:extLst>
          </p:cNvPr>
          <p:cNvGrpSpPr/>
          <p:nvPr/>
        </p:nvGrpSpPr>
        <p:grpSpPr>
          <a:xfrm>
            <a:off x="6359982" y="3521592"/>
            <a:ext cx="5481036" cy="2076450"/>
            <a:chOff x="6070664" y="3614900"/>
            <a:chExt cx="5481036" cy="2076450"/>
          </a:xfrm>
        </p:grpSpPr>
        <p:sp>
          <p:nvSpPr>
            <p:cNvPr id="315" name="직사각형 314">
              <a:extLst>
                <a:ext uri="{FF2B5EF4-FFF2-40B4-BE49-F238E27FC236}">
                  <a16:creationId xmlns:a16="http://schemas.microsoft.com/office/drawing/2014/main" id="{D0F828B5-E4B7-4BCB-8AD0-506A4B1F4F4B}"/>
                </a:ext>
              </a:extLst>
            </p:cNvPr>
            <p:cNvSpPr/>
            <p:nvPr/>
          </p:nvSpPr>
          <p:spPr>
            <a:xfrm>
              <a:off x="6070664" y="3614900"/>
              <a:ext cx="1586396" cy="20764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3654C0F3-37CC-4C4B-8E50-51AEC91F5294}"/>
                </a:ext>
              </a:extLst>
            </p:cNvPr>
            <p:cNvSpPr txBox="1"/>
            <p:nvPr/>
          </p:nvSpPr>
          <p:spPr>
            <a:xfrm>
              <a:off x="8596670" y="4323566"/>
              <a:ext cx="2955030" cy="887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Time evolution of Coil V / I</a:t>
              </a:r>
              <a:r>
                <a:rPr lang="ko-KR" altLang="en-US" sz="12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2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 B field</a:t>
              </a:r>
              <a:br>
                <a:rPr lang="en-US" altLang="ko-KR" sz="12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z="12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(solenoid coil, 10V, 0.5s pulse, </a:t>
              </a:r>
              <a:br>
                <a:rPr lang="en-US" altLang="ko-KR" sz="12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z="12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measured center of the coil)</a:t>
              </a: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36262782-CD66-42B3-9CF9-E54AD85E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36" y="1214569"/>
            <a:ext cx="4440974" cy="478410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11B7ED4-5D60-4FAF-95DE-4FF071A72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988" y="3181499"/>
            <a:ext cx="3810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3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B89F-3315-4389-B81D-6CFA3018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4729350" cy="380010"/>
          </a:xfrm>
        </p:spPr>
        <p:txBody>
          <a:bodyPr>
            <a:normAutofit/>
          </a:bodyPr>
          <a:lstStyle/>
          <a:p>
            <a:r>
              <a:rPr lang="en-US" altLang="ko-KR" dirty="0"/>
              <a:t>Design of the pulsed plasma system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3869D1C-E15F-4334-B8C5-743F4338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FPDL O Dong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Geun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96508F9-4C23-4AFE-8C1B-404415AD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C10-8E6F-4111-AAB1-AF1953F6F30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79A4912E-8CCA-4443-AE72-DDD8A36B70B9}"/>
              </a:ext>
            </a:extLst>
          </p:cNvPr>
          <p:cNvGrpSpPr/>
          <p:nvPr/>
        </p:nvGrpSpPr>
        <p:grpSpPr>
          <a:xfrm>
            <a:off x="426881" y="573855"/>
            <a:ext cx="10715800" cy="3604376"/>
            <a:chOff x="-161641" y="891355"/>
            <a:chExt cx="10715800" cy="3604376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00DF73E-4451-48EE-8669-124CD448CF9B}"/>
                </a:ext>
              </a:extLst>
            </p:cNvPr>
            <p:cNvSpPr/>
            <p:nvPr/>
          </p:nvSpPr>
          <p:spPr>
            <a:xfrm>
              <a:off x="2095087" y="1574800"/>
              <a:ext cx="1648238" cy="1638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BE2BADF-95FD-440C-986F-E33123B2F618}"/>
                </a:ext>
              </a:extLst>
            </p:cNvPr>
            <p:cNvSpPr/>
            <p:nvPr/>
          </p:nvSpPr>
          <p:spPr>
            <a:xfrm>
              <a:off x="4364522" y="1574800"/>
              <a:ext cx="3638962" cy="1638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87854829-120D-4027-87E8-F4B884943D05}"/>
                </a:ext>
              </a:extLst>
            </p:cNvPr>
            <p:cNvSpPr/>
            <p:nvPr/>
          </p:nvSpPr>
          <p:spPr>
            <a:xfrm>
              <a:off x="8624681" y="1574800"/>
              <a:ext cx="1648238" cy="1638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0EE6935-9EA0-4C43-AB30-84CC5AD79228}"/>
                </a:ext>
              </a:extLst>
            </p:cNvPr>
            <p:cNvSpPr/>
            <p:nvPr/>
          </p:nvSpPr>
          <p:spPr>
            <a:xfrm>
              <a:off x="3743325" y="1982787"/>
              <a:ext cx="621198" cy="822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58FDEF0-BC64-4204-8602-5928DE0985A3}"/>
                </a:ext>
              </a:extLst>
            </p:cNvPr>
            <p:cNvSpPr/>
            <p:nvPr/>
          </p:nvSpPr>
          <p:spPr>
            <a:xfrm>
              <a:off x="8003484" y="1982787"/>
              <a:ext cx="621198" cy="822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BEFA9D3E-E999-4E54-AD17-64888AC9BA5E}"/>
                </a:ext>
              </a:extLst>
            </p:cNvPr>
            <p:cNvSpPr/>
            <p:nvPr/>
          </p:nvSpPr>
          <p:spPr>
            <a:xfrm>
              <a:off x="2213327" y="2188367"/>
              <a:ext cx="609600" cy="4111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0514AAD-D9EA-4595-9F22-8B23B61A2C2D}"/>
                </a:ext>
              </a:extLst>
            </p:cNvPr>
            <p:cNvSpPr/>
            <p:nvPr/>
          </p:nvSpPr>
          <p:spPr>
            <a:xfrm>
              <a:off x="1400526" y="2366240"/>
              <a:ext cx="812800" cy="5541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2E3D9530-2A48-479E-8B65-7C6D5C7B6B35}"/>
                </a:ext>
              </a:extLst>
            </p:cNvPr>
            <p:cNvSpPr/>
            <p:nvPr/>
          </p:nvSpPr>
          <p:spPr>
            <a:xfrm>
              <a:off x="2215749" y="2188367"/>
              <a:ext cx="45719" cy="4111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B7678A1-945A-472D-8C3A-94BCE3829956}"/>
                </a:ext>
              </a:extLst>
            </p:cNvPr>
            <p:cNvSpPr/>
            <p:nvPr/>
          </p:nvSpPr>
          <p:spPr>
            <a:xfrm rot="5400000">
              <a:off x="1015097" y="1987548"/>
              <a:ext cx="812800" cy="5541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033D0ED8-1E51-4EF6-83A2-921DB849EF54}"/>
                </a:ext>
              </a:extLst>
            </p:cNvPr>
            <p:cNvGrpSpPr/>
            <p:nvPr/>
          </p:nvGrpSpPr>
          <p:grpSpPr>
            <a:xfrm>
              <a:off x="1300163" y="2104493"/>
              <a:ext cx="243318" cy="192970"/>
              <a:chOff x="1300163" y="1928816"/>
              <a:chExt cx="243318" cy="192970"/>
            </a:xfrm>
          </p:grpSpPr>
          <p:sp>
            <p:nvSpPr>
              <p:cNvPr id="14" name="이등변 삼각형 13">
                <a:extLst>
                  <a:ext uri="{FF2B5EF4-FFF2-40B4-BE49-F238E27FC236}">
                    <a16:creationId xmlns:a16="http://schemas.microsoft.com/office/drawing/2014/main" id="{80CB60D5-CCC7-4EF8-B1A3-468CC9ABF4B7}"/>
                  </a:ext>
                </a:extLst>
              </p:cNvPr>
              <p:cNvSpPr/>
              <p:nvPr/>
            </p:nvSpPr>
            <p:spPr>
              <a:xfrm rot="5400000">
                <a:off x="1264345" y="1964634"/>
                <a:ext cx="192969" cy="121334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5" name="이등변 삼각형 14">
                <a:extLst>
                  <a:ext uri="{FF2B5EF4-FFF2-40B4-BE49-F238E27FC236}">
                    <a16:creationId xmlns:a16="http://schemas.microsoft.com/office/drawing/2014/main" id="{A24736D6-51F8-4315-8BBC-D9B84230038A}"/>
                  </a:ext>
                </a:extLst>
              </p:cNvPr>
              <p:cNvSpPr/>
              <p:nvPr/>
            </p:nvSpPr>
            <p:spPr>
              <a:xfrm rot="16200000" flipH="1">
                <a:off x="1386329" y="1964635"/>
                <a:ext cx="192969" cy="121334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7D5D62A7-3473-4FB7-8AC3-C66372FC5E32}"/>
                </a:ext>
              </a:extLst>
            </p:cNvPr>
            <p:cNvSpPr/>
            <p:nvPr/>
          </p:nvSpPr>
          <p:spPr>
            <a:xfrm>
              <a:off x="2790214" y="2188367"/>
              <a:ext cx="45719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4F5281-E8E8-44D6-819A-BB2B6501D97B}"/>
                </a:ext>
              </a:extLst>
            </p:cNvPr>
            <p:cNvSpPr txBox="1"/>
            <p:nvPr/>
          </p:nvSpPr>
          <p:spPr>
            <a:xfrm>
              <a:off x="-161641" y="1760716"/>
              <a:ext cx="164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Piezo-electric</a:t>
              </a:r>
            </a:p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valve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E75526-B3A4-4437-8B97-181EC71E21C8}"/>
                </a:ext>
              </a:extLst>
            </p:cNvPr>
            <p:cNvSpPr txBox="1"/>
            <p:nvPr/>
          </p:nvSpPr>
          <p:spPr>
            <a:xfrm>
              <a:off x="2048905" y="2599530"/>
              <a:ext cx="992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Plasma</a:t>
              </a:r>
              <a:r>
                <a: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gun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8F30293-75A9-4B85-89C7-92706C32D054}"/>
                </a:ext>
              </a:extLst>
            </p:cNvPr>
            <p:cNvSpPr/>
            <p:nvPr/>
          </p:nvSpPr>
          <p:spPr>
            <a:xfrm>
              <a:off x="2790214" y="2455530"/>
              <a:ext cx="45719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D657FC09-1337-4959-91DD-5174ACE261F0}"/>
                </a:ext>
              </a:extLst>
            </p:cNvPr>
            <p:cNvCxnSpPr/>
            <p:nvPr/>
          </p:nvCxnSpPr>
          <p:spPr>
            <a:xfrm>
              <a:off x="841797" y="2447260"/>
              <a:ext cx="137152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B8CF9C20-0FAF-4AC4-A9AC-624B9A783FF8}"/>
                </a:ext>
              </a:extLst>
            </p:cNvPr>
            <p:cNvCxnSpPr>
              <a:cxnSpLocks/>
            </p:cNvCxnSpPr>
            <p:nvPr/>
          </p:nvCxnSpPr>
          <p:spPr>
            <a:xfrm>
              <a:off x="1961891" y="2608705"/>
              <a:ext cx="881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5E7B26-4F55-4416-90DF-498DC3F122DF}"/>
                </a:ext>
              </a:extLst>
            </p:cNvPr>
            <p:cNvSpPr txBox="1"/>
            <p:nvPr/>
          </p:nvSpPr>
          <p:spPr>
            <a:xfrm>
              <a:off x="2269237" y="891355"/>
              <a:ext cx="1299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Source chamber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C01AD6-6F92-4CDF-94D5-C8120F408BA8}"/>
                </a:ext>
              </a:extLst>
            </p:cNvPr>
            <p:cNvSpPr txBox="1"/>
            <p:nvPr/>
          </p:nvSpPr>
          <p:spPr>
            <a:xfrm>
              <a:off x="5534034" y="891355"/>
              <a:ext cx="1299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Center</a:t>
              </a:r>
            </a:p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chamber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C5B6AC-4AE4-4ADF-84F8-010D209C8A82}"/>
                </a:ext>
              </a:extLst>
            </p:cNvPr>
            <p:cNvSpPr txBox="1"/>
            <p:nvPr/>
          </p:nvSpPr>
          <p:spPr>
            <a:xfrm>
              <a:off x="8798831" y="1029854"/>
              <a:ext cx="1299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Expander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C5B23427-E58E-4CCA-B8EF-A9DF1AB14CD6}"/>
                </a:ext>
              </a:extLst>
            </p:cNvPr>
            <p:cNvSpPr/>
            <p:nvPr/>
          </p:nvSpPr>
          <p:spPr>
            <a:xfrm>
              <a:off x="9661793" y="1848613"/>
              <a:ext cx="66101" cy="109067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FE872A16-27BF-49F3-AE8C-6EAA9C7817C3}"/>
                </a:ext>
              </a:extLst>
            </p:cNvPr>
            <p:cNvCxnSpPr>
              <a:cxnSpLocks/>
            </p:cNvCxnSpPr>
            <p:nvPr/>
          </p:nvCxnSpPr>
          <p:spPr>
            <a:xfrm>
              <a:off x="9727894" y="2393948"/>
              <a:ext cx="8262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E20E1174-B292-436B-81FA-15519802DF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54159" y="2375765"/>
              <a:ext cx="0" cy="1818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1CB6A68E-E94E-42A4-94A7-8724A89C2449}"/>
                </a:ext>
              </a:extLst>
            </p:cNvPr>
            <p:cNvCxnSpPr>
              <a:cxnSpLocks/>
            </p:cNvCxnSpPr>
            <p:nvPr/>
          </p:nvCxnSpPr>
          <p:spPr>
            <a:xfrm>
              <a:off x="841797" y="2428799"/>
              <a:ext cx="0" cy="12486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1C247A0-D387-4DF5-80FE-2F56AEDAD1D2}"/>
                </a:ext>
              </a:extLst>
            </p:cNvPr>
            <p:cNvSpPr txBox="1"/>
            <p:nvPr/>
          </p:nvSpPr>
          <p:spPr>
            <a:xfrm>
              <a:off x="485726" y="3670300"/>
              <a:ext cx="71365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PFN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11" name="그룹 110">
              <a:extLst>
                <a:ext uri="{FF2B5EF4-FFF2-40B4-BE49-F238E27FC236}">
                  <a16:creationId xmlns:a16="http://schemas.microsoft.com/office/drawing/2014/main" id="{C8C2538A-17CB-4DA1-A10F-9EA3FE6EF5C9}"/>
                </a:ext>
              </a:extLst>
            </p:cNvPr>
            <p:cNvGrpSpPr/>
            <p:nvPr/>
          </p:nvGrpSpPr>
          <p:grpSpPr>
            <a:xfrm rot="16200000">
              <a:off x="357236" y="2821146"/>
              <a:ext cx="699326" cy="548480"/>
              <a:chOff x="8497879" y="6102897"/>
              <a:chExt cx="699326" cy="548480"/>
            </a:xfrm>
          </p:grpSpPr>
          <p:cxnSp>
            <p:nvCxnSpPr>
              <p:cNvPr id="112" name="직선 연결선 111">
                <a:extLst>
                  <a:ext uri="{FF2B5EF4-FFF2-40B4-BE49-F238E27FC236}">
                    <a16:creationId xmlns:a16="http://schemas.microsoft.com/office/drawing/2014/main" id="{578B991C-C77C-44AD-A326-0AD61200E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6551" y="6209300"/>
                <a:ext cx="0" cy="30377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직선 연결선 112">
                <a:extLst>
                  <a:ext uri="{FF2B5EF4-FFF2-40B4-BE49-F238E27FC236}">
                    <a16:creationId xmlns:a16="http://schemas.microsoft.com/office/drawing/2014/main" id="{C7142694-030B-4D1A-93F5-AB2AE12CBB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2047" y="6220748"/>
                <a:ext cx="0" cy="30240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직선 연결선 113">
                <a:extLst>
                  <a:ext uri="{FF2B5EF4-FFF2-40B4-BE49-F238E27FC236}">
                    <a16:creationId xmlns:a16="http://schemas.microsoft.com/office/drawing/2014/main" id="{FB883A19-BB1D-45ED-A232-20A27DD787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3222" y="6357089"/>
                <a:ext cx="0" cy="294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이등변 삼각형 114">
                <a:extLst>
                  <a:ext uri="{FF2B5EF4-FFF2-40B4-BE49-F238E27FC236}">
                    <a16:creationId xmlns:a16="http://schemas.microsoft.com/office/drawing/2014/main" id="{D51CFF81-7FCE-4C62-9826-753FFCEA0451}"/>
                  </a:ext>
                </a:extLst>
              </p:cNvPr>
              <p:cNvSpPr/>
              <p:nvPr/>
            </p:nvSpPr>
            <p:spPr>
              <a:xfrm rot="16200000">
                <a:off x="8696180" y="6390413"/>
                <a:ext cx="263720" cy="22679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16" name="그룹 115">
                <a:extLst>
                  <a:ext uri="{FF2B5EF4-FFF2-40B4-BE49-F238E27FC236}">
                    <a16:creationId xmlns:a16="http://schemas.microsoft.com/office/drawing/2014/main" id="{89688260-12BD-4CB0-AD6A-5458A519F8C9}"/>
                  </a:ext>
                </a:extLst>
              </p:cNvPr>
              <p:cNvGrpSpPr/>
              <p:nvPr/>
            </p:nvGrpSpPr>
            <p:grpSpPr>
              <a:xfrm rot="16200000">
                <a:off x="8695712" y="5905064"/>
                <a:ext cx="303660" cy="699326"/>
                <a:chOff x="4174729" y="1189494"/>
                <a:chExt cx="337981" cy="920580"/>
              </a:xfrm>
            </p:grpSpPr>
            <p:sp>
              <p:nvSpPr>
                <p:cNvPr id="117" name="원호 116">
                  <a:extLst>
                    <a:ext uri="{FF2B5EF4-FFF2-40B4-BE49-F238E27FC236}">
                      <a16:creationId xmlns:a16="http://schemas.microsoft.com/office/drawing/2014/main" id="{FACF1633-285A-4963-AD34-BC1855CF5FDE}"/>
                    </a:ext>
                  </a:extLst>
                </p:cNvPr>
                <p:cNvSpPr/>
                <p:nvPr/>
              </p:nvSpPr>
              <p:spPr>
                <a:xfrm>
                  <a:off x="4174729" y="1292267"/>
                  <a:ext cx="337981" cy="244829"/>
                </a:xfrm>
                <a:prstGeom prst="arc">
                  <a:avLst>
                    <a:gd name="adj1" fmla="val 17781420"/>
                    <a:gd name="adj2" fmla="val 5502002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8" name="원호 117">
                  <a:extLst>
                    <a:ext uri="{FF2B5EF4-FFF2-40B4-BE49-F238E27FC236}">
                      <a16:creationId xmlns:a16="http://schemas.microsoft.com/office/drawing/2014/main" id="{A7344F0A-1F47-4EC6-9F27-457EBFA7937F}"/>
                    </a:ext>
                  </a:extLst>
                </p:cNvPr>
                <p:cNvSpPr/>
                <p:nvPr/>
              </p:nvSpPr>
              <p:spPr>
                <a:xfrm>
                  <a:off x="4174729" y="1455194"/>
                  <a:ext cx="337981" cy="244829"/>
                </a:xfrm>
                <a:prstGeom prst="arc">
                  <a:avLst>
                    <a:gd name="adj1" fmla="val 16125935"/>
                    <a:gd name="adj2" fmla="val 5502002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9" name="원호 118">
                  <a:extLst>
                    <a:ext uri="{FF2B5EF4-FFF2-40B4-BE49-F238E27FC236}">
                      <a16:creationId xmlns:a16="http://schemas.microsoft.com/office/drawing/2014/main" id="{C7692E29-71AC-41C5-B9CB-6C1641743DB8}"/>
                    </a:ext>
                  </a:extLst>
                </p:cNvPr>
                <p:cNvSpPr/>
                <p:nvPr/>
              </p:nvSpPr>
              <p:spPr>
                <a:xfrm rot="10800000">
                  <a:off x="4268652" y="1455194"/>
                  <a:ext cx="150134" cy="81903"/>
                </a:xfrm>
                <a:prstGeom prst="arc">
                  <a:avLst>
                    <a:gd name="adj1" fmla="val 16125935"/>
                    <a:gd name="adj2" fmla="val 5502002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20" name="원호 119">
                  <a:extLst>
                    <a:ext uri="{FF2B5EF4-FFF2-40B4-BE49-F238E27FC236}">
                      <a16:creationId xmlns:a16="http://schemas.microsoft.com/office/drawing/2014/main" id="{A188B48F-CAD0-4D11-9C3E-BA1727D02E1D}"/>
                    </a:ext>
                  </a:extLst>
                </p:cNvPr>
                <p:cNvSpPr/>
                <p:nvPr/>
              </p:nvSpPr>
              <p:spPr>
                <a:xfrm>
                  <a:off x="4174729" y="1619182"/>
                  <a:ext cx="337981" cy="244829"/>
                </a:xfrm>
                <a:prstGeom prst="arc">
                  <a:avLst>
                    <a:gd name="adj1" fmla="val 16125935"/>
                    <a:gd name="adj2" fmla="val 5502002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21" name="원호 120">
                  <a:extLst>
                    <a:ext uri="{FF2B5EF4-FFF2-40B4-BE49-F238E27FC236}">
                      <a16:creationId xmlns:a16="http://schemas.microsoft.com/office/drawing/2014/main" id="{C53CDEC4-454F-4184-90E0-C50C81471B7C}"/>
                    </a:ext>
                  </a:extLst>
                </p:cNvPr>
                <p:cNvSpPr/>
                <p:nvPr/>
              </p:nvSpPr>
              <p:spPr>
                <a:xfrm rot="10800000">
                  <a:off x="4268652" y="1618121"/>
                  <a:ext cx="150134" cy="81903"/>
                </a:xfrm>
                <a:prstGeom prst="arc">
                  <a:avLst>
                    <a:gd name="adj1" fmla="val 16125935"/>
                    <a:gd name="adj2" fmla="val 5502002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22" name="원호 121">
                  <a:extLst>
                    <a:ext uri="{FF2B5EF4-FFF2-40B4-BE49-F238E27FC236}">
                      <a16:creationId xmlns:a16="http://schemas.microsoft.com/office/drawing/2014/main" id="{1F34960A-5E44-4601-841D-6FDDD8626A01}"/>
                    </a:ext>
                  </a:extLst>
                </p:cNvPr>
                <p:cNvSpPr/>
                <p:nvPr/>
              </p:nvSpPr>
              <p:spPr>
                <a:xfrm>
                  <a:off x="4174729" y="1781670"/>
                  <a:ext cx="337981" cy="244829"/>
                </a:xfrm>
                <a:prstGeom prst="arc">
                  <a:avLst>
                    <a:gd name="adj1" fmla="val 16125935"/>
                    <a:gd name="adj2" fmla="val 3927358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23" name="원호 122">
                  <a:extLst>
                    <a:ext uri="{FF2B5EF4-FFF2-40B4-BE49-F238E27FC236}">
                      <a16:creationId xmlns:a16="http://schemas.microsoft.com/office/drawing/2014/main" id="{08434664-B34A-452B-9244-1721E955DCDC}"/>
                    </a:ext>
                  </a:extLst>
                </p:cNvPr>
                <p:cNvSpPr/>
                <p:nvPr/>
              </p:nvSpPr>
              <p:spPr>
                <a:xfrm rot="10800000">
                  <a:off x="4268652" y="1782108"/>
                  <a:ext cx="150134" cy="81903"/>
                </a:xfrm>
                <a:prstGeom prst="arc">
                  <a:avLst>
                    <a:gd name="adj1" fmla="val 16125935"/>
                    <a:gd name="adj2" fmla="val 5502002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cxnSp>
              <p:nvCxnSpPr>
                <p:cNvPr id="124" name="직선 연결선 123">
                  <a:extLst>
                    <a:ext uri="{FF2B5EF4-FFF2-40B4-BE49-F238E27FC236}">
                      <a16:creationId xmlns:a16="http://schemas.microsoft.com/office/drawing/2014/main" id="{DEA60BF0-09A2-41F2-B2E7-C0E24E253C10}"/>
                    </a:ext>
                  </a:extLst>
                </p:cNvPr>
                <p:cNvCxnSpPr/>
                <p:nvPr/>
              </p:nvCxnSpPr>
              <p:spPr>
                <a:xfrm>
                  <a:off x="4392243" y="1189494"/>
                  <a:ext cx="0" cy="12267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직선 연결선 124">
                  <a:extLst>
                    <a:ext uri="{FF2B5EF4-FFF2-40B4-BE49-F238E27FC236}">
                      <a16:creationId xmlns:a16="http://schemas.microsoft.com/office/drawing/2014/main" id="{62B4B2D6-8A67-411F-A339-13D04BC774A9}"/>
                    </a:ext>
                  </a:extLst>
                </p:cNvPr>
                <p:cNvCxnSpPr/>
                <p:nvPr/>
              </p:nvCxnSpPr>
              <p:spPr>
                <a:xfrm flipH="1">
                  <a:off x="4392245" y="2011533"/>
                  <a:ext cx="0" cy="985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9FEB5509-A55A-47F1-BBB0-F542C2FA4E0F}"/>
                </a:ext>
              </a:extLst>
            </p:cNvPr>
            <p:cNvSpPr/>
            <p:nvPr/>
          </p:nvSpPr>
          <p:spPr>
            <a:xfrm>
              <a:off x="2012355" y="1923979"/>
              <a:ext cx="7729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Cathode</a:t>
              </a:r>
              <a:endPara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34B457E0-DDB1-401E-AF41-F9BC3979E385}"/>
                </a:ext>
              </a:extLst>
            </p:cNvPr>
            <p:cNvSpPr/>
            <p:nvPr/>
          </p:nvSpPr>
          <p:spPr>
            <a:xfrm>
              <a:off x="2789611" y="2497209"/>
              <a:ext cx="10054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Cath-anode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898F1851-B11A-44C0-9540-E37B864AFEAF}"/>
                </a:ext>
              </a:extLst>
            </p:cNvPr>
            <p:cNvCxnSpPr>
              <a:cxnSpLocks/>
            </p:cNvCxnSpPr>
            <p:nvPr/>
          </p:nvCxnSpPr>
          <p:spPr>
            <a:xfrm>
              <a:off x="846560" y="4039632"/>
              <a:ext cx="0" cy="2847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3A453265-A1DF-4261-BEB2-B0E13CC5A0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019" y="4328898"/>
              <a:ext cx="37814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직선 연결선 134">
              <a:extLst>
                <a:ext uri="{FF2B5EF4-FFF2-40B4-BE49-F238E27FC236}">
                  <a16:creationId xmlns:a16="http://schemas.microsoft.com/office/drawing/2014/main" id="{6CED67B4-7124-4B13-B8E2-AC0BE41EFA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319" y="4407805"/>
              <a:ext cx="2018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9AF85F0A-16CA-47B1-BDC6-DA3F170A13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470" y="4495731"/>
              <a:ext cx="11985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E494E209-B1F4-4887-8705-8D789F9D555A}"/>
                </a:ext>
              </a:extLst>
            </p:cNvPr>
            <p:cNvCxnSpPr>
              <a:cxnSpLocks/>
            </p:cNvCxnSpPr>
            <p:nvPr/>
          </p:nvCxnSpPr>
          <p:spPr>
            <a:xfrm>
              <a:off x="852910" y="4175393"/>
              <a:ext cx="97012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연결선 140">
              <a:extLst>
                <a:ext uri="{FF2B5EF4-FFF2-40B4-BE49-F238E27FC236}">
                  <a16:creationId xmlns:a16="http://schemas.microsoft.com/office/drawing/2014/main" id="{B39962C7-BD06-49C5-B38F-9176B63C5872}"/>
                </a:ext>
              </a:extLst>
            </p:cNvPr>
            <p:cNvCxnSpPr>
              <a:cxnSpLocks/>
            </p:cNvCxnSpPr>
            <p:nvPr/>
          </p:nvCxnSpPr>
          <p:spPr>
            <a:xfrm>
              <a:off x="1949987" y="2590799"/>
              <a:ext cx="11904" cy="15845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id="{18FAE540-19FC-4822-B2BF-1119C45DAFBD}"/>
                </a:ext>
              </a:extLst>
            </p:cNvPr>
            <p:cNvSpPr/>
            <p:nvPr/>
          </p:nvSpPr>
          <p:spPr>
            <a:xfrm>
              <a:off x="1870453" y="3587166"/>
              <a:ext cx="159065" cy="42678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F52CBD41-4F9C-470A-B5F9-0107E78D7B88}"/>
                </a:ext>
              </a:extLst>
            </p:cNvPr>
            <p:cNvSpPr txBox="1"/>
            <p:nvPr/>
          </p:nvSpPr>
          <p:spPr>
            <a:xfrm>
              <a:off x="8565615" y="2849249"/>
              <a:ext cx="122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Collector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5" name="타원 154">
              <a:extLst>
                <a:ext uri="{FF2B5EF4-FFF2-40B4-BE49-F238E27FC236}">
                  <a16:creationId xmlns:a16="http://schemas.microsoft.com/office/drawing/2014/main" id="{FFE2C7E9-1C8B-47F2-A1B5-356240944EE9}"/>
                </a:ext>
              </a:extLst>
            </p:cNvPr>
            <p:cNvSpPr/>
            <p:nvPr/>
          </p:nvSpPr>
          <p:spPr>
            <a:xfrm>
              <a:off x="2943754" y="2223325"/>
              <a:ext cx="6518840" cy="4047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Plasma</a:t>
              </a:r>
              <a:endPara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62446CF6-608E-4838-9293-C339DE5A3497}"/>
                </a:ext>
              </a:extLst>
            </p:cNvPr>
            <p:cNvSpPr txBox="1"/>
            <p:nvPr/>
          </p:nvSpPr>
          <p:spPr>
            <a:xfrm>
              <a:off x="1979046" y="3613542"/>
              <a:ext cx="713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4k</a:t>
              </a:r>
              <a:r>
                <a:rPr lang="el-GR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Ω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B26AC4A0-4254-4B35-90FF-A349C1163C4C}"/>
                </a:ext>
              </a:extLst>
            </p:cNvPr>
            <p:cNvSpPr txBox="1"/>
            <p:nvPr/>
          </p:nvSpPr>
          <p:spPr>
            <a:xfrm>
              <a:off x="888578" y="1239920"/>
              <a:ext cx="1058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Gas line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54BCA2D6-D422-4F47-AB5A-4F2A350D2993}"/>
                  </a:ext>
                </a:extLst>
              </p:cNvPr>
              <p:cNvSpPr txBox="1"/>
              <p:nvPr/>
            </p:nvSpPr>
            <p:spPr>
              <a:xfrm>
                <a:off x="100555" y="4455513"/>
                <a:ext cx="11990889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Plasma gun installed at source chamber / Collector plate (295</a:t>
                </a:r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𝜙</m:t>
                    </m:r>
                  </m:oMath>
                </a14:m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Tungsten) installed at Expander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Gas injection : controlled by Piezo-electric valve (~</a:t>
                </a:r>
                <a:r>
                  <a:rPr kumimoji="1" lang="en-US" altLang="ko-KR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ms</a:t>
                </a: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response time)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Gas type : </a:t>
                </a:r>
                <a:r>
                  <a:rPr kumimoji="1" lang="en-US" altLang="ko-KR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Ar</a:t>
                </a:r>
                <a:r>
                  <a:rPr kumimoji="1"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/ He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Both Plasma gun / Collector sustained by SUS pipe structure → Axial location adjustable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Power of the plasma source applied by </a:t>
                </a:r>
                <a:r>
                  <a:rPr lang="en-US" altLang="ko-KR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Pulse forming Network (PFN)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system</a:t>
                </a:r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54BCA2D6-D422-4F47-AB5A-4F2A350D2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5" y="4455513"/>
                <a:ext cx="11990889" cy="1785104"/>
              </a:xfrm>
              <a:prstGeom prst="rect">
                <a:avLst/>
              </a:prstGeom>
              <a:blipFill>
                <a:blip r:embed="rId3"/>
                <a:stretch>
                  <a:fillRect l="-305" t="-2048" b="-44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제목 1">
            <a:extLst>
              <a:ext uri="{FF2B5EF4-FFF2-40B4-BE49-F238E27FC236}">
                <a16:creationId xmlns:a16="http://schemas.microsoft.com/office/drawing/2014/main" id="{85469B0B-5E5D-4F20-B5C2-B7F0416D1236}"/>
              </a:ext>
            </a:extLst>
          </p:cNvPr>
          <p:cNvSpPr txBox="1">
            <a:spLocks/>
          </p:cNvSpPr>
          <p:nvPr/>
        </p:nvSpPr>
        <p:spPr>
          <a:xfrm>
            <a:off x="6593635" y="136525"/>
            <a:ext cx="5598367" cy="380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Plasma</a:t>
            </a:r>
            <a:r>
              <a:rPr lang="ko-KR" altLang="en-US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source</a:t>
            </a:r>
            <a:r>
              <a:rPr lang="ko-KR" altLang="en-US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Collector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2653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3">
      <a:majorFont>
        <a:latin typeface="Arial"/>
        <a:ea typeface="바탕"/>
        <a:cs typeface=""/>
      </a:majorFont>
      <a:minorFont>
        <a:latin typeface="Arial"/>
        <a:ea typeface="바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24123</TotalTime>
  <Words>2078</Words>
  <Application>Microsoft Office PowerPoint</Application>
  <PresentationFormat>와이드스크린</PresentationFormat>
  <Paragraphs>352</Paragraphs>
  <Slides>22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맑은 고딕</vt:lpstr>
      <vt:lpstr>바탕</vt:lpstr>
      <vt:lpstr>Arial</vt:lpstr>
      <vt:lpstr>Calibri</vt:lpstr>
      <vt:lpstr>Cambria Math</vt:lpstr>
      <vt:lpstr>Office 테마</vt:lpstr>
      <vt:lpstr>Design and construction of pulsed magnetic mirror device</vt:lpstr>
      <vt:lpstr>PowerPoint 프레젠테이션</vt:lpstr>
      <vt:lpstr>Introduction</vt:lpstr>
      <vt:lpstr>Introduction</vt:lpstr>
      <vt:lpstr>Design of the pulsed plasma system</vt:lpstr>
      <vt:lpstr>Design of the pulsed plasma system</vt:lpstr>
      <vt:lpstr>Design of the pulsed plasma system</vt:lpstr>
      <vt:lpstr>Design of the pulsed plasma system</vt:lpstr>
      <vt:lpstr>Design of the pulsed plasma system</vt:lpstr>
      <vt:lpstr>Design of the pulsed plasma system</vt:lpstr>
      <vt:lpstr>Initial plasma operation test</vt:lpstr>
      <vt:lpstr>Initial plasma operation test</vt:lpstr>
      <vt:lpstr>Initial plasma operation test</vt:lpstr>
      <vt:lpstr>PowerPoint 프레젠테이션</vt:lpstr>
      <vt:lpstr>PowerPoint 프레젠테이션</vt:lpstr>
      <vt:lpstr>PowerPoint 프레젠테이션</vt:lpstr>
      <vt:lpstr>Backup slide</vt:lpstr>
      <vt:lpstr>Backup slide</vt:lpstr>
      <vt:lpstr>Backup slide</vt:lpstr>
      <vt:lpstr>Backup slide</vt:lpstr>
      <vt:lpstr>Backup slide</vt:lpstr>
      <vt:lpstr>Backup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1215</cp:revision>
  <dcterms:created xsi:type="dcterms:W3CDTF">2021-01-03T06:26:16Z</dcterms:created>
  <dcterms:modified xsi:type="dcterms:W3CDTF">2022-05-17T09:29:09Z</dcterms:modified>
</cp:coreProperties>
</file>