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26"/>
  </p:notesMasterIdLst>
  <p:sldIdLst>
    <p:sldId id="337" r:id="rId2"/>
    <p:sldId id="340" r:id="rId3"/>
    <p:sldId id="375" r:id="rId4"/>
    <p:sldId id="376" r:id="rId5"/>
    <p:sldId id="377" r:id="rId6"/>
    <p:sldId id="378" r:id="rId7"/>
    <p:sldId id="379" r:id="rId8"/>
    <p:sldId id="394" r:id="rId9"/>
    <p:sldId id="381" r:id="rId10"/>
    <p:sldId id="395" r:id="rId11"/>
    <p:sldId id="383" r:id="rId12"/>
    <p:sldId id="396" r:id="rId13"/>
    <p:sldId id="397" r:id="rId14"/>
    <p:sldId id="398" r:id="rId15"/>
    <p:sldId id="387" r:id="rId16"/>
    <p:sldId id="399" r:id="rId17"/>
    <p:sldId id="400" r:id="rId18"/>
    <p:sldId id="389" r:id="rId19"/>
    <p:sldId id="401" r:id="rId20"/>
    <p:sldId id="402" r:id="rId21"/>
    <p:sldId id="403" r:id="rId22"/>
    <p:sldId id="404" r:id="rId23"/>
    <p:sldId id="373" r:id="rId24"/>
    <p:sldId id="355" r:id="rId25"/>
  </p:sldIdLst>
  <p:sldSz cx="9144000" cy="6858000" type="screen4x3"/>
  <p:notesSz cx="6797675" cy="9926638"/>
  <p:embeddedFontLst>
    <p:embeddedFont>
      <p:font typeface="맑은 고딕" panose="020B0503020000020004" pitchFamily="50" charset="-127"/>
      <p:regular r:id="rId27"/>
      <p:bold r:id="rId28"/>
    </p:embeddedFont>
    <p:embeddedFont>
      <p:font typeface="Cambria Math" panose="02040503050406030204" pitchFamily="18" charset="0"/>
      <p:regular r:id="rId29"/>
    </p:embeddedFont>
    <p:embeddedFont>
      <p:font typeface="HY헤드라인M" panose="02030600000101010101" pitchFamily="18" charset="-127"/>
      <p:regular r:id="rId30"/>
    </p:embeddedFont>
    <p:embeddedFont>
      <p:font typeface="휴먼둥근헤드라인" panose="02030504000101010101" pitchFamily="18" charset="-127"/>
      <p:regular r:id="rId31"/>
    </p:embeddedFont>
    <p:embeddedFont>
      <p:font typeface="Arial Black" panose="020B0A04020102020204" pitchFamily="34" charset="0"/>
      <p:bold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58" userDrawn="1">
          <p15:clr>
            <a:srgbClr val="A4A3A4"/>
          </p15:clr>
        </p15:guide>
        <p15:guide id="4" pos="5602" userDrawn="1">
          <p15:clr>
            <a:srgbClr val="A4A3A4"/>
          </p15:clr>
        </p15:guide>
        <p15:guide id="5" orient="horz" pos="142" userDrawn="1">
          <p15:clr>
            <a:srgbClr val="A4A3A4"/>
          </p15:clr>
        </p15:guide>
        <p15:guide id="6" orient="horz" pos="41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4F4F"/>
    <a:srgbClr val="00A73C"/>
    <a:srgbClr val="404040"/>
    <a:srgbClr val="C1524F"/>
    <a:srgbClr val="BFBFBF"/>
    <a:srgbClr val="92D050"/>
    <a:srgbClr val="0068B7"/>
    <a:srgbClr val="ED6F00"/>
    <a:srgbClr val="055EB5"/>
    <a:srgbClr val="0571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1" autoAdjust="0"/>
    <p:restoredTop sz="90983" autoAdjust="0"/>
  </p:normalViewPr>
  <p:slideViewPr>
    <p:cSldViewPr snapToGrid="0" showGuides="1">
      <p:cViewPr>
        <p:scale>
          <a:sx n="150" d="100"/>
          <a:sy n="150" d="100"/>
        </p:scale>
        <p:origin x="3240" y="336"/>
      </p:cViewPr>
      <p:guideLst>
        <p:guide orient="horz" pos="2183"/>
        <p:guide pos="2880"/>
        <p:guide pos="158"/>
        <p:guide pos="5602"/>
        <p:guide orient="horz" pos="142"/>
        <p:guide orient="horz" pos="41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82"/>
    </p:cViewPr>
  </p:sorterViewPr>
  <p:notesViewPr>
    <p:cSldViewPr snapToGrid="0">
      <p:cViewPr varScale="1">
        <p:scale>
          <a:sx n="114" d="100"/>
          <a:sy n="114" d="100"/>
        </p:scale>
        <p:origin x="127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&#53685;&#54633;%20&#47928;&#49436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371026826847323"/>
          <c:y val="5.1953125000000003E-2"/>
          <c:w val="0.7993309979836466"/>
          <c:h val="0.8403622398762654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00FF"/>
            </a:solidFill>
            <a:ln>
              <a:noFill/>
            </a:ln>
            <a:effectLst/>
          </c:spPr>
          <c:invertIfNegative val="1"/>
          <c:dLbls>
            <c:dLbl>
              <c:idx val="0"/>
              <c:layout>
                <c:manualLayout>
                  <c:x val="-3.6578681133726705E-3"/>
                  <c:y val="1.88588090221625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440885547323385E-2"/>
                      <c:h val="0.181835939971838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4E3-47FC-BFAE-CA191B0BA661}"/>
                </c:ext>
              </c:extLst>
            </c:dLbl>
            <c:dLbl>
              <c:idx val="1"/>
              <c:layout>
                <c:manualLayout>
                  <c:x val="-1.3299517578764322E-3"/>
                  <c:y val="2.6309350606298984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87586142861823E-2"/>
                      <c:h val="0.199758218986247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4E3-47FC-BFAE-CA191B0BA661}"/>
                </c:ext>
              </c:extLst>
            </c:dLbl>
            <c:dLbl>
              <c:idx val="2"/>
              <c:layout>
                <c:manualLayout>
                  <c:x val="0"/>
                  <c:y val="6.05127338804169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4E3-47FC-BFAE-CA191B0BA661}"/>
                </c:ext>
              </c:extLst>
            </c:dLbl>
            <c:dLbl>
              <c:idx val="3"/>
              <c:layout>
                <c:manualLayout>
                  <c:x val="-1.0363550903080152E-16"/>
                  <c:y val="4.95104186294320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4E3-47FC-BFAE-CA191B0BA6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Sheet1!$F$3:$F$6</c:f>
              <c:numCache>
                <c:formatCode>0.0</c:formatCode>
                <c:ptCount val="4"/>
                <c:pt idx="0">
                  <c:v>10.575869726128794</c:v>
                </c:pt>
                <c:pt idx="1">
                  <c:v>-8.1756723414754511</c:v>
                </c:pt>
                <c:pt idx="2">
                  <c:v>4.9504071058475203</c:v>
                </c:pt>
                <c:pt idx="3">
                  <c:v>1.2751048605970887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4-64E3-47FC-BFAE-CA191B0BA66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81743887"/>
        <c:axId val="981748879"/>
      </c:barChart>
      <c:catAx>
        <c:axId val="981743887"/>
        <c:scaling>
          <c:orientation val="minMax"/>
        </c:scaling>
        <c:delete val="1"/>
        <c:axPos val="b"/>
        <c:majorTickMark val="none"/>
        <c:minorTickMark val="none"/>
        <c:tickLblPos val="nextTo"/>
        <c:crossAx val="981748879"/>
        <c:crosses val="autoZero"/>
        <c:auto val="1"/>
        <c:lblAlgn val="ctr"/>
        <c:lblOffset val="100"/>
        <c:noMultiLvlLbl val="0"/>
      </c:catAx>
      <c:valAx>
        <c:axId val="9817488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 sz="2000" b="1">
                    <a:solidFill>
                      <a:schemeClr val="tx1"/>
                    </a:solidFill>
                  </a:rPr>
                  <a:t>df/dp [Hz/mbar]</a:t>
                </a:r>
                <a:endParaRPr lang="ko-KR" altLang="en-US" sz="2000" b="1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0.0" sourceLinked="1"/>
        <c:majorTickMark val="none"/>
        <c:minorTickMark val="none"/>
        <c:tickLblPos val="nextTo"/>
        <c:spPr>
          <a:solidFill>
            <a:sysClr val="window" lastClr="FFFFFF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981743887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ko-K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245AA-491D-46E5-B998-4A7815015935}" type="datetimeFigureOut">
              <a:rPr lang="ko-KR" altLang="en-US" smtClean="0"/>
              <a:t>2022-05-13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EFF81-4D48-40AC-89D6-1C8E76C6C0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5055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0352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A9245B4A-B02E-4598-9A60-07025A464F4F}"/>
              </a:ext>
            </a:extLst>
          </p:cNvPr>
          <p:cNvSpPr/>
          <p:nvPr userDrawn="1"/>
        </p:nvSpPr>
        <p:spPr>
          <a:xfrm>
            <a:off x="0" y="234949"/>
            <a:ext cx="9144000" cy="736601"/>
          </a:xfrm>
          <a:prstGeom prst="rect">
            <a:avLst/>
          </a:prstGeom>
          <a:solidFill>
            <a:srgbClr val="B5B5B6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9" r="5196" b="14995"/>
          <a:stretch/>
        </p:blipFill>
        <p:spPr>
          <a:xfrm>
            <a:off x="7530617" y="6271327"/>
            <a:ext cx="1222874" cy="3328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3666" y="6431168"/>
            <a:ext cx="520195" cy="365125"/>
          </a:xfrm>
        </p:spPr>
        <p:txBody>
          <a:bodyPr/>
          <a:lstStyle/>
          <a:p>
            <a:fld id="{FC7ADDEA-BE8C-4200-AFC5-CFC54F27A06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4471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9" r="5196" b="14995"/>
          <a:stretch/>
        </p:blipFill>
        <p:spPr>
          <a:xfrm>
            <a:off x="7530617" y="6271327"/>
            <a:ext cx="1222874" cy="33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3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>
            <a:extLst>
              <a:ext uri="{FF2B5EF4-FFF2-40B4-BE49-F238E27FC236}">
                <a16:creationId xmlns:a16="http://schemas.microsoft.com/office/drawing/2014/main" id="{D78E8706-D55C-4AB8-A6D0-DDDD88830079}"/>
              </a:ext>
            </a:extLst>
          </p:cNvPr>
          <p:cNvGrpSpPr/>
          <p:nvPr userDrawn="1"/>
        </p:nvGrpSpPr>
        <p:grpSpPr>
          <a:xfrm>
            <a:off x="0" y="0"/>
            <a:ext cx="9158654" cy="6858000"/>
            <a:chOff x="0" y="0"/>
            <a:chExt cx="9525000" cy="6858000"/>
          </a:xfrm>
        </p:grpSpPr>
        <p:pic>
          <p:nvPicPr>
            <p:cNvPr id="14" name="Picture 2" descr="C:\Documents and Settings\양수\My Documents\My Pictures\LG_MC\png\0606\BG3.png">
              <a:extLst>
                <a:ext uri="{FF2B5EF4-FFF2-40B4-BE49-F238E27FC236}">
                  <a16:creationId xmlns:a16="http://schemas.microsoft.com/office/drawing/2014/main" id="{113BDF0B-93C6-45AA-A9B9-69499EBAA7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lum bright="5000"/>
            </a:blip>
            <a:srcRect/>
            <a:stretch>
              <a:fillRect/>
            </a:stretch>
          </p:blipFill>
          <p:spPr bwMode="auto">
            <a:xfrm>
              <a:off x="0" y="0"/>
              <a:ext cx="9525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그림 14" descr="사선배경.png">
              <a:extLst>
                <a:ext uri="{FF2B5EF4-FFF2-40B4-BE49-F238E27FC236}">
                  <a16:creationId xmlns:a16="http://schemas.microsoft.com/office/drawing/2014/main" id="{7C58492F-6B59-4543-88E3-EFEC37319C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/>
            <a:srcRect r="3846"/>
            <a:stretch/>
          </p:blipFill>
          <p:spPr>
            <a:xfrm>
              <a:off x="0" y="0"/>
              <a:ext cx="9525000" cy="6858000"/>
            </a:xfrm>
            <a:prstGeom prst="rect">
              <a:avLst/>
            </a:prstGeom>
          </p:spPr>
        </p:pic>
      </p:grpSp>
      <p:pic>
        <p:nvPicPr>
          <p:cNvPr id="16" name="그림 15">
            <a:extLst>
              <a:ext uri="{FF2B5EF4-FFF2-40B4-BE49-F238E27FC236}">
                <a16:creationId xmlns:a16="http://schemas.microsoft.com/office/drawing/2014/main" id="{0E30D2E3-7009-4C6F-BAA2-1B4C3B11D9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26" b="21945"/>
          <a:stretch/>
        </p:blipFill>
        <p:spPr>
          <a:xfrm>
            <a:off x="3491626" y="1504950"/>
            <a:ext cx="5652374" cy="5353044"/>
          </a:xfrm>
          <a:prstGeom prst="rect">
            <a:avLst/>
          </a:prstGeom>
        </p:spPr>
      </p:pic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FE635F5E-A194-4523-84D7-63E497BE14D9}"/>
              </a:ext>
            </a:extLst>
          </p:cNvPr>
          <p:cNvCxnSpPr>
            <a:cxnSpLocks/>
          </p:cNvCxnSpPr>
          <p:nvPr userDrawn="1"/>
        </p:nvCxnSpPr>
        <p:spPr>
          <a:xfrm>
            <a:off x="245053" y="6623050"/>
            <a:ext cx="8511020" cy="0"/>
          </a:xfrm>
          <a:prstGeom prst="line">
            <a:avLst/>
          </a:prstGeom>
          <a:ln w="38100">
            <a:solidFill>
              <a:srgbClr val="0056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ADDEA-BE8C-4200-AFC5-CFC54F27A0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180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7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7DA45C24-E0E0-4628-9DF5-FF4F415BD23D}"/>
              </a:ext>
            </a:extLst>
          </p:cNvPr>
          <p:cNvCxnSpPr/>
          <p:nvPr/>
        </p:nvCxnSpPr>
        <p:spPr>
          <a:xfrm>
            <a:off x="263525" y="467885"/>
            <a:ext cx="7607457" cy="0"/>
          </a:xfrm>
          <a:prstGeom prst="line">
            <a:avLst/>
          </a:prstGeom>
          <a:ln w="12700">
            <a:solidFill>
              <a:srgbClr val="0056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id="{C971D3B2-B53F-4BF0-954A-B4590814C3A7}"/>
              </a:ext>
            </a:extLst>
          </p:cNvPr>
          <p:cNvSpPr/>
          <p:nvPr/>
        </p:nvSpPr>
        <p:spPr>
          <a:xfrm>
            <a:off x="0" y="6298937"/>
            <a:ext cx="9144000" cy="559063"/>
          </a:xfrm>
          <a:prstGeom prst="rect">
            <a:avLst/>
          </a:prstGeom>
          <a:solidFill>
            <a:srgbClr val="005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" name="Picture 8">
            <a:extLst>
              <a:ext uri="{FF2B5EF4-FFF2-40B4-BE49-F238E27FC236}">
                <a16:creationId xmlns:a16="http://schemas.microsoft.com/office/drawing/2014/main" id="{901FBFF3-75EF-4836-961C-D07F45F95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4463498" y="1855419"/>
            <a:ext cx="217003" cy="910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4A12602-CF37-4268-8F08-40D61564D1CA}"/>
              </a:ext>
            </a:extLst>
          </p:cNvPr>
          <p:cNvSpPr txBox="1"/>
          <p:nvPr/>
        </p:nvSpPr>
        <p:spPr>
          <a:xfrm>
            <a:off x="3960298" y="3932251"/>
            <a:ext cx="12234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i="0" u="none" kern="1200" cap="none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cs"/>
              </a:rPr>
              <a:t>2022.5.19</a:t>
            </a:r>
            <a:endParaRPr kumimoji="0" lang="ko-KR" altLang="en-US" i="0" u="none" kern="1200" cap="none" normalizeH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111A7D-52AC-46E7-A8D3-32B14052B146}"/>
              </a:ext>
            </a:extLst>
          </p:cNvPr>
          <p:cNvSpPr txBox="1"/>
          <p:nvPr/>
        </p:nvSpPr>
        <p:spPr>
          <a:xfrm>
            <a:off x="1930854" y="1711226"/>
            <a:ext cx="529696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lvl="0" algn="ctr" defTabSz="914400" latinLnBrk="1">
              <a:defRPr/>
            </a:pPr>
            <a:r>
              <a:rPr lang="en-US" altLang="ko-KR" sz="2800" spc="-120" dirty="0" smtClean="0">
                <a:solidFill>
                  <a:srgbClr val="006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2022 </a:t>
            </a:r>
            <a:r>
              <a:rPr lang="ko-KR" altLang="en-US" sz="2800" spc="-120" dirty="0" err="1" smtClean="0">
                <a:solidFill>
                  <a:srgbClr val="006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원자력학회</a:t>
            </a:r>
            <a:r>
              <a:rPr lang="ko-KR" altLang="en-US" sz="2800" spc="-120" dirty="0" smtClean="0">
                <a:solidFill>
                  <a:srgbClr val="006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 춘계학술발표회</a:t>
            </a:r>
            <a:endParaRPr lang="ko-KR" altLang="en-US" sz="2800" spc="-120" dirty="0">
              <a:solidFill>
                <a:srgbClr val="0062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004DBE-557F-45ED-8D77-632026E362DF}"/>
              </a:ext>
            </a:extLst>
          </p:cNvPr>
          <p:cNvSpPr txBox="1"/>
          <p:nvPr/>
        </p:nvSpPr>
        <p:spPr>
          <a:xfrm>
            <a:off x="997905" y="2183665"/>
            <a:ext cx="716285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lvl="0" algn="ctr" defTabSz="914400" latinLnBrk="1">
              <a:defRPr/>
            </a:pPr>
            <a:r>
              <a:rPr lang="en-US" altLang="ko-KR" sz="4000" b="1" spc="-12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Multipacting </a:t>
            </a:r>
            <a:r>
              <a:rPr lang="en-US" altLang="ko-KR" sz="4000" b="1" spc="-1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Simulation </a:t>
            </a:r>
            <a:r>
              <a:rPr lang="en-US" altLang="ko-KR" sz="4000" b="1" spc="-12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of</a:t>
            </a:r>
            <a:br>
              <a:rPr lang="en-US" altLang="ko-KR" sz="4000" b="1" spc="-12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</a:br>
            <a:r>
              <a:rPr lang="en-US" altLang="ko-KR" sz="4000" b="1" spc="-12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350 </a:t>
            </a:r>
            <a:r>
              <a:rPr lang="en-US" altLang="ko-KR" sz="4000" b="1" spc="-1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MHz HWR Cavity at KOMAC</a:t>
            </a:r>
            <a:endParaRPr kumimoji="0" lang="ko-KR" altLang="en-US" sz="4000" b="1" i="0" u="none" strike="noStrike" kern="1200" cap="none" spc="-120" normalizeH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ea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F5F97F1E-A429-4031-9AFA-2DB7BF3EAE0C}"/>
              </a:ext>
            </a:extLst>
          </p:cNvPr>
          <p:cNvGrpSpPr/>
          <p:nvPr/>
        </p:nvGrpSpPr>
        <p:grpSpPr>
          <a:xfrm>
            <a:off x="4321558" y="3584301"/>
            <a:ext cx="515539" cy="58339"/>
            <a:chOff x="4286250" y="3494486"/>
            <a:chExt cx="515539" cy="58339"/>
          </a:xfrm>
        </p:grpSpPr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D8233CCA-E27E-4631-82C7-8BEE18FC83F8}"/>
                </a:ext>
              </a:extLst>
            </p:cNvPr>
            <p:cNvSpPr/>
            <p:nvPr/>
          </p:nvSpPr>
          <p:spPr>
            <a:xfrm>
              <a:off x="4286250" y="3494486"/>
              <a:ext cx="58339" cy="58339"/>
            </a:xfrm>
            <a:prstGeom prst="ellipse">
              <a:avLst/>
            </a:prstGeom>
            <a:solidFill>
              <a:srgbClr val="ED6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824988A6-2AB3-42AB-ABD0-9E9EAA3E76C1}"/>
                </a:ext>
              </a:extLst>
            </p:cNvPr>
            <p:cNvSpPr/>
            <p:nvPr/>
          </p:nvSpPr>
          <p:spPr>
            <a:xfrm>
              <a:off x="4438650" y="3494486"/>
              <a:ext cx="58339" cy="58339"/>
            </a:xfrm>
            <a:prstGeom prst="ellipse">
              <a:avLst/>
            </a:prstGeom>
            <a:solidFill>
              <a:srgbClr val="00A7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0C111EEB-2D1C-4868-AE16-3E878A0DED93}"/>
                </a:ext>
              </a:extLst>
            </p:cNvPr>
            <p:cNvSpPr/>
            <p:nvPr/>
          </p:nvSpPr>
          <p:spPr>
            <a:xfrm>
              <a:off x="4591050" y="3494486"/>
              <a:ext cx="58339" cy="58339"/>
            </a:xfrm>
            <a:prstGeom prst="ellipse">
              <a:avLst/>
            </a:prstGeom>
            <a:solidFill>
              <a:srgbClr val="0068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C04DAD5C-F9A8-409B-AA00-C0C511808D0F}"/>
                </a:ext>
              </a:extLst>
            </p:cNvPr>
            <p:cNvSpPr/>
            <p:nvPr/>
          </p:nvSpPr>
          <p:spPr>
            <a:xfrm>
              <a:off x="4743450" y="3494486"/>
              <a:ext cx="58339" cy="5833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1" name="그림 10">
            <a:extLst>
              <a:ext uri="{FF2B5EF4-FFF2-40B4-BE49-F238E27FC236}">
                <a16:creationId xmlns:a16="http://schemas.microsoft.com/office/drawing/2014/main" id="{224D0992-B228-48D0-9A9D-009E3B092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402" y="6391291"/>
            <a:ext cx="1359197" cy="37435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7B25E9A-A2FD-4E9E-ABE8-7E753F8298E8}"/>
              </a:ext>
            </a:extLst>
          </p:cNvPr>
          <p:cNvSpPr txBox="1"/>
          <p:nvPr/>
        </p:nvSpPr>
        <p:spPr>
          <a:xfrm>
            <a:off x="2832061" y="4519416"/>
            <a:ext cx="3494546" cy="147732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lvl="0" algn="ctr" defTabSz="914400" latinLnBrk="1">
              <a:defRPr/>
            </a:pPr>
            <a:r>
              <a:rPr lang="ko-KR" altLang="en-US" sz="2000" b="1" spc="-1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  <a:t>한국원자력연구원</a:t>
            </a:r>
            <a:endParaRPr lang="en-US" altLang="ko-KR" sz="2000" b="1" spc="-12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lvl="0" algn="ctr" defTabSz="914400" latinLnBrk="1">
              <a:defRPr/>
            </a:pPr>
            <a:r>
              <a:rPr lang="ko-KR" altLang="en-US" sz="2000" b="1" spc="-1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  <a:t>양성자과학연구단</a:t>
            </a:r>
            <a:endParaRPr lang="en-US" altLang="ko-KR" sz="2000" b="1" spc="-12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lvl="0" algn="ctr" defTabSz="914400" latinLnBrk="1">
              <a:spcAft>
                <a:spcPts val="1200"/>
              </a:spcAft>
              <a:defRPr/>
            </a:pPr>
            <a:r>
              <a:rPr lang="ko-KR" altLang="en-US" sz="2000" b="1" spc="-1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  <a:t>가속기개발연구부</a:t>
            </a:r>
          </a:p>
          <a:p>
            <a:pPr lvl="0" algn="ctr" defTabSz="914400" latinLnBrk="1">
              <a:defRPr/>
            </a:pPr>
            <a:r>
              <a:rPr kumimoji="0" lang="ko-KR" altLang="en-US" sz="2000" b="1" i="0" u="none" strike="noStrike" kern="1200" cap="none" spc="-120" normalizeH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n-ea"/>
                <a:cs typeface="Arial" panose="020B0604020202020204" pitchFamily="34" charset="0"/>
              </a:rPr>
              <a:t>당정증</a:t>
            </a:r>
            <a:r>
              <a:rPr kumimoji="0" lang="en-US" altLang="ko-KR" sz="2000" b="1" i="0" u="none" strike="noStrike" kern="1200" cap="none" spc="-120" normalizeH="0" baseline="3000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n-ea"/>
                <a:cs typeface="Arial" panose="020B0604020202020204" pitchFamily="34" charset="0"/>
              </a:rPr>
              <a:t>†</a:t>
            </a:r>
            <a:r>
              <a:rPr kumimoji="0" lang="en-US" altLang="ko-KR" sz="2000" b="1" i="0" u="none" strike="noStrike" kern="1200" cap="none" spc="-12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n-ea"/>
                <a:cs typeface="Arial" panose="020B0604020202020204" pitchFamily="34" charset="0"/>
              </a:rPr>
              <a:t>, </a:t>
            </a:r>
            <a:r>
              <a:rPr kumimoji="0" lang="ko-KR" altLang="en-US" sz="2000" b="1" i="0" u="none" strike="noStrike" kern="1200" cap="none" spc="-120" normalizeH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n-ea"/>
                <a:cs typeface="Arial" panose="020B0604020202020204" pitchFamily="34" charset="0"/>
              </a:rPr>
              <a:t>김한성</a:t>
            </a:r>
            <a:r>
              <a:rPr kumimoji="0" lang="en-US" altLang="ko-KR" sz="2000" b="1" i="0" u="none" strike="noStrike" kern="1200" cap="none" spc="-12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n-ea"/>
                <a:cs typeface="Arial" panose="020B0604020202020204" pitchFamily="34" charset="0"/>
              </a:rPr>
              <a:t>, </a:t>
            </a:r>
            <a:r>
              <a:rPr kumimoji="0" lang="ko-KR" altLang="en-US" sz="2000" b="1" i="0" u="none" strike="noStrike" kern="1200" cap="none" spc="-12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n-ea"/>
                <a:cs typeface="Arial" panose="020B0604020202020204" pitchFamily="34" charset="0"/>
              </a:rPr>
              <a:t>이승현</a:t>
            </a:r>
            <a:r>
              <a:rPr kumimoji="0" lang="en-US" altLang="ko-KR" sz="2000" b="1" i="0" u="none" strike="noStrike" kern="1200" cap="none" spc="-12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n-ea"/>
                <a:cs typeface="Arial" panose="020B0604020202020204" pitchFamily="34" charset="0"/>
              </a:rPr>
              <a:t>, </a:t>
            </a:r>
            <a:r>
              <a:rPr kumimoji="0" lang="ko-KR" altLang="en-US" sz="2000" b="1" i="0" u="none" strike="noStrike" kern="1200" cap="none" spc="-120" normalizeH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n-ea"/>
                <a:cs typeface="Arial" panose="020B0604020202020204" pitchFamily="34" charset="0"/>
              </a:rPr>
              <a:t>권혁중</a:t>
            </a:r>
            <a:endParaRPr kumimoji="0" lang="en-US" altLang="ko-KR" sz="2000" b="1" i="0" u="none" strike="noStrike" kern="1200" cap="none" spc="-120" normalizeH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+mn-ea"/>
              <a:cs typeface="Arial" panose="020B0604020202020204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670890" y="6056495"/>
            <a:ext cx="147187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50" baseline="30000" dirty="0"/>
              <a:t>†</a:t>
            </a:r>
            <a:r>
              <a:rPr lang="en-US" altLang="ko-KR" sz="1050" dirty="0"/>
              <a:t>jjdang@kaeri.re.kr</a:t>
            </a:r>
          </a:p>
        </p:txBody>
      </p:sp>
    </p:spTree>
    <p:extLst>
      <p:ext uri="{BB962C8B-B14F-4D97-AF65-F5344CB8AC3E}">
        <p14:creationId xmlns:p14="http://schemas.microsoft.com/office/powerpoint/2010/main" val="135789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BA45628-F85A-4971-A1E3-1798EBAE7E32}"/>
              </a:ext>
            </a:extLst>
          </p:cNvPr>
          <p:cNvSpPr txBox="1"/>
          <p:nvPr/>
        </p:nvSpPr>
        <p:spPr>
          <a:xfrm>
            <a:off x="1033267" y="410943"/>
            <a:ext cx="3946593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lvl="0" defTabSz="914400" latinLnBrk="1">
              <a:defRPr/>
            </a:pPr>
            <a:r>
              <a:rPr lang="en-US" altLang="ko-KR" sz="3600" b="1" spc="-120" dirty="0" smtClean="0">
                <a:solidFill>
                  <a:srgbClr val="474747"/>
                </a:solidFill>
                <a:latin typeface="+mn-ea"/>
                <a:cs typeface="Arial" panose="020B0604020202020204" pitchFamily="34" charset="0"/>
              </a:rPr>
              <a:t>HWRs in the World</a:t>
            </a:r>
            <a:endParaRPr lang="en-US" altLang="ko-KR" sz="3600" b="1" spc="-120" dirty="0">
              <a:solidFill>
                <a:srgbClr val="474747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4A39815-6DA5-473B-B05A-67F36BC38975}"/>
              </a:ext>
            </a:extLst>
          </p:cNvPr>
          <p:cNvSpPr txBox="1"/>
          <p:nvPr/>
        </p:nvSpPr>
        <p:spPr>
          <a:xfrm>
            <a:off x="1059994" y="297222"/>
            <a:ext cx="212750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lvl="0" defTabSz="914400" latinLnBrk="1">
              <a:defRPr/>
            </a:pP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350 MHz HWR EM 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특성 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해석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735F53-2C1A-4F80-BABB-2DDC2A506BD4}"/>
              </a:ext>
            </a:extLst>
          </p:cNvPr>
          <p:cNvSpPr txBox="1"/>
          <p:nvPr/>
        </p:nvSpPr>
        <p:spPr>
          <a:xfrm>
            <a:off x="137263" y="97004"/>
            <a:ext cx="989373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r>
              <a:rPr lang="en-US" altLang="ko-KR" sz="6000" b="1" spc="-300" dirty="0" smtClean="0">
                <a:solidFill>
                  <a:schemeClr val="bg1">
                    <a:lumMod val="65000"/>
                  </a:schemeClr>
                </a:solidFill>
                <a:latin typeface="+mn-ea"/>
                <a:cs typeface="Arial" panose="020B0604020202020204" pitchFamily="34" charset="0"/>
              </a:rPr>
              <a:t>0</a:t>
            </a:r>
            <a:r>
              <a:rPr lang="en-US" altLang="ko-KR" sz="6000" b="1" spc="-300" dirty="0" smtClean="0">
                <a:solidFill>
                  <a:srgbClr val="0056A9"/>
                </a:solidFill>
                <a:latin typeface="+mn-ea"/>
                <a:cs typeface="Arial" panose="020B0604020202020204" pitchFamily="34" charset="0"/>
              </a:rPr>
              <a:t>2</a:t>
            </a:r>
            <a:endParaRPr lang="en-US" altLang="ko-KR" sz="6000" b="1" spc="-300" dirty="0">
              <a:solidFill>
                <a:srgbClr val="0056A9"/>
              </a:solidFill>
              <a:latin typeface="+mn-ea"/>
              <a:cs typeface="Arial" panose="020B0604020202020204" pitchFamily="34" charset="0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263525" y="962671"/>
            <a:ext cx="2961974" cy="461665"/>
            <a:chOff x="263525" y="1044967"/>
            <a:chExt cx="2961974" cy="461665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3FD8461F-4E40-494A-99BD-4E35AAE9AEA0}"/>
                </a:ext>
              </a:extLst>
            </p:cNvPr>
            <p:cNvGrpSpPr/>
            <p:nvPr/>
          </p:nvGrpSpPr>
          <p:grpSpPr>
            <a:xfrm>
              <a:off x="263525" y="1172182"/>
              <a:ext cx="254917" cy="257175"/>
              <a:chOff x="791475" y="2974407"/>
              <a:chExt cx="317796" cy="320609"/>
            </a:xfrm>
          </p:grpSpPr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83BE1CAD-B5C0-462C-9742-9E2F1BD827CA}"/>
                  </a:ext>
                </a:extLst>
              </p:cNvPr>
              <p:cNvSpPr/>
              <p:nvPr/>
            </p:nvSpPr>
            <p:spPr bwMode="auto">
              <a:xfrm>
                <a:off x="791475" y="2974407"/>
                <a:ext cx="317796" cy="320609"/>
              </a:xfrm>
              <a:prstGeom prst="rect">
                <a:avLst/>
              </a:prstGeom>
              <a:pattFill prst="dkDnDiag">
                <a:fgClr>
                  <a:srgbClr val="0056A9"/>
                </a:fgClr>
                <a:bgClr>
                  <a:srgbClr val="0062C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3" name="그룹 5">
                <a:extLst>
                  <a:ext uri="{FF2B5EF4-FFF2-40B4-BE49-F238E27FC236}">
                    <a16:creationId xmlns:a16="http://schemas.microsoft.com/office/drawing/2014/main" id="{B519C17D-2655-4C90-B08C-D826786E0B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4376" y="3057203"/>
                <a:ext cx="144327" cy="160098"/>
                <a:chOff x="651013" y="1319620"/>
                <a:chExt cx="81762" cy="90000"/>
              </a:xfrm>
            </p:grpSpPr>
            <p:sp>
              <p:nvSpPr>
                <p:cNvPr id="14" name="갈매기형 수장 18">
                  <a:extLst>
                    <a:ext uri="{FF2B5EF4-FFF2-40B4-BE49-F238E27FC236}">
                      <a16:creationId xmlns:a16="http://schemas.microsoft.com/office/drawing/2014/main" id="{B6C7FDF5-C0E8-432E-99A1-635522691890}"/>
                    </a:ext>
                  </a:extLst>
                </p:cNvPr>
                <p:cNvSpPr/>
                <p:nvPr/>
              </p:nvSpPr>
              <p:spPr>
                <a:xfrm>
                  <a:off x="686896" y="1318925"/>
                  <a:ext cx="46204" cy="90117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  <p:sp>
              <p:nvSpPr>
                <p:cNvPr id="15" name="갈매기형 수장 19">
                  <a:extLst>
                    <a:ext uri="{FF2B5EF4-FFF2-40B4-BE49-F238E27FC236}">
                      <a16:creationId xmlns:a16="http://schemas.microsoft.com/office/drawing/2014/main" id="{2A86EE77-53A0-4D03-840C-03ED5CF6BCB0}"/>
                    </a:ext>
                  </a:extLst>
                </p:cNvPr>
                <p:cNvSpPr/>
                <p:nvPr/>
              </p:nvSpPr>
              <p:spPr>
                <a:xfrm>
                  <a:off x="650252" y="1318925"/>
                  <a:ext cx="46203" cy="90117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</p:grp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EA7D672-F8B2-418D-AFE1-01F4B116A8AB}"/>
                </a:ext>
              </a:extLst>
            </p:cNvPr>
            <p:cNvSpPr txBox="1"/>
            <p:nvPr/>
          </p:nvSpPr>
          <p:spPr>
            <a:xfrm>
              <a:off x="525721" y="1044967"/>
              <a:ext cx="269977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lvl="0" defTabSz="914400" latinLnBrk="1">
                <a:defRPr/>
              </a:pPr>
              <a:r>
                <a:rPr lang="ko-KR" altLang="en-US" sz="2400" b="1" dirty="0" smtClean="0">
                  <a:solidFill>
                    <a:srgbClr val="474747"/>
                  </a:solidFill>
                  <a:latin typeface="+mn-ea"/>
                  <a:cs typeface="Arial" panose="020B0604020202020204" pitchFamily="34" charset="0"/>
                </a:rPr>
                <a:t>전세계 주요 </a:t>
              </a:r>
              <a:r>
                <a:rPr lang="en-US" altLang="ko-KR" sz="2400" b="1" dirty="0" smtClean="0">
                  <a:solidFill>
                    <a:srgbClr val="474747"/>
                  </a:solidFill>
                  <a:latin typeface="+mn-ea"/>
                  <a:cs typeface="Arial" panose="020B0604020202020204" pitchFamily="34" charset="0"/>
                </a:rPr>
                <a:t>HWRs</a:t>
              </a:r>
              <a:endParaRPr lang="en-US" altLang="ko-KR" sz="2400" b="1" dirty="0">
                <a:solidFill>
                  <a:srgbClr val="474747"/>
                </a:solidFill>
                <a:latin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ADDEA-BE8C-4200-AFC5-CFC54F27A065}" type="slidenum">
              <a:rPr lang="ko-KR" altLang="en-US" smtClean="0"/>
              <a:t>10</a:t>
            </a:fld>
            <a:endParaRPr lang="ko-KR" altLang="en-US" dirty="0"/>
          </a:p>
        </p:txBody>
      </p:sp>
      <p:graphicFrame>
        <p:nvGraphicFramePr>
          <p:cNvPr id="31" name="표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513454"/>
              </p:ext>
            </p:extLst>
          </p:nvPr>
        </p:nvGraphicFramePr>
        <p:xfrm>
          <a:off x="262182" y="1478692"/>
          <a:ext cx="8784000" cy="3790710"/>
        </p:xfrm>
        <a:graphic>
          <a:graphicData uri="http://schemas.openxmlformats.org/drawingml/2006/table">
            <a:tbl>
              <a:tblPr/>
              <a:tblGrid>
                <a:gridCol w="2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4461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800" b="1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FRIB 1</a:t>
                      </a:r>
                      <a:endParaRPr lang="en-US" sz="1800" b="1" i="0" u="none" strike="noStrike" dirty="0">
                        <a:solidFill>
                          <a:srgbClr val="4F4F4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FRIB </a:t>
                      </a:r>
                      <a:r>
                        <a:rPr lang="en-US" sz="1800" b="1" i="0" u="none" strike="noStrike" dirty="0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en-US" sz="1800" b="1" i="0" u="none" strike="noStrike" dirty="0">
                        <a:solidFill>
                          <a:srgbClr val="4F4F4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RISP</a:t>
                      </a:r>
                      <a:endParaRPr lang="en-US" sz="1800" b="1" i="0" u="none" strike="noStrike" dirty="0">
                        <a:solidFill>
                          <a:srgbClr val="4F4F4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SARAF1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SARAF2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IFMIF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C-ADS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IHEP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800" b="1" i="0" u="none" strike="noStrike" dirty="0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Frequency </a:t>
                      </a:r>
                      <a:r>
                        <a:rPr lang="en-US" sz="1800" b="1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[MHz]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162.5</a:t>
                      </a:r>
                      <a:endParaRPr lang="en-US" altLang="ko-KR" sz="1800" b="0" i="0" u="none" strike="noStrike" dirty="0">
                        <a:solidFill>
                          <a:srgbClr val="4F4F4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162.5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800" b="1" i="0" u="none" strike="noStrike" dirty="0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Optimal </a:t>
                      </a:r>
                      <a:r>
                        <a:rPr lang="en-US" sz="1800" b="1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beta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0.54</a:t>
                      </a:r>
                      <a:endParaRPr lang="en-US" altLang="ko-KR" sz="1800" b="0" i="0" u="none" strike="noStrike" dirty="0">
                        <a:solidFill>
                          <a:srgbClr val="4F4F4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0.12</a:t>
                      </a:r>
                      <a:endParaRPr lang="en-US" altLang="ko-KR" sz="1800" b="0" i="0" u="none" strike="noStrike" dirty="0">
                        <a:solidFill>
                          <a:srgbClr val="4F4F4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0.181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0.11</a:t>
                      </a:r>
                      <a:endParaRPr lang="en-US" altLang="ko-KR" sz="1800" b="0" i="0" u="none" strike="noStrike" dirty="0">
                        <a:solidFill>
                          <a:srgbClr val="4F4F4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800" b="1" i="0" u="none" strike="noStrike" dirty="0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sz="1800" b="1" i="0" u="none" strike="noStrike" dirty="0" err="1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</a:t>
                      </a:r>
                      <a:r>
                        <a:rPr lang="en-US" sz="1800" b="1" i="0" u="none" strike="noStrike" baseline="-25000" dirty="0" err="1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acc</a:t>
                      </a:r>
                      <a:r>
                        <a:rPr lang="en-US" sz="1800" b="1" i="0" u="none" strike="noStrike" dirty="0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[MV]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2.09</a:t>
                      </a:r>
                      <a:endParaRPr lang="en-US" altLang="ko-KR" sz="1800" b="0" i="0" u="none" strike="noStrike" dirty="0">
                        <a:solidFill>
                          <a:srgbClr val="4F4F4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3.70</a:t>
                      </a:r>
                      <a:endParaRPr lang="en-US" altLang="ko-KR" sz="1800" b="0" i="0" u="none" strike="noStrike" dirty="0">
                        <a:solidFill>
                          <a:srgbClr val="4F4F4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1.38</a:t>
                      </a:r>
                      <a:endParaRPr lang="en-US" altLang="ko-KR" sz="1800" b="0" i="0" u="none" strike="noStrike" dirty="0">
                        <a:solidFill>
                          <a:srgbClr val="4F4F4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1.01</a:t>
                      </a:r>
                      <a:endParaRPr lang="ko-KR" altLang="en-US" sz="1800" b="0" i="0" u="none" strike="noStrike" dirty="0">
                        <a:solidFill>
                          <a:srgbClr val="4F4F4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2.31</a:t>
                      </a:r>
                      <a:r>
                        <a:rPr lang="ko-KR" altLang="en-US" sz="18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0.85</a:t>
                      </a:r>
                      <a:r>
                        <a:rPr lang="ko-KR" altLang="en-US" sz="18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0.90</a:t>
                      </a:r>
                      <a:r>
                        <a:rPr lang="ko-KR" altLang="en-US" sz="18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800" b="1" i="0" u="none" strike="noStrike" dirty="0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sz="1800" b="1" i="0" u="none" strike="noStrike" dirty="0" err="1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</a:t>
                      </a:r>
                      <a:r>
                        <a:rPr lang="en-US" sz="1800" b="1" i="0" u="none" strike="noStrike" baseline="-25000" dirty="0" err="1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acc</a:t>
                      </a:r>
                      <a:r>
                        <a:rPr lang="en-US" sz="1800" b="1" i="0" u="none" strike="noStrike" dirty="0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[MV/m]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7.7</a:t>
                      </a:r>
                      <a:endParaRPr lang="en-US" altLang="ko-KR" sz="1800" b="0" i="0" u="none" strike="noStrike" dirty="0">
                        <a:solidFill>
                          <a:srgbClr val="4F4F4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6.2</a:t>
                      </a:r>
                      <a:endParaRPr lang="en-US" altLang="ko-KR" sz="1800" b="0" i="0" u="none" strike="noStrike" dirty="0">
                        <a:solidFill>
                          <a:srgbClr val="4F4F4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sz="1800" b="1" i="0" u="none" strike="noStrike" dirty="0" err="1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</a:t>
                      </a:r>
                      <a:r>
                        <a:rPr lang="en-US" sz="1800" b="1" i="0" u="none" strike="noStrike" baseline="-25000" dirty="0" err="1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pk</a:t>
                      </a:r>
                      <a:r>
                        <a:rPr lang="en-US" sz="1800" b="1" i="0" u="none" strike="noStrike" dirty="0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[MV/m]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33.1</a:t>
                      </a:r>
                      <a:endParaRPr lang="en-US" altLang="ko-KR" sz="1800" b="0" i="0" u="none" strike="noStrike" dirty="0">
                        <a:solidFill>
                          <a:srgbClr val="4F4F4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26.6</a:t>
                      </a:r>
                      <a:endParaRPr lang="en-US" altLang="ko-KR" sz="1800" b="0" i="0" u="none" strike="noStrike" dirty="0">
                        <a:solidFill>
                          <a:srgbClr val="4F4F4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35</a:t>
                      </a:r>
                      <a:endParaRPr lang="en-US" altLang="ko-KR" sz="1800" b="0" i="0" u="none" strike="noStrike" dirty="0">
                        <a:solidFill>
                          <a:srgbClr val="4F4F4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32.1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33.2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19.87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29.4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sz="1800" b="1" i="0" u="none" strike="noStrike" dirty="0" err="1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</a:t>
                      </a:r>
                      <a:r>
                        <a:rPr lang="en-US" sz="1800" b="1" i="0" u="none" strike="noStrike" baseline="-25000" dirty="0" err="1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pk</a:t>
                      </a:r>
                      <a:r>
                        <a:rPr lang="en-US" sz="1800" b="1" i="0" u="none" strike="noStrike" dirty="0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en-US" sz="1800" b="1" i="0" u="none" strike="noStrike" dirty="0" err="1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mT</a:t>
                      </a:r>
                      <a:r>
                        <a:rPr lang="en-US" sz="1800" b="1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59.3</a:t>
                      </a:r>
                      <a:endParaRPr lang="en-US" altLang="ko-KR" sz="1800" b="0" i="0" u="none" strike="noStrike" dirty="0">
                        <a:solidFill>
                          <a:srgbClr val="4F4F4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63.6</a:t>
                      </a:r>
                      <a:endParaRPr lang="en-US" altLang="ko-KR" sz="1800" b="0" i="0" u="none" strike="noStrike" dirty="0">
                        <a:solidFill>
                          <a:srgbClr val="4F4F4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53.7</a:t>
                      </a:r>
                      <a:endParaRPr lang="en-US" altLang="ko-KR" sz="1800" b="0" i="0" u="none" strike="noStrike" dirty="0">
                        <a:solidFill>
                          <a:srgbClr val="4F4F4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60.9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45.56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34.3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sz="1800" b="1" i="0" u="none" strike="noStrike" dirty="0" err="1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</a:t>
                      </a:r>
                      <a:r>
                        <a:rPr lang="en-US" sz="1800" b="1" i="0" u="none" strike="noStrike" baseline="-25000" dirty="0" err="1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pk</a:t>
                      </a:r>
                      <a:r>
                        <a:rPr lang="en-US" sz="1800" b="1" i="0" u="none" strike="noStrike" dirty="0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en-US" sz="1800" b="1" i="0" u="none" strike="noStrike" dirty="0" err="1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</a:t>
                      </a:r>
                      <a:r>
                        <a:rPr lang="en-US" sz="1800" b="1" i="0" u="none" strike="noStrike" baseline="-25000" dirty="0" err="1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acc</a:t>
                      </a:r>
                      <a:endParaRPr lang="en-US" sz="1800" b="1" i="0" u="none" strike="noStrike" baseline="-25000" dirty="0">
                        <a:solidFill>
                          <a:srgbClr val="4F4F4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4.3</a:t>
                      </a:r>
                      <a:endParaRPr lang="en-US" altLang="ko-KR" sz="1800" b="0" i="0" u="none" strike="noStrike" dirty="0">
                        <a:solidFill>
                          <a:srgbClr val="4F4F4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3.6</a:t>
                      </a:r>
                      <a:endParaRPr lang="en-US" altLang="ko-KR" sz="1800" b="0" i="0" u="none" strike="noStrike" dirty="0">
                        <a:solidFill>
                          <a:srgbClr val="4F4F4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5.6</a:t>
                      </a:r>
                      <a:endParaRPr lang="en-US" altLang="ko-KR" sz="1800" b="0" i="0" u="none" strike="noStrike" dirty="0">
                        <a:solidFill>
                          <a:srgbClr val="4F4F4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4.8</a:t>
                      </a:r>
                      <a:endParaRPr lang="en-US" altLang="ko-KR" sz="1800" b="0" i="0" u="none" strike="noStrike" dirty="0">
                        <a:solidFill>
                          <a:srgbClr val="4F4F4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sz="1800" b="1" i="0" u="none" strike="noStrike" dirty="0" err="1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</a:t>
                      </a:r>
                      <a:r>
                        <a:rPr lang="en-US" sz="1800" b="1" i="0" u="none" strike="noStrike" baseline="-25000" dirty="0" err="1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pk</a:t>
                      </a:r>
                      <a:r>
                        <a:rPr lang="en-US" sz="1800" b="1" i="0" u="none" strike="noStrike" dirty="0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en-US" sz="1800" b="1" i="0" u="none" strike="noStrike" dirty="0" err="1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</a:t>
                      </a:r>
                      <a:r>
                        <a:rPr lang="en-US" sz="1800" b="1" i="0" u="none" strike="noStrike" baseline="-25000" dirty="0" err="1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acc</a:t>
                      </a:r>
                      <a:r>
                        <a:rPr lang="en-US" sz="1800" b="1" i="0" u="none" strike="noStrike" dirty="0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en-US" sz="1800" b="1" i="0" u="none" strike="noStrike" dirty="0" err="1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mT</a:t>
                      </a:r>
                      <a:r>
                        <a:rPr lang="en-US" sz="1800" b="1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/MV]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8.6</a:t>
                      </a:r>
                      <a:endParaRPr lang="en-US" altLang="ko-KR" sz="1800" b="0" i="0" u="none" strike="noStrike" dirty="0">
                        <a:solidFill>
                          <a:srgbClr val="4F4F4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8.6</a:t>
                      </a:r>
                      <a:endParaRPr lang="en-US" altLang="ko-KR" sz="1800" b="0" i="0" u="none" strike="noStrike" dirty="0">
                        <a:solidFill>
                          <a:srgbClr val="4F4F4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</a:t>
                      </a:r>
                      <a:endParaRPr lang="en-US" altLang="ko-KR" sz="1800" b="0" i="0" u="none" strike="noStrike" dirty="0">
                        <a:solidFill>
                          <a:srgbClr val="4F4F4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R/Q</a:t>
                      </a:r>
                      <a:endParaRPr lang="en-US" sz="1800" b="1" i="0" u="none" strike="noStrike" dirty="0">
                        <a:solidFill>
                          <a:srgbClr val="4F4F4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309.9</a:t>
                      </a:r>
                      <a:endParaRPr lang="en-US" altLang="ko-KR" sz="1800" b="0" i="0" u="none" strike="noStrike" dirty="0">
                        <a:solidFill>
                          <a:srgbClr val="4F4F4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150</a:t>
                      </a:r>
                      <a:endParaRPr lang="en-US" altLang="ko-KR" sz="1800" b="0" i="0" u="none" strike="noStrike" dirty="0">
                        <a:solidFill>
                          <a:srgbClr val="4F4F4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sz="1800" b="1" i="0" u="none" strike="noStrike" dirty="0" err="1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</a:t>
                      </a:r>
                      <a:r>
                        <a:rPr lang="en-US" sz="1800" b="1" i="0" u="none" strike="noStrike" baseline="-25000" dirty="0" err="1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eff</a:t>
                      </a:r>
                      <a:r>
                        <a:rPr lang="en-US" sz="1800" b="1" i="0" u="none" strike="noStrike" dirty="0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[mm]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 smtClean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222</a:t>
                      </a:r>
                      <a:endParaRPr lang="en-US" altLang="ko-KR" sz="1800" b="0" i="0" u="none" strike="noStrike" dirty="0">
                        <a:solidFill>
                          <a:srgbClr val="4F4F4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4351D7C6-F43C-4012-8BC0-7A950F37BD17}"/>
              </a:ext>
            </a:extLst>
          </p:cNvPr>
          <p:cNvSpPr txBox="1"/>
          <p:nvPr/>
        </p:nvSpPr>
        <p:spPr>
          <a:xfrm>
            <a:off x="263525" y="5413221"/>
            <a:ext cx="8629650" cy="1169551"/>
          </a:xfrm>
          <a:prstGeom prst="rect">
            <a:avLst/>
          </a:prstGeom>
          <a:noFill/>
        </p:spPr>
        <p:txBody>
          <a:bodyPr wrap="square" rIns="72000" rtlCol="0">
            <a:spAutoFit/>
          </a:bodyPr>
          <a:lstStyle/>
          <a:p>
            <a:pPr marL="144000" indent="-144000">
              <a:buAutoNum type="arabicParenR"/>
            </a:pPr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ko-K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ko-KR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et al., </a:t>
            </a:r>
            <a:r>
              <a:rPr lang="en-US" altLang="ko-K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SRF Development </a:t>
            </a:r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ko-K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Cryomodule</a:t>
            </a:r>
            <a:r>
              <a:rPr lang="en-US" altLang="ko-K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for the </a:t>
            </a:r>
            <a:r>
              <a:rPr lang="en-US" altLang="ko-K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FRIB </a:t>
            </a:r>
            <a:r>
              <a:rPr lang="en-US" altLang="ko-K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altLang="ko-K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Proceedings of NAPAC2016, Chicago, IL, USA, WEB3IO01</a:t>
            </a:r>
            <a:endParaRPr lang="en-US" altLang="ko-KR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000" indent="-144000">
              <a:buAutoNum type="arabicParenR"/>
            </a:pPr>
            <a:r>
              <a:rPr lang="en-US" altLang="ko-K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Gunn </a:t>
            </a:r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Tae Park</a:t>
            </a:r>
            <a:r>
              <a:rPr lang="en-US" altLang="ko-K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JongdaeJoo</a:t>
            </a:r>
            <a:r>
              <a:rPr lang="en-US" altLang="ko-K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Zhongyuan</a:t>
            </a:r>
            <a:r>
              <a:rPr lang="en-US" altLang="ko-K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Yao, The issues in the development of a f= 162.5 MHz, </a:t>
            </a:r>
            <a:r>
              <a:rPr lang="el-GR" altLang="ko-K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β= 0.12 </a:t>
            </a:r>
            <a:r>
              <a:rPr lang="en-US" altLang="ko-K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 half-wave resonator for the Rare Isotope Science Project (RISP), NIMA 868, pp.82-92 (2017</a:t>
            </a:r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44000" indent="-144000">
              <a:buFontTx/>
              <a:buAutoNum type="arabicParenR"/>
            </a:pPr>
            <a:r>
              <a:rPr lang="en-US" altLang="ko-K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lang="en-US" altLang="ko-K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Ferrand</a:t>
            </a:r>
            <a:r>
              <a:rPr lang="en-US" altLang="ko-K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al., Design of the HWR Cavities for SARAF, Proceedings of IPAC2016</a:t>
            </a:r>
            <a:r>
              <a:rPr lang="en-US" altLang="ko-K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Busan, Korea, WEPMB003</a:t>
            </a:r>
          </a:p>
          <a:p>
            <a:pPr marL="144000" indent="-144000">
              <a:buFontTx/>
              <a:buAutoNum type="arabicParenR"/>
            </a:pPr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lang="en-US" altLang="ko-KR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Bazin</a:t>
            </a:r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et al., Cavity Development for the Linear IFMIF Prototype Accelerator, Proceedings of SRF2013, Paris, France, THIOD03</a:t>
            </a:r>
          </a:p>
          <a:p>
            <a:pPr marL="144000" indent="-144000">
              <a:buFontTx/>
              <a:buAutoNum type="arabicParenR"/>
            </a:pPr>
            <a:r>
              <a:rPr lang="en-US" altLang="ko-K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Weiming</a:t>
            </a:r>
            <a:r>
              <a:rPr lang="en-US" altLang="ko-K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Yue, et al., Design fabrication and test of a taper-type half-wave superconducting cavity with the optimal beta 0.15 at IMP, </a:t>
            </a:r>
            <a:r>
              <a:rPr lang="en-US" altLang="ko-K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 52 (2020) </a:t>
            </a:r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1777</a:t>
            </a:r>
          </a:p>
          <a:p>
            <a:pPr marL="144000" indent="-144000">
              <a:buFontTx/>
              <a:buAutoNum type="arabicParenR"/>
            </a:pPr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Xin-Yin Zhang, et al., Design of a 325 MHz half wave resonator prototype at IHEP, Chinese Physics C 40, 087003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58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9735F53-2C1A-4F80-BABB-2DDC2A506BD4}"/>
              </a:ext>
            </a:extLst>
          </p:cNvPr>
          <p:cNvSpPr txBox="1"/>
          <p:nvPr/>
        </p:nvSpPr>
        <p:spPr>
          <a:xfrm>
            <a:off x="137263" y="97004"/>
            <a:ext cx="989373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r>
              <a:rPr lang="en-US" altLang="ko-KR" sz="6000" b="1" spc="-300" dirty="0" smtClean="0">
                <a:solidFill>
                  <a:schemeClr val="bg1">
                    <a:lumMod val="65000"/>
                  </a:schemeClr>
                </a:solidFill>
                <a:latin typeface="+mn-ea"/>
                <a:cs typeface="Arial" panose="020B0604020202020204" pitchFamily="34" charset="0"/>
              </a:rPr>
              <a:t>0</a:t>
            </a:r>
            <a:r>
              <a:rPr lang="en-US" altLang="ko-KR" sz="6000" b="1" spc="-300" dirty="0" smtClean="0">
                <a:solidFill>
                  <a:srgbClr val="0056A9"/>
                </a:solidFill>
                <a:latin typeface="+mn-ea"/>
                <a:cs typeface="Arial" panose="020B0604020202020204" pitchFamily="34" charset="0"/>
              </a:rPr>
              <a:t>2</a:t>
            </a:r>
            <a:endParaRPr lang="en-US" altLang="ko-KR" sz="6000" b="1" spc="-300" dirty="0">
              <a:solidFill>
                <a:srgbClr val="0056A9"/>
              </a:solidFill>
              <a:latin typeface="+mn-ea"/>
              <a:cs typeface="Arial" panose="020B0604020202020204" pitchFamily="34" charset="0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263525" y="962671"/>
            <a:ext cx="8849803" cy="461665"/>
            <a:chOff x="263525" y="1044967"/>
            <a:chExt cx="8849803" cy="461665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3FD8461F-4E40-494A-99BD-4E35AAE9AEA0}"/>
                </a:ext>
              </a:extLst>
            </p:cNvPr>
            <p:cNvGrpSpPr/>
            <p:nvPr/>
          </p:nvGrpSpPr>
          <p:grpSpPr>
            <a:xfrm>
              <a:off x="263525" y="1172182"/>
              <a:ext cx="254917" cy="257175"/>
              <a:chOff x="791475" y="2974407"/>
              <a:chExt cx="317796" cy="320609"/>
            </a:xfrm>
          </p:grpSpPr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83BE1CAD-B5C0-462C-9742-9E2F1BD827CA}"/>
                  </a:ext>
                </a:extLst>
              </p:cNvPr>
              <p:cNvSpPr/>
              <p:nvPr/>
            </p:nvSpPr>
            <p:spPr bwMode="auto">
              <a:xfrm>
                <a:off x="791475" y="2974407"/>
                <a:ext cx="317796" cy="320609"/>
              </a:xfrm>
              <a:prstGeom prst="rect">
                <a:avLst/>
              </a:prstGeom>
              <a:pattFill prst="dkDnDiag">
                <a:fgClr>
                  <a:srgbClr val="0056A9"/>
                </a:fgClr>
                <a:bgClr>
                  <a:srgbClr val="0062C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3" name="그룹 5">
                <a:extLst>
                  <a:ext uri="{FF2B5EF4-FFF2-40B4-BE49-F238E27FC236}">
                    <a16:creationId xmlns:a16="http://schemas.microsoft.com/office/drawing/2014/main" id="{B519C17D-2655-4C90-B08C-D826786E0B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4376" y="3057203"/>
                <a:ext cx="144327" cy="160098"/>
                <a:chOff x="651013" y="1319620"/>
                <a:chExt cx="81762" cy="90000"/>
              </a:xfrm>
            </p:grpSpPr>
            <p:sp>
              <p:nvSpPr>
                <p:cNvPr id="14" name="갈매기형 수장 18">
                  <a:extLst>
                    <a:ext uri="{FF2B5EF4-FFF2-40B4-BE49-F238E27FC236}">
                      <a16:creationId xmlns:a16="http://schemas.microsoft.com/office/drawing/2014/main" id="{B6C7FDF5-C0E8-432E-99A1-635522691890}"/>
                    </a:ext>
                  </a:extLst>
                </p:cNvPr>
                <p:cNvSpPr/>
                <p:nvPr/>
              </p:nvSpPr>
              <p:spPr>
                <a:xfrm>
                  <a:off x="686896" y="1318925"/>
                  <a:ext cx="46204" cy="90117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  <p:sp>
              <p:nvSpPr>
                <p:cNvPr id="15" name="갈매기형 수장 19">
                  <a:extLst>
                    <a:ext uri="{FF2B5EF4-FFF2-40B4-BE49-F238E27FC236}">
                      <a16:creationId xmlns:a16="http://schemas.microsoft.com/office/drawing/2014/main" id="{2A86EE77-53A0-4D03-840C-03ED5CF6BCB0}"/>
                    </a:ext>
                  </a:extLst>
                </p:cNvPr>
                <p:cNvSpPr/>
                <p:nvPr/>
              </p:nvSpPr>
              <p:spPr>
                <a:xfrm>
                  <a:off x="650252" y="1318925"/>
                  <a:ext cx="46203" cy="90117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</p:grp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EA7D672-F8B2-418D-AFE1-01F4B116A8AB}"/>
                </a:ext>
              </a:extLst>
            </p:cNvPr>
            <p:cNvSpPr txBox="1"/>
            <p:nvPr/>
          </p:nvSpPr>
          <p:spPr>
            <a:xfrm>
              <a:off x="525721" y="1044967"/>
              <a:ext cx="858760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lvl="0" defTabSz="914400" latinLnBrk="1">
                <a:defRPr/>
              </a:pPr>
              <a:r>
                <a:rPr lang="en-US" altLang="ko-KR" sz="2400" b="1" dirty="0" smtClean="0">
                  <a:solidFill>
                    <a:srgbClr val="474747"/>
                  </a:solidFill>
                  <a:latin typeface="+mn-ea"/>
                  <a:cs typeface="Arial" panose="020B0604020202020204" pitchFamily="34" charset="0"/>
                </a:rPr>
                <a:t>Electromagnetic </a:t>
              </a:r>
              <a:r>
                <a:rPr lang="en-US" altLang="ko-KR" sz="2400" b="1" dirty="0">
                  <a:solidFill>
                    <a:srgbClr val="474747"/>
                  </a:solidFill>
                  <a:latin typeface="+mn-ea"/>
                  <a:cs typeface="Arial" panose="020B0604020202020204" pitchFamily="34" charset="0"/>
                </a:rPr>
                <a:t>Analysis on Parametrically Designed HWR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628897" y="4669187"/>
            <a:ext cx="826427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4F4F4F"/>
                </a:solidFill>
                <a:latin typeface="+mn-ea"/>
              </a:rPr>
              <a:t>Conical </a:t>
            </a:r>
            <a:r>
              <a:rPr lang="en-US" altLang="ko-KR" dirty="0">
                <a:solidFill>
                  <a:srgbClr val="4F4F4F"/>
                </a:solidFill>
                <a:latin typeface="+mn-ea"/>
              </a:rPr>
              <a:t>inner conductor, elliptical cross-section central drift tube (CDT)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4F4F4F"/>
                </a:solidFill>
                <a:latin typeface="+mn-ea"/>
              </a:rPr>
              <a:t>Beam aperture : 40 mm</a:t>
            </a:r>
            <a:endParaRPr lang="en-US" altLang="ko-KR" dirty="0" smtClean="0">
              <a:solidFill>
                <a:srgbClr val="4F4F4F"/>
              </a:solidFill>
              <a:latin typeface="+mn-ea"/>
            </a:endParaRP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4F4F4F"/>
                </a:solidFill>
                <a:latin typeface="+mn-ea"/>
              </a:rPr>
              <a:t>Radius </a:t>
            </a:r>
            <a:r>
              <a:rPr lang="en-US" altLang="ko-KR" dirty="0">
                <a:solidFill>
                  <a:srgbClr val="4F4F4F"/>
                </a:solidFill>
                <a:latin typeface="+mn-ea"/>
              </a:rPr>
              <a:t>of outer conductor (R</a:t>
            </a:r>
            <a:r>
              <a:rPr lang="en-US" altLang="ko-KR" baseline="-25000" dirty="0">
                <a:solidFill>
                  <a:srgbClr val="4F4F4F"/>
                </a:solidFill>
                <a:latin typeface="+mn-ea"/>
              </a:rPr>
              <a:t>OC</a:t>
            </a:r>
            <a:r>
              <a:rPr lang="en-US" altLang="ko-KR" dirty="0">
                <a:solidFill>
                  <a:srgbClr val="4F4F4F"/>
                </a:solidFill>
                <a:latin typeface="+mn-ea"/>
              </a:rPr>
              <a:t>), lengths of CDT (L</a:t>
            </a:r>
            <a:r>
              <a:rPr lang="en-US" altLang="ko-KR" baseline="-25000" dirty="0">
                <a:solidFill>
                  <a:srgbClr val="4F4F4F"/>
                </a:solidFill>
                <a:latin typeface="+mn-ea"/>
              </a:rPr>
              <a:t>CDT</a:t>
            </a:r>
            <a:r>
              <a:rPr lang="en-US" altLang="ko-KR" dirty="0">
                <a:solidFill>
                  <a:srgbClr val="4F4F4F"/>
                </a:solidFill>
                <a:latin typeface="+mn-ea"/>
              </a:rPr>
              <a:t>) and beam port cup (L</a:t>
            </a:r>
            <a:r>
              <a:rPr lang="en-US" altLang="ko-KR" baseline="-25000" dirty="0">
                <a:solidFill>
                  <a:srgbClr val="4F4F4F"/>
                </a:solidFill>
                <a:latin typeface="+mn-ea"/>
              </a:rPr>
              <a:t>BPC</a:t>
            </a:r>
            <a:r>
              <a:rPr lang="en-US" altLang="ko-KR" dirty="0">
                <a:solidFill>
                  <a:srgbClr val="4F4F4F"/>
                </a:solidFill>
                <a:latin typeface="+mn-ea"/>
              </a:rPr>
              <a:t>) were guided by accelerator baseline.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4F4F4F"/>
                </a:solidFill>
                <a:latin typeface="+mn-ea"/>
              </a:rPr>
              <a:t>CST Micro Wave Studio (MWS)</a:t>
            </a:r>
          </a:p>
        </p:txBody>
      </p:sp>
      <p:sp>
        <p:nvSpPr>
          <p:cNvPr id="16" name="슬라이드 번호 개체 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ADDEA-BE8C-4200-AFC5-CFC54F27A065}" type="slidenum">
              <a:rPr lang="ko-KR" altLang="en-US" smtClean="0"/>
              <a:t>11</a:t>
            </a:fld>
            <a:endParaRPr lang="ko-KR" alt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BA45628-F85A-4971-A1E3-1798EBAE7E32}"/>
              </a:ext>
            </a:extLst>
          </p:cNvPr>
          <p:cNvSpPr txBox="1"/>
          <p:nvPr/>
        </p:nvSpPr>
        <p:spPr>
          <a:xfrm>
            <a:off x="1033267" y="410943"/>
            <a:ext cx="383053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lvl="0" defTabSz="914400" latinLnBrk="1">
              <a:defRPr/>
            </a:pPr>
            <a:r>
              <a:rPr lang="en-US" altLang="ko-KR" sz="3600" b="1" spc="-120" dirty="0" smtClean="0">
                <a:solidFill>
                  <a:srgbClr val="474747"/>
                </a:solidFill>
                <a:latin typeface="+mn-ea"/>
                <a:cs typeface="Arial" panose="020B0604020202020204" pitchFamily="34" charset="0"/>
              </a:rPr>
              <a:t>EM Design of HWR</a:t>
            </a:r>
            <a:endParaRPr lang="en-US" altLang="ko-KR" sz="3600" b="1" spc="-120" dirty="0">
              <a:solidFill>
                <a:srgbClr val="474747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4A39815-6DA5-473B-B05A-67F36BC38975}"/>
              </a:ext>
            </a:extLst>
          </p:cNvPr>
          <p:cNvSpPr txBox="1"/>
          <p:nvPr/>
        </p:nvSpPr>
        <p:spPr>
          <a:xfrm>
            <a:off x="1059994" y="297222"/>
            <a:ext cx="212750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lvl="0" defTabSz="914400" latinLnBrk="1">
              <a:defRPr/>
            </a:pP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350 MHz HWR EM 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특성 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해석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365" y="1465671"/>
            <a:ext cx="7404511" cy="32256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351D7C6-F43C-4012-8BC0-7A950F37BD17}"/>
              </a:ext>
            </a:extLst>
          </p:cNvPr>
          <p:cNvSpPr txBox="1"/>
          <p:nvPr/>
        </p:nvSpPr>
        <p:spPr>
          <a:xfrm>
            <a:off x="263525" y="6644370"/>
            <a:ext cx="8629650" cy="207749"/>
          </a:xfrm>
          <a:prstGeom prst="rect">
            <a:avLst/>
          </a:prstGeom>
          <a:noFill/>
        </p:spPr>
        <p:txBody>
          <a:bodyPr wrap="square" rIns="72000" rtlCol="0">
            <a:spAutoFit/>
          </a:bodyPr>
          <a:lstStyle/>
          <a:p>
            <a:r>
              <a:rPr lang="en-US" altLang="ko-KR" sz="750" dirty="0" smtClean="0">
                <a:latin typeface="Times New Roman" panose="02020603050405020304" pitchFamily="18" charset="0"/>
                <a:ea typeface="바탕" panose="02030600000101010101" pitchFamily="18" charset="-127"/>
              </a:rPr>
              <a:t>7) J.J</a:t>
            </a:r>
            <a:r>
              <a:rPr lang="en-US" altLang="ko-KR" sz="750" dirty="0">
                <a:latin typeface="Times New Roman" panose="02020603050405020304" pitchFamily="18" charset="0"/>
                <a:ea typeface="바탕" panose="02030600000101010101" pitchFamily="18" charset="-127"/>
              </a:rPr>
              <a:t>. Dang, </a:t>
            </a:r>
            <a:r>
              <a:rPr lang="en-US" altLang="ko-KR" sz="750" dirty="0" smtClean="0">
                <a:latin typeface="Times New Roman" panose="02020603050405020304" pitchFamily="18" charset="0"/>
                <a:ea typeface="바탕" panose="02030600000101010101" pitchFamily="18" charset="-127"/>
              </a:rPr>
              <a:t>et al., Fundamental </a:t>
            </a:r>
            <a:r>
              <a:rPr lang="en-US" altLang="ko-KR" sz="750" dirty="0">
                <a:latin typeface="Times New Roman" panose="02020603050405020304" pitchFamily="18" charset="0"/>
                <a:ea typeface="바탕" panose="02030600000101010101" pitchFamily="18" charset="-127"/>
              </a:rPr>
              <a:t>Study on Electromagnetic Characteristics of Half-Wave Resonator for 200 MeV Energy Upgrade of KOMAC Proton </a:t>
            </a:r>
            <a:r>
              <a:rPr lang="en-US" altLang="ko-KR" sz="750" dirty="0" err="1">
                <a:latin typeface="Times New Roman" panose="02020603050405020304" pitchFamily="18" charset="0"/>
                <a:ea typeface="바탕" panose="02030600000101010101" pitchFamily="18" charset="-127"/>
              </a:rPr>
              <a:t>Linac</a:t>
            </a:r>
            <a:r>
              <a:rPr lang="en-US" altLang="ko-KR" sz="750" dirty="0">
                <a:latin typeface="Times New Roman" panose="02020603050405020304" pitchFamily="18" charset="0"/>
                <a:ea typeface="바탕" panose="02030600000101010101" pitchFamily="18" charset="-127"/>
              </a:rPr>
              <a:t>, Proceedings of IPAC2021, May 24-28, 2021, Campinas, Brazil</a:t>
            </a:r>
            <a:r>
              <a:rPr lang="en-US" altLang="ko-KR" sz="750" dirty="0" smtClean="0">
                <a:latin typeface="Times New Roman" panose="02020603050405020304" pitchFamily="18" charset="0"/>
                <a:ea typeface="바탕" panose="02030600000101010101" pitchFamily="18" charset="-127"/>
              </a:rPr>
              <a:t>.</a:t>
            </a:r>
            <a:endParaRPr lang="ko-KR" altLang="en-US" sz="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4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9735F53-2C1A-4F80-BABB-2DDC2A506BD4}"/>
              </a:ext>
            </a:extLst>
          </p:cNvPr>
          <p:cNvSpPr txBox="1"/>
          <p:nvPr/>
        </p:nvSpPr>
        <p:spPr>
          <a:xfrm>
            <a:off x="137263" y="97004"/>
            <a:ext cx="989373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r>
              <a:rPr lang="en-US" altLang="ko-KR" sz="6000" b="1" spc="-300" dirty="0" smtClean="0">
                <a:solidFill>
                  <a:schemeClr val="bg1">
                    <a:lumMod val="65000"/>
                  </a:schemeClr>
                </a:solidFill>
                <a:latin typeface="+mn-ea"/>
                <a:cs typeface="Arial" panose="020B0604020202020204" pitchFamily="34" charset="0"/>
              </a:rPr>
              <a:t>0</a:t>
            </a:r>
            <a:r>
              <a:rPr lang="en-US" altLang="ko-KR" sz="6000" b="1" spc="-300" dirty="0" smtClean="0">
                <a:solidFill>
                  <a:srgbClr val="0056A9"/>
                </a:solidFill>
                <a:latin typeface="+mn-ea"/>
                <a:cs typeface="Arial" panose="020B0604020202020204" pitchFamily="34" charset="0"/>
              </a:rPr>
              <a:t>2</a:t>
            </a:r>
            <a:endParaRPr lang="en-US" altLang="ko-KR" sz="6000" b="1" spc="-300" dirty="0">
              <a:solidFill>
                <a:srgbClr val="0056A9"/>
              </a:solidFill>
              <a:latin typeface="+mn-ea"/>
              <a:cs typeface="Arial" panose="020B0604020202020204" pitchFamily="34" charset="0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263525" y="962671"/>
            <a:ext cx="8849803" cy="461665"/>
            <a:chOff x="263525" y="1044967"/>
            <a:chExt cx="8849803" cy="461665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3FD8461F-4E40-494A-99BD-4E35AAE9AEA0}"/>
                </a:ext>
              </a:extLst>
            </p:cNvPr>
            <p:cNvGrpSpPr/>
            <p:nvPr/>
          </p:nvGrpSpPr>
          <p:grpSpPr>
            <a:xfrm>
              <a:off x="263525" y="1172182"/>
              <a:ext cx="254917" cy="257175"/>
              <a:chOff x="791475" y="2974407"/>
              <a:chExt cx="317796" cy="320609"/>
            </a:xfrm>
          </p:grpSpPr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83BE1CAD-B5C0-462C-9742-9E2F1BD827CA}"/>
                  </a:ext>
                </a:extLst>
              </p:cNvPr>
              <p:cNvSpPr/>
              <p:nvPr/>
            </p:nvSpPr>
            <p:spPr bwMode="auto">
              <a:xfrm>
                <a:off x="791475" y="2974407"/>
                <a:ext cx="317796" cy="320609"/>
              </a:xfrm>
              <a:prstGeom prst="rect">
                <a:avLst/>
              </a:prstGeom>
              <a:pattFill prst="dkDnDiag">
                <a:fgClr>
                  <a:srgbClr val="0056A9"/>
                </a:fgClr>
                <a:bgClr>
                  <a:srgbClr val="0062C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3" name="그룹 5">
                <a:extLst>
                  <a:ext uri="{FF2B5EF4-FFF2-40B4-BE49-F238E27FC236}">
                    <a16:creationId xmlns:a16="http://schemas.microsoft.com/office/drawing/2014/main" id="{B519C17D-2655-4C90-B08C-D826786E0B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4376" y="3057203"/>
                <a:ext cx="144327" cy="160098"/>
                <a:chOff x="651013" y="1319620"/>
                <a:chExt cx="81762" cy="90000"/>
              </a:xfrm>
            </p:grpSpPr>
            <p:sp>
              <p:nvSpPr>
                <p:cNvPr id="14" name="갈매기형 수장 18">
                  <a:extLst>
                    <a:ext uri="{FF2B5EF4-FFF2-40B4-BE49-F238E27FC236}">
                      <a16:creationId xmlns:a16="http://schemas.microsoft.com/office/drawing/2014/main" id="{B6C7FDF5-C0E8-432E-99A1-635522691890}"/>
                    </a:ext>
                  </a:extLst>
                </p:cNvPr>
                <p:cNvSpPr/>
                <p:nvPr/>
              </p:nvSpPr>
              <p:spPr>
                <a:xfrm>
                  <a:off x="686896" y="1318925"/>
                  <a:ext cx="46204" cy="90117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  <p:sp>
              <p:nvSpPr>
                <p:cNvPr id="15" name="갈매기형 수장 19">
                  <a:extLst>
                    <a:ext uri="{FF2B5EF4-FFF2-40B4-BE49-F238E27FC236}">
                      <a16:creationId xmlns:a16="http://schemas.microsoft.com/office/drawing/2014/main" id="{2A86EE77-53A0-4D03-840C-03ED5CF6BCB0}"/>
                    </a:ext>
                  </a:extLst>
                </p:cNvPr>
                <p:cNvSpPr/>
                <p:nvPr/>
              </p:nvSpPr>
              <p:spPr>
                <a:xfrm>
                  <a:off x="650252" y="1318925"/>
                  <a:ext cx="46203" cy="90117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</p:grp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EA7D672-F8B2-418D-AFE1-01F4B116A8AB}"/>
                </a:ext>
              </a:extLst>
            </p:cNvPr>
            <p:cNvSpPr txBox="1"/>
            <p:nvPr/>
          </p:nvSpPr>
          <p:spPr>
            <a:xfrm>
              <a:off x="525721" y="1044967"/>
              <a:ext cx="858760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lvl="0" defTabSz="914400" latinLnBrk="1">
                <a:defRPr/>
              </a:pPr>
              <a:r>
                <a:rPr lang="en-US" altLang="ko-KR" sz="2400" b="1" dirty="0" smtClean="0">
                  <a:solidFill>
                    <a:srgbClr val="474747"/>
                  </a:solidFill>
                  <a:latin typeface="+mn-ea"/>
                  <a:cs typeface="Arial" panose="020B0604020202020204" pitchFamily="34" charset="0"/>
                </a:rPr>
                <a:t>Electromagnetic </a:t>
              </a:r>
              <a:r>
                <a:rPr lang="en-US" altLang="ko-KR" sz="2400" b="1" dirty="0">
                  <a:solidFill>
                    <a:srgbClr val="474747"/>
                  </a:solidFill>
                  <a:latin typeface="+mn-ea"/>
                  <a:cs typeface="Arial" panose="020B0604020202020204" pitchFamily="34" charset="0"/>
                </a:rPr>
                <a:t>Analysis on Parametrically Designed HWR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628897" y="4694585"/>
            <a:ext cx="826427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4F4F4F"/>
                </a:solidFill>
                <a:latin typeface="+mn-ea"/>
              </a:rPr>
              <a:t>Design </a:t>
            </a:r>
            <a:r>
              <a:rPr lang="en-US" altLang="ko-KR" dirty="0">
                <a:solidFill>
                  <a:srgbClr val="4F4F4F"/>
                </a:solidFill>
                <a:latin typeface="+mn-ea"/>
              </a:rPr>
              <a:t>optimization to reduce peak electric and magnetic field while satisfying optimum beta and accelerating voltage.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4F4F4F"/>
                </a:solidFill>
                <a:latin typeface="+mn-ea"/>
              </a:rPr>
              <a:t>EM analysis on HWR designed by various combinations of optimization parameters such as radius of inner conductor (R</a:t>
            </a:r>
            <a:r>
              <a:rPr lang="en-US" altLang="ko-KR" baseline="-25000" dirty="0">
                <a:solidFill>
                  <a:srgbClr val="4F4F4F"/>
                </a:solidFill>
                <a:latin typeface="+mn-ea"/>
              </a:rPr>
              <a:t>IC</a:t>
            </a:r>
            <a:r>
              <a:rPr lang="en-US" altLang="ko-KR" dirty="0">
                <a:solidFill>
                  <a:srgbClr val="4F4F4F"/>
                </a:solidFill>
                <a:latin typeface="+mn-ea"/>
              </a:rPr>
              <a:t>), width of CDT (W</a:t>
            </a:r>
            <a:r>
              <a:rPr lang="en-US" altLang="ko-KR" baseline="-25000" dirty="0">
                <a:solidFill>
                  <a:srgbClr val="4F4F4F"/>
                </a:solidFill>
                <a:latin typeface="+mn-ea"/>
              </a:rPr>
              <a:t>CDT</a:t>
            </a:r>
            <a:r>
              <a:rPr lang="en-US" altLang="ko-KR" dirty="0">
                <a:solidFill>
                  <a:srgbClr val="4F4F4F"/>
                </a:solidFill>
                <a:latin typeface="+mn-ea"/>
              </a:rPr>
              <a:t>), height of CDT (W</a:t>
            </a:r>
            <a:r>
              <a:rPr lang="en-US" altLang="ko-KR" baseline="-25000" dirty="0">
                <a:solidFill>
                  <a:srgbClr val="4F4F4F"/>
                </a:solidFill>
                <a:latin typeface="+mn-ea"/>
              </a:rPr>
              <a:t>CDT</a:t>
            </a:r>
            <a:r>
              <a:rPr lang="en-US" altLang="ko-KR" dirty="0">
                <a:solidFill>
                  <a:srgbClr val="4F4F4F"/>
                </a:solidFill>
                <a:latin typeface="+mn-ea"/>
              </a:rPr>
              <a:t>), height of short plate(HSP), radius of BPC (R</a:t>
            </a:r>
            <a:r>
              <a:rPr lang="en-US" altLang="ko-KR" baseline="-25000" dirty="0">
                <a:solidFill>
                  <a:srgbClr val="4F4F4F"/>
                </a:solidFill>
                <a:latin typeface="+mn-ea"/>
              </a:rPr>
              <a:t>BPC</a:t>
            </a:r>
            <a:r>
              <a:rPr lang="en-US" altLang="ko-KR" dirty="0">
                <a:solidFill>
                  <a:srgbClr val="4F4F4F"/>
                </a:solidFill>
                <a:latin typeface="+mn-ea"/>
              </a:rPr>
              <a:t>) and radii of fillets of CDT, BPC and rinsing ports.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dirty="0" smtClean="0">
              <a:solidFill>
                <a:srgbClr val="4F4F4F"/>
              </a:solidFill>
              <a:latin typeface="+mn-ea"/>
            </a:endParaRPr>
          </a:p>
        </p:txBody>
      </p:sp>
      <p:sp>
        <p:nvSpPr>
          <p:cNvPr id="16" name="슬라이드 번호 개체 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ADDEA-BE8C-4200-AFC5-CFC54F27A065}" type="slidenum">
              <a:rPr lang="ko-KR" altLang="en-US" smtClean="0"/>
              <a:t>12</a:t>
            </a:fld>
            <a:endParaRPr lang="ko-KR" alt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BA45628-F85A-4971-A1E3-1798EBAE7E32}"/>
              </a:ext>
            </a:extLst>
          </p:cNvPr>
          <p:cNvSpPr txBox="1"/>
          <p:nvPr/>
        </p:nvSpPr>
        <p:spPr>
          <a:xfrm>
            <a:off x="1033267" y="410943"/>
            <a:ext cx="383053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lvl="0" defTabSz="914400" latinLnBrk="1">
              <a:defRPr/>
            </a:pPr>
            <a:r>
              <a:rPr lang="en-US" altLang="ko-KR" sz="3600" b="1" spc="-120" dirty="0" smtClean="0">
                <a:solidFill>
                  <a:srgbClr val="474747"/>
                </a:solidFill>
                <a:latin typeface="+mn-ea"/>
                <a:cs typeface="Arial" panose="020B0604020202020204" pitchFamily="34" charset="0"/>
              </a:rPr>
              <a:t>EM Design of HWR</a:t>
            </a:r>
            <a:endParaRPr lang="en-US" altLang="ko-KR" sz="3600" b="1" spc="-120" dirty="0">
              <a:solidFill>
                <a:srgbClr val="474747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4A39815-6DA5-473B-B05A-67F36BC38975}"/>
              </a:ext>
            </a:extLst>
          </p:cNvPr>
          <p:cNvSpPr txBox="1"/>
          <p:nvPr/>
        </p:nvSpPr>
        <p:spPr>
          <a:xfrm>
            <a:off x="1059994" y="297222"/>
            <a:ext cx="212750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lvl="0" defTabSz="914400" latinLnBrk="1">
              <a:defRPr/>
            </a:pP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350 MHz HWR EM 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특성 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해석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365" y="1465671"/>
            <a:ext cx="7404511" cy="322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4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9735F53-2C1A-4F80-BABB-2DDC2A506BD4}"/>
              </a:ext>
            </a:extLst>
          </p:cNvPr>
          <p:cNvSpPr txBox="1"/>
          <p:nvPr/>
        </p:nvSpPr>
        <p:spPr>
          <a:xfrm>
            <a:off x="137263" y="97004"/>
            <a:ext cx="989373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r>
              <a:rPr lang="en-US" altLang="ko-KR" sz="6000" b="1" spc="-300" dirty="0" smtClean="0">
                <a:solidFill>
                  <a:schemeClr val="bg1">
                    <a:lumMod val="65000"/>
                  </a:schemeClr>
                </a:solidFill>
                <a:latin typeface="+mn-ea"/>
                <a:cs typeface="Arial" panose="020B0604020202020204" pitchFamily="34" charset="0"/>
              </a:rPr>
              <a:t>0</a:t>
            </a:r>
            <a:r>
              <a:rPr lang="en-US" altLang="ko-KR" sz="6000" b="1" spc="-300" dirty="0" smtClean="0">
                <a:solidFill>
                  <a:srgbClr val="0056A9"/>
                </a:solidFill>
                <a:latin typeface="+mn-ea"/>
                <a:cs typeface="Arial" panose="020B0604020202020204" pitchFamily="34" charset="0"/>
              </a:rPr>
              <a:t>2</a:t>
            </a:r>
            <a:endParaRPr lang="en-US" altLang="ko-KR" sz="6000" b="1" spc="-300" dirty="0">
              <a:solidFill>
                <a:srgbClr val="0056A9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6" name="슬라이드 번호 개체 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ADDEA-BE8C-4200-AFC5-CFC54F27A065}" type="slidenum">
              <a:rPr lang="ko-KR" altLang="en-US" smtClean="0"/>
              <a:t>13</a:t>
            </a:fld>
            <a:endParaRPr lang="ko-KR" alt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BA45628-F85A-4971-A1E3-1798EBAE7E32}"/>
              </a:ext>
            </a:extLst>
          </p:cNvPr>
          <p:cNvSpPr txBox="1"/>
          <p:nvPr/>
        </p:nvSpPr>
        <p:spPr>
          <a:xfrm>
            <a:off x="1033267" y="410943"/>
            <a:ext cx="312008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lvl="0" defTabSz="914400" latinLnBrk="1">
              <a:defRPr/>
            </a:pPr>
            <a:r>
              <a:rPr lang="en-US" altLang="ko-KR" sz="3600" b="1" spc="-120" dirty="0" smtClean="0">
                <a:solidFill>
                  <a:srgbClr val="474747"/>
                </a:solidFill>
                <a:latin typeface="+mn-ea"/>
                <a:cs typeface="Arial" panose="020B0604020202020204" pitchFamily="34" charset="0"/>
              </a:rPr>
              <a:t>RF Parameters</a:t>
            </a:r>
            <a:endParaRPr lang="en-US" altLang="ko-KR" sz="3600" b="1" spc="-120" dirty="0">
              <a:solidFill>
                <a:srgbClr val="474747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4A39815-6DA5-473B-B05A-67F36BC38975}"/>
              </a:ext>
            </a:extLst>
          </p:cNvPr>
          <p:cNvSpPr txBox="1"/>
          <p:nvPr/>
        </p:nvSpPr>
        <p:spPr>
          <a:xfrm>
            <a:off x="1059994" y="297222"/>
            <a:ext cx="212750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lvl="0" defTabSz="914400" latinLnBrk="1">
              <a:defRPr/>
            </a:pP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350 MHz HWR EM 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특성 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해석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graphicFrame>
        <p:nvGraphicFramePr>
          <p:cNvPr id="17" name="표 16">
            <a:extLst>
              <a:ext uri="{FF2B5EF4-FFF2-40B4-BE49-F238E27FC236}">
                <a16:creationId xmlns:a16="http://schemas.microsoft.com/office/drawing/2014/main" id="{AA779AEC-29D5-4A49-83FE-026BAEFB52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308915"/>
              </p:ext>
            </p:extLst>
          </p:nvPr>
        </p:nvGraphicFramePr>
        <p:xfrm>
          <a:off x="1849557" y="1068518"/>
          <a:ext cx="5436000" cy="5400000"/>
        </p:xfrm>
        <a:graphic>
          <a:graphicData uri="http://schemas.openxmlformats.org/drawingml/2006/table">
            <a:tbl>
              <a:tblPr/>
              <a:tblGrid>
                <a:gridCol w="19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123564054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Parameter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Unit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KOMAC HWR</a:t>
                      </a:r>
                      <a:endParaRPr lang="en-US" sz="2000" b="1" i="0" u="none" strike="noStrike" dirty="0">
                        <a:solidFill>
                          <a:srgbClr val="4F4F4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Frequency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MHz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Optimum beta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Stored energy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</a:t>
                      </a:r>
                      <a:r>
                        <a:rPr lang="en-US" sz="2000" b="0" i="0" u="none" strike="noStrike" baseline="-25000" dirty="0" err="1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acc</a:t>
                      </a:r>
                      <a:endParaRPr lang="en-US" sz="2000" b="0" i="0" u="none" strike="noStrike" baseline="0" dirty="0">
                        <a:solidFill>
                          <a:srgbClr val="4F4F4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V</a:t>
                      </a:r>
                      <a:r>
                        <a:rPr lang="en-US" sz="2000" b="0" i="0" u="none" strike="noStrike" baseline="-25000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</a:t>
                      </a:r>
                      <a:r>
                        <a:rPr lang="en-US" sz="2000" b="0" i="0" u="none" strike="noStrike" baseline="-25000" dirty="0" err="1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acc</a:t>
                      </a:r>
                      <a:endParaRPr lang="en-US" sz="2000" b="0" i="0" u="none" strike="noStrike" dirty="0">
                        <a:solidFill>
                          <a:srgbClr val="4F4F4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MV/m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E</a:t>
                      </a:r>
                      <a:r>
                        <a:rPr lang="en-US" sz="2000" b="0" i="0" u="none" strike="noStrike" baseline="-25000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MV/m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</a:t>
                      </a:r>
                      <a:r>
                        <a:rPr lang="en-US" sz="2000" b="0" i="0" u="none" strike="noStrike" baseline="-25000" dirty="0" err="1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pk</a:t>
                      </a:r>
                      <a:endParaRPr lang="en-US" sz="2000" b="0" i="0" u="none" strike="noStrike" baseline="-25000" dirty="0">
                        <a:solidFill>
                          <a:srgbClr val="4F4F4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MV/m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29.1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</a:t>
                      </a:r>
                      <a:r>
                        <a:rPr lang="en-US" sz="2000" b="0" i="0" u="none" strike="noStrike" baseline="-25000" dirty="0" err="1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pk</a:t>
                      </a:r>
                      <a:endParaRPr lang="en-US" sz="2000" b="0" i="0" u="none" strike="noStrike" baseline="-25000" dirty="0">
                        <a:solidFill>
                          <a:srgbClr val="4F4F4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err="1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mT</a:t>
                      </a:r>
                      <a:endParaRPr lang="en-US" sz="2000" b="0" i="0" u="none" strike="noStrike" dirty="0">
                        <a:solidFill>
                          <a:srgbClr val="4F4F4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61.7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</a:t>
                      </a:r>
                      <a:r>
                        <a:rPr lang="en-US" sz="2000" b="0" i="0" u="none" strike="noStrike" baseline="-25000" dirty="0" err="1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pk</a:t>
                      </a:r>
                      <a:r>
                        <a:rPr lang="en-US" sz="2000" b="0" i="0" u="none" strike="noStrike" baseline="0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 </a:t>
                      </a:r>
                      <a:r>
                        <a:rPr lang="en-US" sz="2000" b="0" i="0" u="none" strike="noStrike" dirty="0" err="1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</a:t>
                      </a:r>
                      <a:r>
                        <a:rPr lang="en-US" sz="2000" b="0" i="0" u="none" strike="noStrike" baseline="-25000" dirty="0" err="1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acc</a:t>
                      </a:r>
                      <a:endParaRPr lang="en-US" sz="2000" b="0" i="0" u="none" strike="noStrike" baseline="-25000" dirty="0">
                        <a:solidFill>
                          <a:srgbClr val="4F4F4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</a:t>
                      </a:r>
                      <a:r>
                        <a:rPr lang="en-US" sz="2000" b="0" i="0" u="none" strike="noStrike" baseline="-25000" dirty="0" err="1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pk</a:t>
                      </a:r>
                      <a:r>
                        <a:rPr lang="en-US" sz="2000" b="0" i="0" u="none" strike="noStrike" baseline="0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 </a:t>
                      </a:r>
                      <a:r>
                        <a:rPr lang="en-US" sz="2000" b="0" i="0" u="none" strike="noStrike" dirty="0" err="1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</a:t>
                      </a:r>
                      <a:r>
                        <a:rPr lang="en-US" sz="2000" b="0" i="0" u="none" strike="noStrike" baseline="-25000" dirty="0" err="1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acc</a:t>
                      </a:r>
                      <a:endParaRPr lang="en-US" sz="2000" b="0" i="0" u="none" strike="noStrike" baseline="-25000" dirty="0">
                        <a:solidFill>
                          <a:srgbClr val="4F4F4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err="1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mT</a:t>
                      </a:r>
                      <a:r>
                        <a:rPr lang="en-US" sz="20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/(MV/m)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R/Q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ohm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256.6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G </a:t>
                      </a:r>
                      <a:endParaRPr lang="el-GR" sz="2000" b="0" i="0" u="none" strike="noStrike" dirty="0">
                        <a:solidFill>
                          <a:srgbClr val="4F4F4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ohm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116.1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Q</a:t>
                      </a:r>
                      <a:r>
                        <a:rPr lang="en-US" sz="2000" b="0" i="0" u="none" strike="noStrike" baseline="-25000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r>
                        <a:rPr lang="en-US" sz="20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(@</a:t>
                      </a:r>
                      <a:r>
                        <a:rPr lang="en-US" sz="1400" b="0" i="0" u="none" strike="noStrike" dirty="0" err="1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Rs</a:t>
                      </a:r>
                      <a:r>
                        <a:rPr lang="en-US" sz="14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=20 n</a:t>
                      </a:r>
                      <a:r>
                        <a:rPr lang="el-GR" sz="14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Ω</a:t>
                      </a:r>
                      <a:r>
                        <a:rPr lang="en-US" sz="14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el-GR" sz="1400" b="0" i="0" u="none" strike="noStrike" dirty="0">
                        <a:solidFill>
                          <a:srgbClr val="4F4F4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0" i="0" u="none" strike="noStrike" dirty="0">
                          <a:solidFill>
                            <a:srgbClr val="4F4F4F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5.81E+9</a:t>
                      </a:r>
                      <a:endParaRPr lang="en-US" sz="2000" b="0" i="0" u="none" strike="noStrike" dirty="0">
                        <a:solidFill>
                          <a:srgbClr val="4F4F4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421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BA45628-F85A-4971-A1E3-1798EBAE7E32}"/>
              </a:ext>
            </a:extLst>
          </p:cNvPr>
          <p:cNvSpPr txBox="1"/>
          <p:nvPr/>
        </p:nvSpPr>
        <p:spPr>
          <a:xfrm>
            <a:off x="1033267" y="410943"/>
            <a:ext cx="680987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lvl="0" defTabSz="914400" latinLnBrk="1">
              <a:defRPr/>
            </a:pPr>
            <a:r>
              <a:rPr lang="en-US" altLang="ko-KR" sz="3600" b="1" spc="-120" dirty="0" smtClean="0">
                <a:solidFill>
                  <a:srgbClr val="474747"/>
                </a:solidFill>
                <a:latin typeface="+mn-ea"/>
                <a:cs typeface="Arial" panose="020B0604020202020204" pitchFamily="34" charset="0"/>
              </a:rPr>
              <a:t>EM-Mechanical </a:t>
            </a:r>
            <a:r>
              <a:rPr lang="en-US" altLang="ko-KR" sz="3600" b="1" spc="-120" dirty="0">
                <a:solidFill>
                  <a:srgbClr val="474747"/>
                </a:solidFill>
                <a:latin typeface="+mn-ea"/>
                <a:cs typeface="Arial" panose="020B0604020202020204" pitchFamily="34" charset="0"/>
              </a:rPr>
              <a:t>Coupled Analysis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735F53-2C1A-4F80-BABB-2DDC2A506BD4}"/>
              </a:ext>
            </a:extLst>
          </p:cNvPr>
          <p:cNvSpPr txBox="1"/>
          <p:nvPr/>
        </p:nvSpPr>
        <p:spPr>
          <a:xfrm>
            <a:off x="137263" y="97004"/>
            <a:ext cx="989373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r>
              <a:rPr lang="en-US" altLang="ko-KR" sz="6000" b="1" spc="-300" dirty="0" smtClean="0">
                <a:solidFill>
                  <a:schemeClr val="bg1">
                    <a:lumMod val="65000"/>
                  </a:schemeClr>
                </a:solidFill>
                <a:latin typeface="+mn-ea"/>
                <a:cs typeface="Arial" panose="020B0604020202020204" pitchFamily="34" charset="0"/>
              </a:rPr>
              <a:t>0</a:t>
            </a:r>
            <a:r>
              <a:rPr lang="en-US" altLang="ko-KR" sz="6000" b="1" spc="-300" dirty="0" smtClean="0">
                <a:solidFill>
                  <a:srgbClr val="0056A9"/>
                </a:solidFill>
                <a:latin typeface="+mn-ea"/>
                <a:cs typeface="Arial" panose="020B0604020202020204" pitchFamily="34" charset="0"/>
              </a:rPr>
              <a:t>3</a:t>
            </a:r>
            <a:endParaRPr lang="en-US" altLang="ko-KR" sz="6000" b="1" spc="-300" dirty="0">
              <a:solidFill>
                <a:srgbClr val="0056A9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A39815-6DA5-473B-B05A-67F36BC38975}"/>
              </a:ext>
            </a:extLst>
          </p:cNvPr>
          <p:cNvSpPr txBox="1"/>
          <p:nvPr/>
        </p:nvSpPr>
        <p:spPr>
          <a:xfrm>
            <a:off x="1059994" y="297222"/>
            <a:ext cx="2018501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lvl="0" defTabSz="914400" latinLnBrk="1">
              <a:defRPr/>
            </a:pPr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EM-Mechanical 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연동 해석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8897" y="1052225"/>
            <a:ext cx="826427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4F4F4F"/>
                </a:solidFill>
                <a:latin typeface="+mn-ea"/>
              </a:rPr>
              <a:t>Mechanical </a:t>
            </a:r>
            <a:r>
              <a:rPr lang="en-US" altLang="ko-KR" dirty="0">
                <a:solidFill>
                  <a:srgbClr val="4F4F4F"/>
                </a:solidFill>
                <a:latin typeface="+mn-ea"/>
              </a:rPr>
              <a:t>simulation </a:t>
            </a:r>
            <a:r>
              <a:rPr lang="en-US" altLang="ko-KR" dirty="0" smtClean="0">
                <a:solidFill>
                  <a:srgbClr val="4F4F4F"/>
                </a:solidFill>
                <a:latin typeface="+mn-ea"/>
              </a:rPr>
              <a:t>to quantify </a:t>
            </a:r>
            <a:r>
              <a:rPr lang="en-US" altLang="ko-KR" dirty="0">
                <a:solidFill>
                  <a:srgbClr val="4F4F4F"/>
                </a:solidFill>
                <a:latin typeface="+mn-ea"/>
              </a:rPr>
              <a:t>deformation of cavity by external force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4F4F4F"/>
                </a:solidFill>
                <a:latin typeface="+mn-ea"/>
              </a:rPr>
              <a:t>EM simulation to quantify frequency detuning by deformation of cavity 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4F4F4F"/>
                </a:solidFill>
                <a:latin typeface="+mn-ea"/>
              </a:rPr>
              <a:t>Estimation of a helium pressure sensitivity and Lorentz force detuning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4F4F4F"/>
                </a:solidFill>
                <a:latin typeface="+mn-ea"/>
              </a:rPr>
              <a:t>HWR and helium jacket design optimization for minimizing frequency detuning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4F4F4F"/>
                </a:solidFill>
                <a:latin typeface="+mn-ea"/>
              </a:rPr>
              <a:t>CST Studio Suite (Structural Mechanics &amp; </a:t>
            </a:r>
            <a:r>
              <a:rPr lang="en-US" altLang="ko-KR" dirty="0" err="1">
                <a:solidFill>
                  <a:srgbClr val="4F4F4F"/>
                </a:solidFill>
                <a:latin typeface="+mn-ea"/>
              </a:rPr>
              <a:t>Eigenmode</a:t>
            </a:r>
            <a:r>
              <a:rPr lang="en-US" altLang="ko-KR" dirty="0">
                <a:solidFill>
                  <a:srgbClr val="4F4F4F"/>
                </a:solidFill>
                <a:latin typeface="+mn-ea"/>
              </a:rPr>
              <a:t> solver</a:t>
            </a:r>
            <a:r>
              <a:rPr lang="en-US" altLang="ko-KR" dirty="0" smtClean="0">
                <a:solidFill>
                  <a:srgbClr val="4F4F4F"/>
                </a:solidFill>
                <a:latin typeface="+mn-ea"/>
              </a:rPr>
              <a:t>)</a:t>
            </a:r>
            <a:endParaRPr lang="en-US" altLang="ko-KR" dirty="0" smtClean="0">
              <a:solidFill>
                <a:srgbClr val="4F4F4F"/>
              </a:solidFill>
              <a:latin typeface="+mn-ea"/>
            </a:endParaRPr>
          </a:p>
        </p:txBody>
      </p:sp>
      <p:sp>
        <p:nvSpPr>
          <p:cNvPr id="116" name="사각형: 둥근 모서리 3">
            <a:extLst>
              <a:ext uri="{FF2B5EF4-FFF2-40B4-BE49-F238E27FC236}">
                <a16:creationId xmlns:a16="http://schemas.microsoft.com/office/drawing/2014/main" id="{DE506117-D81A-41CC-8630-2406D542E65E}"/>
              </a:ext>
            </a:extLst>
          </p:cNvPr>
          <p:cNvSpPr/>
          <p:nvPr/>
        </p:nvSpPr>
        <p:spPr bwMode="auto">
          <a:xfrm>
            <a:off x="160844" y="3828524"/>
            <a:ext cx="2160000" cy="1440000"/>
          </a:xfrm>
          <a:prstGeom prst="round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b="1" dirty="0">
                <a:solidFill>
                  <a:srgbClr val="4F4F4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EM solver</a:t>
            </a:r>
          </a:p>
          <a:p>
            <a:pPr algn="ctr" defTabSz="91440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srgbClr val="4F4F4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EM parameter</a:t>
            </a:r>
            <a:br>
              <a:rPr kumimoji="1" lang="en-US" altLang="ko-KR" dirty="0">
                <a:solidFill>
                  <a:srgbClr val="4F4F4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kumimoji="1" lang="en-US" altLang="ko-KR" dirty="0">
                <a:solidFill>
                  <a:srgbClr val="4F4F4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of cavity</a:t>
            </a:r>
            <a:endParaRPr kumimoji="1" lang="ko-KR" altLang="en-US" dirty="0">
              <a:solidFill>
                <a:srgbClr val="4F4F4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8" name="사각형: 둥근 모서리 5">
            <a:extLst>
              <a:ext uri="{FF2B5EF4-FFF2-40B4-BE49-F238E27FC236}">
                <a16:creationId xmlns:a16="http://schemas.microsoft.com/office/drawing/2014/main" id="{4C5184F8-FE8D-4E2B-AF92-C6E2DB8A8EA5}"/>
              </a:ext>
            </a:extLst>
          </p:cNvPr>
          <p:cNvSpPr/>
          <p:nvPr/>
        </p:nvSpPr>
        <p:spPr bwMode="auto">
          <a:xfrm>
            <a:off x="3525788" y="3828524"/>
            <a:ext cx="2160000" cy="1440000"/>
          </a:xfrm>
          <a:prstGeom prst="roundRect">
            <a:avLst/>
          </a:prstGeom>
          <a:noFill/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b="1" dirty="0">
                <a:solidFill>
                  <a:srgbClr val="4F4F4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Mech. solver</a:t>
            </a:r>
          </a:p>
          <a:p>
            <a:pPr algn="ctr" defTabSz="91440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srgbClr val="4F4F4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Mechanical deformation of cavity by external force</a:t>
            </a:r>
            <a:endParaRPr kumimoji="1" lang="ko-KR" altLang="en-US" dirty="0">
              <a:solidFill>
                <a:srgbClr val="4F4F4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9" name="사각형: 둥근 모서리 6">
            <a:extLst>
              <a:ext uri="{FF2B5EF4-FFF2-40B4-BE49-F238E27FC236}">
                <a16:creationId xmlns:a16="http://schemas.microsoft.com/office/drawing/2014/main" id="{50C25B91-9C92-472B-A3CF-F754FE09D10A}"/>
              </a:ext>
            </a:extLst>
          </p:cNvPr>
          <p:cNvSpPr/>
          <p:nvPr/>
        </p:nvSpPr>
        <p:spPr bwMode="auto">
          <a:xfrm>
            <a:off x="6890732" y="3828524"/>
            <a:ext cx="2160000" cy="1440000"/>
          </a:xfrm>
          <a:prstGeom prst="round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b="1" dirty="0">
                <a:solidFill>
                  <a:srgbClr val="4F4F4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EM solver</a:t>
            </a:r>
          </a:p>
          <a:p>
            <a:pPr algn="ctr" defTabSz="91440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srgbClr val="4F4F4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EM parameter</a:t>
            </a:r>
            <a:br>
              <a:rPr kumimoji="1" lang="en-US" altLang="ko-KR" dirty="0">
                <a:solidFill>
                  <a:srgbClr val="4F4F4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kumimoji="1" lang="en-US" altLang="ko-KR" dirty="0">
                <a:solidFill>
                  <a:srgbClr val="4F4F4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of deformed cavity</a:t>
            </a:r>
            <a:endParaRPr kumimoji="1" lang="ko-KR" altLang="en-US" dirty="0">
              <a:solidFill>
                <a:srgbClr val="4F4F4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3" name="화살표: 오른쪽 7">
            <a:extLst>
              <a:ext uri="{FF2B5EF4-FFF2-40B4-BE49-F238E27FC236}">
                <a16:creationId xmlns:a16="http://schemas.microsoft.com/office/drawing/2014/main" id="{40CBDBDE-2C1B-45C4-9639-721D30DC6026}"/>
              </a:ext>
            </a:extLst>
          </p:cNvPr>
          <p:cNvSpPr/>
          <p:nvPr/>
        </p:nvSpPr>
        <p:spPr bwMode="auto">
          <a:xfrm>
            <a:off x="2491316" y="4368504"/>
            <a:ext cx="864000" cy="360040"/>
          </a:xfrm>
          <a:prstGeom prst="rightArrow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24" name="화살표: 오른쪽 8">
            <a:extLst>
              <a:ext uri="{FF2B5EF4-FFF2-40B4-BE49-F238E27FC236}">
                <a16:creationId xmlns:a16="http://schemas.microsoft.com/office/drawing/2014/main" id="{57A0EE95-8D97-4C56-A772-1F633B226C7D}"/>
              </a:ext>
            </a:extLst>
          </p:cNvPr>
          <p:cNvSpPr/>
          <p:nvPr/>
        </p:nvSpPr>
        <p:spPr bwMode="auto">
          <a:xfrm>
            <a:off x="5856260" y="4368504"/>
            <a:ext cx="864000" cy="360040"/>
          </a:xfrm>
          <a:prstGeom prst="rightArrow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25" name="직사각형 124">
            <a:extLst>
              <a:ext uri="{FF2B5EF4-FFF2-40B4-BE49-F238E27FC236}">
                <a16:creationId xmlns:a16="http://schemas.microsoft.com/office/drawing/2014/main" id="{2D5FC78F-25B5-4E2F-9C35-2113576DB975}"/>
              </a:ext>
            </a:extLst>
          </p:cNvPr>
          <p:cNvSpPr/>
          <p:nvPr/>
        </p:nvSpPr>
        <p:spPr>
          <a:xfrm>
            <a:off x="2505702" y="3793748"/>
            <a:ext cx="770980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91440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srgbClr val="4F4F4F"/>
                </a:solidFill>
                <a:latin typeface="맑은 고딕" panose="020B0503020000020004" pitchFamily="50" charset="-127"/>
                <a:ea typeface="휴먼둥근헤드라인" pitchFamily="18" charset="-127"/>
              </a:rPr>
              <a:t>Lorentz</a:t>
            </a:r>
            <a:br>
              <a:rPr kumimoji="1" lang="en-US" altLang="ko-KR" dirty="0">
                <a:solidFill>
                  <a:srgbClr val="4F4F4F"/>
                </a:solidFill>
                <a:latin typeface="맑은 고딕" panose="020B0503020000020004" pitchFamily="50" charset="-127"/>
                <a:ea typeface="휴먼둥근헤드라인" pitchFamily="18" charset="-127"/>
              </a:rPr>
            </a:br>
            <a:r>
              <a:rPr kumimoji="1" lang="en-US" altLang="ko-KR" dirty="0">
                <a:solidFill>
                  <a:srgbClr val="4F4F4F"/>
                </a:solidFill>
                <a:latin typeface="맑은 고딕" panose="020B0503020000020004" pitchFamily="50" charset="-127"/>
                <a:ea typeface="휴먼둥근헤드라인" pitchFamily="18" charset="-127"/>
              </a:rPr>
              <a:t>force</a:t>
            </a:r>
            <a:endParaRPr kumimoji="1" lang="ko-KR" altLang="en-US" dirty="0">
              <a:solidFill>
                <a:srgbClr val="4F4F4F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26" name="직사각형 125">
            <a:extLst>
              <a:ext uri="{FF2B5EF4-FFF2-40B4-BE49-F238E27FC236}">
                <a16:creationId xmlns:a16="http://schemas.microsoft.com/office/drawing/2014/main" id="{4ED16878-1897-4D3E-8345-6FAC7CAB7D57}"/>
              </a:ext>
            </a:extLst>
          </p:cNvPr>
          <p:cNvSpPr/>
          <p:nvPr/>
        </p:nvSpPr>
        <p:spPr>
          <a:xfrm>
            <a:off x="5762718" y="3793748"/>
            <a:ext cx="1047916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91440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srgbClr val="4F4F4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Deformed</a:t>
            </a:r>
            <a:br>
              <a:rPr kumimoji="1" lang="en-US" altLang="ko-KR" dirty="0">
                <a:solidFill>
                  <a:srgbClr val="4F4F4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kumimoji="1" lang="en-US" altLang="ko-KR" dirty="0">
                <a:solidFill>
                  <a:srgbClr val="4F4F4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cavity</a:t>
            </a:r>
            <a:endParaRPr kumimoji="1" lang="ko-KR" altLang="en-US" dirty="0">
              <a:solidFill>
                <a:srgbClr val="4F4F4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7" name="화살표: 오른쪽 11">
            <a:extLst>
              <a:ext uri="{FF2B5EF4-FFF2-40B4-BE49-F238E27FC236}">
                <a16:creationId xmlns:a16="http://schemas.microsoft.com/office/drawing/2014/main" id="{16379A36-A381-4AEF-A266-8FF2F92EF6B8}"/>
              </a:ext>
            </a:extLst>
          </p:cNvPr>
          <p:cNvSpPr/>
          <p:nvPr/>
        </p:nvSpPr>
        <p:spPr bwMode="auto">
          <a:xfrm rot="16200000">
            <a:off x="4134920" y="5624313"/>
            <a:ext cx="864000" cy="360040"/>
          </a:xfrm>
          <a:prstGeom prst="rightArrow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28" name="직사각형 127">
            <a:extLst>
              <a:ext uri="{FF2B5EF4-FFF2-40B4-BE49-F238E27FC236}">
                <a16:creationId xmlns:a16="http://schemas.microsoft.com/office/drawing/2014/main" id="{6BF7A88A-2FC8-43DF-ACE6-92D8F484D7B5}"/>
              </a:ext>
            </a:extLst>
          </p:cNvPr>
          <p:cNvSpPr/>
          <p:nvPr/>
        </p:nvSpPr>
        <p:spPr>
          <a:xfrm>
            <a:off x="4655274" y="5512887"/>
            <a:ext cx="11432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srgbClr val="4F4F4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Helium</a:t>
            </a:r>
            <a:br>
              <a:rPr kumimoji="1" lang="en-US" altLang="ko-KR" dirty="0">
                <a:solidFill>
                  <a:srgbClr val="4F4F4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kumimoji="1" lang="en-US" altLang="ko-KR" dirty="0">
                <a:solidFill>
                  <a:srgbClr val="4F4F4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pressure </a:t>
            </a:r>
            <a:endParaRPr kumimoji="1" lang="ko-KR" altLang="en-US" dirty="0">
              <a:solidFill>
                <a:srgbClr val="4F4F4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슬라이드 번호 개체 틀 15"/>
          <p:cNvSpPr>
            <a:spLocks noGrp="1"/>
          </p:cNvSpPr>
          <p:nvPr>
            <p:ph type="sldNum" sz="quarter" idx="12"/>
          </p:nvPr>
        </p:nvSpPr>
        <p:spPr>
          <a:xfrm>
            <a:off x="8593666" y="6431168"/>
            <a:ext cx="520195" cy="365125"/>
          </a:xfrm>
        </p:spPr>
        <p:txBody>
          <a:bodyPr/>
          <a:lstStyle/>
          <a:p>
            <a:fld id="{FC7ADDEA-BE8C-4200-AFC5-CFC54F27A065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335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BA45628-F85A-4971-A1E3-1798EBAE7E32}"/>
              </a:ext>
            </a:extLst>
          </p:cNvPr>
          <p:cNvSpPr txBox="1"/>
          <p:nvPr/>
        </p:nvSpPr>
        <p:spPr>
          <a:xfrm>
            <a:off x="1033267" y="410943"/>
            <a:ext cx="776238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defTabSz="914400" latinLnBrk="1">
              <a:defRPr/>
            </a:pPr>
            <a:r>
              <a:rPr lang="en-US" altLang="ko-KR" sz="2800" b="1" spc="-120" dirty="0" smtClean="0">
                <a:solidFill>
                  <a:srgbClr val="474747"/>
                </a:solidFill>
                <a:latin typeface="+mn-ea"/>
                <a:cs typeface="Arial" panose="020B0604020202020204" pitchFamily="34" charset="0"/>
              </a:rPr>
              <a:t>Helium </a:t>
            </a:r>
            <a:r>
              <a:rPr lang="en-US" altLang="ko-KR" sz="2800" b="1" spc="-120" dirty="0">
                <a:solidFill>
                  <a:srgbClr val="474747"/>
                </a:solidFill>
                <a:latin typeface="+mn-ea"/>
                <a:cs typeface="Arial" panose="020B0604020202020204" pitchFamily="34" charset="0"/>
              </a:rPr>
              <a:t>Jacket Design and He Pressure </a:t>
            </a:r>
            <a:r>
              <a:rPr lang="en-US" altLang="ko-KR" sz="2800" b="1" spc="-120" dirty="0" smtClean="0">
                <a:solidFill>
                  <a:srgbClr val="474747"/>
                </a:solidFill>
                <a:latin typeface="+mn-ea"/>
                <a:cs typeface="Arial" panose="020B0604020202020204" pitchFamily="34" charset="0"/>
              </a:rPr>
              <a:t>Sensitivity</a:t>
            </a:r>
            <a:endParaRPr lang="en-US" altLang="ko-KR" sz="2800" b="1" spc="-120" dirty="0">
              <a:solidFill>
                <a:srgbClr val="474747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735F53-2C1A-4F80-BABB-2DDC2A506BD4}"/>
              </a:ext>
            </a:extLst>
          </p:cNvPr>
          <p:cNvSpPr txBox="1"/>
          <p:nvPr/>
        </p:nvSpPr>
        <p:spPr>
          <a:xfrm>
            <a:off x="137263" y="97004"/>
            <a:ext cx="989373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r>
              <a:rPr lang="en-US" altLang="ko-KR" sz="6000" b="1" spc="-300" dirty="0" smtClean="0">
                <a:solidFill>
                  <a:schemeClr val="bg1">
                    <a:lumMod val="65000"/>
                  </a:schemeClr>
                </a:solidFill>
                <a:latin typeface="+mn-ea"/>
                <a:cs typeface="Arial" panose="020B0604020202020204" pitchFamily="34" charset="0"/>
              </a:rPr>
              <a:t>0</a:t>
            </a:r>
            <a:r>
              <a:rPr lang="en-US" altLang="ko-KR" sz="6000" b="1" spc="-300" dirty="0" smtClean="0">
                <a:solidFill>
                  <a:srgbClr val="0056A9"/>
                </a:solidFill>
                <a:latin typeface="+mn-ea"/>
                <a:cs typeface="Arial" panose="020B0604020202020204" pitchFamily="34" charset="0"/>
              </a:rPr>
              <a:t>3</a:t>
            </a:r>
            <a:endParaRPr lang="en-US" altLang="ko-KR" sz="6000" b="1" spc="-300" dirty="0">
              <a:solidFill>
                <a:srgbClr val="0056A9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A39815-6DA5-473B-B05A-67F36BC38975}"/>
              </a:ext>
            </a:extLst>
          </p:cNvPr>
          <p:cNvSpPr txBox="1"/>
          <p:nvPr/>
        </p:nvSpPr>
        <p:spPr>
          <a:xfrm>
            <a:off x="1059994" y="297222"/>
            <a:ext cx="2018501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lvl="0" defTabSz="914400" latinLnBrk="1">
              <a:defRPr/>
            </a:pPr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EM-Mechanical 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연동 해석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8897" y="1052225"/>
            <a:ext cx="8264278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4F4F4F"/>
                </a:solidFill>
                <a:latin typeface="+mn-ea"/>
              </a:rPr>
              <a:t>Fixed </a:t>
            </a:r>
            <a:r>
              <a:rPr lang="en-US" altLang="ko-KR" dirty="0">
                <a:solidFill>
                  <a:srgbClr val="4F4F4F"/>
                </a:solidFill>
                <a:latin typeface="+mn-ea"/>
              </a:rPr>
              <a:t>beam port condition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4F4F4F"/>
                </a:solidFill>
                <a:latin typeface="+mn-ea"/>
              </a:rPr>
              <a:t>Cylindrical titanium helium jacket 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4F4F4F"/>
                </a:solidFill>
                <a:latin typeface="+mn-ea"/>
              </a:rPr>
              <a:t>Reinforced helium jacket to reduce deformation of flat ends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4F4F4F"/>
                </a:solidFill>
                <a:latin typeface="+mn-ea"/>
              </a:rPr>
              <a:t>Stiffening rib on conical inner </a:t>
            </a:r>
            <a:r>
              <a:rPr lang="en-US" altLang="ko-KR" dirty="0" smtClean="0">
                <a:solidFill>
                  <a:srgbClr val="4F4F4F"/>
                </a:solidFill>
                <a:latin typeface="+mn-ea"/>
              </a:rPr>
              <a:t>conductor</a:t>
            </a:r>
          </a:p>
        </p:txBody>
      </p:sp>
      <p:grpSp>
        <p:nvGrpSpPr>
          <p:cNvPr id="139" name="그룹 138">
            <a:extLst>
              <a:ext uri="{FF2B5EF4-FFF2-40B4-BE49-F238E27FC236}">
                <a16:creationId xmlns:a16="http://schemas.microsoft.com/office/drawing/2014/main" id="{5765A351-FA69-413C-9287-D410FC242167}"/>
              </a:ext>
            </a:extLst>
          </p:cNvPr>
          <p:cNvGrpSpPr/>
          <p:nvPr/>
        </p:nvGrpSpPr>
        <p:grpSpPr>
          <a:xfrm>
            <a:off x="1208058" y="2565873"/>
            <a:ext cx="7103259" cy="1869443"/>
            <a:chOff x="568414" y="1602974"/>
            <a:chExt cx="8984523" cy="2916000"/>
          </a:xfrm>
        </p:grpSpPr>
        <p:pic>
          <p:nvPicPr>
            <p:cNvPr id="140" name="그림 139">
              <a:extLst>
                <a:ext uri="{FF2B5EF4-FFF2-40B4-BE49-F238E27FC236}">
                  <a16:creationId xmlns:a16="http://schemas.microsoft.com/office/drawing/2014/main" id="{02546121-EE9C-49CD-8571-4BE874E6A1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5" t="9080" r="19145" b="7268"/>
            <a:stretch/>
          </p:blipFill>
          <p:spPr>
            <a:xfrm>
              <a:off x="568414" y="1767883"/>
              <a:ext cx="2002612" cy="2586183"/>
            </a:xfrm>
            <a:prstGeom prst="rect">
              <a:avLst/>
            </a:prstGeom>
          </p:spPr>
        </p:pic>
        <p:pic>
          <p:nvPicPr>
            <p:cNvPr id="141" name="그림 140">
              <a:extLst>
                <a:ext uri="{FF2B5EF4-FFF2-40B4-BE49-F238E27FC236}">
                  <a16:creationId xmlns:a16="http://schemas.microsoft.com/office/drawing/2014/main" id="{4C774C7F-E848-4BBB-8951-E2041F1F1D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07" t="8384" r="15325" b="5324"/>
            <a:stretch/>
          </p:blipFill>
          <p:spPr>
            <a:xfrm>
              <a:off x="7540330" y="1602974"/>
              <a:ext cx="2012607" cy="2916000"/>
            </a:xfrm>
            <a:prstGeom prst="rect">
              <a:avLst/>
            </a:prstGeom>
          </p:spPr>
        </p:pic>
        <p:pic>
          <p:nvPicPr>
            <p:cNvPr id="142" name="그림 141">
              <a:extLst>
                <a:ext uri="{FF2B5EF4-FFF2-40B4-BE49-F238E27FC236}">
                  <a16:creationId xmlns:a16="http://schemas.microsoft.com/office/drawing/2014/main" id="{5BA1F252-3906-4E08-BE6A-47218028A4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4" t="5665" r="6433" b="5854"/>
            <a:stretch/>
          </p:blipFill>
          <p:spPr>
            <a:xfrm>
              <a:off x="2867336" y="1602974"/>
              <a:ext cx="2047599" cy="2916000"/>
            </a:xfrm>
            <a:prstGeom prst="rect">
              <a:avLst/>
            </a:prstGeom>
          </p:spPr>
        </p:pic>
        <p:pic>
          <p:nvPicPr>
            <p:cNvPr id="143" name="그림 142">
              <a:extLst>
                <a:ext uri="{FF2B5EF4-FFF2-40B4-BE49-F238E27FC236}">
                  <a16:creationId xmlns:a16="http://schemas.microsoft.com/office/drawing/2014/main" id="{FAD0D1D0-EF84-4B1C-9501-0597579761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4" t="5875" r="13650" b="4698"/>
            <a:stretch/>
          </p:blipFill>
          <p:spPr>
            <a:xfrm>
              <a:off x="5211245" y="1602974"/>
              <a:ext cx="2032776" cy="2916000"/>
            </a:xfrm>
            <a:prstGeom prst="rect">
              <a:avLst/>
            </a:prstGeom>
          </p:spPr>
        </p:pic>
      </p:grpSp>
      <p:graphicFrame>
        <p:nvGraphicFramePr>
          <p:cNvPr id="144" name="차트 143">
            <a:extLst>
              <a:ext uri="{FF2B5EF4-FFF2-40B4-BE49-F238E27FC236}">
                <a16:creationId xmlns:a16="http://schemas.microsoft.com/office/drawing/2014/main" id="{44A30A6C-E10C-4041-837B-72042BC242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267076"/>
              </p:ext>
            </p:extLst>
          </p:nvPr>
        </p:nvGraphicFramePr>
        <p:xfrm>
          <a:off x="406401" y="4622255"/>
          <a:ext cx="8486774" cy="1900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45" name="직선 화살표 연결선 144">
            <a:extLst>
              <a:ext uri="{FF2B5EF4-FFF2-40B4-BE49-F238E27FC236}">
                <a16:creationId xmlns:a16="http://schemas.microsoft.com/office/drawing/2014/main" id="{F84FCEF2-EBB8-44E0-A70F-5DDA026954D2}"/>
              </a:ext>
            </a:extLst>
          </p:cNvPr>
          <p:cNvCxnSpPr>
            <a:cxnSpLocks/>
            <a:stCxn id="140" idx="2"/>
          </p:cNvCxnSpPr>
          <p:nvPr/>
        </p:nvCxnSpPr>
        <p:spPr>
          <a:xfrm>
            <a:off x="1999701" y="4329594"/>
            <a:ext cx="644439" cy="574114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headEnd type="oval"/>
            <a:tailEnd type="triangle"/>
          </a:ln>
          <a:effectLst/>
        </p:spPr>
      </p:cxnSp>
      <p:cxnSp>
        <p:nvCxnSpPr>
          <p:cNvPr id="148" name="직선 화살표 연결선 147">
            <a:extLst>
              <a:ext uri="{FF2B5EF4-FFF2-40B4-BE49-F238E27FC236}">
                <a16:creationId xmlns:a16="http://schemas.microsoft.com/office/drawing/2014/main" id="{5776877C-07D4-4B0A-B691-369332961999}"/>
              </a:ext>
            </a:extLst>
          </p:cNvPr>
          <p:cNvCxnSpPr>
            <a:cxnSpLocks/>
            <a:stCxn id="142" idx="2"/>
          </p:cNvCxnSpPr>
          <p:nvPr/>
        </p:nvCxnSpPr>
        <p:spPr>
          <a:xfrm>
            <a:off x="3835037" y="4435316"/>
            <a:ext cx="603169" cy="1333024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headEnd type="oval"/>
            <a:tailEnd type="triangle"/>
          </a:ln>
          <a:effectLst/>
        </p:spPr>
      </p:cxnSp>
      <p:cxnSp>
        <p:nvCxnSpPr>
          <p:cNvPr id="152" name="직선 화살표 연결선 151">
            <a:extLst>
              <a:ext uri="{FF2B5EF4-FFF2-40B4-BE49-F238E27FC236}">
                <a16:creationId xmlns:a16="http://schemas.microsoft.com/office/drawing/2014/main" id="{FC3FA313-FDEA-46BA-B594-6CBBED04B9DF}"/>
              </a:ext>
            </a:extLst>
          </p:cNvPr>
          <p:cNvCxnSpPr>
            <a:cxnSpLocks/>
            <a:stCxn id="143" idx="2"/>
          </p:cNvCxnSpPr>
          <p:nvPr/>
        </p:nvCxnSpPr>
        <p:spPr>
          <a:xfrm>
            <a:off x="5682296" y="4435316"/>
            <a:ext cx="476772" cy="776764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headEnd type="oval"/>
            <a:tailEnd type="triangle"/>
          </a:ln>
          <a:effectLst/>
        </p:spPr>
      </p:cxnSp>
      <p:cxnSp>
        <p:nvCxnSpPr>
          <p:cNvPr id="153" name="직선 화살표 연결선 152">
            <a:extLst>
              <a:ext uri="{FF2B5EF4-FFF2-40B4-BE49-F238E27FC236}">
                <a16:creationId xmlns:a16="http://schemas.microsoft.com/office/drawing/2014/main" id="{D331D4F6-5EF3-4775-BA84-B1E332666593}"/>
              </a:ext>
            </a:extLst>
          </p:cNvPr>
          <p:cNvCxnSpPr>
            <a:cxnSpLocks/>
            <a:stCxn id="141" idx="2"/>
          </p:cNvCxnSpPr>
          <p:nvPr/>
        </p:nvCxnSpPr>
        <p:spPr>
          <a:xfrm>
            <a:off x="7515723" y="4435316"/>
            <a:ext cx="327422" cy="936784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headEnd type="oval"/>
            <a:tailEnd type="triangle"/>
          </a:ln>
          <a:effectLst/>
        </p:spPr>
      </p:cxnSp>
      <p:sp>
        <p:nvSpPr>
          <p:cNvPr id="18" name="슬라이드 번호 개체 틀 15"/>
          <p:cNvSpPr>
            <a:spLocks noGrp="1"/>
          </p:cNvSpPr>
          <p:nvPr>
            <p:ph type="sldNum" sz="quarter" idx="12"/>
          </p:nvPr>
        </p:nvSpPr>
        <p:spPr>
          <a:xfrm>
            <a:off x="8593666" y="6431168"/>
            <a:ext cx="520195" cy="365125"/>
          </a:xfrm>
        </p:spPr>
        <p:txBody>
          <a:bodyPr/>
          <a:lstStyle/>
          <a:p>
            <a:fld id="{FC7ADDEA-BE8C-4200-AFC5-CFC54F27A065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271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BA45628-F85A-4971-A1E3-1798EBAE7E32}"/>
              </a:ext>
            </a:extLst>
          </p:cNvPr>
          <p:cNvSpPr txBox="1"/>
          <p:nvPr/>
        </p:nvSpPr>
        <p:spPr>
          <a:xfrm>
            <a:off x="1033267" y="410943"/>
            <a:ext cx="374461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defTabSz="914400" latinLnBrk="1">
              <a:defRPr/>
            </a:pPr>
            <a:r>
              <a:rPr lang="en-US" altLang="ko-KR" sz="2800" b="1" spc="-120" dirty="0" smtClean="0">
                <a:solidFill>
                  <a:srgbClr val="474747"/>
                </a:solidFill>
                <a:latin typeface="+mn-ea"/>
                <a:cs typeface="Arial" panose="020B0604020202020204" pitchFamily="34" charset="0"/>
              </a:rPr>
              <a:t>Lorentz </a:t>
            </a:r>
            <a:r>
              <a:rPr lang="en-US" altLang="ko-KR" sz="2800" b="1" spc="-120" dirty="0">
                <a:solidFill>
                  <a:srgbClr val="474747"/>
                </a:solidFill>
                <a:latin typeface="+mn-ea"/>
                <a:cs typeface="Arial" panose="020B0604020202020204" pitchFamily="34" charset="0"/>
              </a:rPr>
              <a:t>Force Detuning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735F53-2C1A-4F80-BABB-2DDC2A506BD4}"/>
              </a:ext>
            </a:extLst>
          </p:cNvPr>
          <p:cNvSpPr txBox="1"/>
          <p:nvPr/>
        </p:nvSpPr>
        <p:spPr>
          <a:xfrm>
            <a:off x="137263" y="97004"/>
            <a:ext cx="989373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r>
              <a:rPr lang="en-US" altLang="ko-KR" sz="6000" b="1" spc="-300" dirty="0" smtClean="0">
                <a:solidFill>
                  <a:schemeClr val="bg1">
                    <a:lumMod val="65000"/>
                  </a:schemeClr>
                </a:solidFill>
                <a:latin typeface="+mn-ea"/>
                <a:cs typeface="Arial" panose="020B0604020202020204" pitchFamily="34" charset="0"/>
              </a:rPr>
              <a:t>0</a:t>
            </a:r>
            <a:r>
              <a:rPr lang="en-US" altLang="ko-KR" sz="6000" b="1" spc="-300" dirty="0" smtClean="0">
                <a:solidFill>
                  <a:srgbClr val="0056A9"/>
                </a:solidFill>
                <a:latin typeface="+mn-ea"/>
                <a:cs typeface="Arial" panose="020B0604020202020204" pitchFamily="34" charset="0"/>
              </a:rPr>
              <a:t>3</a:t>
            </a:r>
            <a:endParaRPr lang="en-US" altLang="ko-KR" sz="6000" b="1" spc="-300" dirty="0">
              <a:solidFill>
                <a:srgbClr val="0056A9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A39815-6DA5-473B-B05A-67F36BC38975}"/>
              </a:ext>
            </a:extLst>
          </p:cNvPr>
          <p:cNvSpPr txBox="1"/>
          <p:nvPr/>
        </p:nvSpPr>
        <p:spPr>
          <a:xfrm>
            <a:off x="1059994" y="297222"/>
            <a:ext cx="2018501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lvl="0" defTabSz="914400" latinLnBrk="1">
              <a:defRPr/>
            </a:pPr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EM-Mechanical 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연동 해석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8897" y="1052225"/>
            <a:ext cx="826427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4F4F4F"/>
                </a:solidFill>
                <a:latin typeface="+mn-ea"/>
              </a:rPr>
              <a:t>Lorentz </a:t>
            </a:r>
            <a:r>
              <a:rPr lang="en-US" altLang="ko-KR" dirty="0">
                <a:solidFill>
                  <a:srgbClr val="4F4F4F"/>
                </a:solidFill>
                <a:latin typeface="+mn-ea"/>
              </a:rPr>
              <a:t>force detuning is important in pulsed machine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4F4F4F"/>
                </a:solidFill>
                <a:latin typeface="+mn-ea"/>
              </a:rPr>
              <a:t>Fixed beam port </a:t>
            </a:r>
            <a:r>
              <a:rPr lang="en-US" altLang="ko-KR" dirty="0" smtClean="0">
                <a:solidFill>
                  <a:srgbClr val="4F4F4F"/>
                </a:solidFill>
                <a:latin typeface="+mn-ea"/>
              </a:rPr>
              <a:t>condition</a:t>
            </a:r>
            <a:endParaRPr lang="en-US" altLang="ko-KR" dirty="0">
              <a:solidFill>
                <a:srgbClr val="4F4F4F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2A2AB13-CBCB-40DD-A416-ECB5E138B7B0}"/>
                  </a:ext>
                </a:extLst>
              </p:cNvPr>
              <p:cNvSpPr txBox="1"/>
              <p:nvPr/>
            </p:nvSpPr>
            <p:spPr>
              <a:xfrm>
                <a:off x="2703392" y="5497288"/>
                <a:ext cx="4440190" cy="6370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914400" fontAlgn="base" latinLnBrk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ko-K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ko-K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sub>
                      </m:sSub>
                      <m:r>
                        <a:rPr kumimoji="1" lang="en-US" altLang="ko-K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ko-K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1" lang="ko-KR" alt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𝛥</m:t>
                          </m:r>
                          <m:r>
                            <a:rPr kumimoji="1" lang="en-US" altLang="ko-K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ko-KR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ko-K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ko-KR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𝛥</m:t>
                                  </m:r>
                                  <m:sSub>
                                    <m:sSubPr>
                                      <m:ctrlPr>
                                        <a:rPr kumimoji="1" lang="en-US" altLang="ko-KR" sz="20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ko-KR" sz="20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kumimoji="1" lang="en-US" altLang="ko-KR" sz="20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𝑎𝑐𝑐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kumimoji="1" lang="en-US" altLang="ko-KR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ko-K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=−3.37  [</m:t>
                      </m:r>
                      <m:f>
                        <m:fPr>
                          <m:type m:val="lin"/>
                          <m:ctrlPr>
                            <a:rPr kumimoji="1" lang="en-US" altLang="ko-K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1" lang="en-US" altLang="ko-K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𝐻𝑧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ko-KR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ko-K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kumimoji="1" lang="en-US" altLang="ko-K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ko-KR" sz="20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𝑀𝑉</m:t>
                                      </m:r>
                                    </m:num>
                                    <m:den>
                                      <m:r>
                                        <a:rPr kumimoji="1" lang="en-US" altLang="ko-KR" sz="20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𝑚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1" lang="en-US" altLang="ko-KR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ko-K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]</m:t>
                      </m:r>
                    </m:oMath>
                  </m:oMathPara>
                </a14:m>
                <a:endParaRPr kumimoji="1" lang="ko-KR" altLang="en-US" sz="2000" dirty="0">
                  <a:solidFill>
                    <a:srgbClr val="000000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2A2AB13-CBCB-40DD-A416-ECB5E138B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392" y="5497288"/>
                <a:ext cx="4440190" cy="637034"/>
              </a:xfrm>
              <a:prstGeom prst="rect">
                <a:avLst/>
              </a:prstGeom>
              <a:blipFill>
                <a:blip r:embed="rId2"/>
                <a:stretch>
                  <a:fillRect b="-96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B9DE3A3D-3E5B-4443-BC32-403F1B50564B}"/>
              </a:ext>
            </a:extLst>
          </p:cNvPr>
          <p:cNvSpPr txBox="1"/>
          <p:nvPr/>
        </p:nvSpPr>
        <p:spPr>
          <a:xfrm>
            <a:off x="888889" y="4935254"/>
            <a:ext cx="272792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srgbClr val="4F4F4F"/>
                </a:solidFill>
                <a:latin typeface="+mn-ea"/>
              </a:rPr>
              <a:t>Lorentz force on cavity</a:t>
            </a:r>
            <a:endParaRPr kumimoji="1" lang="ko-KR" altLang="en-US" dirty="0">
              <a:solidFill>
                <a:srgbClr val="4F4F4F"/>
              </a:solidFill>
              <a:latin typeface="+mn-ea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8C5770-CD24-49E9-8B0B-455E168ED5F2}"/>
              </a:ext>
            </a:extLst>
          </p:cNvPr>
          <p:cNvSpPr txBox="1"/>
          <p:nvPr/>
        </p:nvSpPr>
        <p:spPr>
          <a:xfrm>
            <a:off x="5114332" y="4940698"/>
            <a:ext cx="269432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srgbClr val="4F4F4F"/>
                </a:solidFill>
                <a:latin typeface="+mn-ea"/>
              </a:rPr>
              <a:t>Displacement of cavity</a:t>
            </a:r>
            <a:endParaRPr kumimoji="1" lang="ko-KR" altLang="en-US" dirty="0">
              <a:solidFill>
                <a:srgbClr val="4F4F4F"/>
              </a:solidFill>
              <a:latin typeface="+mn-ea"/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79373672-EC01-4443-A76F-ABAE5CD1BC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" t="8331" r="10996" b="6152"/>
          <a:stretch/>
        </p:blipFill>
        <p:spPr>
          <a:xfrm>
            <a:off x="949170" y="1917370"/>
            <a:ext cx="2340000" cy="2872350"/>
          </a:xfrm>
          <a:prstGeom prst="rect">
            <a:avLst/>
          </a:prstGeom>
        </p:spPr>
      </p:pic>
      <p:grpSp>
        <p:nvGrpSpPr>
          <p:cNvPr id="29" name="그룹 28">
            <a:extLst>
              <a:ext uri="{FF2B5EF4-FFF2-40B4-BE49-F238E27FC236}">
                <a16:creationId xmlns:a16="http://schemas.microsoft.com/office/drawing/2014/main" id="{C48A209D-209B-4D81-9DE2-8A3AAFCA6BD7}"/>
              </a:ext>
            </a:extLst>
          </p:cNvPr>
          <p:cNvGrpSpPr/>
          <p:nvPr/>
        </p:nvGrpSpPr>
        <p:grpSpPr>
          <a:xfrm>
            <a:off x="4039974" y="1895173"/>
            <a:ext cx="4843043" cy="2916745"/>
            <a:chOff x="4386608" y="1745767"/>
            <a:chExt cx="4843043" cy="2916745"/>
          </a:xfrm>
        </p:grpSpPr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D7E789ED-DCBB-4C0C-B749-24A3101B74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0" t="9497" r="14132" b="10049"/>
            <a:stretch/>
          </p:blipFill>
          <p:spPr>
            <a:xfrm>
              <a:off x="4386608" y="1745767"/>
              <a:ext cx="2340000" cy="2916745"/>
            </a:xfrm>
            <a:prstGeom prst="rect">
              <a:avLst/>
            </a:prstGeom>
          </p:spPr>
        </p:pic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A0CB9DB5-5760-4E75-AF3E-86473B824D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60" t="10375" r="9669" b="7786"/>
            <a:stretch/>
          </p:blipFill>
          <p:spPr>
            <a:xfrm>
              <a:off x="6889651" y="1829064"/>
              <a:ext cx="2340000" cy="2750150"/>
            </a:xfrm>
            <a:prstGeom prst="rect">
              <a:avLst/>
            </a:prstGeom>
          </p:spPr>
        </p:pic>
      </p:grpSp>
      <p:sp>
        <p:nvSpPr>
          <p:cNvPr id="32" name="슬라이드 번호 개체 틀 15"/>
          <p:cNvSpPr>
            <a:spLocks noGrp="1"/>
          </p:cNvSpPr>
          <p:nvPr>
            <p:ph type="sldNum" sz="quarter" idx="12"/>
          </p:nvPr>
        </p:nvSpPr>
        <p:spPr>
          <a:xfrm>
            <a:off x="8593666" y="6431168"/>
            <a:ext cx="520195" cy="365125"/>
          </a:xfrm>
        </p:spPr>
        <p:txBody>
          <a:bodyPr/>
          <a:lstStyle/>
          <a:p>
            <a:fld id="{FC7ADDEA-BE8C-4200-AFC5-CFC54F27A065}" type="slidenum">
              <a:rPr lang="ko-KR" altLang="en-US" smtClean="0"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327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BA45628-F85A-4971-A1E3-1798EBAE7E32}"/>
              </a:ext>
            </a:extLst>
          </p:cNvPr>
          <p:cNvSpPr txBox="1"/>
          <p:nvPr/>
        </p:nvSpPr>
        <p:spPr>
          <a:xfrm>
            <a:off x="1033267" y="410943"/>
            <a:ext cx="282994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defTabSz="914400" latinLnBrk="1">
              <a:defRPr/>
            </a:pPr>
            <a:r>
              <a:rPr lang="en-US" altLang="ko-KR" sz="2800" b="1" spc="-120" dirty="0" smtClean="0">
                <a:solidFill>
                  <a:srgbClr val="474747"/>
                </a:solidFill>
                <a:latin typeface="+mn-ea"/>
                <a:cs typeface="Arial" panose="020B0604020202020204" pitchFamily="34" charset="0"/>
              </a:rPr>
              <a:t>Tuning Sensitivity</a:t>
            </a:r>
            <a:endParaRPr lang="en-US" altLang="ko-KR" sz="2800" b="1" spc="-120" dirty="0">
              <a:solidFill>
                <a:srgbClr val="474747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735F53-2C1A-4F80-BABB-2DDC2A506BD4}"/>
              </a:ext>
            </a:extLst>
          </p:cNvPr>
          <p:cNvSpPr txBox="1"/>
          <p:nvPr/>
        </p:nvSpPr>
        <p:spPr>
          <a:xfrm>
            <a:off x="137263" y="97004"/>
            <a:ext cx="989373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r>
              <a:rPr lang="en-US" altLang="ko-KR" sz="6000" b="1" spc="-300" dirty="0" smtClean="0">
                <a:solidFill>
                  <a:schemeClr val="bg1">
                    <a:lumMod val="65000"/>
                  </a:schemeClr>
                </a:solidFill>
                <a:latin typeface="+mn-ea"/>
                <a:cs typeface="Arial" panose="020B0604020202020204" pitchFamily="34" charset="0"/>
              </a:rPr>
              <a:t>0</a:t>
            </a:r>
            <a:r>
              <a:rPr lang="en-US" altLang="ko-KR" sz="6000" b="1" spc="-300" dirty="0" smtClean="0">
                <a:solidFill>
                  <a:srgbClr val="0056A9"/>
                </a:solidFill>
                <a:latin typeface="+mn-ea"/>
                <a:cs typeface="Arial" panose="020B0604020202020204" pitchFamily="34" charset="0"/>
              </a:rPr>
              <a:t>3</a:t>
            </a:r>
            <a:endParaRPr lang="en-US" altLang="ko-KR" sz="6000" b="1" spc="-300" dirty="0">
              <a:solidFill>
                <a:srgbClr val="0056A9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A39815-6DA5-473B-B05A-67F36BC38975}"/>
              </a:ext>
            </a:extLst>
          </p:cNvPr>
          <p:cNvSpPr txBox="1"/>
          <p:nvPr/>
        </p:nvSpPr>
        <p:spPr>
          <a:xfrm>
            <a:off x="1059994" y="297222"/>
            <a:ext cx="2018501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lvl="0" defTabSz="914400" latinLnBrk="1">
              <a:defRPr/>
            </a:pPr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EM-Mechanical 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연동 해석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A207D085-8514-4B1E-8310-71F8D94516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177" y="1058805"/>
            <a:ext cx="3471994" cy="2224609"/>
          </a:xfrm>
          <a:prstGeom prst="rect">
            <a:avLst/>
          </a:prstGeom>
        </p:spPr>
      </p:pic>
      <p:sp>
        <p:nvSpPr>
          <p:cNvPr id="14" name="타원 13">
            <a:extLst>
              <a:ext uri="{FF2B5EF4-FFF2-40B4-BE49-F238E27FC236}">
                <a16:creationId xmlns:a16="http://schemas.microsoft.com/office/drawing/2014/main" id="{11032D75-7A07-4052-AE11-F50D82DB532B}"/>
              </a:ext>
            </a:extLst>
          </p:cNvPr>
          <p:cNvSpPr/>
          <p:nvPr/>
        </p:nvSpPr>
        <p:spPr bwMode="auto">
          <a:xfrm>
            <a:off x="7853447" y="2752316"/>
            <a:ext cx="294545" cy="294545"/>
          </a:xfrm>
          <a:prstGeom prst="ellipse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20099998" lon="24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6C75E7CB-04C9-48A4-9782-3D5B77DA2997}"/>
              </a:ext>
            </a:extLst>
          </p:cNvPr>
          <p:cNvSpPr/>
          <p:nvPr/>
        </p:nvSpPr>
        <p:spPr>
          <a:xfrm>
            <a:off x="8414042" y="1894110"/>
            <a:ext cx="612347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fontAlgn="ctr"/>
            <a:r>
              <a:rPr lang="en-US" altLang="ko-KR" b="1" dirty="0">
                <a:solidFill>
                  <a:srgbClr val="000000"/>
                </a:solidFill>
                <a:latin typeface="+mn-ea"/>
              </a:rPr>
              <a:t>Beam</a:t>
            </a:r>
            <a:br>
              <a:rPr lang="en-US" altLang="ko-KR" b="1" dirty="0">
                <a:solidFill>
                  <a:srgbClr val="000000"/>
                </a:solidFill>
                <a:latin typeface="+mn-ea"/>
              </a:rPr>
            </a:br>
            <a:r>
              <a:rPr lang="en-US" altLang="ko-KR" b="1" dirty="0">
                <a:solidFill>
                  <a:srgbClr val="000000"/>
                </a:solidFill>
                <a:latin typeface="+mn-ea"/>
              </a:rPr>
              <a:t>port</a:t>
            </a:r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EA3ACBF2-F565-478A-9235-C294BB10AB06}"/>
              </a:ext>
            </a:extLst>
          </p:cNvPr>
          <p:cNvCxnSpPr>
            <a:cxnSpLocks/>
            <a:stCxn id="15" idx="2"/>
            <a:endCxn id="14" idx="7"/>
          </p:cNvCxnSpPr>
          <p:nvPr/>
        </p:nvCxnSpPr>
        <p:spPr bwMode="auto">
          <a:xfrm flipH="1">
            <a:off x="8104857" y="2448108"/>
            <a:ext cx="615359" cy="34734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20" name="표 11">
            <a:extLst>
              <a:ext uri="{FF2B5EF4-FFF2-40B4-BE49-F238E27FC236}">
                <a16:creationId xmlns:a16="http://schemas.microsoft.com/office/drawing/2014/main" id="{CB4BEA0F-0A4E-438E-B976-EC9575AAF0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048509"/>
              </p:ext>
            </p:extLst>
          </p:nvPr>
        </p:nvGraphicFramePr>
        <p:xfrm>
          <a:off x="225260" y="3467932"/>
          <a:ext cx="8712000" cy="292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00">
                  <a:extLst>
                    <a:ext uri="{9D8B030D-6E8A-4147-A177-3AD203B41FA5}">
                      <a16:colId xmlns:a16="http://schemas.microsoft.com/office/drawing/2014/main" val="3787329469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3976160838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3137968459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4067833041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003413794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160833369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solidFill>
                            <a:srgbClr val="4F4F4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변형 조건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rgbClr val="4F4F4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0.1 mm</a:t>
                      </a:r>
                      <a:r>
                        <a:rPr lang="ko-KR" altLang="en-US" sz="1800" dirty="0">
                          <a:solidFill>
                            <a:srgbClr val="4F4F4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변위</a:t>
                      </a:r>
                    </a:p>
                  </a:txBody>
                  <a:tcPr marL="0" marR="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rgbClr val="4F4F4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 mm</a:t>
                      </a:r>
                      <a:r>
                        <a:rPr lang="ko-KR" altLang="en-US" sz="1800" dirty="0">
                          <a:solidFill>
                            <a:srgbClr val="4F4F4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변위</a:t>
                      </a:r>
                    </a:p>
                  </a:txBody>
                  <a:tcPr marL="0" marR="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rgbClr val="4F4F4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 Pa</a:t>
                      </a:r>
                      <a:endParaRPr lang="ko-KR" altLang="en-US" sz="1800" dirty="0">
                        <a:solidFill>
                          <a:srgbClr val="4F4F4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rgbClr val="4F4F4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 kPa</a:t>
                      </a:r>
                      <a:endParaRPr lang="ko-KR" altLang="en-US" sz="1800" dirty="0">
                        <a:solidFill>
                          <a:srgbClr val="4F4F4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89538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err="1">
                          <a:solidFill>
                            <a:srgbClr val="4F4F4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Δf</a:t>
                      </a:r>
                      <a:r>
                        <a:rPr lang="en-US" altLang="ko-KR" sz="1800" dirty="0">
                          <a:solidFill>
                            <a:srgbClr val="4F4F4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[kHz]</a:t>
                      </a:r>
                      <a:endParaRPr lang="ko-KR" altLang="en-US" sz="1800" baseline="-25000" dirty="0">
                        <a:solidFill>
                          <a:srgbClr val="4F4F4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rgbClr val="4F4F4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-9.03</a:t>
                      </a:r>
                      <a:endParaRPr lang="ko-KR" altLang="en-US" sz="1800" dirty="0">
                        <a:solidFill>
                          <a:srgbClr val="4F4F4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rgbClr val="4F4F4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-90.3</a:t>
                      </a:r>
                      <a:endParaRPr lang="ko-KR" altLang="en-US" sz="1800" dirty="0">
                        <a:solidFill>
                          <a:srgbClr val="4F4F4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rgbClr val="4F4F4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-5.78</a:t>
                      </a:r>
                      <a:endParaRPr lang="ko-KR" altLang="en-US" sz="1800" dirty="0">
                        <a:solidFill>
                          <a:srgbClr val="4F4F4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rgbClr val="4F4F4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-578.4</a:t>
                      </a:r>
                      <a:endParaRPr lang="ko-KR" altLang="en-US" sz="1800" dirty="0">
                        <a:solidFill>
                          <a:srgbClr val="4F4F4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066595"/>
                  </a:ext>
                </a:extLst>
              </a:tr>
              <a:tr h="32004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solidFill>
                            <a:srgbClr val="4F4F4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빔</a:t>
                      </a:r>
                      <a:r>
                        <a:rPr lang="en-US" altLang="ko-KR" sz="1800" dirty="0">
                          <a:solidFill>
                            <a:srgbClr val="4F4F4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800" dirty="0">
                          <a:solidFill>
                            <a:srgbClr val="4F4F4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포트 변위 </a:t>
                      </a:r>
                      <a:r>
                        <a:rPr lang="en-US" altLang="ko-KR" sz="1800" dirty="0">
                          <a:solidFill>
                            <a:srgbClr val="4F4F4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[mm]</a:t>
                      </a:r>
                      <a:endParaRPr lang="ko-KR" altLang="en-US" sz="1800" dirty="0">
                        <a:solidFill>
                          <a:srgbClr val="4F4F4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rgbClr val="4F4F4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0.1</a:t>
                      </a:r>
                      <a:endParaRPr lang="ko-KR" altLang="en-US" sz="1800" dirty="0">
                        <a:solidFill>
                          <a:srgbClr val="4F4F4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spc="-150" dirty="0">
                          <a:solidFill>
                            <a:srgbClr val="4F4F4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1800" spc="-150" dirty="0">
                        <a:solidFill>
                          <a:srgbClr val="4F4F4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rgbClr val="4F4F4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0.064</a:t>
                      </a:r>
                      <a:endParaRPr lang="ko-KR" altLang="en-US" sz="1800" dirty="0">
                        <a:solidFill>
                          <a:srgbClr val="4F4F4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rgbClr val="4F4F4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6.4</a:t>
                      </a:r>
                      <a:endParaRPr lang="ko-KR" altLang="en-US" sz="1800" dirty="0">
                        <a:solidFill>
                          <a:srgbClr val="4F4F4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46192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solidFill>
                            <a:srgbClr val="4F4F4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빔</a:t>
                      </a:r>
                      <a:r>
                        <a:rPr lang="en-US" altLang="ko-KR" sz="1800" dirty="0">
                          <a:solidFill>
                            <a:srgbClr val="4F4F4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800" dirty="0">
                          <a:solidFill>
                            <a:srgbClr val="4F4F4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포트 평균 압력 </a:t>
                      </a:r>
                      <a:r>
                        <a:rPr lang="en-US" altLang="ko-KR" sz="1800" dirty="0">
                          <a:solidFill>
                            <a:srgbClr val="4F4F4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[kPa]</a:t>
                      </a:r>
                      <a:endParaRPr lang="ko-KR" altLang="en-US" sz="1800" dirty="0">
                        <a:solidFill>
                          <a:srgbClr val="4F4F4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rgbClr val="4F4F4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1.6</a:t>
                      </a:r>
                      <a:endParaRPr lang="ko-KR" altLang="en-US" sz="1800" dirty="0">
                        <a:solidFill>
                          <a:srgbClr val="4F4F4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rgbClr val="4F4F4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</a:t>
                      </a:r>
                      <a:endParaRPr lang="ko-KR" altLang="en-US" sz="1800" dirty="0">
                        <a:solidFill>
                          <a:srgbClr val="4F4F4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rgbClr val="4F4F4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1800" dirty="0">
                        <a:solidFill>
                          <a:srgbClr val="4F4F4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rgbClr val="4F4F4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</a:t>
                      </a:r>
                      <a:endParaRPr lang="ko-KR" altLang="en-US" sz="1800" dirty="0">
                        <a:solidFill>
                          <a:srgbClr val="4F4F4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93562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solidFill>
                            <a:srgbClr val="4F4F4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빔</a:t>
                      </a:r>
                      <a:r>
                        <a:rPr lang="en-US" altLang="ko-KR" sz="1800" dirty="0">
                          <a:solidFill>
                            <a:srgbClr val="4F4F4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800" dirty="0">
                          <a:solidFill>
                            <a:srgbClr val="4F4F4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포트 힘 </a:t>
                      </a:r>
                      <a:r>
                        <a:rPr lang="en-US" altLang="ko-KR" sz="1800" dirty="0">
                          <a:solidFill>
                            <a:srgbClr val="4F4F4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[N]</a:t>
                      </a:r>
                      <a:endParaRPr lang="ko-KR" altLang="en-US" sz="1800" dirty="0">
                        <a:solidFill>
                          <a:srgbClr val="4F4F4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rgbClr val="4F4F4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647</a:t>
                      </a:r>
                      <a:endParaRPr lang="ko-KR" altLang="en-US" sz="1800" dirty="0">
                        <a:solidFill>
                          <a:srgbClr val="4F4F4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rgbClr val="4F4F4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6480</a:t>
                      </a:r>
                      <a:endParaRPr lang="ko-KR" altLang="en-US" sz="1800" dirty="0">
                        <a:solidFill>
                          <a:srgbClr val="4F4F4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rgbClr val="4F4F4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405.2</a:t>
                      </a:r>
                      <a:endParaRPr lang="ko-KR" altLang="en-US" sz="1800" dirty="0">
                        <a:solidFill>
                          <a:srgbClr val="4F4F4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rgbClr val="4F4F4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40520</a:t>
                      </a:r>
                      <a:endParaRPr lang="ko-KR" altLang="en-US" sz="1800" dirty="0">
                        <a:solidFill>
                          <a:srgbClr val="4F4F4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78646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4F4F4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Tunning</a:t>
                      </a:r>
                      <a:r>
                        <a:rPr lang="ko-KR" altLang="en-US" sz="1800" b="1" dirty="0">
                          <a:solidFill>
                            <a:srgbClr val="4F4F4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800" b="1" dirty="0">
                          <a:solidFill>
                            <a:srgbClr val="4F4F4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sensitivity</a:t>
                      </a:r>
                      <a:endParaRPr lang="ko-KR" altLang="en-US" sz="1800" b="1" dirty="0">
                        <a:solidFill>
                          <a:srgbClr val="4F4F4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4F4F4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kHz/mm</a:t>
                      </a:r>
                      <a:endParaRPr lang="ko-KR" altLang="en-US" sz="1800" b="1" dirty="0">
                        <a:solidFill>
                          <a:srgbClr val="4F4F4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4F4F4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-90.3</a:t>
                      </a:r>
                      <a:endParaRPr lang="ko-KR" altLang="en-US" sz="1800" b="1" dirty="0">
                        <a:solidFill>
                          <a:srgbClr val="4F4F4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4F4F4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-90.3</a:t>
                      </a:r>
                      <a:endParaRPr lang="ko-KR" altLang="en-US" sz="1800" b="1" dirty="0">
                        <a:solidFill>
                          <a:srgbClr val="4F4F4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4F4F4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-90.4</a:t>
                      </a:r>
                      <a:endParaRPr lang="ko-KR" altLang="en-US" sz="1800" b="1" dirty="0">
                        <a:solidFill>
                          <a:srgbClr val="4F4F4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4F4F4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-90.4</a:t>
                      </a:r>
                      <a:endParaRPr lang="ko-KR" altLang="en-US" sz="1800" b="1" dirty="0">
                        <a:solidFill>
                          <a:srgbClr val="4F4F4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9327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4F4F4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Hz/N</a:t>
                      </a:r>
                      <a:endParaRPr lang="ko-KR" altLang="en-US" sz="1800" b="1" dirty="0">
                        <a:solidFill>
                          <a:srgbClr val="4F4F4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4F4F4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-13.9</a:t>
                      </a:r>
                      <a:endParaRPr lang="ko-KR" altLang="en-US" sz="1800" b="1" dirty="0">
                        <a:solidFill>
                          <a:srgbClr val="4F4F4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4F4F4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-14.0</a:t>
                      </a:r>
                      <a:endParaRPr lang="ko-KR" altLang="en-US" sz="1800" b="1" dirty="0">
                        <a:solidFill>
                          <a:srgbClr val="4F4F4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4F4F4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-14.3</a:t>
                      </a:r>
                      <a:endParaRPr lang="ko-KR" altLang="en-US" sz="1800" b="1" dirty="0">
                        <a:solidFill>
                          <a:srgbClr val="4F4F4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4F4F4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-14.3</a:t>
                      </a:r>
                      <a:endParaRPr lang="ko-KR" altLang="en-US" sz="1800" b="1" dirty="0">
                        <a:solidFill>
                          <a:srgbClr val="4F4F4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638497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28897" y="1052225"/>
            <a:ext cx="4135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dirty="0" smtClean="0">
                <a:solidFill>
                  <a:srgbClr val="4F4F4F"/>
                </a:solidFill>
                <a:latin typeface="+mn-ea"/>
              </a:rPr>
              <a:t>한 </a:t>
            </a:r>
            <a:r>
              <a:rPr lang="ko-KR" altLang="en-US" dirty="0">
                <a:solidFill>
                  <a:srgbClr val="4F4F4F"/>
                </a:solidFill>
                <a:latin typeface="+mn-ea"/>
              </a:rPr>
              <a:t>쪽 빔 포트에 변위 또는 압력의 구속 조건을 주고 발생되는 기계 변형과 공진 주파수 변형 계산 </a:t>
            </a:r>
            <a:r>
              <a:rPr lang="ko-KR" altLang="en-US" dirty="0" smtClean="0">
                <a:solidFill>
                  <a:srgbClr val="4F4F4F"/>
                </a:solidFill>
                <a:latin typeface="+mn-ea"/>
              </a:rPr>
              <a:t>결과 획득</a:t>
            </a:r>
            <a:endParaRPr lang="en-US" altLang="ko-KR" dirty="0">
              <a:solidFill>
                <a:srgbClr val="4F4F4F"/>
              </a:solidFill>
              <a:latin typeface="+mn-ea"/>
            </a:endParaRPr>
          </a:p>
        </p:txBody>
      </p:sp>
      <p:sp>
        <p:nvSpPr>
          <p:cNvPr id="32" name="슬라이드 번호 개체 틀 15"/>
          <p:cNvSpPr>
            <a:spLocks noGrp="1"/>
          </p:cNvSpPr>
          <p:nvPr>
            <p:ph type="sldNum" sz="quarter" idx="12"/>
          </p:nvPr>
        </p:nvSpPr>
        <p:spPr>
          <a:xfrm>
            <a:off x="8593666" y="6431168"/>
            <a:ext cx="520195" cy="365125"/>
          </a:xfrm>
        </p:spPr>
        <p:txBody>
          <a:bodyPr/>
          <a:lstStyle/>
          <a:p>
            <a:fld id="{FC7ADDEA-BE8C-4200-AFC5-CFC54F27A065}" type="slidenum">
              <a:rPr lang="ko-KR" altLang="en-US" smtClean="0"/>
              <a:t>17</a:t>
            </a:fld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51D7C6-F43C-4012-8BC0-7A950F37BD17}"/>
              </a:ext>
            </a:extLst>
          </p:cNvPr>
          <p:cNvSpPr txBox="1"/>
          <p:nvPr/>
        </p:nvSpPr>
        <p:spPr>
          <a:xfrm>
            <a:off x="263525" y="6608512"/>
            <a:ext cx="8629650" cy="246221"/>
          </a:xfrm>
          <a:prstGeom prst="rect">
            <a:avLst/>
          </a:prstGeom>
          <a:noFill/>
        </p:spPr>
        <p:txBody>
          <a:bodyPr wrap="square" rIns="72000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ea typeface="바탕" panose="02030600000101010101" pitchFamily="18" charset="-127"/>
              </a:rPr>
              <a:t>8) J.J</a:t>
            </a:r>
            <a:r>
              <a:rPr lang="en-US" altLang="ko-KR" sz="1000" dirty="0">
                <a:latin typeface="Times New Roman" panose="02020603050405020304" pitchFamily="18" charset="0"/>
                <a:ea typeface="바탕" panose="02030600000101010101" pitchFamily="18" charset="-127"/>
              </a:rPr>
              <a:t>. Dang, </a:t>
            </a:r>
            <a:r>
              <a:rPr lang="en-US" altLang="ko-KR" sz="1000" dirty="0" smtClean="0">
                <a:latin typeface="Times New Roman" panose="02020603050405020304" pitchFamily="18" charset="0"/>
                <a:ea typeface="바탕" panose="02030600000101010101" pitchFamily="18" charset="-127"/>
              </a:rPr>
              <a:t>et al</a:t>
            </a:r>
            <a:r>
              <a:rPr lang="en-US" altLang="ko-KR" sz="1000" dirty="0">
                <a:latin typeface="Times New Roman" panose="02020603050405020304" pitchFamily="18" charset="0"/>
                <a:ea typeface="바탕" panose="02030600000101010101" pitchFamily="18" charset="-127"/>
              </a:rPr>
              <a:t>., Electromagnetic-Mechanical Coupled Analysis of Half-Wave Resonator for KOMAC Proton </a:t>
            </a:r>
            <a:r>
              <a:rPr lang="en-US" altLang="ko-KR" sz="1000" dirty="0" err="1">
                <a:latin typeface="Times New Roman" panose="02020603050405020304" pitchFamily="18" charset="0"/>
                <a:ea typeface="바탕" panose="02030600000101010101" pitchFamily="18" charset="-127"/>
              </a:rPr>
              <a:t>Linac</a:t>
            </a:r>
            <a:r>
              <a:rPr lang="en-US" altLang="ko-KR" sz="1000" dirty="0">
                <a:latin typeface="Times New Roman" panose="02020603050405020304" pitchFamily="18" charset="0"/>
                <a:ea typeface="바탕" panose="02030600000101010101" pitchFamily="18" charset="-127"/>
              </a:rPr>
              <a:t>, </a:t>
            </a:r>
            <a:r>
              <a:rPr lang="en-US" altLang="ko-KR" sz="1000" dirty="0" smtClean="0">
                <a:latin typeface="Times New Roman" panose="02020603050405020304" pitchFamily="18" charset="0"/>
                <a:ea typeface="바탕" panose="02030600000101010101" pitchFamily="18" charset="-127"/>
              </a:rPr>
              <a:t>2021 KPS spring meeting,  Apr. 21, 2021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88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550642" y="3570825"/>
            <a:ext cx="3505204" cy="2999837"/>
            <a:chOff x="5156199" y="3570825"/>
            <a:chExt cx="3505204" cy="2999837"/>
          </a:xfrm>
        </p:grpSpPr>
        <p:sp>
          <p:nvSpPr>
            <p:cNvPr id="10" name="모서리가 둥근 직사각형 9"/>
            <p:cNvSpPr/>
            <p:nvPr/>
          </p:nvSpPr>
          <p:spPr>
            <a:xfrm>
              <a:off x="5284789" y="3570825"/>
              <a:ext cx="3267074" cy="2999837"/>
            </a:xfrm>
            <a:prstGeom prst="roundRect">
              <a:avLst>
                <a:gd name="adj" fmla="val 3016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5351657" y="5770548"/>
              <a:ext cx="17524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mtClean="0">
                  <a:solidFill>
                    <a:srgbClr val="FFC000"/>
                  </a:solidFill>
                  <a:latin typeface="+mn-ea"/>
                </a:rPr>
                <a:t>Magnetic field</a:t>
              </a:r>
              <a:endParaRPr lang="ko-KR" altLang="en-US" dirty="0">
                <a:solidFill>
                  <a:srgbClr val="FFC000"/>
                </a:solidFill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7043652" y="5468683"/>
              <a:ext cx="16177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dirty="0" smtClean="0">
                  <a:solidFill>
                    <a:srgbClr val="FF0000"/>
                  </a:solidFill>
                  <a:latin typeface="+mn-ea"/>
                </a:rPr>
                <a:t>Electric field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30" name="그룹 29"/>
            <p:cNvGrpSpPr/>
            <p:nvPr/>
          </p:nvGrpSpPr>
          <p:grpSpPr>
            <a:xfrm>
              <a:off x="5856888" y="4641781"/>
              <a:ext cx="2122877" cy="872173"/>
              <a:chOff x="1944092" y="4430675"/>
              <a:chExt cx="990338" cy="872173"/>
            </a:xfrm>
          </p:grpSpPr>
          <p:cxnSp>
            <p:nvCxnSpPr>
              <p:cNvPr id="25" name="직선 화살표 연결선 24"/>
              <p:cNvCxnSpPr/>
              <p:nvPr/>
            </p:nvCxnSpPr>
            <p:spPr>
              <a:xfrm flipV="1">
                <a:off x="1944092" y="4430675"/>
                <a:ext cx="990338" cy="5591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직선 화살표 연결선 26"/>
              <p:cNvCxnSpPr/>
              <p:nvPr/>
            </p:nvCxnSpPr>
            <p:spPr>
              <a:xfrm flipV="1">
                <a:off x="1944092" y="4719536"/>
                <a:ext cx="990338" cy="5591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직선 화살표 연결선 27"/>
              <p:cNvCxnSpPr/>
              <p:nvPr/>
            </p:nvCxnSpPr>
            <p:spPr>
              <a:xfrm flipV="1">
                <a:off x="1944092" y="5297257"/>
                <a:ext cx="990338" cy="5591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직선 화살표 연결선 28"/>
              <p:cNvCxnSpPr/>
              <p:nvPr/>
            </p:nvCxnSpPr>
            <p:spPr>
              <a:xfrm flipV="1">
                <a:off x="1944092" y="5008397"/>
                <a:ext cx="990338" cy="5591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그룹 59"/>
            <p:cNvGrpSpPr/>
            <p:nvPr/>
          </p:nvGrpSpPr>
          <p:grpSpPr>
            <a:xfrm>
              <a:off x="6031376" y="6151611"/>
              <a:ext cx="1773900" cy="288000"/>
              <a:chOff x="3653957" y="5942061"/>
              <a:chExt cx="1773900" cy="288000"/>
            </a:xfrm>
          </p:grpSpPr>
          <p:grpSp>
            <p:nvGrpSpPr>
              <p:cNvPr id="45" name="그룹 44"/>
              <p:cNvGrpSpPr/>
              <p:nvPr/>
            </p:nvGrpSpPr>
            <p:grpSpPr>
              <a:xfrm>
                <a:off x="3653957" y="5942061"/>
                <a:ext cx="288000" cy="288000"/>
                <a:chOff x="4320707" y="5484861"/>
                <a:chExt cx="288000" cy="288000"/>
              </a:xfrm>
            </p:grpSpPr>
            <p:sp>
              <p:nvSpPr>
                <p:cNvPr id="36" name="타원 35"/>
                <p:cNvSpPr/>
                <p:nvPr/>
              </p:nvSpPr>
              <p:spPr>
                <a:xfrm>
                  <a:off x="4320707" y="5484861"/>
                  <a:ext cx="288000" cy="288000"/>
                </a:xfrm>
                <a:prstGeom prst="ellipse">
                  <a:avLst/>
                </a:prstGeom>
                <a:noFill/>
                <a:ln w="190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cxnSp>
              <p:nvCxnSpPr>
                <p:cNvPr id="37" name="직선 화살표 연결선 36"/>
                <p:cNvCxnSpPr>
                  <a:stCxn id="36" idx="1"/>
                  <a:endCxn id="36" idx="5"/>
                </p:cNvCxnSpPr>
                <p:nvPr/>
              </p:nvCxnSpPr>
              <p:spPr>
                <a:xfrm>
                  <a:off x="4362884" y="5527038"/>
                  <a:ext cx="203646" cy="203646"/>
                </a:xfrm>
                <a:prstGeom prst="straightConnector1">
                  <a:avLst/>
                </a:prstGeom>
                <a:ln w="19050">
                  <a:solidFill>
                    <a:srgbClr val="FFC000"/>
                  </a:solidFill>
                  <a:headEnd type="none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직선 화살표 연결선 39"/>
                <p:cNvCxnSpPr>
                  <a:stCxn id="36" idx="3"/>
                  <a:endCxn id="36" idx="7"/>
                </p:cNvCxnSpPr>
                <p:nvPr/>
              </p:nvCxnSpPr>
              <p:spPr>
                <a:xfrm flipV="1">
                  <a:off x="4362884" y="5527038"/>
                  <a:ext cx="203646" cy="203646"/>
                </a:xfrm>
                <a:prstGeom prst="straightConnector1">
                  <a:avLst/>
                </a:prstGeom>
                <a:ln w="19050">
                  <a:solidFill>
                    <a:srgbClr val="FFC000"/>
                  </a:solidFill>
                  <a:headEnd type="none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그룹 45"/>
              <p:cNvGrpSpPr/>
              <p:nvPr/>
            </p:nvGrpSpPr>
            <p:grpSpPr>
              <a:xfrm>
                <a:off x="4396907" y="5942061"/>
                <a:ext cx="288000" cy="288000"/>
                <a:chOff x="4320707" y="5484861"/>
                <a:chExt cx="288000" cy="288000"/>
              </a:xfrm>
            </p:grpSpPr>
            <p:sp>
              <p:nvSpPr>
                <p:cNvPr id="47" name="타원 46"/>
                <p:cNvSpPr/>
                <p:nvPr/>
              </p:nvSpPr>
              <p:spPr>
                <a:xfrm>
                  <a:off x="4320707" y="5484861"/>
                  <a:ext cx="288000" cy="288000"/>
                </a:xfrm>
                <a:prstGeom prst="ellipse">
                  <a:avLst/>
                </a:prstGeom>
                <a:noFill/>
                <a:ln w="190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cxnSp>
              <p:nvCxnSpPr>
                <p:cNvPr id="48" name="직선 화살표 연결선 47"/>
                <p:cNvCxnSpPr>
                  <a:stCxn id="47" idx="1"/>
                  <a:endCxn id="47" idx="5"/>
                </p:cNvCxnSpPr>
                <p:nvPr/>
              </p:nvCxnSpPr>
              <p:spPr>
                <a:xfrm>
                  <a:off x="4362884" y="5527038"/>
                  <a:ext cx="203646" cy="203646"/>
                </a:xfrm>
                <a:prstGeom prst="straightConnector1">
                  <a:avLst/>
                </a:prstGeom>
                <a:ln w="19050">
                  <a:solidFill>
                    <a:srgbClr val="FFC000"/>
                  </a:solidFill>
                  <a:headEnd type="none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직선 화살표 연결선 48"/>
                <p:cNvCxnSpPr>
                  <a:stCxn id="47" idx="3"/>
                  <a:endCxn id="47" idx="7"/>
                </p:cNvCxnSpPr>
                <p:nvPr/>
              </p:nvCxnSpPr>
              <p:spPr>
                <a:xfrm flipV="1">
                  <a:off x="4362884" y="5527038"/>
                  <a:ext cx="203646" cy="203646"/>
                </a:xfrm>
                <a:prstGeom prst="straightConnector1">
                  <a:avLst/>
                </a:prstGeom>
                <a:ln w="19050">
                  <a:solidFill>
                    <a:srgbClr val="FFC000"/>
                  </a:solidFill>
                  <a:headEnd type="none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그룹 49"/>
              <p:cNvGrpSpPr/>
              <p:nvPr/>
            </p:nvGrpSpPr>
            <p:grpSpPr>
              <a:xfrm>
                <a:off x="5139857" y="5942061"/>
                <a:ext cx="288000" cy="288000"/>
                <a:chOff x="4320707" y="5484861"/>
                <a:chExt cx="288000" cy="288000"/>
              </a:xfrm>
            </p:grpSpPr>
            <p:sp>
              <p:nvSpPr>
                <p:cNvPr id="51" name="타원 50"/>
                <p:cNvSpPr/>
                <p:nvPr/>
              </p:nvSpPr>
              <p:spPr>
                <a:xfrm>
                  <a:off x="4320707" y="5484861"/>
                  <a:ext cx="288000" cy="288000"/>
                </a:xfrm>
                <a:prstGeom prst="ellipse">
                  <a:avLst/>
                </a:prstGeom>
                <a:noFill/>
                <a:ln w="190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cxnSp>
              <p:nvCxnSpPr>
                <p:cNvPr id="52" name="직선 화살표 연결선 51"/>
                <p:cNvCxnSpPr>
                  <a:stCxn id="51" idx="1"/>
                  <a:endCxn id="51" idx="5"/>
                </p:cNvCxnSpPr>
                <p:nvPr/>
              </p:nvCxnSpPr>
              <p:spPr>
                <a:xfrm>
                  <a:off x="4362884" y="5527038"/>
                  <a:ext cx="203646" cy="203646"/>
                </a:xfrm>
                <a:prstGeom prst="straightConnector1">
                  <a:avLst/>
                </a:prstGeom>
                <a:ln w="19050">
                  <a:solidFill>
                    <a:srgbClr val="FFC000"/>
                  </a:solidFill>
                  <a:headEnd type="none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직선 화살표 연결선 52"/>
                <p:cNvCxnSpPr>
                  <a:stCxn id="51" idx="3"/>
                  <a:endCxn id="51" idx="7"/>
                </p:cNvCxnSpPr>
                <p:nvPr/>
              </p:nvCxnSpPr>
              <p:spPr>
                <a:xfrm flipV="1">
                  <a:off x="4362884" y="5527038"/>
                  <a:ext cx="203646" cy="203646"/>
                </a:xfrm>
                <a:prstGeom prst="straightConnector1">
                  <a:avLst/>
                </a:prstGeom>
                <a:ln w="19050">
                  <a:solidFill>
                    <a:srgbClr val="FFC000"/>
                  </a:solidFill>
                  <a:headEnd type="none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1" name="그룹 60"/>
            <p:cNvGrpSpPr/>
            <p:nvPr/>
          </p:nvGrpSpPr>
          <p:grpSpPr>
            <a:xfrm>
              <a:off x="6031376" y="3703424"/>
              <a:ext cx="1773900" cy="300700"/>
              <a:chOff x="3539657" y="3608174"/>
              <a:chExt cx="1773900" cy="300700"/>
            </a:xfrm>
          </p:grpSpPr>
          <p:grpSp>
            <p:nvGrpSpPr>
              <p:cNvPr id="44" name="그룹 43"/>
              <p:cNvGrpSpPr/>
              <p:nvPr/>
            </p:nvGrpSpPr>
            <p:grpSpPr>
              <a:xfrm>
                <a:off x="3539657" y="3620874"/>
                <a:ext cx="288000" cy="288000"/>
                <a:chOff x="4320707" y="3938374"/>
                <a:chExt cx="288000" cy="288000"/>
              </a:xfrm>
            </p:grpSpPr>
            <p:sp>
              <p:nvSpPr>
                <p:cNvPr id="31" name="타원 30"/>
                <p:cNvSpPr/>
                <p:nvPr/>
              </p:nvSpPr>
              <p:spPr>
                <a:xfrm>
                  <a:off x="4392707" y="4010374"/>
                  <a:ext cx="144000" cy="14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타원 31"/>
                <p:cNvSpPr/>
                <p:nvPr/>
              </p:nvSpPr>
              <p:spPr>
                <a:xfrm>
                  <a:off x="4320707" y="3938374"/>
                  <a:ext cx="288000" cy="288000"/>
                </a:xfrm>
                <a:prstGeom prst="ellipse">
                  <a:avLst/>
                </a:prstGeom>
                <a:noFill/>
                <a:ln w="190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54" name="그룹 53"/>
              <p:cNvGrpSpPr/>
              <p:nvPr/>
            </p:nvGrpSpPr>
            <p:grpSpPr>
              <a:xfrm>
                <a:off x="4282607" y="3614524"/>
                <a:ext cx="288000" cy="288000"/>
                <a:chOff x="4320707" y="3938374"/>
                <a:chExt cx="288000" cy="288000"/>
              </a:xfrm>
            </p:grpSpPr>
            <p:sp>
              <p:nvSpPr>
                <p:cNvPr id="55" name="타원 54"/>
                <p:cNvSpPr/>
                <p:nvPr/>
              </p:nvSpPr>
              <p:spPr>
                <a:xfrm>
                  <a:off x="4392707" y="4010374"/>
                  <a:ext cx="144000" cy="14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6" name="타원 55"/>
                <p:cNvSpPr/>
                <p:nvPr/>
              </p:nvSpPr>
              <p:spPr>
                <a:xfrm>
                  <a:off x="4320707" y="3938374"/>
                  <a:ext cx="288000" cy="288000"/>
                </a:xfrm>
                <a:prstGeom prst="ellipse">
                  <a:avLst/>
                </a:prstGeom>
                <a:noFill/>
                <a:ln w="190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57" name="그룹 56"/>
              <p:cNvGrpSpPr/>
              <p:nvPr/>
            </p:nvGrpSpPr>
            <p:grpSpPr>
              <a:xfrm>
                <a:off x="5025557" y="3608174"/>
                <a:ext cx="288000" cy="288000"/>
                <a:chOff x="4320707" y="3938374"/>
                <a:chExt cx="288000" cy="288000"/>
              </a:xfrm>
            </p:grpSpPr>
            <p:sp>
              <p:nvSpPr>
                <p:cNvPr id="58" name="타원 57"/>
                <p:cNvSpPr/>
                <p:nvPr/>
              </p:nvSpPr>
              <p:spPr>
                <a:xfrm>
                  <a:off x="4392707" y="4010374"/>
                  <a:ext cx="144000" cy="14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9" name="타원 58"/>
                <p:cNvSpPr/>
                <p:nvPr/>
              </p:nvSpPr>
              <p:spPr>
                <a:xfrm>
                  <a:off x="4320707" y="3938374"/>
                  <a:ext cx="288000" cy="288000"/>
                </a:xfrm>
                <a:prstGeom prst="ellipse">
                  <a:avLst/>
                </a:prstGeom>
                <a:noFill/>
                <a:ln w="190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63" name="직사각형 62"/>
            <p:cNvSpPr/>
            <p:nvPr/>
          </p:nvSpPr>
          <p:spPr>
            <a:xfrm>
              <a:off x="5352239" y="4099716"/>
              <a:ext cx="4635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dirty="0" smtClean="0">
                  <a:solidFill>
                    <a:srgbClr val="00A73C"/>
                  </a:solidFill>
                  <a:latin typeface="+mn-ea"/>
                </a:rPr>
                <a:t>e-</a:t>
              </a:r>
              <a:endParaRPr lang="ko-KR" altLang="en-US" dirty="0">
                <a:solidFill>
                  <a:srgbClr val="00A73C"/>
                </a:solidFill>
              </a:endParaRPr>
            </a:p>
          </p:txBody>
        </p:sp>
        <p:sp>
          <p:nvSpPr>
            <p:cNvPr id="67" name="자유형 66"/>
            <p:cNvSpPr/>
            <p:nvPr/>
          </p:nvSpPr>
          <p:spPr>
            <a:xfrm>
              <a:off x="5894639" y="4378925"/>
              <a:ext cx="2657223" cy="423618"/>
            </a:xfrm>
            <a:custGeom>
              <a:avLst/>
              <a:gdLst>
                <a:gd name="connsiteX0" fmla="*/ 0 w 2686050"/>
                <a:gd name="connsiteY0" fmla="*/ 15275 h 423618"/>
                <a:gd name="connsiteX1" fmla="*/ 1136650 w 2686050"/>
                <a:gd name="connsiteY1" fmla="*/ 15275 h 423618"/>
                <a:gd name="connsiteX2" fmla="*/ 654050 w 2686050"/>
                <a:gd name="connsiteY2" fmla="*/ 174025 h 423618"/>
                <a:gd name="connsiteX3" fmla="*/ 1854200 w 2686050"/>
                <a:gd name="connsiteY3" fmla="*/ 186725 h 423618"/>
                <a:gd name="connsiteX4" fmla="*/ 1422400 w 2686050"/>
                <a:gd name="connsiteY4" fmla="*/ 402625 h 423618"/>
                <a:gd name="connsiteX5" fmla="*/ 2686050 w 2686050"/>
                <a:gd name="connsiteY5" fmla="*/ 415325 h 423618"/>
                <a:gd name="connsiteX6" fmla="*/ 2686050 w 2686050"/>
                <a:gd name="connsiteY6" fmla="*/ 415325 h 42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6050" h="423618">
                  <a:moveTo>
                    <a:pt x="0" y="15275"/>
                  </a:moveTo>
                  <a:cubicBezTo>
                    <a:pt x="513821" y="2046"/>
                    <a:pt x="1027642" y="-11183"/>
                    <a:pt x="1136650" y="15275"/>
                  </a:cubicBezTo>
                  <a:cubicBezTo>
                    <a:pt x="1245658" y="41733"/>
                    <a:pt x="534459" y="145450"/>
                    <a:pt x="654050" y="174025"/>
                  </a:cubicBezTo>
                  <a:cubicBezTo>
                    <a:pt x="773641" y="202600"/>
                    <a:pt x="1726142" y="148625"/>
                    <a:pt x="1854200" y="186725"/>
                  </a:cubicBezTo>
                  <a:cubicBezTo>
                    <a:pt x="1982258" y="224825"/>
                    <a:pt x="1283758" y="364525"/>
                    <a:pt x="1422400" y="402625"/>
                  </a:cubicBezTo>
                  <a:cubicBezTo>
                    <a:pt x="1561042" y="440725"/>
                    <a:pt x="2686050" y="415325"/>
                    <a:pt x="2686050" y="415325"/>
                  </a:cubicBezTo>
                  <a:lnTo>
                    <a:pt x="2686050" y="415325"/>
                  </a:lnTo>
                </a:path>
              </a:pathLst>
            </a:custGeom>
            <a:noFill/>
            <a:ln w="41275">
              <a:solidFill>
                <a:srgbClr val="00A73C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자유형 67"/>
            <p:cNvSpPr/>
            <p:nvPr/>
          </p:nvSpPr>
          <p:spPr>
            <a:xfrm>
              <a:off x="5156199" y="4912325"/>
              <a:ext cx="3181351" cy="423618"/>
            </a:xfrm>
            <a:custGeom>
              <a:avLst/>
              <a:gdLst>
                <a:gd name="connsiteX0" fmla="*/ 0 w 2686050"/>
                <a:gd name="connsiteY0" fmla="*/ 15275 h 423618"/>
                <a:gd name="connsiteX1" fmla="*/ 1136650 w 2686050"/>
                <a:gd name="connsiteY1" fmla="*/ 15275 h 423618"/>
                <a:gd name="connsiteX2" fmla="*/ 654050 w 2686050"/>
                <a:gd name="connsiteY2" fmla="*/ 174025 h 423618"/>
                <a:gd name="connsiteX3" fmla="*/ 1854200 w 2686050"/>
                <a:gd name="connsiteY3" fmla="*/ 186725 h 423618"/>
                <a:gd name="connsiteX4" fmla="*/ 1422400 w 2686050"/>
                <a:gd name="connsiteY4" fmla="*/ 402625 h 423618"/>
                <a:gd name="connsiteX5" fmla="*/ 2686050 w 2686050"/>
                <a:gd name="connsiteY5" fmla="*/ 415325 h 423618"/>
                <a:gd name="connsiteX6" fmla="*/ 2686050 w 2686050"/>
                <a:gd name="connsiteY6" fmla="*/ 415325 h 42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6050" h="423618">
                  <a:moveTo>
                    <a:pt x="0" y="15275"/>
                  </a:moveTo>
                  <a:cubicBezTo>
                    <a:pt x="513821" y="2046"/>
                    <a:pt x="1027642" y="-11183"/>
                    <a:pt x="1136650" y="15275"/>
                  </a:cubicBezTo>
                  <a:cubicBezTo>
                    <a:pt x="1245658" y="41733"/>
                    <a:pt x="534459" y="145450"/>
                    <a:pt x="654050" y="174025"/>
                  </a:cubicBezTo>
                  <a:cubicBezTo>
                    <a:pt x="773641" y="202600"/>
                    <a:pt x="1726142" y="148625"/>
                    <a:pt x="1854200" y="186725"/>
                  </a:cubicBezTo>
                  <a:cubicBezTo>
                    <a:pt x="1982258" y="224825"/>
                    <a:pt x="1283758" y="364525"/>
                    <a:pt x="1422400" y="402625"/>
                  </a:cubicBezTo>
                  <a:cubicBezTo>
                    <a:pt x="1561042" y="440725"/>
                    <a:pt x="2686050" y="415325"/>
                    <a:pt x="2686050" y="415325"/>
                  </a:cubicBezTo>
                  <a:lnTo>
                    <a:pt x="2686050" y="415325"/>
                  </a:lnTo>
                </a:path>
              </a:pathLst>
            </a:custGeom>
            <a:noFill/>
            <a:ln w="41275">
              <a:solidFill>
                <a:srgbClr val="00A73C"/>
              </a:solidFill>
              <a:tailEnd type="arrow"/>
            </a:ln>
            <a:scene3d>
              <a:camera prst="orthographicFront">
                <a:rot lat="0" lon="10799999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BA45628-F85A-4971-A1E3-1798EBAE7E32}"/>
              </a:ext>
            </a:extLst>
          </p:cNvPr>
          <p:cNvSpPr txBox="1"/>
          <p:nvPr/>
        </p:nvSpPr>
        <p:spPr>
          <a:xfrm>
            <a:off x="1033267" y="410943"/>
            <a:ext cx="281198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lvl="0" defTabSz="914400" latinLnBrk="1">
              <a:defRPr/>
            </a:pPr>
            <a:r>
              <a:rPr lang="en-US" altLang="ko-KR" sz="3600" b="1" dirty="0" smtClean="0">
                <a:solidFill>
                  <a:srgbClr val="505050"/>
                </a:solidFill>
                <a:latin typeface="+mn-ea"/>
                <a:cs typeface="Arial" panose="020B0604020202020204" pitchFamily="34" charset="0"/>
              </a:rPr>
              <a:t>Multipacting</a:t>
            </a:r>
            <a:endParaRPr lang="en-US" altLang="ko-KR" sz="3600" b="1" spc="-120" dirty="0">
              <a:solidFill>
                <a:srgbClr val="474747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735F53-2C1A-4F80-BABB-2DDC2A506BD4}"/>
              </a:ext>
            </a:extLst>
          </p:cNvPr>
          <p:cNvSpPr txBox="1"/>
          <p:nvPr/>
        </p:nvSpPr>
        <p:spPr>
          <a:xfrm>
            <a:off x="137263" y="97004"/>
            <a:ext cx="989373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r>
              <a:rPr lang="en-US" altLang="ko-KR" sz="6000" b="1" spc="-300" dirty="0" smtClean="0">
                <a:solidFill>
                  <a:schemeClr val="bg1">
                    <a:lumMod val="65000"/>
                  </a:schemeClr>
                </a:solidFill>
                <a:latin typeface="+mn-ea"/>
                <a:cs typeface="Arial" panose="020B0604020202020204" pitchFamily="34" charset="0"/>
              </a:rPr>
              <a:t>0</a:t>
            </a:r>
            <a:r>
              <a:rPr lang="en-US" altLang="ko-KR" sz="6000" b="1" spc="-300" dirty="0" smtClean="0">
                <a:solidFill>
                  <a:srgbClr val="0056A9"/>
                </a:solidFill>
                <a:latin typeface="+mn-ea"/>
                <a:cs typeface="Arial" panose="020B0604020202020204" pitchFamily="34" charset="0"/>
              </a:rPr>
              <a:t>4</a:t>
            </a:r>
            <a:endParaRPr lang="en-US" altLang="ko-KR" sz="6000" b="1" spc="-300" dirty="0">
              <a:solidFill>
                <a:srgbClr val="0056A9"/>
              </a:solidFill>
              <a:latin typeface="+mn-ea"/>
              <a:cs typeface="Arial" panose="020B0604020202020204" pitchFamily="34" charset="0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250825" y="962671"/>
            <a:ext cx="2901060" cy="461665"/>
            <a:chOff x="263525" y="1044967"/>
            <a:chExt cx="2901060" cy="461665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3FD8461F-4E40-494A-99BD-4E35AAE9AEA0}"/>
                </a:ext>
              </a:extLst>
            </p:cNvPr>
            <p:cNvGrpSpPr/>
            <p:nvPr/>
          </p:nvGrpSpPr>
          <p:grpSpPr>
            <a:xfrm>
              <a:off x="263525" y="1172182"/>
              <a:ext cx="254917" cy="257175"/>
              <a:chOff x="791475" y="2974407"/>
              <a:chExt cx="317796" cy="320609"/>
            </a:xfrm>
          </p:grpSpPr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83BE1CAD-B5C0-462C-9742-9E2F1BD827CA}"/>
                  </a:ext>
                </a:extLst>
              </p:cNvPr>
              <p:cNvSpPr/>
              <p:nvPr/>
            </p:nvSpPr>
            <p:spPr bwMode="auto">
              <a:xfrm>
                <a:off x="791475" y="2974407"/>
                <a:ext cx="317796" cy="320609"/>
              </a:xfrm>
              <a:prstGeom prst="rect">
                <a:avLst/>
              </a:prstGeom>
              <a:pattFill prst="dkDnDiag">
                <a:fgClr>
                  <a:srgbClr val="0056A9"/>
                </a:fgClr>
                <a:bgClr>
                  <a:srgbClr val="0062C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3" name="그룹 5">
                <a:extLst>
                  <a:ext uri="{FF2B5EF4-FFF2-40B4-BE49-F238E27FC236}">
                    <a16:creationId xmlns:a16="http://schemas.microsoft.com/office/drawing/2014/main" id="{B519C17D-2655-4C90-B08C-D826786E0B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4376" y="3057203"/>
                <a:ext cx="144327" cy="160098"/>
                <a:chOff x="651013" y="1319620"/>
                <a:chExt cx="81762" cy="90000"/>
              </a:xfrm>
            </p:grpSpPr>
            <p:sp>
              <p:nvSpPr>
                <p:cNvPr id="14" name="갈매기형 수장 18">
                  <a:extLst>
                    <a:ext uri="{FF2B5EF4-FFF2-40B4-BE49-F238E27FC236}">
                      <a16:creationId xmlns:a16="http://schemas.microsoft.com/office/drawing/2014/main" id="{B6C7FDF5-C0E8-432E-99A1-635522691890}"/>
                    </a:ext>
                  </a:extLst>
                </p:cNvPr>
                <p:cNvSpPr/>
                <p:nvPr/>
              </p:nvSpPr>
              <p:spPr>
                <a:xfrm>
                  <a:off x="686896" y="1318925"/>
                  <a:ext cx="46204" cy="90117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  <p:sp>
              <p:nvSpPr>
                <p:cNvPr id="15" name="갈매기형 수장 19">
                  <a:extLst>
                    <a:ext uri="{FF2B5EF4-FFF2-40B4-BE49-F238E27FC236}">
                      <a16:creationId xmlns:a16="http://schemas.microsoft.com/office/drawing/2014/main" id="{2A86EE77-53A0-4D03-840C-03ED5CF6BCB0}"/>
                    </a:ext>
                  </a:extLst>
                </p:cNvPr>
                <p:cNvSpPr/>
                <p:nvPr/>
              </p:nvSpPr>
              <p:spPr>
                <a:xfrm>
                  <a:off x="650252" y="1318925"/>
                  <a:ext cx="46203" cy="90117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</p:grp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EA7D672-F8B2-418D-AFE1-01F4B116A8AB}"/>
                </a:ext>
              </a:extLst>
            </p:cNvPr>
            <p:cNvSpPr txBox="1"/>
            <p:nvPr/>
          </p:nvSpPr>
          <p:spPr>
            <a:xfrm>
              <a:off x="525721" y="1044967"/>
              <a:ext cx="26388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lvl="0" defTabSz="914400" latinLnBrk="1">
                <a:defRPr/>
              </a:pPr>
              <a:r>
                <a:rPr lang="en-US" altLang="ko-KR" sz="2400" b="1" dirty="0" smtClean="0">
                  <a:solidFill>
                    <a:srgbClr val="474747"/>
                  </a:solidFill>
                  <a:latin typeface="+mn-ea"/>
                  <a:cs typeface="Arial" panose="020B0604020202020204" pitchFamily="34" charset="0"/>
                </a:rPr>
                <a:t>Multipacting </a:t>
              </a:r>
              <a:r>
                <a:rPr lang="ko-KR" altLang="en-US" sz="2400" b="1" dirty="0" smtClean="0">
                  <a:solidFill>
                    <a:srgbClr val="474747"/>
                  </a:solidFill>
                  <a:latin typeface="+mn-ea"/>
                  <a:cs typeface="Arial" panose="020B0604020202020204" pitchFamily="34" charset="0"/>
                </a:rPr>
                <a:t>개요</a:t>
              </a:r>
              <a:endParaRPr lang="en-US" altLang="ko-KR" sz="2400" b="1" baseline="300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ADDEA-BE8C-4200-AFC5-CFC54F27A065}" type="slidenum">
              <a:rPr lang="ko-KR" altLang="en-US" smtClean="0"/>
              <a:t>18</a:t>
            </a:fld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A39815-6DA5-473B-B05A-67F36BC38975}"/>
              </a:ext>
            </a:extLst>
          </p:cNvPr>
          <p:cNvSpPr txBox="1"/>
          <p:nvPr/>
        </p:nvSpPr>
        <p:spPr>
          <a:xfrm>
            <a:off x="1059994" y="297222"/>
            <a:ext cx="188384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lvl="0" defTabSz="914400" latinLnBrk="1">
              <a:defRPr/>
            </a:pPr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Multipacting 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Simulation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897" y="1410365"/>
            <a:ext cx="8264278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dirty="0" err="1" smtClean="0">
                <a:solidFill>
                  <a:srgbClr val="4F4F4F"/>
                </a:solidFill>
                <a:latin typeface="+mn-ea"/>
              </a:rPr>
              <a:t>가속공동</a:t>
            </a:r>
            <a:r>
              <a:rPr lang="en-US" altLang="ko-KR" dirty="0" smtClean="0">
                <a:solidFill>
                  <a:srgbClr val="4F4F4F"/>
                </a:solidFill>
                <a:latin typeface="+mn-ea"/>
              </a:rPr>
              <a:t>(cavity) </a:t>
            </a:r>
            <a:r>
              <a:rPr lang="ko-KR" altLang="en-US" dirty="0" smtClean="0">
                <a:solidFill>
                  <a:srgbClr val="4F4F4F"/>
                </a:solidFill>
                <a:latin typeface="+mn-ea"/>
              </a:rPr>
              <a:t>내부에서 고주파 전자기장에 의해 가속된 자유 전자가  </a:t>
            </a:r>
            <a:r>
              <a:rPr lang="ko-KR" altLang="en-US" dirty="0" err="1" smtClean="0">
                <a:solidFill>
                  <a:srgbClr val="4F4F4F"/>
                </a:solidFill>
                <a:latin typeface="+mn-ea"/>
              </a:rPr>
              <a:t>가속공동</a:t>
            </a:r>
            <a:r>
              <a:rPr lang="ko-KR" altLang="en-US" dirty="0" smtClean="0">
                <a:solidFill>
                  <a:srgbClr val="4F4F4F"/>
                </a:solidFill>
                <a:latin typeface="+mn-ea"/>
              </a:rPr>
              <a:t> 표면에 충돌하고</a:t>
            </a:r>
            <a:r>
              <a:rPr lang="en-US" altLang="ko-KR" dirty="0" smtClean="0">
                <a:solidFill>
                  <a:srgbClr val="4F4F4F"/>
                </a:solidFill>
                <a:latin typeface="+mn-ea"/>
              </a:rPr>
              <a:t>,</a:t>
            </a:r>
          </a:p>
          <a:p>
            <a:pPr marL="179388">
              <a:spcAft>
                <a:spcPts val="600"/>
              </a:spcAft>
            </a:pPr>
            <a:r>
              <a:rPr lang="ko-KR" altLang="en-US" dirty="0">
                <a:solidFill>
                  <a:srgbClr val="4F4F4F"/>
                </a:solidFill>
                <a:latin typeface="+mn-ea"/>
              </a:rPr>
              <a:t>이때 </a:t>
            </a:r>
            <a:r>
              <a:rPr lang="ko-KR" altLang="en-US" dirty="0" err="1">
                <a:solidFill>
                  <a:srgbClr val="4F4F4F"/>
                </a:solidFill>
                <a:latin typeface="+mn-ea"/>
              </a:rPr>
              <a:t>가속공동</a:t>
            </a:r>
            <a:r>
              <a:rPr lang="ko-KR" altLang="en-US" dirty="0">
                <a:solidFill>
                  <a:srgbClr val="4F4F4F"/>
                </a:solidFill>
                <a:latin typeface="+mn-ea"/>
              </a:rPr>
              <a:t> </a:t>
            </a:r>
            <a:r>
              <a:rPr lang="ko-KR" altLang="en-US" dirty="0" smtClean="0">
                <a:solidFill>
                  <a:srgbClr val="4F4F4F"/>
                </a:solidFill>
                <a:latin typeface="+mn-ea"/>
              </a:rPr>
              <a:t>표면에서 방출된 </a:t>
            </a:r>
            <a:r>
              <a:rPr lang="en-US" altLang="ko-KR" dirty="0" smtClean="0">
                <a:solidFill>
                  <a:srgbClr val="4F4F4F"/>
                </a:solidFill>
                <a:latin typeface="+mn-ea"/>
              </a:rPr>
              <a:t>2</a:t>
            </a:r>
            <a:r>
              <a:rPr lang="ko-KR" altLang="en-US" dirty="0" smtClean="0">
                <a:solidFill>
                  <a:srgbClr val="4F4F4F"/>
                </a:solidFill>
                <a:latin typeface="+mn-ea"/>
              </a:rPr>
              <a:t>차 전자가 이전의 자유 전자와 같이 고주파 전자기장에 의해 가속되고</a:t>
            </a:r>
            <a:r>
              <a:rPr lang="en-US" altLang="ko-KR" dirty="0" smtClean="0">
                <a:solidFill>
                  <a:srgbClr val="4F4F4F"/>
                </a:solidFill>
                <a:latin typeface="+mn-ea"/>
              </a:rPr>
              <a:t> </a:t>
            </a:r>
            <a:r>
              <a:rPr lang="ko-KR" altLang="en-US" dirty="0">
                <a:solidFill>
                  <a:srgbClr val="4F4F4F"/>
                </a:solidFill>
                <a:latin typeface="+mn-ea"/>
              </a:rPr>
              <a:t>다시 </a:t>
            </a:r>
            <a:r>
              <a:rPr lang="ko-KR" altLang="en-US" dirty="0" err="1">
                <a:solidFill>
                  <a:srgbClr val="4F4F4F"/>
                </a:solidFill>
                <a:latin typeface="+mn-ea"/>
              </a:rPr>
              <a:t>가속공동</a:t>
            </a:r>
            <a:r>
              <a:rPr lang="ko-KR" altLang="en-US" dirty="0">
                <a:solidFill>
                  <a:srgbClr val="4F4F4F"/>
                </a:solidFill>
                <a:latin typeface="+mn-ea"/>
              </a:rPr>
              <a:t> </a:t>
            </a:r>
            <a:r>
              <a:rPr lang="ko-KR" altLang="en-US" dirty="0" smtClean="0">
                <a:solidFill>
                  <a:srgbClr val="4F4F4F"/>
                </a:solidFill>
                <a:latin typeface="+mn-ea"/>
              </a:rPr>
              <a:t>표면에 충돌되는 현상이</a:t>
            </a:r>
            <a:endParaRPr lang="en-US" altLang="ko-KR" dirty="0" smtClean="0">
              <a:solidFill>
                <a:srgbClr val="4F4F4F"/>
              </a:solidFill>
              <a:latin typeface="+mn-ea"/>
            </a:endParaRPr>
          </a:p>
          <a:p>
            <a:pPr marL="179388">
              <a:spcAft>
                <a:spcPts val="600"/>
              </a:spcAft>
            </a:pPr>
            <a:r>
              <a:rPr lang="ko-KR" altLang="en-US" dirty="0" smtClean="0">
                <a:solidFill>
                  <a:srgbClr val="4F4F4F"/>
                </a:solidFill>
                <a:latin typeface="+mn-ea"/>
              </a:rPr>
              <a:t>고주파 주파수와 동조되어 공명이 일어나 </a:t>
            </a:r>
            <a:r>
              <a:rPr lang="ko-KR" altLang="en-US" dirty="0" err="1" smtClean="0">
                <a:solidFill>
                  <a:srgbClr val="4F4F4F"/>
                </a:solidFill>
                <a:latin typeface="+mn-ea"/>
              </a:rPr>
              <a:t>가속</a:t>
            </a:r>
            <a:r>
              <a:rPr lang="ko-KR" altLang="en-US" dirty="0" err="1">
                <a:solidFill>
                  <a:srgbClr val="4F4F4F"/>
                </a:solidFill>
                <a:latin typeface="+mn-ea"/>
              </a:rPr>
              <a:t>공동</a:t>
            </a:r>
            <a:r>
              <a:rPr lang="ko-KR" altLang="en-US" dirty="0" smtClean="0">
                <a:solidFill>
                  <a:srgbClr val="4F4F4F"/>
                </a:solidFill>
                <a:latin typeface="+mn-ea"/>
              </a:rPr>
              <a:t> 내부 자유 전자가 기하급수적으로 증가하는 현상</a:t>
            </a:r>
            <a:endParaRPr lang="en-US" altLang="ko-KR" dirty="0" smtClean="0">
              <a:solidFill>
                <a:srgbClr val="4F4F4F"/>
              </a:solidFill>
              <a:latin typeface="+mn-ea"/>
            </a:endParaRPr>
          </a:p>
          <a:p>
            <a:pPr marL="177800" lvl="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dirty="0" smtClean="0">
                <a:solidFill>
                  <a:srgbClr val="4F4F4F"/>
                </a:solidFill>
              </a:rPr>
              <a:t>고주파를 소모하여</a:t>
            </a:r>
            <a:r>
              <a:rPr lang="en-US" altLang="ko-KR" dirty="0" smtClean="0">
                <a:solidFill>
                  <a:srgbClr val="4F4F4F"/>
                </a:solidFill>
              </a:rPr>
              <a:t>,</a:t>
            </a:r>
            <a:r>
              <a:rPr lang="ko-KR" altLang="en-US" dirty="0" smtClean="0">
                <a:solidFill>
                  <a:srgbClr val="4F4F4F"/>
                </a:solidFill>
              </a:rPr>
              <a:t> 정상적인 고주파 </a:t>
            </a:r>
            <a:r>
              <a:rPr lang="ko-KR" altLang="en-US" dirty="0" smtClean="0">
                <a:solidFill>
                  <a:srgbClr val="4F4F4F"/>
                </a:solidFill>
              </a:rPr>
              <a:t>전자기장</a:t>
            </a:r>
            <a:r>
              <a:rPr lang="en-US" altLang="ko-KR" dirty="0" smtClean="0">
                <a:solidFill>
                  <a:srgbClr val="4F4F4F"/>
                </a:solidFill>
              </a:rPr>
              <a:t/>
            </a:r>
            <a:br>
              <a:rPr lang="en-US" altLang="ko-KR" dirty="0" smtClean="0">
                <a:solidFill>
                  <a:srgbClr val="4F4F4F"/>
                </a:solidFill>
              </a:rPr>
            </a:br>
            <a:r>
              <a:rPr lang="ko-KR" altLang="en-US" dirty="0" smtClean="0">
                <a:solidFill>
                  <a:srgbClr val="4F4F4F"/>
                </a:solidFill>
              </a:rPr>
              <a:t>형성 </a:t>
            </a:r>
            <a:r>
              <a:rPr lang="ko-KR" altLang="en-US" dirty="0" smtClean="0">
                <a:solidFill>
                  <a:srgbClr val="4F4F4F"/>
                </a:solidFill>
              </a:rPr>
              <a:t>방해</a:t>
            </a:r>
            <a:r>
              <a:rPr lang="en-US" altLang="ko-KR" dirty="0" smtClean="0">
                <a:solidFill>
                  <a:srgbClr val="4F4F4F"/>
                </a:solidFill>
              </a:rPr>
              <a:t>, </a:t>
            </a:r>
            <a:r>
              <a:rPr lang="ko-KR" altLang="en-US" dirty="0" err="1" smtClean="0">
                <a:solidFill>
                  <a:srgbClr val="4F4F4F"/>
                </a:solidFill>
              </a:rPr>
              <a:t>가속공동</a:t>
            </a:r>
            <a:r>
              <a:rPr lang="ko-KR" altLang="en-US" dirty="0" smtClean="0">
                <a:solidFill>
                  <a:srgbClr val="4F4F4F"/>
                </a:solidFill>
              </a:rPr>
              <a:t> 내에 방전을 유발</a:t>
            </a:r>
            <a:r>
              <a:rPr lang="en-US" altLang="ko-KR" dirty="0" smtClean="0">
                <a:solidFill>
                  <a:srgbClr val="4F4F4F"/>
                </a:solidFill>
              </a:rPr>
              <a:t>,</a:t>
            </a:r>
            <a:br>
              <a:rPr lang="en-US" altLang="ko-KR" dirty="0" smtClean="0">
                <a:solidFill>
                  <a:srgbClr val="4F4F4F"/>
                </a:solidFill>
              </a:rPr>
            </a:br>
            <a:r>
              <a:rPr lang="ko-KR" altLang="en-US" dirty="0" smtClean="0">
                <a:solidFill>
                  <a:srgbClr val="4F4F4F"/>
                </a:solidFill>
              </a:rPr>
              <a:t>초전도 표면 발열로 </a:t>
            </a:r>
            <a:r>
              <a:rPr lang="ko-KR" altLang="en-US" dirty="0" err="1" smtClean="0">
                <a:solidFill>
                  <a:srgbClr val="4F4F4F"/>
                </a:solidFill>
              </a:rPr>
              <a:t>초전도성</a:t>
            </a:r>
            <a:r>
              <a:rPr lang="ko-KR" altLang="en-US" dirty="0" smtClean="0">
                <a:solidFill>
                  <a:srgbClr val="4F4F4F"/>
                </a:solidFill>
              </a:rPr>
              <a:t> 상실</a:t>
            </a:r>
            <a:endParaRPr lang="en-US" altLang="ko-KR" dirty="0" smtClean="0">
              <a:solidFill>
                <a:srgbClr val="4F4F4F"/>
              </a:solidFill>
              <a:latin typeface="+mn-ea"/>
            </a:endParaRPr>
          </a:p>
        </p:txBody>
      </p:sp>
      <p:sp>
        <p:nvSpPr>
          <p:cNvPr id="64" name="원호 63"/>
          <p:cNvSpPr/>
          <p:nvPr/>
        </p:nvSpPr>
        <p:spPr>
          <a:xfrm>
            <a:off x="5555533" y="2958354"/>
            <a:ext cx="1523884" cy="1249672"/>
          </a:xfrm>
          <a:prstGeom prst="arc">
            <a:avLst>
              <a:gd name="adj1" fmla="val 21594114"/>
              <a:gd name="adj2" fmla="val 5482929"/>
            </a:avLst>
          </a:prstGeom>
          <a:ln w="41275">
            <a:solidFill>
              <a:srgbClr val="00A73C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원호 64"/>
          <p:cNvSpPr/>
          <p:nvPr/>
        </p:nvSpPr>
        <p:spPr>
          <a:xfrm>
            <a:off x="7203623" y="3115223"/>
            <a:ext cx="781994" cy="992795"/>
          </a:xfrm>
          <a:prstGeom prst="arc">
            <a:avLst>
              <a:gd name="adj1" fmla="val 21594116"/>
              <a:gd name="adj2" fmla="val 10765394"/>
            </a:avLst>
          </a:prstGeom>
          <a:ln w="41275">
            <a:solidFill>
              <a:srgbClr val="00A73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351D7C6-F43C-4012-8BC0-7A950F37BD17}"/>
              </a:ext>
            </a:extLst>
          </p:cNvPr>
          <p:cNvSpPr txBox="1"/>
          <p:nvPr/>
        </p:nvSpPr>
        <p:spPr>
          <a:xfrm>
            <a:off x="263525" y="6608512"/>
            <a:ext cx="8629650" cy="246221"/>
          </a:xfrm>
          <a:prstGeom prst="rect">
            <a:avLst/>
          </a:prstGeom>
          <a:noFill/>
        </p:spPr>
        <p:txBody>
          <a:bodyPr wrap="square" rIns="72000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ea typeface="바탕" panose="02030600000101010101" pitchFamily="18" charset="-127"/>
              </a:rPr>
              <a:t>9) V</a:t>
            </a:r>
            <a:r>
              <a:rPr lang="en-US" altLang="ko-KR" sz="1000" dirty="0">
                <a:latin typeface="Times New Roman" panose="02020603050405020304" pitchFamily="18" charset="0"/>
                <a:ea typeface="바탕" panose="02030600000101010101" pitchFamily="18" charset="-127"/>
              </a:rPr>
              <a:t>. D. </a:t>
            </a:r>
            <a:r>
              <a:rPr lang="en-US" altLang="ko-KR" sz="1000" dirty="0" err="1">
                <a:latin typeface="Times New Roman" panose="02020603050405020304" pitchFamily="18" charset="0"/>
                <a:ea typeface="바탕" panose="02030600000101010101" pitchFamily="18" charset="-127"/>
              </a:rPr>
              <a:t>Shemelin</a:t>
            </a:r>
            <a:r>
              <a:rPr lang="en-US" altLang="ko-KR" sz="1000" dirty="0">
                <a:latin typeface="Times New Roman" panose="02020603050405020304" pitchFamily="18" charset="0"/>
                <a:ea typeface="바탕" panose="02030600000101010101" pitchFamily="18" charset="-127"/>
              </a:rPr>
              <a:t> and S. A. </a:t>
            </a:r>
            <a:r>
              <a:rPr lang="en-US" altLang="ko-KR" sz="1000" dirty="0" err="1">
                <a:latin typeface="Times New Roman" panose="02020603050405020304" pitchFamily="18" charset="0"/>
                <a:ea typeface="바탕" panose="02030600000101010101" pitchFamily="18" charset="-127"/>
              </a:rPr>
              <a:t>Belomestnykh</a:t>
            </a:r>
            <a:r>
              <a:rPr lang="en-US" altLang="ko-KR" sz="1000" dirty="0">
                <a:latin typeface="Times New Roman" panose="02020603050405020304" pitchFamily="18" charset="0"/>
                <a:ea typeface="바탕" panose="02030600000101010101" pitchFamily="18" charset="-127"/>
              </a:rPr>
              <a:t>, </a:t>
            </a:r>
            <a:r>
              <a:rPr lang="en-US" altLang="ko-KR" sz="1000" dirty="0" err="1">
                <a:latin typeface="Times New Roman" panose="02020603050405020304" pitchFamily="18" charset="0"/>
                <a:ea typeface="바탕" panose="02030600000101010101" pitchFamily="18" charset="-127"/>
              </a:rPr>
              <a:t>Multipactor</a:t>
            </a:r>
            <a:r>
              <a:rPr lang="en-US" altLang="ko-KR" sz="1000" dirty="0">
                <a:latin typeface="Times New Roman" panose="02020603050405020304" pitchFamily="18" charset="0"/>
                <a:ea typeface="바탕" panose="02030600000101010101" pitchFamily="18" charset="-127"/>
              </a:rPr>
              <a:t> in Accelerating Cavities, Springer international Publishing, </a:t>
            </a:r>
            <a:r>
              <a:rPr lang="en-US" altLang="ko-KR" sz="1000" dirty="0" smtClean="0">
                <a:latin typeface="Times New Roman" panose="02020603050405020304" pitchFamily="18" charset="0"/>
                <a:ea typeface="바탕" panose="02030600000101010101" pitchFamily="18" charset="-127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14674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BA45628-F85A-4971-A1E3-1798EBAE7E32}"/>
              </a:ext>
            </a:extLst>
          </p:cNvPr>
          <p:cNvSpPr txBox="1"/>
          <p:nvPr/>
        </p:nvSpPr>
        <p:spPr>
          <a:xfrm>
            <a:off x="1033267" y="410943"/>
            <a:ext cx="519244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lvl="0" defTabSz="914400" latinLnBrk="1">
              <a:defRPr/>
            </a:pPr>
            <a:r>
              <a:rPr lang="en-US" altLang="ko-KR" sz="3600" b="1" dirty="0" smtClean="0">
                <a:solidFill>
                  <a:srgbClr val="505050"/>
                </a:solidFill>
                <a:latin typeface="+mn-ea"/>
                <a:cs typeface="Arial" panose="020B0604020202020204" pitchFamily="34" charset="0"/>
              </a:rPr>
              <a:t>Multipacting Simulation</a:t>
            </a:r>
            <a:endParaRPr lang="en-US" altLang="ko-KR" sz="3600" b="1" spc="-120" dirty="0">
              <a:solidFill>
                <a:srgbClr val="474747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735F53-2C1A-4F80-BABB-2DDC2A506BD4}"/>
              </a:ext>
            </a:extLst>
          </p:cNvPr>
          <p:cNvSpPr txBox="1"/>
          <p:nvPr/>
        </p:nvSpPr>
        <p:spPr>
          <a:xfrm>
            <a:off x="137263" y="97004"/>
            <a:ext cx="989373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r>
              <a:rPr lang="en-US" altLang="ko-KR" sz="6000" b="1" spc="-300" dirty="0" smtClean="0">
                <a:solidFill>
                  <a:schemeClr val="bg1">
                    <a:lumMod val="65000"/>
                  </a:schemeClr>
                </a:solidFill>
                <a:latin typeface="+mn-ea"/>
                <a:cs typeface="Arial" panose="020B0604020202020204" pitchFamily="34" charset="0"/>
              </a:rPr>
              <a:t>0</a:t>
            </a:r>
            <a:r>
              <a:rPr lang="en-US" altLang="ko-KR" sz="6000" b="1" spc="-300" dirty="0" smtClean="0">
                <a:solidFill>
                  <a:srgbClr val="0056A9"/>
                </a:solidFill>
                <a:latin typeface="+mn-ea"/>
                <a:cs typeface="Arial" panose="020B0604020202020204" pitchFamily="34" charset="0"/>
              </a:rPr>
              <a:t>4</a:t>
            </a:r>
            <a:endParaRPr lang="en-US" altLang="ko-KR" sz="6000" b="1" spc="-300" dirty="0">
              <a:solidFill>
                <a:srgbClr val="0056A9"/>
              </a:solidFill>
              <a:latin typeface="+mn-ea"/>
              <a:cs typeface="Arial" panose="020B0604020202020204" pitchFamily="34" charset="0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250825" y="962671"/>
            <a:ext cx="5066716" cy="461665"/>
            <a:chOff x="263525" y="1044967"/>
            <a:chExt cx="5066716" cy="461665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3FD8461F-4E40-494A-99BD-4E35AAE9AEA0}"/>
                </a:ext>
              </a:extLst>
            </p:cNvPr>
            <p:cNvGrpSpPr/>
            <p:nvPr/>
          </p:nvGrpSpPr>
          <p:grpSpPr>
            <a:xfrm>
              <a:off x="263525" y="1172182"/>
              <a:ext cx="254917" cy="257175"/>
              <a:chOff x="791475" y="2974407"/>
              <a:chExt cx="317796" cy="320609"/>
            </a:xfrm>
          </p:grpSpPr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83BE1CAD-B5C0-462C-9742-9E2F1BD827CA}"/>
                  </a:ext>
                </a:extLst>
              </p:cNvPr>
              <p:cNvSpPr/>
              <p:nvPr/>
            </p:nvSpPr>
            <p:spPr bwMode="auto">
              <a:xfrm>
                <a:off x="791475" y="2974407"/>
                <a:ext cx="317796" cy="320609"/>
              </a:xfrm>
              <a:prstGeom prst="rect">
                <a:avLst/>
              </a:prstGeom>
              <a:pattFill prst="dkDnDiag">
                <a:fgClr>
                  <a:srgbClr val="0056A9"/>
                </a:fgClr>
                <a:bgClr>
                  <a:srgbClr val="0062C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3" name="그룹 5">
                <a:extLst>
                  <a:ext uri="{FF2B5EF4-FFF2-40B4-BE49-F238E27FC236}">
                    <a16:creationId xmlns:a16="http://schemas.microsoft.com/office/drawing/2014/main" id="{B519C17D-2655-4C90-B08C-D826786E0B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4376" y="3057203"/>
                <a:ext cx="144327" cy="160098"/>
                <a:chOff x="651013" y="1319620"/>
                <a:chExt cx="81762" cy="90000"/>
              </a:xfrm>
            </p:grpSpPr>
            <p:sp>
              <p:nvSpPr>
                <p:cNvPr id="14" name="갈매기형 수장 18">
                  <a:extLst>
                    <a:ext uri="{FF2B5EF4-FFF2-40B4-BE49-F238E27FC236}">
                      <a16:creationId xmlns:a16="http://schemas.microsoft.com/office/drawing/2014/main" id="{B6C7FDF5-C0E8-432E-99A1-635522691890}"/>
                    </a:ext>
                  </a:extLst>
                </p:cNvPr>
                <p:cNvSpPr/>
                <p:nvPr/>
              </p:nvSpPr>
              <p:spPr>
                <a:xfrm>
                  <a:off x="686896" y="1318925"/>
                  <a:ext cx="46204" cy="90117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  <p:sp>
              <p:nvSpPr>
                <p:cNvPr id="15" name="갈매기형 수장 19">
                  <a:extLst>
                    <a:ext uri="{FF2B5EF4-FFF2-40B4-BE49-F238E27FC236}">
                      <a16:creationId xmlns:a16="http://schemas.microsoft.com/office/drawing/2014/main" id="{2A86EE77-53A0-4D03-840C-03ED5CF6BCB0}"/>
                    </a:ext>
                  </a:extLst>
                </p:cNvPr>
                <p:cNvSpPr/>
                <p:nvPr/>
              </p:nvSpPr>
              <p:spPr>
                <a:xfrm>
                  <a:off x="650252" y="1318925"/>
                  <a:ext cx="46203" cy="90117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</p:grp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EA7D672-F8B2-418D-AFE1-01F4B116A8AB}"/>
                </a:ext>
              </a:extLst>
            </p:cNvPr>
            <p:cNvSpPr txBox="1"/>
            <p:nvPr/>
          </p:nvSpPr>
          <p:spPr>
            <a:xfrm>
              <a:off x="525721" y="1044967"/>
              <a:ext cx="480452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lvl="0" defTabSz="914400" latinLnBrk="1">
                <a:defRPr/>
              </a:pPr>
              <a:r>
                <a:rPr lang="en-US" altLang="ko-KR" sz="2400" b="1" dirty="0" smtClean="0">
                  <a:solidFill>
                    <a:srgbClr val="474747"/>
                  </a:solidFill>
                  <a:latin typeface="+mn-ea"/>
                  <a:cs typeface="Arial" panose="020B0604020202020204" pitchFamily="34" charset="0"/>
                </a:rPr>
                <a:t>Multipacting(MP) Simulation </a:t>
              </a:r>
              <a:r>
                <a:rPr lang="ko-KR" altLang="en-US" sz="2400" b="1" dirty="0" smtClean="0">
                  <a:solidFill>
                    <a:srgbClr val="474747"/>
                  </a:solidFill>
                  <a:latin typeface="+mn-ea"/>
                  <a:cs typeface="Arial" panose="020B0604020202020204" pitchFamily="34" charset="0"/>
                </a:rPr>
                <a:t>준비</a:t>
              </a:r>
              <a:endParaRPr lang="en-US" altLang="ko-KR" sz="2400" b="1" baseline="300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ADDEA-BE8C-4200-AFC5-CFC54F27A065}" type="slidenum">
              <a:rPr lang="ko-KR" altLang="en-US" smtClean="0"/>
              <a:t>19</a:t>
            </a:fld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A39815-6DA5-473B-B05A-67F36BC38975}"/>
              </a:ext>
            </a:extLst>
          </p:cNvPr>
          <p:cNvSpPr txBox="1"/>
          <p:nvPr/>
        </p:nvSpPr>
        <p:spPr>
          <a:xfrm>
            <a:off x="1059994" y="297222"/>
            <a:ext cx="188384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lvl="0" defTabSz="914400" latinLnBrk="1">
              <a:defRPr/>
            </a:pPr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Multipacting 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Simulation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897" y="1410365"/>
            <a:ext cx="8264278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4F4F4F"/>
                </a:solidFill>
                <a:latin typeface="+mn-ea"/>
              </a:rPr>
              <a:t>CST Studio Suite </a:t>
            </a:r>
            <a:r>
              <a:rPr lang="ko-KR" altLang="en-US" dirty="0" smtClean="0">
                <a:solidFill>
                  <a:srgbClr val="4F4F4F"/>
                </a:solidFill>
                <a:latin typeface="+mn-ea"/>
              </a:rPr>
              <a:t>이용 </a:t>
            </a:r>
            <a:r>
              <a:rPr lang="en-US" altLang="ko-KR" dirty="0" smtClean="0">
                <a:solidFill>
                  <a:srgbClr val="4F4F4F"/>
                </a:solidFill>
                <a:latin typeface="+mn-ea"/>
              </a:rPr>
              <a:t>: EM - Particle solver </a:t>
            </a:r>
            <a:r>
              <a:rPr lang="ko-KR" altLang="en-US" dirty="0" smtClean="0">
                <a:solidFill>
                  <a:srgbClr val="4F4F4F"/>
                </a:solidFill>
                <a:latin typeface="+mn-ea"/>
              </a:rPr>
              <a:t>연동 용이</a:t>
            </a:r>
            <a:endParaRPr lang="en-US" altLang="ko-KR" dirty="0" smtClean="0">
              <a:solidFill>
                <a:srgbClr val="4F4F4F"/>
              </a:solidFill>
              <a:latin typeface="+mn-ea"/>
            </a:endParaRP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4F4F4F"/>
                </a:solidFill>
                <a:latin typeface="+mn-ea"/>
              </a:rPr>
              <a:t>1/8 </a:t>
            </a:r>
            <a:r>
              <a:rPr lang="ko-KR" altLang="en-US" dirty="0" smtClean="0">
                <a:solidFill>
                  <a:srgbClr val="4F4F4F"/>
                </a:solidFill>
                <a:latin typeface="+mn-ea"/>
              </a:rPr>
              <a:t>대칭 모델 활용 </a:t>
            </a:r>
            <a:r>
              <a:rPr lang="en-US" altLang="ko-KR" dirty="0" smtClean="0">
                <a:solidFill>
                  <a:srgbClr val="4F4F4F"/>
                </a:solidFill>
                <a:latin typeface="+mn-ea"/>
              </a:rPr>
              <a:t>: particle-in-cell (PIC) </a:t>
            </a:r>
            <a:r>
              <a:rPr lang="ko-KR" altLang="en-US" dirty="0" smtClean="0">
                <a:solidFill>
                  <a:srgbClr val="4F4F4F"/>
                </a:solidFill>
                <a:latin typeface="+mn-ea"/>
              </a:rPr>
              <a:t>계산 특성상 계산 자원을 많이 소모하므로 대칭 모델 사용 → </a:t>
            </a:r>
            <a:r>
              <a:rPr lang="en-US" altLang="ko-KR" dirty="0" smtClean="0">
                <a:solidFill>
                  <a:srgbClr val="4F4F4F"/>
                </a:solidFill>
                <a:latin typeface="+mn-ea"/>
              </a:rPr>
              <a:t>CST PIC solver</a:t>
            </a:r>
            <a:r>
              <a:rPr lang="ko-KR" altLang="en-US" dirty="0" smtClean="0">
                <a:solidFill>
                  <a:srgbClr val="4F4F4F"/>
                </a:solidFill>
                <a:latin typeface="+mn-ea"/>
              </a:rPr>
              <a:t>에는 입자에 대한 대칭성 조건 부여가 불가능하므로 표면의 입자 반사율이 </a:t>
            </a:r>
            <a:r>
              <a:rPr lang="en-US" altLang="ko-KR" dirty="0" smtClean="0">
                <a:solidFill>
                  <a:srgbClr val="4F4F4F"/>
                </a:solidFill>
                <a:latin typeface="+mn-ea"/>
              </a:rPr>
              <a:t>100% </a:t>
            </a:r>
            <a:r>
              <a:rPr lang="ko-KR" altLang="en-US" dirty="0" smtClean="0">
                <a:solidFill>
                  <a:srgbClr val="4F4F4F"/>
                </a:solidFill>
                <a:latin typeface="+mn-ea"/>
              </a:rPr>
              <a:t>인 가상의 물질 </a:t>
            </a:r>
            <a:r>
              <a:rPr lang="ko-KR" altLang="en-US" dirty="0" smtClean="0">
                <a:solidFill>
                  <a:srgbClr val="4F4F4F"/>
                </a:solidFill>
                <a:latin typeface="+mn-ea"/>
              </a:rPr>
              <a:t>도입</a:t>
            </a:r>
            <a:endParaRPr lang="en-US" altLang="ko-KR" dirty="0" smtClean="0">
              <a:solidFill>
                <a:srgbClr val="4F4F4F"/>
              </a:solidFill>
              <a:latin typeface="+mn-ea"/>
            </a:endParaRP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 err="1" smtClean="0">
                <a:solidFill>
                  <a:srgbClr val="4F4F4F"/>
                </a:solidFill>
                <a:latin typeface="+mn-ea"/>
              </a:rPr>
              <a:t>Nb</a:t>
            </a:r>
            <a:r>
              <a:rPr lang="en-US" altLang="ko-KR" dirty="0" smtClean="0">
                <a:solidFill>
                  <a:srgbClr val="4F4F4F"/>
                </a:solidFill>
                <a:latin typeface="+mn-ea"/>
              </a:rPr>
              <a:t> </a:t>
            </a:r>
            <a:r>
              <a:rPr lang="en-US" altLang="ko-KR" dirty="0" smtClean="0">
                <a:solidFill>
                  <a:srgbClr val="4F4F4F"/>
                </a:solidFill>
                <a:latin typeface="+mn-ea"/>
              </a:rPr>
              <a:t>cavity 2</a:t>
            </a:r>
            <a:r>
              <a:rPr lang="ko-KR" altLang="en-US" dirty="0" smtClean="0">
                <a:solidFill>
                  <a:srgbClr val="4F4F4F"/>
                </a:solidFill>
                <a:latin typeface="+mn-ea"/>
              </a:rPr>
              <a:t>차 전자 방출 계수 </a:t>
            </a:r>
            <a:r>
              <a:rPr lang="en-US" altLang="ko-KR" dirty="0" smtClean="0">
                <a:solidFill>
                  <a:srgbClr val="4F4F4F"/>
                </a:solidFill>
                <a:latin typeface="+mn-ea"/>
              </a:rPr>
              <a:t>: </a:t>
            </a:r>
            <a:r>
              <a:rPr lang="ko-KR" altLang="en-US" dirty="0" smtClean="0">
                <a:solidFill>
                  <a:srgbClr val="4F4F4F"/>
                </a:solidFill>
                <a:latin typeface="+mn-ea"/>
              </a:rPr>
              <a:t>내장 모델 사용 </a:t>
            </a:r>
            <a:r>
              <a:rPr lang="en-US" altLang="ko-KR" dirty="0" smtClean="0">
                <a:solidFill>
                  <a:srgbClr val="4F4F4F"/>
                </a:solidFill>
                <a:latin typeface="+mn-ea"/>
              </a:rPr>
              <a:t>(</a:t>
            </a:r>
            <a:r>
              <a:rPr lang="en-US" altLang="ko-KR" dirty="0" err="1" smtClean="0">
                <a:solidFill>
                  <a:srgbClr val="4F4F4F"/>
                </a:solidFill>
                <a:latin typeface="+mn-ea"/>
              </a:rPr>
              <a:t>Nb</a:t>
            </a:r>
            <a:r>
              <a:rPr lang="en-US" altLang="ko-KR" dirty="0">
                <a:solidFill>
                  <a:srgbClr val="4F4F4F"/>
                </a:solidFill>
                <a:latin typeface="+mn-ea"/>
              </a:rPr>
              <a:t> </a:t>
            </a:r>
            <a:r>
              <a:rPr lang="en-US" altLang="ko-KR" dirty="0" smtClean="0">
                <a:solidFill>
                  <a:srgbClr val="4F4F4F"/>
                </a:solidFill>
                <a:latin typeface="+mn-ea"/>
              </a:rPr>
              <a:t>300</a:t>
            </a:r>
            <a:r>
              <a:rPr lang="en-US" altLang="ko-KR" baseline="30000" dirty="0" smtClean="0">
                <a:solidFill>
                  <a:srgbClr val="4F4F4F"/>
                </a:solidFill>
                <a:latin typeface="+mn-ea"/>
              </a:rPr>
              <a:t>o</a:t>
            </a:r>
            <a:r>
              <a:rPr lang="en-US" altLang="ko-KR" dirty="0" smtClean="0">
                <a:solidFill>
                  <a:srgbClr val="4F4F4F"/>
                </a:solidFill>
                <a:latin typeface="+mn-ea"/>
              </a:rPr>
              <a:t>C </a:t>
            </a:r>
            <a:r>
              <a:rPr lang="en-US" altLang="ko-KR" dirty="0" err="1" smtClean="0">
                <a:solidFill>
                  <a:srgbClr val="4F4F4F"/>
                </a:solidFill>
                <a:latin typeface="+mn-ea"/>
              </a:rPr>
              <a:t>bakeout</a:t>
            </a:r>
            <a:r>
              <a:rPr lang="en-US" altLang="ko-KR" dirty="0" smtClean="0">
                <a:solidFill>
                  <a:srgbClr val="4F4F4F"/>
                </a:solidFill>
                <a:latin typeface="+mn-ea"/>
              </a:rPr>
              <a:t>)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4F4F4F"/>
                </a:solidFill>
                <a:latin typeface="+mn-ea"/>
              </a:rPr>
              <a:t>MP</a:t>
            </a:r>
            <a:r>
              <a:rPr lang="ko-KR" altLang="en-US" dirty="0" smtClean="0">
                <a:solidFill>
                  <a:srgbClr val="4F4F4F"/>
                </a:solidFill>
                <a:latin typeface="+mn-ea"/>
              </a:rPr>
              <a:t>는 표면 근처 전자기장에 의해서 발생하는 현상이므로 표면 주변에 정밀한 계산 필요 </a:t>
            </a:r>
            <a:r>
              <a:rPr lang="en-US" altLang="ko-KR" dirty="0" smtClean="0">
                <a:solidFill>
                  <a:srgbClr val="4F4F4F"/>
                </a:solidFill>
                <a:latin typeface="+mn-ea"/>
              </a:rPr>
              <a:t>(</a:t>
            </a:r>
            <a:r>
              <a:rPr lang="ko-KR" altLang="en-US" dirty="0" smtClean="0">
                <a:solidFill>
                  <a:srgbClr val="4F4F4F"/>
                </a:solidFill>
                <a:latin typeface="+mn-ea"/>
              </a:rPr>
              <a:t>별도 </a:t>
            </a:r>
            <a:r>
              <a:rPr lang="ko-KR" altLang="en-US" dirty="0" err="1" smtClean="0">
                <a:solidFill>
                  <a:srgbClr val="4F4F4F"/>
                </a:solidFill>
                <a:latin typeface="+mn-ea"/>
              </a:rPr>
              <a:t>메쉬</a:t>
            </a:r>
            <a:r>
              <a:rPr lang="ko-KR" altLang="en-US" dirty="0" smtClean="0">
                <a:solidFill>
                  <a:srgbClr val="4F4F4F"/>
                </a:solidFill>
                <a:latin typeface="+mn-ea"/>
              </a:rPr>
              <a:t> 설정</a:t>
            </a:r>
            <a:r>
              <a:rPr lang="en-US" altLang="ko-KR" dirty="0" smtClean="0">
                <a:solidFill>
                  <a:srgbClr val="4F4F4F"/>
                </a:solidFill>
                <a:latin typeface="+mn-ea"/>
              </a:rPr>
              <a:t>)</a:t>
            </a:r>
            <a:endParaRPr lang="en-US" altLang="ko-KR" dirty="0" smtClean="0">
              <a:solidFill>
                <a:srgbClr val="4F4F4F"/>
              </a:solidFill>
              <a:latin typeface="+mn-ea"/>
            </a:endParaRPr>
          </a:p>
        </p:txBody>
      </p:sp>
      <p:pic>
        <p:nvPicPr>
          <p:cNvPr id="62" name="내용 개체 틀 4">
            <a:extLst>
              <a:ext uri="{FF2B5EF4-FFF2-40B4-BE49-F238E27FC236}">
                <a16:creationId xmlns:a16="http://schemas.microsoft.com/office/drawing/2014/main" id="{1F458A2F-0EE2-4137-8D26-037B679DF27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994" y="3694723"/>
            <a:ext cx="2956160" cy="2216338"/>
          </a:xfrm>
          <a:prstGeom prst="rect">
            <a:avLst/>
          </a:prstGeom>
        </p:spPr>
      </p:pic>
      <p:pic>
        <p:nvPicPr>
          <p:cNvPr id="66" name="그림 65" descr="텍스트, 건물, 쇼지, 창문이(가) 표시된 사진&#10;&#10;자동 생성된 설명">
            <a:extLst>
              <a:ext uri="{FF2B5EF4-FFF2-40B4-BE49-F238E27FC236}">
                <a16:creationId xmlns:a16="http://schemas.microsoft.com/office/drawing/2014/main" id="{28C18D6A-F303-4689-9327-AA79F1E28BA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1" t="21175" r="3093" b="12644"/>
          <a:stretch/>
        </p:blipFill>
        <p:spPr>
          <a:xfrm>
            <a:off x="7625168" y="3710906"/>
            <a:ext cx="1483678" cy="2160000"/>
          </a:xfrm>
          <a:prstGeom prst="rect">
            <a:avLst/>
          </a:prstGeom>
        </p:spPr>
      </p:pic>
      <p:pic>
        <p:nvPicPr>
          <p:cNvPr id="69" name="그림 68">
            <a:extLst>
              <a:ext uri="{FF2B5EF4-FFF2-40B4-BE49-F238E27FC236}">
                <a16:creationId xmlns:a16="http://schemas.microsoft.com/office/drawing/2014/main" id="{4F7710E7-8A03-4AC8-9990-81CB9DEEB5D4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0" t="10846" r="8119" b="6297"/>
          <a:stretch/>
        </p:blipFill>
        <p:spPr>
          <a:xfrm rot="16200000">
            <a:off x="5732439" y="4049068"/>
            <a:ext cx="2160000" cy="1483678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148C5770-CD24-49E9-8B0B-455E168ED5F2}"/>
              </a:ext>
            </a:extLst>
          </p:cNvPr>
          <p:cNvSpPr txBox="1"/>
          <p:nvPr/>
        </p:nvSpPr>
        <p:spPr>
          <a:xfrm>
            <a:off x="3075994" y="5939328"/>
            <a:ext cx="295616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91440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 err="1" smtClean="0">
                <a:solidFill>
                  <a:srgbClr val="4F4F4F"/>
                </a:solidFill>
                <a:latin typeface="+mn-ea"/>
              </a:rPr>
              <a:t>Nb</a:t>
            </a:r>
            <a:r>
              <a:rPr kumimoji="1" lang="en-US" altLang="ko-KR" sz="1600" dirty="0" smtClean="0">
                <a:solidFill>
                  <a:srgbClr val="4F4F4F"/>
                </a:solidFill>
                <a:latin typeface="+mn-ea"/>
              </a:rPr>
              <a:t> </a:t>
            </a:r>
            <a:r>
              <a:rPr kumimoji="1" lang="ko-KR" altLang="en-US" sz="1600" dirty="0" smtClean="0">
                <a:solidFill>
                  <a:srgbClr val="4F4F4F"/>
                </a:solidFill>
                <a:latin typeface="+mn-ea"/>
              </a:rPr>
              <a:t>표면 조건에 따른 </a:t>
            </a:r>
            <a:r>
              <a:rPr kumimoji="1" lang="en-US" altLang="ko-KR" sz="1600" dirty="0" smtClean="0">
                <a:solidFill>
                  <a:srgbClr val="4F4F4F"/>
                </a:solidFill>
                <a:latin typeface="+mn-ea"/>
              </a:rPr>
              <a:t>2</a:t>
            </a:r>
            <a:r>
              <a:rPr kumimoji="1" lang="ko-KR" altLang="en-US" sz="1600" dirty="0" smtClean="0">
                <a:solidFill>
                  <a:srgbClr val="4F4F4F"/>
                </a:solidFill>
                <a:latin typeface="+mn-ea"/>
              </a:rPr>
              <a:t>차 전자 방출 계수</a:t>
            </a:r>
            <a:r>
              <a:rPr kumimoji="1" lang="en-US" altLang="ko-KR" sz="1600" spc="-150" dirty="0" smtClean="0">
                <a:solidFill>
                  <a:srgbClr val="4F4F4F"/>
                </a:solidFill>
                <a:latin typeface="+mn-ea"/>
              </a:rPr>
              <a:t>(CST</a:t>
            </a:r>
            <a:r>
              <a:rPr kumimoji="1" lang="ko-KR" altLang="en-US" sz="1600" spc="-150" dirty="0" err="1" smtClean="0">
                <a:solidFill>
                  <a:srgbClr val="4F4F4F"/>
                </a:solidFill>
                <a:latin typeface="+mn-ea"/>
              </a:rPr>
              <a:t>내장모델</a:t>
            </a:r>
            <a:r>
              <a:rPr kumimoji="1" lang="en-US" altLang="ko-KR" sz="1600" spc="-150" dirty="0" smtClean="0">
                <a:solidFill>
                  <a:srgbClr val="4F4F4F"/>
                </a:solidFill>
                <a:latin typeface="+mn-ea"/>
              </a:rPr>
              <a:t>)</a:t>
            </a:r>
            <a:endParaRPr kumimoji="1" lang="ko-KR" altLang="en-US" sz="1600" spc="-150" dirty="0">
              <a:solidFill>
                <a:srgbClr val="4F4F4F"/>
              </a:solidFill>
              <a:latin typeface="+mn-ea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48C5770-CD24-49E9-8B0B-455E168ED5F2}"/>
              </a:ext>
            </a:extLst>
          </p:cNvPr>
          <p:cNvSpPr txBox="1"/>
          <p:nvPr/>
        </p:nvSpPr>
        <p:spPr>
          <a:xfrm>
            <a:off x="6279329" y="5870906"/>
            <a:ext cx="119262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91440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600" dirty="0" smtClean="0">
                <a:solidFill>
                  <a:srgbClr val="4F4F4F"/>
                </a:solidFill>
                <a:latin typeface="+mn-ea"/>
              </a:rPr>
              <a:t>전자기장 계산 </a:t>
            </a:r>
            <a:r>
              <a:rPr kumimoji="1" lang="en-US" altLang="ko-KR" sz="1600" dirty="0" smtClean="0">
                <a:solidFill>
                  <a:srgbClr val="4F4F4F"/>
                </a:solidFill>
                <a:latin typeface="+mn-ea"/>
              </a:rPr>
              <a:t>mesh</a:t>
            </a:r>
            <a:endParaRPr kumimoji="1" lang="ko-KR" altLang="en-US" sz="1600" dirty="0">
              <a:solidFill>
                <a:srgbClr val="4F4F4F"/>
              </a:solidFill>
              <a:latin typeface="+mn-ea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48C5770-CD24-49E9-8B0B-455E168ED5F2}"/>
              </a:ext>
            </a:extLst>
          </p:cNvPr>
          <p:cNvSpPr txBox="1"/>
          <p:nvPr/>
        </p:nvSpPr>
        <p:spPr>
          <a:xfrm>
            <a:off x="7860709" y="5870906"/>
            <a:ext cx="101259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91440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 smtClean="0">
                <a:solidFill>
                  <a:srgbClr val="4F4F4F"/>
                </a:solidFill>
                <a:latin typeface="+mn-ea"/>
              </a:rPr>
              <a:t>PIC</a:t>
            </a:r>
            <a:r>
              <a:rPr kumimoji="1" lang="ko-KR" altLang="en-US" sz="1600" dirty="0" smtClean="0">
                <a:solidFill>
                  <a:srgbClr val="4F4F4F"/>
                </a:solidFill>
                <a:latin typeface="+mn-ea"/>
              </a:rPr>
              <a:t> 계산 </a:t>
            </a:r>
            <a:r>
              <a:rPr kumimoji="1" lang="en-US" altLang="ko-KR" sz="1600" dirty="0" smtClean="0">
                <a:solidFill>
                  <a:srgbClr val="4F4F4F"/>
                </a:solidFill>
                <a:latin typeface="+mn-ea"/>
              </a:rPr>
              <a:t>mesh</a:t>
            </a:r>
            <a:endParaRPr kumimoji="1" lang="ko-KR" altLang="en-US" sz="1600" dirty="0">
              <a:solidFill>
                <a:srgbClr val="4F4F4F"/>
              </a:solidFill>
              <a:latin typeface="+mn-ea"/>
            </a:endParaRPr>
          </a:p>
        </p:txBody>
      </p:sp>
      <p:pic>
        <p:nvPicPr>
          <p:cNvPr id="73" name="그림 72">
            <a:extLst>
              <a:ext uri="{FF2B5EF4-FFF2-40B4-BE49-F238E27FC236}">
                <a16:creationId xmlns:a16="http://schemas.microsoft.com/office/drawing/2014/main" id="{E664C3EF-BC5C-49FE-A953-9FE10C0C14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t="5493" r="10617" b="8837"/>
          <a:stretch/>
        </p:blipFill>
        <p:spPr>
          <a:xfrm>
            <a:off x="116177" y="3808684"/>
            <a:ext cx="2890765" cy="2406211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32261947-CFC1-4058-B83D-8A59B5E2F112}"/>
              </a:ext>
            </a:extLst>
          </p:cNvPr>
          <p:cNvSpPr txBox="1"/>
          <p:nvPr/>
        </p:nvSpPr>
        <p:spPr>
          <a:xfrm>
            <a:off x="154548" y="3844825"/>
            <a:ext cx="1328432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altLang="ko-KR" sz="1200" dirty="0">
                <a:solidFill>
                  <a:srgbClr val="4F4F4F"/>
                </a:solidFill>
                <a:latin typeface="Arial Black" panose="020B0A04020102020204" pitchFamily="34" charset="0"/>
              </a:rPr>
              <a:t>Niobium cavity</a:t>
            </a:r>
            <a:endParaRPr lang="ko-KR" altLang="en-US" sz="1200" dirty="0">
              <a:solidFill>
                <a:srgbClr val="4F4F4F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76" name="직선 화살표 연결선 75">
            <a:extLst>
              <a:ext uri="{FF2B5EF4-FFF2-40B4-BE49-F238E27FC236}">
                <a16:creationId xmlns:a16="http://schemas.microsoft.com/office/drawing/2014/main" id="{EEE09783-59B1-4C51-BEFB-D556FEBD2C04}"/>
              </a:ext>
            </a:extLst>
          </p:cNvPr>
          <p:cNvCxnSpPr>
            <a:cxnSpLocks/>
            <a:stCxn id="75" idx="2"/>
          </p:cNvCxnSpPr>
          <p:nvPr/>
        </p:nvCxnSpPr>
        <p:spPr>
          <a:xfrm>
            <a:off x="818764" y="4102194"/>
            <a:ext cx="241230" cy="2542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16F2A1CA-CBE5-49C8-BE3E-453034044411}"/>
              </a:ext>
            </a:extLst>
          </p:cNvPr>
          <p:cNvSpPr txBox="1"/>
          <p:nvPr/>
        </p:nvSpPr>
        <p:spPr>
          <a:xfrm>
            <a:off x="2185149" y="3801886"/>
            <a:ext cx="932875" cy="472813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rgbClr val="4F4F4F"/>
                </a:solidFill>
                <a:latin typeface="Arial Black" panose="020B0A04020102020204" pitchFamily="34" charset="0"/>
              </a:rPr>
              <a:t>Reflection</a:t>
            </a:r>
            <a:br>
              <a:rPr lang="en-US" altLang="ko-KR" sz="1200" dirty="0" smtClean="0">
                <a:solidFill>
                  <a:srgbClr val="4F4F4F"/>
                </a:solidFill>
                <a:latin typeface="Arial Black" panose="020B0A04020102020204" pitchFamily="34" charset="0"/>
              </a:rPr>
            </a:br>
            <a:r>
              <a:rPr lang="en-US" altLang="ko-KR" sz="1400" dirty="0" smtClean="0">
                <a:solidFill>
                  <a:srgbClr val="4F4F4F"/>
                </a:solidFill>
                <a:latin typeface="Arial Black" panose="020B0A04020102020204" pitchFamily="34" charset="0"/>
              </a:rPr>
              <a:t>walls</a:t>
            </a:r>
            <a:endParaRPr lang="ko-KR" altLang="en-US" sz="1400" dirty="0">
              <a:solidFill>
                <a:srgbClr val="4F4F4F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79" name="직선 화살표 연결선 78">
            <a:extLst>
              <a:ext uri="{FF2B5EF4-FFF2-40B4-BE49-F238E27FC236}">
                <a16:creationId xmlns:a16="http://schemas.microsoft.com/office/drawing/2014/main" id="{55B8DA4C-2380-435B-8CAB-96A83EE9FD6A}"/>
              </a:ext>
            </a:extLst>
          </p:cNvPr>
          <p:cNvCxnSpPr>
            <a:cxnSpLocks/>
            <a:stCxn id="77" idx="2"/>
          </p:cNvCxnSpPr>
          <p:nvPr/>
        </p:nvCxnSpPr>
        <p:spPr>
          <a:xfrm flipH="1">
            <a:off x="2251254" y="4274699"/>
            <a:ext cx="400333" cy="7718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351D7C6-F43C-4012-8BC0-7A950F37BD17}"/>
              </a:ext>
            </a:extLst>
          </p:cNvPr>
          <p:cNvSpPr txBox="1"/>
          <p:nvPr/>
        </p:nvSpPr>
        <p:spPr>
          <a:xfrm>
            <a:off x="114115" y="6620472"/>
            <a:ext cx="8629650" cy="230832"/>
          </a:xfrm>
          <a:prstGeom prst="rect">
            <a:avLst/>
          </a:prstGeom>
          <a:noFill/>
        </p:spPr>
        <p:txBody>
          <a:bodyPr wrap="square" rIns="72000" rtlCol="0">
            <a:spAutoFit/>
          </a:bodyPr>
          <a:lstStyle/>
          <a:p>
            <a:r>
              <a:rPr lang="en-US" altLang="ko-KR" sz="900" dirty="0" smtClean="0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10) G</a:t>
            </a:r>
            <a:r>
              <a:rPr lang="en-US" altLang="ko-KR" sz="900" dirty="0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. Romanov, P. </a:t>
            </a:r>
            <a:r>
              <a:rPr lang="en-US" altLang="ko-KR" sz="900" dirty="0" err="1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Berrutti</a:t>
            </a:r>
            <a:r>
              <a:rPr lang="en-US" altLang="ko-KR" sz="900" dirty="0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, T. N. </a:t>
            </a:r>
            <a:r>
              <a:rPr lang="en-US" altLang="ko-KR" sz="900" dirty="0" err="1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Khabiboulline</a:t>
            </a:r>
            <a:r>
              <a:rPr lang="en-US" altLang="ko-KR" sz="900" dirty="0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, Simulation of Multipacting in SC Low Beta Cavities at FNAL, Proceedings of IPAC2015, May 3-8, 2015, C Richmond, VA, USA.</a:t>
            </a:r>
            <a:endParaRPr lang="ko-KR" alt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37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D18C8FD-317B-4B1D-B6AC-FB91B99599C2}"/>
              </a:ext>
            </a:extLst>
          </p:cNvPr>
          <p:cNvSpPr txBox="1"/>
          <p:nvPr/>
        </p:nvSpPr>
        <p:spPr>
          <a:xfrm>
            <a:off x="2848451" y="898952"/>
            <a:ext cx="3447099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lvl="0" algn="ctr" defTabSz="914400" latinLnBrk="1">
              <a:defRPr/>
            </a:pPr>
            <a:r>
              <a:rPr lang="en-US" altLang="ko-KR" sz="4800" b="1" spc="-120" dirty="0">
                <a:solidFill>
                  <a:srgbClr val="0068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ko-KR" sz="4800" b="1" spc="-120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ONTENTS</a:t>
            </a: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FA5784A0-FECE-486F-9A6A-EBF4E647AC16}"/>
              </a:ext>
            </a:extLst>
          </p:cNvPr>
          <p:cNvGrpSpPr/>
          <p:nvPr/>
        </p:nvGrpSpPr>
        <p:grpSpPr>
          <a:xfrm>
            <a:off x="4321558" y="1793023"/>
            <a:ext cx="515539" cy="58339"/>
            <a:chOff x="4286250" y="3494486"/>
            <a:chExt cx="515539" cy="58339"/>
          </a:xfrm>
        </p:grpSpPr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3EF42A9B-F3C7-4918-8294-E0911EB54692}"/>
                </a:ext>
              </a:extLst>
            </p:cNvPr>
            <p:cNvSpPr/>
            <p:nvPr/>
          </p:nvSpPr>
          <p:spPr>
            <a:xfrm>
              <a:off x="4286250" y="3494486"/>
              <a:ext cx="58339" cy="58339"/>
            </a:xfrm>
            <a:prstGeom prst="ellipse">
              <a:avLst/>
            </a:prstGeom>
            <a:solidFill>
              <a:srgbClr val="ED6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E36CA15E-362C-4CE5-8EAD-661F7EF38EE0}"/>
                </a:ext>
              </a:extLst>
            </p:cNvPr>
            <p:cNvSpPr/>
            <p:nvPr/>
          </p:nvSpPr>
          <p:spPr>
            <a:xfrm>
              <a:off x="4438650" y="3494486"/>
              <a:ext cx="58339" cy="58339"/>
            </a:xfrm>
            <a:prstGeom prst="ellipse">
              <a:avLst/>
            </a:prstGeom>
            <a:solidFill>
              <a:srgbClr val="00A7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905A28BF-403F-4602-A1E6-A400956EFB22}"/>
                </a:ext>
              </a:extLst>
            </p:cNvPr>
            <p:cNvSpPr/>
            <p:nvPr/>
          </p:nvSpPr>
          <p:spPr>
            <a:xfrm>
              <a:off x="4591050" y="3494486"/>
              <a:ext cx="58339" cy="58339"/>
            </a:xfrm>
            <a:prstGeom prst="ellipse">
              <a:avLst/>
            </a:prstGeom>
            <a:solidFill>
              <a:srgbClr val="0068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9AE36C2F-EEF8-4FA3-A99E-E97DA37C5EBC}"/>
                </a:ext>
              </a:extLst>
            </p:cNvPr>
            <p:cNvSpPr/>
            <p:nvPr/>
          </p:nvSpPr>
          <p:spPr>
            <a:xfrm>
              <a:off x="4743450" y="3494486"/>
              <a:ext cx="58339" cy="5833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81171D5F-21E9-4878-AA62-647BE8FBA0BC}"/>
              </a:ext>
            </a:extLst>
          </p:cNvPr>
          <p:cNvSpPr txBox="1"/>
          <p:nvPr/>
        </p:nvSpPr>
        <p:spPr>
          <a:xfrm>
            <a:off x="2435049" y="755273"/>
            <a:ext cx="427392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lvl="0" algn="ctr" defTabSz="914400" latinLnBrk="1">
              <a:defRPr/>
            </a:pPr>
            <a:r>
              <a:rPr lang="en-US" altLang="ko-KR" sz="1200" b="1" dirty="0" smtClean="0">
                <a:solidFill>
                  <a:srgbClr val="055EB5"/>
                </a:solidFill>
                <a:latin typeface="+mj-ea"/>
                <a:ea typeface="+mj-ea"/>
                <a:cs typeface="Arial" panose="020B0604020202020204" pitchFamily="34" charset="0"/>
              </a:rPr>
              <a:t>Multipacting </a:t>
            </a:r>
            <a:r>
              <a:rPr lang="en-US" altLang="ko-KR" sz="1200" b="1" dirty="0">
                <a:solidFill>
                  <a:srgbClr val="055EB5"/>
                </a:solidFill>
                <a:latin typeface="+mj-ea"/>
                <a:ea typeface="+mj-ea"/>
                <a:cs typeface="Arial" panose="020B0604020202020204" pitchFamily="34" charset="0"/>
              </a:rPr>
              <a:t>Simulation </a:t>
            </a:r>
            <a:r>
              <a:rPr lang="en-US" altLang="ko-KR" sz="1200" b="1" dirty="0" smtClean="0">
                <a:solidFill>
                  <a:srgbClr val="055EB5"/>
                </a:solidFill>
                <a:latin typeface="+mj-ea"/>
                <a:ea typeface="+mj-ea"/>
                <a:cs typeface="Arial" panose="020B0604020202020204" pitchFamily="34" charset="0"/>
              </a:rPr>
              <a:t>of 350 </a:t>
            </a:r>
            <a:r>
              <a:rPr lang="en-US" altLang="ko-KR" sz="1200" b="1" dirty="0">
                <a:solidFill>
                  <a:srgbClr val="055EB5"/>
                </a:solidFill>
                <a:latin typeface="+mj-ea"/>
                <a:ea typeface="+mj-ea"/>
                <a:cs typeface="Arial" panose="020B0604020202020204" pitchFamily="34" charset="0"/>
              </a:rPr>
              <a:t>MHz HWR Cavity at KOMAC</a:t>
            </a:r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455A9141-2391-4F3C-8119-1B82B9B66987}"/>
              </a:ext>
            </a:extLst>
          </p:cNvPr>
          <p:cNvSpPr/>
          <p:nvPr/>
        </p:nvSpPr>
        <p:spPr>
          <a:xfrm>
            <a:off x="0" y="0"/>
            <a:ext cx="9144000" cy="234949"/>
          </a:xfrm>
          <a:prstGeom prst="rect">
            <a:avLst/>
          </a:prstGeom>
          <a:solidFill>
            <a:srgbClr val="005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0" name="Picture 8">
            <a:extLst>
              <a:ext uri="{FF2B5EF4-FFF2-40B4-BE49-F238E27FC236}">
                <a16:creationId xmlns:a16="http://schemas.microsoft.com/office/drawing/2014/main" id="{1BEF9E5D-25BF-46B9-85F0-B392BFAB5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4511674" y="-4377397"/>
            <a:ext cx="120651" cy="910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그룹 16"/>
          <p:cNvGrpSpPr/>
          <p:nvPr/>
        </p:nvGrpSpPr>
        <p:grpSpPr>
          <a:xfrm>
            <a:off x="1906495" y="2285091"/>
            <a:ext cx="5331957" cy="3434593"/>
            <a:chOff x="1874745" y="2285091"/>
            <a:chExt cx="5331957" cy="3434593"/>
          </a:xfrm>
        </p:grpSpPr>
        <p:grpSp>
          <p:nvGrpSpPr>
            <p:cNvPr id="12" name="그룹 11"/>
            <p:cNvGrpSpPr/>
            <p:nvPr/>
          </p:nvGrpSpPr>
          <p:grpSpPr>
            <a:xfrm>
              <a:off x="1874745" y="2285091"/>
              <a:ext cx="5331957" cy="584775"/>
              <a:chOff x="1874745" y="2285091"/>
              <a:chExt cx="5331957" cy="584775"/>
            </a:xfrm>
          </p:grpSpPr>
          <p:grpSp>
            <p:nvGrpSpPr>
              <p:cNvPr id="3" name="그룹 2"/>
              <p:cNvGrpSpPr/>
              <p:nvPr/>
            </p:nvGrpSpPr>
            <p:grpSpPr>
              <a:xfrm>
                <a:off x="1874745" y="2285091"/>
                <a:ext cx="5326450" cy="584775"/>
                <a:chOff x="1874745" y="2285091"/>
                <a:chExt cx="5326450" cy="584775"/>
              </a:xfrm>
            </p:grpSpPr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678BBB5-47B1-4785-AED7-C2606777182D}"/>
                    </a:ext>
                  </a:extLst>
                </p:cNvPr>
                <p:cNvSpPr txBox="1"/>
                <p:nvPr/>
              </p:nvSpPr>
              <p:spPr>
                <a:xfrm>
                  <a:off x="1874745" y="2285091"/>
                  <a:ext cx="61747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orthographicFront"/>
                    <a:lightRig rig="threePt" dir="t"/>
                  </a:scene3d>
                  <a:sp3d>
                    <a:bevelT w="1270" h="1270"/>
                  </a:sp3d>
                </a:bodyPr>
                <a:lstStyle/>
                <a:p>
                  <a:pPr algn="ctr"/>
                  <a:r>
                    <a:rPr lang="en-US" altLang="ko-KR" sz="3200" b="1" spc="-150" dirty="0" smtClean="0">
                      <a:solidFill>
                        <a:schemeClr val="bg1">
                          <a:lumMod val="65000"/>
                        </a:schemeClr>
                      </a:solidFill>
                      <a:latin typeface="+mn-ea"/>
                      <a:cs typeface="Arial" panose="020B0604020202020204" pitchFamily="34" charset="0"/>
                    </a:rPr>
                    <a:t>0</a:t>
                  </a:r>
                  <a:r>
                    <a:rPr lang="en-US" altLang="ko-KR" sz="3200" b="1" spc="-150" dirty="0" smtClean="0">
                      <a:solidFill>
                        <a:srgbClr val="0571C3"/>
                      </a:solidFill>
                      <a:latin typeface="+mn-ea"/>
                      <a:cs typeface="Arial" panose="020B0604020202020204" pitchFamily="34" charset="0"/>
                    </a:rPr>
                    <a:t>1</a:t>
                  </a:r>
                  <a:endParaRPr lang="en-US" altLang="ko-KR" sz="3200" b="1" spc="-150" dirty="0">
                    <a:solidFill>
                      <a:srgbClr val="0571C3"/>
                    </a:solidFill>
                    <a:latin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E90382E-97F6-418B-9482-C8E68094A5F3}"/>
                    </a:ext>
                  </a:extLst>
                </p:cNvPr>
                <p:cNvSpPr txBox="1"/>
                <p:nvPr/>
              </p:nvSpPr>
              <p:spPr>
                <a:xfrm>
                  <a:off x="2521195" y="2315868"/>
                  <a:ext cx="4680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>
                    <a:bevelT w="1270" h="1270"/>
                  </a:sp3d>
                </a:bodyPr>
                <a:lstStyle/>
                <a:p>
                  <a:r>
                    <a:rPr lang="en-US" altLang="ko-KR" sz="2800" b="1" dirty="0" smtClean="0">
                      <a:solidFill>
                        <a:srgbClr val="484848"/>
                      </a:solidFill>
                      <a:latin typeface="+mn-ea"/>
                      <a:cs typeface="Arial" panose="020B0604020202020204" pitchFamily="34" charset="0"/>
                    </a:rPr>
                    <a:t>100 MeV </a:t>
                  </a:r>
                  <a:r>
                    <a:rPr lang="ko-KR" altLang="en-US" sz="2800" b="1" dirty="0" smtClean="0">
                      <a:solidFill>
                        <a:srgbClr val="484848"/>
                      </a:solidFill>
                      <a:latin typeface="+mn-ea"/>
                      <a:cs typeface="Arial" panose="020B0604020202020204" pitchFamily="34" charset="0"/>
                    </a:rPr>
                    <a:t>양성자가속기 소개</a:t>
                  </a:r>
                  <a:endParaRPr lang="en-US" altLang="ko-KR" sz="2800" b="1" dirty="0">
                    <a:solidFill>
                      <a:srgbClr val="484848"/>
                    </a:solidFill>
                    <a:latin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9" name="그룹 8"/>
              <p:cNvGrpSpPr/>
              <p:nvPr/>
            </p:nvGrpSpPr>
            <p:grpSpPr>
              <a:xfrm>
                <a:off x="1986702" y="2833866"/>
                <a:ext cx="5220000" cy="36000"/>
                <a:chOff x="367452" y="2818545"/>
                <a:chExt cx="8532000" cy="36000"/>
              </a:xfrm>
            </p:grpSpPr>
            <p:cxnSp>
              <p:nvCxnSpPr>
                <p:cNvPr id="4" name="직선 연결선 3"/>
                <p:cNvCxnSpPr/>
                <p:nvPr/>
              </p:nvCxnSpPr>
              <p:spPr>
                <a:xfrm flipV="1">
                  <a:off x="367452" y="2818545"/>
                  <a:ext cx="8532000" cy="0"/>
                </a:xfrm>
                <a:prstGeom prst="line">
                  <a:avLst/>
                </a:prstGeom>
                <a:ln>
                  <a:solidFill>
                    <a:srgbClr val="40404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직사각형 6"/>
                <p:cNvSpPr/>
                <p:nvPr/>
              </p:nvSpPr>
              <p:spPr>
                <a:xfrm>
                  <a:off x="8791452" y="2818545"/>
                  <a:ext cx="108000" cy="36000"/>
                </a:xfrm>
                <a:prstGeom prst="rect">
                  <a:avLst/>
                </a:prstGeom>
                <a:solidFill>
                  <a:srgbClr val="4040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5" name="그룹 14"/>
            <p:cNvGrpSpPr/>
            <p:nvPr/>
          </p:nvGrpSpPr>
          <p:grpSpPr>
            <a:xfrm>
              <a:off x="1874745" y="4422456"/>
              <a:ext cx="5331957" cy="584775"/>
              <a:chOff x="1874745" y="4422453"/>
              <a:chExt cx="5331957" cy="584775"/>
            </a:xfrm>
          </p:grpSpPr>
          <p:grpSp>
            <p:nvGrpSpPr>
              <p:cNvPr id="10" name="그룹 9"/>
              <p:cNvGrpSpPr/>
              <p:nvPr/>
            </p:nvGrpSpPr>
            <p:grpSpPr>
              <a:xfrm>
                <a:off x="1874745" y="4422453"/>
                <a:ext cx="5326450" cy="584775"/>
                <a:chOff x="1874745" y="4422453"/>
                <a:chExt cx="5326450" cy="584775"/>
              </a:xfrm>
            </p:grpSpPr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5D05E70E-C94E-495E-B7B1-24AD5B5285FF}"/>
                    </a:ext>
                  </a:extLst>
                </p:cNvPr>
                <p:cNvSpPr txBox="1"/>
                <p:nvPr/>
              </p:nvSpPr>
              <p:spPr>
                <a:xfrm>
                  <a:off x="1874745" y="4422453"/>
                  <a:ext cx="61747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orthographicFront"/>
                    <a:lightRig rig="threePt" dir="t"/>
                  </a:scene3d>
                  <a:sp3d>
                    <a:bevelT w="1270" h="1270"/>
                  </a:sp3d>
                </a:bodyPr>
                <a:lstStyle/>
                <a:p>
                  <a:pPr algn="ctr"/>
                  <a:r>
                    <a:rPr lang="en-US" altLang="ko-KR" sz="3200" b="1" spc="-150" dirty="0" smtClean="0">
                      <a:solidFill>
                        <a:schemeClr val="bg1">
                          <a:lumMod val="65000"/>
                        </a:schemeClr>
                      </a:solidFill>
                      <a:latin typeface="+mn-ea"/>
                      <a:cs typeface="Arial" panose="020B0604020202020204" pitchFamily="34" charset="0"/>
                    </a:rPr>
                    <a:t>0</a:t>
                  </a:r>
                  <a:r>
                    <a:rPr lang="en-US" altLang="ko-KR" sz="3200" b="1" spc="-150" dirty="0" smtClean="0">
                      <a:solidFill>
                        <a:srgbClr val="0571C3"/>
                      </a:solidFill>
                      <a:latin typeface="+mn-ea"/>
                      <a:cs typeface="Arial" panose="020B0604020202020204" pitchFamily="34" charset="0"/>
                    </a:rPr>
                    <a:t>4</a:t>
                  </a:r>
                  <a:endParaRPr lang="en-US" altLang="ko-KR" sz="3200" b="1" spc="-150" dirty="0">
                    <a:solidFill>
                      <a:srgbClr val="0571C3"/>
                    </a:solidFill>
                    <a:latin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B46C36F-2414-4FFB-9DF1-6BEAB3097976}"/>
                    </a:ext>
                  </a:extLst>
                </p:cNvPr>
                <p:cNvSpPr txBox="1"/>
                <p:nvPr/>
              </p:nvSpPr>
              <p:spPr>
                <a:xfrm>
                  <a:off x="2521195" y="4453230"/>
                  <a:ext cx="4680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>
                    <a:bevelT w="1270" h="1270"/>
                  </a:sp3d>
                </a:bodyPr>
                <a:lstStyle/>
                <a:p>
                  <a:r>
                    <a:rPr lang="en-US" altLang="ko-KR" sz="2800" b="1" dirty="0" smtClean="0">
                      <a:solidFill>
                        <a:srgbClr val="505050"/>
                      </a:solidFill>
                      <a:latin typeface="+mn-ea"/>
                      <a:cs typeface="Arial" panose="020B0604020202020204" pitchFamily="34" charset="0"/>
                    </a:rPr>
                    <a:t>Multipacting Simulation</a:t>
                  </a:r>
                  <a:endParaRPr lang="en-US" altLang="ko-KR" sz="2800" b="1" dirty="0">
                    <a:solidFill>
                      <a:srgbClr val="505050"/>
                    </a:solidFill>
                    <a:latin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4" name="그룹 63"/>
              <p:cNvGrpSpPr/>
              <p:nvPr/>
            </p:nvGrpSpPr>
            <p:grpSpPr>
              <a:xfrm>
                <a:off x="1986702" y="4971228"/>
                <a:ext cx="5220000" cy="36000"/>
                <a:chOff x="367452" y="2818545"/>
                <a:chExt cx="8532000" cy="36000"/>
              </a:xfrm>
            </p:grpSpPr>
            <p:cxnSp>
              <p:nvCxnSpPr>
                <p:cNvPr id="65" name="직선 연결선 64"/>
                <p:cNvCxnSpPr/>
                <p:nvPr/>
              </p:nvCxnSpPr>
              <p:spPr>
                <a:xfrm flipV="1">
                  <a:off x="367452" y="2818545"/>
                  <a:ext cx="8532000" cy="0"/>
                </a:xfrm>
                <a:prstGeom prst="line">
                  <a:avLst/>
                </a:prstGeom>
                <a:ln>
                  <a:solidFill>
                    <a:srgbClr val="40404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직사각형 65"/>
                <p:cNvSpPr/>
                <p:nvPr/>
              </p:nvSpPr>
              <p:spPr>
                <a:xfrm>
                  <a:off x="8791452" y="2818545"/>
                  <a:ext cx="108000" cy="36000"/>
                </a:xfrm>
                <a:prstGeom prst="rect">
                  <a:avLst/>
                </a:prstGeom>
                <a:solidFill>
                  <a:srgbClr val="4040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6" name="그룹 15"/>
            <p:cNvGrpSpPr/>
            <p:nvPr/>
          </p:nvGrpSpPr>
          <p:grpSpPr>
            <a:xfrm>
              <a:off x="1874745" y="5134909"/>
              <a:ext cx="5331957" cy="584775"/>
              <a:chOff x="1874745" y="5134909"/>
              <a:chExt cx="5331957" cy="584775"/>
            </a:xfrm>
          </p:grpSpPr>
          <p:grpSp>
            <p:nvGrpSpPr>
              <p:cNvPr id="11" name="그룹 10"/>
              <p:cNvGrpSpPr/>
              <p:nvPr/>
            </p:nvGrpSpPr>
            <p:grpSpPr>
              <a:xfrm>
                <a:off x="1874745" y="5134909"/>
                <a:ext cx="5326450" cy="584775"/>
                <a:chOff x="1874745" y="5134909"/>
                <a:chExt cx="5326450" cy="584775"/>
              </a:xfrm>
            </p:grpSpPr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D05E70E-C94E-495E-B7B1-24AD5B5285FF}"/>
                    </a:ext>
                  </a:extLst>
                </p:cNvPr>
                <p:cNvSpPr txBox="1"/>
                <p:nvPr/>
              </p:nvSpPr>
              <p:spPr>
                <a:xfrm>
                  <a:off x="1874745" y="5134909"/>
                  <a:ext cx="61747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orthographicFront"/>
                    <a:lightRig rig="threePt" dir="t"/>
                  </a:scene3d>
                  <a:sp3d>
                    <a:bevelT w="1270" h="1270"/>
                  </a:sp3d>
                </a:bodyPr>
                <a:lstStyle/>
                <a:p>
                  <a:pPr algn="ctr"/>
                  <a:r>
                    <a:rPr lang="en-US" altLang="ko-KR" sz="3200" b="1" spc="-150" dirty="0" smtClean="0">
                      <a:solidFill>
                        <a:schemeClr val="bg1">
                          <a:lumMod val="65000"/>
                        </a:schemeClr>
                      </a:solidFill>
                      <a:latin typeface="+mn-ea"/>
                      <a:cs typeface="Arial" panose="020B0604020202020204" pitchFamily="34" charset="0"/>
                    </a:rPr>
                    <a:t>0</a:t>
                  </a:r>
                  <a:r>
                    <a:rPr lang="en-US" altLang="ko-KR" sz="3200" b="1" spc="-150" dirty="0" smtClean="0">
                      <a:solidFill>
                        <a:srgbClr val="0571C3"/>
                      </a:solidFill>
                      <a:latin typeface="+mn-ea"/>
                      <a:cs typeface="Arial" panose="020B0604020202020204" pitchFamily="34" charset="0"/>
                    </a:rPr>
                    <a:t>5</a:t>
                  </a:r>
                  <a:endParaRPr lang="en-US" altLang="ko-KR" sz="3200" b="1" spc="-150" dirty="0">
                    <a:solidFill>
                      <a:srgbClr val="0571C3"/>
                    </a:solidFill>
                    <a:latin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5B46C36F-2414-4FFB-9DF1-6BEAB3097976}"/>
                    </a:ext>
                  </a:extLst>
                </p:cNvPr>
                <p:cNvSpPr txBox="1"/>
                <p:nvPr/>
              </p:nvSpPr>
              <p:spPr>
                <a:xfrm>
                  <a:off x="2521195" y="5165686"/>
                  <a:ext cx="4680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>
                    <a:bevelT w="1270" h="1270"/>
                  </a:sp3d>
                </a:bodyPr>
                <a:lstStyle/>
                <a:p>
                  <a:r>
                    <a:rPr lang="en-US" altLang="ko-KR" sz="2800" b="1" dirty="0" smtClean="0">
                      <a:solidFill>
                        <a:srgbClr val="505050"/>
                      </a:solidFill>
                      <a:latin typeface="+mn-ea"/>
                      <a:cs typeface="Arial" panose="020B0604020202020204" pitchFamily="34" charset="0"/>
                    </a:rPr>
                    <a:t>Summary and Future Work</a:t>
                  </a:r>
                  <a:endParaRPr lang="en-US" altLang="ko-KR" sz="2800" b="1" dirty="0">
                    <a:solidFill>
                      <a:srgbClr val="505050"/>
                    </a:solidFill>
                    <a:latin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7" name="그룹 66"/>
              <p:cNvGrpSpPr/>
              <p:nvPr/>
            </p:nvGrpSpPr>
            <p:grpSpPr>
              <a:xfrm>
                <a:off x="1986702" y="5683684"/>
                <a:ext cx="5220000" cy="36000"/>
                <a:chOff x="367452" y="2818545"/>
                <a:chExt cx="8532000" cy="36000"/>
              </a:xfrm>
            </p:grpSpPr>
            <p:cxnSp>
              <p:nvCxnSpPr>
                <p:cNvPr id="72" name="직선 연결선 71"/>
                <p:cNvCxnSpPr/>
                <p:nvPr/>
              </p:nvCxnSpPr>
              <p:spPr>
                <a:xfrm flipV="1">
                  <a:off x="367452" y="2818545"/>
                  <a:ext cx="8532000" cy="0"/>
                </a:xfrm>
                <a:prstGeom prst="line">
                  <a:avLst/>
                </a:prstGeom>
                <a:ln>
                  <a:solidFill>
                    <a:srgbClr val="40404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" name="직사각형 74"/>
                <p:cNvSpPr/>
                <p:nvPr/>
              </p:nvSpPr>
              <p:spPr>
                <a:xfrm>
                  <a:off x="8791452" y="2818545"/>
                  <a:ext cx="108000" cy="36000"/>
                </a:xfrm>
                <a:prstGeom prst="rect">
                  <a:avLst/>
                </a:prstGeom>
                <a:solidFill>
                  <a:srgbClr val="4040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3" name="그룹 12"/>
            <p:cNvGrpSpPr/>
            <p:nvPr/>
          </p:nvGrpSpPr>
          <p:grpSpPr>
            <a:xfrm>
              <a:off x="1874745" y="2997546"/>
              <a:ext cx="5331957" cy="584775"/>
              <a:chOff x="1874745" y="2997545"/>
              <a:chExt cx="5331957" cy="584775"/>
            </a:xfrm>
          </p:grpSpPr>
          <p:grpSp>
            <p:nvGrpSpPr>
              <p:cNvPr id="53" name="그룹 52"/>
              <p:cNvGrpSpPr/>
              <p:nvPr/>
            </p:nvGrpSpPr>
            <p:grpSpPr>
              <a:xfrm>
                <a:off x="1986702" y="3546320"/>
                <a:ext cx="5220000" cy="36000"/>
                <a:chOff x="367452" y="2818545"/>
                <a:chExt cx="8532000" cy="36000"/>
              </a:xfrm>
            </p:grpSpPr>
            <p:cxnSp>
              <p:nvCxnSpPr>
                <p:cNvPr id="54" name="직선 연결선 53"/>
                <p:cNvCxnSpPr/>
                <p:nvPr/>
              </p:nvCxnSpPr>
              <p:spPr>
                <a:xfrm flipV="1">
                  <a:off x="367452" y="2818545"/>
                  <a:ext cx="8532000" cy="0"/>
                </a:xfrm>
                <a:prstGeom prst="line">
                  <a:avLst/>
                </a:prstGeom>
                <a:ln>
                  <a:solidFill>
                    <a:srgbClr val="40404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직사각형 59"/>
                <p:cNvSpPr/>
                <p:nvPr/>
              </p:nvSpPr>
              <p:spPr>
                <a:xfrm>
                  <a:off x="8791452" y="2818545"/>
                  <a:ext cx="108000" cy="36000"/>
                </a:xfrm>
                <a:prstGeom prst="rect">
                  <a:avLst/>
                </a:prstGeom>
                <a:solidFill>
                  <a:srgbClr val="4040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5" name="그룹 4"/>
              <p:cNvGrpSpPr/>
              <p:nvPr/>
            </p:nvGrpSpPr>
            <p:grpSpPr>
              <a:xfrm>
                <a:off x="1874745" y="2997545"/>
                <a:ext cx="5326450" cy="584775"/>
                <a:chOff x="1874745" y="2997545"/>
                <a:chExt cx="5326450" cy="584775"/>
              </a:xfrm>
            </p:grpSpPr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ADA6F6D-A9BD-4458-B178-9BEBB956BBC7}"/>
                    </a:ext>
                  </a:extLst>
                </p:cNvPr>
                <p:cNvSpPr txBox="1"/>
                <p:nvPr/>
              </p:nvSpPr>
              <p:spPr>
                <a:xfrm>
                  <a:off x="1874745" y="2997545"/>
                  <a:ext cx="61747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orthographicFront"/>
                    <a:lightRig rig="threePt" dir="t"/>
                  </a:scene3d>
                  <a:sp3d>
                    <a:bevelT w="1270" h="1270"/>
                  </a:sp3d>
                </a:bodyPr>
                <a:lstStyle/>
                <a:p>
                  <a:pPr algn="ctr"/>
                  <a:r>
                    <a:rPr lang="en-US" altLang="ko-KR" sz="3200" b="1" spc="-150" dirty="0" smtClean="0">
                      <a:solidFill>
                        <a:schemeClr val="bg1">
                          <a:lumMod val="65000"/>
                        </a:schemeClr>
                      </a:solidFill>
                      <a:latin typeface="+mn-ea"/>
                      <a:cs typeface="Arial" panose="020B0604020202020204" pitchFamily="34" charset="0"/>
                    </a:rPr>
                    <a:t>0</a:t>
                  </a:r>
                  <a:r>
                    <a:rPr lang="en-US" altLang="ko-KR" sz="3200" b="1" spc="-150" dirty="0" smtClean="0">
                      <a:solidFill>
                        <a:srgbClr val="0571C3"/>
                      </a:solidFill>
                      <a:latin typeface="+mn-ea"/>
                      <a:cs typeface="Arial" panose="020B0604020202020204" pitchFamily="34" charset="0"/>
                    </a:rPr>
                    <a:t>2</a:t>
                  </a:r>
                  <a:endParaRPr lang="en-US" altLang="ko-KR" sz="3200" b="1" spc="-150" dirty="0">
                    <a:solidFill>
                      <a:srgbClr val="0571C3"/>
                    </a:solidFill>
                    <a:latin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5E90382E-97F6-418B-9482-C8E68094A5F3}"/>
                    </a:ext>
                  </a:extLst>
                </p:cNvPr>
                <p:cNvSpPr txBox="1"/>
                <p:nvPr/>
              </p:nvSpPr>
              <p:spPr>
                <a:xfrm>
                  <a:off x="2521195" y="3028322"/>
                  <a:ext cx="4680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>
                    <a:bevelT w="1270" h="1270"/>
                  </a:sp3d>
                </a:bodyPr>
                <a:lstStyle/>
                <a:p>
                  <a:r>
                    <a:rPr lang="en-US" altLang="ko-KR" sz="2800" b="1" dirty="0" smtClean="0">
                      <a:solidFill>
                        <a:srgbClr val="484848"/>
                      </a:solidFill>
                      <a:latin typeface="+mn-ea"/>
                      <a:cs typeface="Arial" panose="020B0604020202020204" pitchFamily="34" charset="0"/>
                    </a:rPr>
                    <a:t>350 MHz HWR EM </a:t>
                  </a:r>
                  <a:r>
                    <a:rPr lang="ko-KR" altLang="en-US" sz="2800" b="1" dirty="0" smtClean="0">
                      <a:solidFill>
                        <a:srgbClr val="484848"/>
                      </a:solidFill>
                      <a:latin typeface="+mn-ea"/>
                      <a:cs typeface="Arial" panose="020B0604020202020204" pitchFamily="34" charset="0"/>
                    </a:rPr>
                    <a:t>특성 해석</a:t>
                  </a:r>
                  <a:endParaRPr lang="en-US" altLang="ko-KR" sz="2800" b="1" dirty="0">
                    <a:solidFill>
                      <a:srgbClr val="484848"/>
                    </a:solidFill>
                    <a:latin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4" name="그룹 13"/>
            <p:cNvGrpSpPr/>
            <p:nvPr/>
          </p:nvGrpSpPr>
          <p:grpSpPr>
            <a:xfrm>
              <a:off x="1874745" y="3710001"/>
              <a:ext cx="5331957" cy="584775"/>
              <a:chOff x="1874745" y="3709999"/>
              <a:chExt cx="5331957" cy="584775"/>
            </a:xfrm>
          </p:grpSpPr>
          <p:grpSp>
            <p:nvGrpSpPr>
              <p:cNvPr id="61" name="그룹 60"/>
              <p:cNvGrpSpPr/>
              <p:nvPr/>
            </p:nvGrpSpPr>
            <p:grpSpPr>
              <a:xfrm>
                <a:off x="1986702" y="4258774"/>
                <a:ext cx="5220000" cy="36000"/>
                <a:chOff x="367452" y="2818545"/>
                <a:chExt cx="8532000" cy="36000"/>
              </a:xfrm>
            </p:grpSpPr>
            <p:cxnSp>
              <p:nvCxnSpPr>
                <p:cNvPr id="62" name="직선 연결선 61"/>
                <p:cNvCxnSpPr/>
                <p:nvPr/>
              </p:nvCxnSpPr>
              <p:spPr>
                <a:xfrm flipV="1">
                  <a:off x="367452" y="2818545"/>
                  <a:ext cx="8532000" cy="0"/>
                </a:xfrm>
                <a:prstGeom prst="line">
                  <a:avLst/>
                </a:prstGeom>
                <a:ln>
                  <a:solidFill>
                    <a:srgbClr val="40404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직사각형 62"/>
                <p:cNvSpPr/>
                <p:nvPr/>
              </p:nvSpPr>
              <p:spPr>
                <a:xfrm>
                  <a:off x="8791452" y="2818545"/>
                  <a:ext cx="108000" cy="36000"/>
                </a:xfrm>
                <a:prstGeom prst="rect">
                  <a:avLst/>
                </a:prstGeom>
                <a:solidFill>
                  <a:srgbClr val="4040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6" name="그룹 5"/>
              <p:cNvGrpSpPr/>
              <p:nvPr/>
            </p:nvGrpSpPr>
            <p:grpSpPr>
              <a:xfrm>
                <a:off x="1874745" y="3709999"/>
                <a:ext cx="5326450" cy="584775"/>
                <a:chOff x="1874745" y="3709999"/>
                <a:chExt cx="5326450" cy="584775"/>
              </a:xfrm>
            </p:grpSpPr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EB488B52-4D8A-4BBC-8C56-08A4316BAC6B}"/>
                    </a:ext>
                  </a:extLst>
                </p:cNvPr>
                <p:cNvSpPr txBox="1"/>
                <p:nvPr/>
              </p:nvSpPr>
              <p:spPr>
                <a:xfrm>
                  <a:off x="1874745" y="3709999"/>
                  <a:ext cx="61747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orthographicFront"/>
                    <a:lightRig rig="threePt" dir="t"/>
                  </a:scene3d>
                  <a:sp3d>
                    <a:bevelT w="1270" h="1270"/>
                  </a:sp3d>
                </a:bodyPr>
                <a:lstStyle/>
                <a:p>
                  <a:pPr algn="ctr"/>
                  <a:r>
                    <a:rPr lang="en-US" altLang="ko-KR" sz="3200" b="1" spc="-150" dirty="0" smtClean="0">
                      <a:solidFill>
                        <a:schemeClr val="bg1">
                          <a:lumMod val="65000"/>
                        </a:schemeClr>
                      </a:solidFill>
                      <a:latin typeface="+mn-ea"/>
                      <a:cs typeface="Arial" panose="020B0604020202020204" pitchFamily="34" charset="0"/>
                    </a:rPr>
                    <a:t>0</a:t>
                  </a:r>
                  <a:r>
                    <a:rPr lang="en-US" altLang="ko-KR" sz="3200" b="1" spc="-150" dirty="0" smtClean="0">
                      <a:solidFill>
                        <a:srgbClr val="0571C3"/>
                      </a:solidFill>
                      <a:latin typeface="+mn-ea"/>
                      <a:cs typeface="Arial" panose="020B0604020202020204" pitchFamily="34" charset="0"/>
                    </a:rPr>
                    <a:t>3</a:t>
                  </a:r>
                  <a:endParaRPr lang="en-US" altLang="ko-KR" sz="3200" b="1" spc="-150" dirty="0">
                    <a:solidFill>
                      <a:srgbClr val="0571C3"/>
                    </a:solidFill>
                    <a:latin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5E90382E-97F6-418B-9482-C8E68094A5F3}"/>
                    </a:ext>
                  </a:extLst>
                </p:cNvPr>
                <p:cNvSpPr txBox="1"/>
                <p:nvPr/>
              </p:nvSpPr>
              <p:spPr>
                <a:xfrm>
                  <a:off x="2521195" y="3740776"/>
                  <a:ext cx="4680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>
                    <a:bevelT w="1270" h="1270"/>
                  </a:sp3d>
                </a:bodyPr>
                <a:lstStyle/>
                <a:p>
                  <a:r>
                    <a:rPr lang="en-US" altLang="ko-KR" sz="2800" b="1" dirty="0" smtClean="0">
                      <a:solidFill>
                        <a:srgbClr val="484848"/>
                      </a:solidFill>
                      <a:latin typeface="+mn-ea"/>
                      <a:cs typeface="Arial" panose="020B0604020202020204" pitchFamily="34" charset="0"/>
                    </a:rPr>
                    <a:t>EM-Mechanical </a:t>
                  </a:r>
                  <a:r>
                    <a:rPr lang="ko-KR" altLang="en-US" sz="2800" b="1" dirty="0" smtClean="0">
                      <a:solidFill>
                        <a:srgbClr val="484848"/>
                      </a:solidFill>
                      <a:latin typeface="+mn-ea"/>
                      <a:cs typeface="Arial" panose="020B0604020202020204" pitchFamily="34" charset="0"/>
                    </a:rPr>
                    <a:t>연동 해석</a:t>
                  </a:r>
                  <a:endParaRPr lang="en-US" altLang="ko-KR" sz="2800" b="1" dirty="0">
                    <a:solidFill>
                      <a:srgbClr val="484848"/>
                    </a:solidFill>
                    <a:latin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286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BA45628-F85A-4971-A1E3-1798EBAE7E32}"/>
              </a:ext>
            </a:extLst>
          </p:cNvPr>
          <p:cNvSpPr txBox="1"/>
          <p:nvPr/>
        </p:nvSpPr>
        <p:spPr>
          <a:xfrm>
            <a:off x="1033267" y="410943"/>
            <a:ext cx="519244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lvl="0" defTabSz="914400" latinLnBrk="1">
              <a:defRPr/>
            </a:pPr>
            <a:r>
              <a:rPr lang="en-US" altLang="ko-KR" sz="3600" b="1" dirty="0" smtClean="0">
                <a:solidFill>
                  <a:srgbClr val="505050"/>
                </a:solidFill>
                <a:latin typeface="+mn-ea"/>
                <a:cs typeface="Arial" panose="020B0604020202020204" pitchFamily="34" charset="0"/>
              </a:rPr>
              <a:t>Multipacting Simulation</a:t>
            </a:r>
            <a:endParaRPr lang="en-US" altLang="ko-KR" sz="3600" b="1" spc="-120" dirty="0">
              <a:solidFill>
                <a:srgbClr val="474747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735F53-2C1A-4F80-BABB-2DDC2A506BD4}"/>
              </a:ext>
            </a:extLst>
          </p:cNvPr>
          <p:cNvSpPr txBox="1"/>
          <p:nvPr/>
        </p:nvSpPr>
        <p:spPr>
          <a:xfrm>
            <a:off x="137263" y="97004"/>
            <a:ext cx="989373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r>
              <a:rPr lang="en-US" altLang="ko-KR" sz="6000" b="1" spc="-300" dirty="0" smtClean="0">
                <a:solidFill>
                  <a:schemeClr val="bg1">
                    <a:lumMod val="65000"/>
                  </a:schemeClr>
                </a:solidFill>
                <a:latin typeface="+mn-ea"/>
                <a:cs typeface="Arial" panose="020B0604020202020204" pitchFamily="34" charset="0"/>
              </a:rPr>
              <a:t>0</a:t>
            </a:r>
            <a:r>
              <a:rPr lang="en-US" altLang="ko-KR" sz="6000" b="1" spc="-300" dirty="0" smtClean="0">
                <a:solidFill>
                  <a:srgbClr val="0056A9"/>
                </a:solidFill>
                <a:latin typeface="+mn-ea"/>
                <a:cs typeface="Arial" panose="020B0604020202020204" pitchFamily="34" charset="0"/>
              </a:rPr>
              <a:t>4</a:t>
            </a:r>
            <a:endParaRPr lang="en-US" altLang="ko-KR" sz="6000" b="1" spc="-300" dirty="0">
              <a:solidFill>
                <a:srgbClr val="0056A9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ADDEA-BE8C-4200-AFC5-CFC54F27A065}" type="slidenum">
              <a:rPr lang="ko-KR" altLang="en-US" smtClean="0"/>
              <a:t>20</a:t>
            </a:fld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A39815-6DA5-473B-B05A-67F36BC38975}"/>
              </a:ext>
            </a:extLst>
          </p:cNvPr>
          <p:cNvSpPr txBox="1"/>
          <p:nvPr/>
        </p:nvSpPr>
        <p:spPr>
          <a:xfrm>
            <a:off x="1059994" y="297222"/>
            <a:ext cx="188384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lvl="0" defTabSz="914400" latinLnBrk="1">
              <a:defRPr/>
            </a:pPr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Multipacting 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Simulation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628897" y="1410365"/>
                <a:ext cx="8264278" cy="3954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7800" indent="-1778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ko-KR" dirty="0" smtClean="0">
                    <a:solidFill>
                      <a:srgbClr val="4F4F4F"/>
                    </a:solidFill>
                    <a:latin typeface="+mn-ea"/>
                  </a:rPr>
                  <a:t>MP</a:t>
                </a:r>
                <a:r>
                  <a:rPr lang="ko-KR" altLang="en-US" dirty="0" smtClean="0">
                    <a:solidFill>
                      <a:srgbClr val="4F4F4F"/>
                    </a:solidFill>
                    <a:latin typeface="+mn-ea"/>
                  </a:rPr>
                  <a:t>는 특정한 조건에서 발생하므로 </a:t>
                </a:r>
                <a:r>
                  <a:rPr lang="en-US" altLang="ko-KR" dirty="0" smtClean="0">
                    <a:solidFill>
                      <a:srgbClr val="4F4F4F"/>
                    </a:solidFill>
                    <a:latin typeface="+mn-ea"/>
                  </a:rPr>
                  <a:t>MP </a:t>
                </a:r>
                <a:r>
                  <a:rPr lang="ko-KR" altLang="en-US" dirty="0" smtClean="0">
                    <a:solidFill>
                      <a:srgbClr val="4F4F4F"/>
                    </a:solidFill>
                    <a:latin typeface="+mn-ea"/>
                  </a:rPr>
                  <a:t>발생 조건을 찾기 위해서는 처음 </a:t>
                </a:r>
                <a:r>
                  <a:rPr lang="ko-KR" altLang="en-US" dirty="0" smtClean="0">
                    <a:solidFill>
                      <a:srgbClr val="4F4F4F"/>
                    </a:solidFill>
                    <a:latin typeface="+mn-ea"/>
                  </a:rPr>
                  <a:t>전자 </a:t>
                </a:r>
                <a:r>
                  <a:rPr lang="ko-KR" altLang="en-US" dirty="0" err="1" smtClean="0">
                    <a:solidFill>
                      <a:srgbClr val="4F4F4F"/>
                    </a:solidFill>
                    <a:latin typeface="+mn-ea"/>
                  </a:rPr>
                  <a:t>방출시</a:t>
                </a:r>
                <a:r>
                  <a:rPr lang="ko-KR" altLang="en-US" dirty="0" smtClean="0">
                    <a:solidFill>
                      <a:srgbClr val="4F4F4F"/>
                    </a:solidFill>
                    <a:latin typeface="+mn-ea"/>
                  </a:rPr>
                  <a:t> </a:t>
                </a:r>
                <a:r>
                  <a:rPr lang="ko-KR" altLang="en-US" dirty="0" smtClean="0">
                    <a:solidFill>
                      <a:srgbClr val="4F4F4F"/>
                    </a:solidFill>
                    <a:latin typeface="+mn-ea"/>
                  </a:rPr>
                  <a:t>다양한 </a:t>
                </a:r>
                <a:r>
                  <a:rPr lang="en-US" altLang="ko-KR" dirty="0" smtClean="0">
                    <a:solidFill>
                      <a:srgbClr val="4F4F4F"/>
                    </a:solidFill>
                    <a:latin typeface="+mn-ea"/>
                  </a:rPr>
                  <a:t>RF </a:t>
                </a:r>
                <a:r>
                  <a:rPr lang="en-US" altLang="ko-KR" dirty="0" smtClean="0">
                    <a:solidFill>
                      <a:srgbClr val="4F4F4F"/>
                    </a:solidFill>
                    <a:latin typeface="+mn-ea"/>
                  </a:rPr>
                  <a:t>amplitude (</a:t>
                </a:r>
                <a:r>
                  <a:rPr lang="en-US" altLang="ko-KR" dirty="0" err="1" smtClean="0">
                    <a:solidFill>
                      <a:srgbClr val="4F4F4F"/>
                    </a:solidFill>
                    <a:latin typeface="+mn-ea"/>
                  </a:rPr>
                  <a:t>E</a:t>
                </a:r>
                <a:r>
                  <a:rPr lang="en-US" altLang="ko-KR" baseline="-25000" dirty="0" err="1" smtClean="0">
                    <a:solidFill>
                      <a:srgbClr val="4F4F4F"/>
                    </a:solidFill>
                    <a:latin typeface="+mn-ea"/>
                  </a:rPr>
                  <a:t>acc</a:t>
                </a:r>
                <a:r>
                  <a:rPr lang="en-US" altLang="ko-KR" dirty="0" smtClean="0">
                    <a:solidFill>
                      <a:srgbClr val="4F4F4F"/>
                    </a:solidFill>
                    <a:latin typeface="+mn-ea"/>
                  </a:rPr>
                  <a:t>)</a:t>
                </a:r>
                <a:r>
                  <a:rPr lang="ko-KR" altLang="en-US" dirty="0" smtClean="0">
                    <a:solidFill>
                      <a:srgbClr val="4F4F4F"/>
                    </a:solidFill>
                    <a:latin typeface="+mn-ea"/>
                  </a:rPr>
                  <a:t>와 </a:t>
                </a:r>
                <a:r>
                  <a:rPr lang="en-US" altLang="ko-KR" dirty="0" smtClean="0">
                    <a:solidFill>
                      <a:srgbClr val="4F4F4F"/>
                    </a:solidFill>
                    <a:latin typeface="+mn-ea"/>
                  </a:rPr>
                  <a:t>phase</a:t>
                </a:r>
                <a:r>
                  <a:rPr lang="ko-KR" altLang="en-US" dirty="0" smtClean="0">
                    <a:solidFill>
                      <a:srgbClr val="4F4F4F"/>
                    </a:solidFill>
                    <a:latin typeface="+mn-ea"/>
                  </a:rPr>
                  <a:t>에 대해서 계산 </a:t>
                </a:r>
                <a:r>
                  <a:rPr lang="ko-KR" altLang="en-US" dirty="0" smtClean="0">
                    <a:solidFill>
                      <a:srgbClr val="4F4F4F"/>
                    </a:solidFill>
                    <a:latin typeface="+mn-ea"/>
                  </a:rPr>
                  <a:t>필요</a:t>
                </a:r>
                <a:endParaRPr lang="en-US" altLang="ko-KR" dirty="0" smtClean="0">
                  <a:solidFill>
                    <a:srgbClr val="4F4F4F"/>
                  </a:solidFill>
                  <a:latin typeface="+mn-ea"/>
                </a:endParaRPr>
              </a:p>
              <a:p>
                <a:pPr marL="177800" indent="-1778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ko-KR" dirty="0" smtClean="0">
                    <a:solidFill>
                      <a:srgbClr val="4F4F4F"/>
                    </a:solidFill>
                    <a:latin typeface="+mn-ea"/>
                  </a:rPr>
                  <a:t>CST PIC </a:t>
                </a:r>
                <a:r>
                  <a:rPr lang="en-US" altLang="ko-KR" dirty="0" smtClean="0">
                    <a:solidFill>
                      <a:srgbClr val="4F4F4F"/>
                    </a:solidFill>
                    <a:latin typeface="+mn-ea"/>
                  </a:rPr>
                  <a:t>solver</a:t>
                </a:r>
                <a:r>
                  <a:rPr lang="ko-KR" altLang="en-US" dirty="0" smtClean="0">
                    <a:solidFill>
                      <a:srgbClr val="4F4F4F"/>
                    </a:solidFill>
                    <a:latin typeface="+mn-ea"/>
                  </a:rPr>
                  <a:t>에서는 진공 내에 입자를 분포시키는 초기 조건 부여가 불가능하므로</a:t>
                </a:r>
                <a:r>
                  <a:rPr lang="en-US" altLang="ko-KR" dirty="0" smtClean="0">
                    <a:solidFill>
                      <a:srgbClr val="4F4F4F"/>
                    </a:solidFill>
                    <a:latin typeface="+mn-ea"/>
                  </a:rPr>
                  <a:t>, </a:t>
                </a:r>
                <a:r>
                  <a:rPr lang="ko-KR" altLang="en-US" dirty="0" smtClean="0">
                    <a:solidFill>
                      <a:srgbClr val="4F4F4F"/>
                    </a:solidFill>
                    <a:latin typeface="+mn-ea"/>
                  </a:rPr>
                  <a:t>특정 면에서 짧은 시간 동안 전자를 방출하는 것으로 설정</a:t>
                </a:r>
                <a:endParaRPr lang="en-US" altLang="ko-KR" dirty="0" smtClean="0">
                  <a:solidFill>
                    <a:srgbClr val="4F4F4F"/>
                  </a:solidFill>
                  <a:latin typeface="+mn-ea"/>
                </a:endParaRPr>
              </a:p>
              <a:p>
                <a:pPr marL="177800" indent="-1778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ko-KR" altLang="en-US" dirty="0" smtClean="0">
                    <a:solidFill>
                      <a:srgbClr val="4F4F4F"/>
                    </a:solidFill>
                    <a:latin typeface="+mn-ea"/>
                  </a:rPr>
                  <a:t>한정적인 계산 자원을 이용하여</a:t>
                </a:r>
                <a:r>
                  <a:rPr lang="en-US" altLang="ko-KR" dirty="0" smtClean="0">
                    <a:solidFill>
                      <a:srgbClr val="4F4F4F"/>
                    </a:solidFill>
                    <a:latin typeface="+mn-ea"/>
                  </a:rPr>
                  <a:t>, </a:t>
                </a:r>
                <a:r>
                  <a:rPr lang="ko-KR" altLang="en-US" dirty="0" smtClean="0">
                    <a:solidFill>
                      <a:srgbClr val="4F4F4F"/>
                    </a:solidFill>
                    <a:latin typeface="+mn-ea"/>
                  </a:rPr>
                  <a:t>많은 초기 전자 계산을 위해서 전자 방출 면을 구분하고 바꾸어가면서 계산 수행</a:t>
                </a:r>
                <a:endParaRPr lang="en-US" altLang="ko-KR" dirty="0" smtClean="0">
                  <a:solidFill>
                    <a:srgbClr val="4F4F4F"/>
                  </a:solidFill>
                  <a:latin typeface="+mn-ea"/>
                </a:endParaRPr>
              </a:p>
              <a:p>
                <a:pPr marL="177800" indent="-1778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ko-KR" dirty="0" smtClean="0">
                    <a:solidFill>
                      <a:srgbClr val="4F4F4F"/>
                    </a:solidFill>
                    <a:latin typeface="+mn-ea"/>
                  </a:rPr>
                  <a:t>Multipacting </a:t>
                </a:r>
                <a:r>
                  <a:rPr lang="ko-KR" altLang="en-US" dirty="0" smtClean="0">
                    <a:solidFill>
                      <a:srgbClr val="4F4F4F"/>
                    </a:solidFill>
                    <a:latin typeface="+mn-ea"/>
                  </a:rPr>
                  <a:t>해석 </a:t>
                </a:r>
                <a:r>
                  <a:rPr lang="en-US" altLang="ko-KR" dirty="0" smtClean="0">
                    <a:solidFill>
                      <a:srgbClr val="4F4F4F"/>
                    </a:solidFill>
                    <a:latin typeface="+mn-ea"/>
                  </a:rPr>
                  <a:t>: </a:t>
                </a:r>
                <a:r>
                  <a:rPr lang="ko-KR" altLang="en-US" dirty="0" smtClean="0">
                    <a:solidFill>
                      <a:srgbClr val="4F4F4F"/>
                    </a:solidFill>
                    <a:latin typeface="+mn-ea"/>
                  </a:rPr>
                  <a:t>시간에 따른 </a:t>
                </a:r>
                <a:r>
                  <a:rPr lang="ko-KR" altLang="en-US" dirty="0" err="1" smtClean="0">
                    <a:solidFill>
                      <a:srgbClr val="4F4F4F"/>
                    </a:solidFill>
                    <a:latin typeface="+mn-ea"/>
                  </a:rPr>
                  <a:t>입자수</a:t>
                </a:r>
                <a:r>
                  <a:rPr lang="ko-KR" altLang="en-US" dirty="0" smtClean="0">
                    <a:solidFill>
                      <a:srgbClr val="4F4F4F"/>
                    </a:solidFill>
                    <a:latin typeface="+mn-ea"/>
                  </a:rPr>
                  <a:t> 분석</a:t>
                </a:r>
                <a:r>
                  <a:rPr lang="en-US" altLang="ko-KR" dirty="0" smtClean="0">
                    <a:solidFill>
                      <a:srgbClr val="4F4F4F"/>
                    </a:solidFill>
                    <a:latin typeface="+mn-ea"/>
                  </a:rPr>
                  <a:t>(super-particle </a:t>
                </a:r>
                <a:r>
                  <a:rPr lang="ko-KR" altLang="en-US" dirty="0" smtClean="0">
                    <a:solidFill>
                      <a:srgbClr val="4F4F4F"/>
                    </a:solidFill>
                    <a:latin typeface="+mn-ea"/>
                  </a:rPr>
                  <a:t>설정 유의</a:t>
                </a:r>
                <a:r>
                  <a:rPr lang="en-US" altLang="ko-KR" dirty="0" smtClean="0">
                    <a:solidFill>
                      <a:srgbClr val="4F4F4F"/>
                    </a:solidFill>
                    <a:latin typeface="+mn-ea"/>
                  </a:rPr>
                  <a:t>),</a:t>
                </a:r>
                <a:br>
                  <a:rPr lang="en-US" altLang="ko-KR" dirty="0" smtClean="0">
                    <a:solidFill>
                      <a:srgbClr val="4F4F4F"/>
                    </a:solidFill>
                    <a:latin typeface="+mn-ea"/>
                  </a:rPr>
                </a:br>
                <a:r>
                  <a:rPr lang="en-US" altLang="ko-KR" dirty="0" smtClean="0">
                    <a:solidFill>
                      <a:srgbClr val="4F4F4F"/>
                    </a:solidFill>
                    <a:latin typeface="+mn-ea"/>
                  </a:rPr>
                  <a:t>                           </a:t>
                </a:r>
                <a:r>
                  <a:rPr lang="en-US" altLang="ko-KR" dirty="0" err="1" smtClean="0">
                    <a:solidFill>
                      <a:srgbClr val="4F4F4F"/>
                    </a:solidFill>
                    <a:latin typeface="+mn-ea"/>
                  </a:rPr>
                  <a:t>Nb</a:t>
                </a:r>
                <a:r>
                  <a:rPr lang="en-US" altLang="ko-KR" dirty="0">
                    <a:solidFill>
                      <a:srgbClr val="4F4F4F"/>
                    </a:solidFill>
                    <a:latin typeface="+mn-ea"/>
                  </a:rPr>
                  <a:t> </a:t>
                </a:r>
                <a:r>
                  <a:rPr lang="ko-KR" altLang="en-US" dirty="0" err="1" smtClean="0">
                    <a:solidFill>
                      <a:srgbClr val="4F4F4F"/>
                    </a:solidFill>
                    <a:latin typeface="+mn-ea"/>
                  </a:rPr>
                  <a:t>가속공동</a:t>
                </a:r>
                <a:r>
                  <a:rPr lang="ko-KR" altLang="en-US" dirty="0" smtClean="0">
                    <a:solidFill>
                      <a:srgbClr val="4F4F4F"/>
                    </a:solidFill>
                    <a:latin typeface="+mn-ea"/>
                  </a:rPr>
                  <a:t> 표면의 입사 전자 전류 및 방출 전류 분석</a:t>
                </a:r>
                <a:endParaRPr lang="en-US" altLang="ko-KR" dirty="0" smtClean="0">
                  <a:solidFill>
                    <a:srgbClr val="4F4F4F"/>
                  </a:solidFill>
                  <a:latin typeface="+mn-ea"/>
                </a:endParaRPr>
              </a:p>
              <a:p>
                <a:pPr marL="177800" indent="-1778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ko-KR" dirty="0" smtClean="0">
                    <a:solidFill>
                      <a:srgbClr val="4F4F4F"/>
                    </a:solidFill>
                    <a:latin typeface="+mn-ea"/>
                  </a:rPr>
                  <a:t>MP </a:t>
                </a:r>
                <a:r>
                  <a:rPr lang="ko-KR" altLang="en-US" dirty="0" smtClean="0">
                    <a:solidFill>
                      <a:srgbClr val="4F4F4F"/>
                    </a:solidFill>
                    <a:latin typeface="+mn-ea"/>
                  </a:rPr>
                  <a:t>발생 정도의 평가</a:t>
                </a:r>
                <a:endParaRPr lang="en-US" altLang="ko-KR" dirty="0" smtClean="0">
                  <a:solidFill>
                    <a:srgbClr val="4F4F4F"/>
                  </a:solidFill>
                  <a:latin typeface="+mn-ea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altLang="ko-KR" dirty="0" smtClean="0">
                    <a:solidFill>
                      <a:srgbClr val="4F4F4F"/>
                    </a:solidFill>
                    <a:latin typeface="+mn-ea"/>
                  </a:rPr>
                  <a:t>   - </a:t>
                </a:r>
                <a:r>
                  <a:rPr lang="en-US" altLang="ko-KR" dirty="0" smtClean="0">
                    <a:solidFill>
                      <a:srgbClr val="4F4F4F"/>
                    </a:solidFill>
                    <a:latin typeface="+mn-ea"/>
                  </a:rPr>
                  <a:t>Growth rate [</a:t>
                </a:r>
                <a:r>
                  <a:rPr lang="el-GR" altLang="ko-KR" dirty="0" smtClean="0">
                    <a:solidFill>
                      <a:srgbClr val="4F4F4F"/>
                    </a:solidFill>
                    <a:latin typeface="+mn-ea"/>
                    <a:ea typeface="맑은 고딕" panose="020B0503020000020004" pitchFamily="50" charset="-127"/>
                  </a:rPr>
                  <a:t>α</a:t>
                </a:r>
                <a:r>
                  <a:rPr lang="en-US" altLang="ko-KR" dirty="0" smtClean="0">
                    <a:solidFill>
                      <a:srgbClr val="4F4F4F"/>
                    </a:solidFill>
                    <a:latin typeface="+mn-ea"/>
                  </a:rPr>
                  <a:t>]: exponential growth rate coefficient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/>
                            <m:t>𝑁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ko-KR" altLang="ko-KR" i="1"/>
                          </m:ctrlPr>
                        </m:dPr>
                        <m:e>
                          <m:r>
                            <a:rPr lang="en-US" altLang="ko-KR" i="1"/>
                            <m:t>𝑡</m:t>
                          </m:r>
                        </m:e>
                      </m:d>
                      <m:r>
                        <a:rPr lang="en-US" altLang="ko-KR" i="1"/>
                        <m:t>=</m:t>
                      </m:r>
                      <m:sSub>
                        <m:sSubPr>
                          <m:ctrlPr>
                            <a:rPr lang="ko-KR" altLang="ko-KR" i="1"/>
                          </m:ctrlPr>
                        </m:sSubPr>
                        <m:e>
                          <m:r>
                            <a:rPr lang="en-US" altLang="ko-KR" i="1"/>
                            <m:t>𝑁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ko-KR" i="1"/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ko-KR" altLang="ko-KR" i="1"/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/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ko-KR" altLang="ko-KR" i="1"/>
                              </m:ctrlPr>
                            </m:dPr>
                            <m:e>
                              <m:r>
                                <a:rPr lang="en-US" altLang="ko-KR" i="1"/>
                                <m:t>𝛼</m:t>
                              </m:r>
                              <m:r>
                                <a:rPr lang="en-US" altLang="ko-KR" i="1"/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ko-KR" dirty="0" smtClean="0">
                  <a:solidFill>
                    <a:srgbClr val="4F4F4F"/>
                  </a:solidFill>
                  <a:latin typeface="+mn-ea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altLang="ko-KR" dirty="0" smtClean="0">
                    <a:solidFill>
                      <a:srgbClr val="4F4F4F"/>
                    </a:solidFill>
                    <a:latin typeface="+mn-ea"/>
                  </a:rPr>
                  <a:t>   - Averaged second electron emission yield (&lt;SEY&gt;) </a:t>
                </a:r>
                <a:endParaRPr lang="en-US" altLang="ko-KR" dirty="0" smtClean="0">
                  <a:solidFill>
                    <a:srgbClr val="4F4F4F"/>
                  </a:solidFill>
                  <a:latin typeface="+mn-ea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97" y="1410365"/>
                <a:ext cx="8264278" cy="3954929"/>
              </a:xfrm>
              <a:prstGeom prst="rect">
                <a:avLst/>
              </a:prstGeom>
              <a:blipFill>
                <a:blip r:embed="rId2"/>
                <a:stretch>
                  <a:fillRect l="-442" t="-770" b="-13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직사각형 1"/>
              <p:cNvSpPr/>
              <p:nvPr/>
            </p:nvSpPr>
            <p:spPr>
              <a:xfrm>
                <a:off x="3634063" y="5363300"/>
                <a:ext cx="2647520" cy="6576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ko-KR" altLang="en-US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𝑆𝐸𝑌</m:t>
                          </m:r>
                        </m:e>
                      </m:d>
                      <m:r>
                        <a:rPr lang="ko-KR" alt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ko-KR" altLang="en-US" i="0">
                                  <a:latin typeface="Cambria Math" panose="02040503050406030204" pitchFamily="18" charset="0"/>
                                </a:rPr>
                                <m:t>emission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ko-KR" altLang="en-US" i="0">
                                  <a:latin typeface="Cambria Math" panose="02040503050406030204" pitchFamily="18" charset="0"/>
                                </a:rPr>
                                <m:t>collision</m:t>
                              </m:r>
                            </m:sub>
                          </m:sSub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ko-KR" alt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2" name="직사각형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063" y="5363300"/>
                <a:ext cx="2647520" cy="6576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그룹 17"/>
          <p:cNvGrpSpPr/>
          <p:nvPr/>
        </p:nvGrpSpPr>
        <p:grpSpPr>
          <a:xfrm>
            <a:off x="250825" y="962671"/>
            <a:ext cx="5066716" cy="461665"/>
            <a:chOff x="263525" y="1044967"/>
            <a:chExt cx="5066716" cy="461665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3FD8461F-4E40-494A-99BD-4E35AAE9AEA0}"/>
                </a:ext>
              </a:extLst>
            </p:cNvPr>
            <p:cNvGrpSpPr/>
            <p:nvPr/>
          </p:nvGrpSpPr>
          <p:grpSpPr>
            <a:xfrm>
              <a:off x="263525" y="1172182"/>
              <a:ext cx="254917" cy="257175"/>
              <a:chOff x="791475" y="2974407"/>
              <a:chExt cx="317796" cy="320609"/>
            </a:xfrm>
          </p:grpSpPr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83BE1CAD-B5C0-462C-9742-9E2F1BD827CA}"/>
                  </a:ext>
                </a:extLst>
              </p:cNvPr>
              <p:cNvSpPr/>
              <p:nvPr/>
            </p:nvSpPr>
            <p:spPr bwMode="auto">
              <a:xfrm>
                <a:off x="791475" y="2974407"/>
                <a:ext cx="317796" cy="320609"/>
              </a:xfrm>
              <a:prstGeom prst="rect">
                <a:avLst/>
              </a:prstGeom>
              <a:pattFill prst="dkDnDiag">
                <a:fgClr>
                  <a:srgbClr val="0056A9"/>
                </a:fgClr>
                <a:bgClr>
                  <a:srgbClr val="0062C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2" name="그룹 5">
                <a:extLst>
                  <a:ext uri="{FF2B5EF4-FFF2-40B4-BE49-F238E27FC236}">
                    <a16:creationId xmlns:a16="http://schemas.microsoft.com/office/drawing/2014/main" id="{B519C17D-2655-4C90-B08C-D826786E0B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4376" y="3057203"/>
                <a:ext cx="144327" cy="160098"/>
                <a:chOff x="651013" y="1319620"/>
                <a:chExt cx="81762" cy="90000"/>
              </a:xfrm>
            </p:grpSpPr>
            <p:sp>
              <p:nvSpPr>
                <p:cNvPr id="23" name="갈매기형 수장 18">
                  <a:extLst>
                    <a:ext uri="{FF2B5EF4-FFF2-40B4-BE49-F238E27FC236}">
                      <a16:creationId xmlns:a16="http://schemas.microsoft.com/office/drawing/2014/main" id="{B6C7FDF5-C0E8-432E-99A1-635522691890}"/>
                    </a:ext>
                  </a:extLst>
                </p:cNvPr>
                <p:cNvSpPr/>
                <p:nvPr/>
              </p:nvSpPr>
              <p:spPr>
                <a:xfrm>
                  <a:off x="686896" y="1318925"/>
                  <a:ext cx="46204" cy="90117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  <p:sp>
              <p:nvSpPr>
                <p:cNvPr id="24" name="갈매기형 수장 19">
                  <a:extLst>
                    <a:ext uri="{FF2B5EF4-FFF2-40B4-BE49-F238E27FC236}">
                      <a16:creationId xmlns:a16="http://schemas.microsoft.com/office/drawing/2014/main" id="{2A86EE77-53A0-4D03-840C-03ED5CF6BCB0}"/>
                    </a:ext>
                  </a:extLst>
                </p:cNvPr>
                <p:cNvSpPr/>
                <p:nvPr/>
              </p:nvSpPr>
              <p:spPr>
                <a:xfrm>
                  <a:off x="650252" y="1318925"/>
                  <a:ext cx="46203" cy="90117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</p:grp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EA7D672-F8B2-418D-AFE1-01F4B116A8AB}"/>
                </a:ext>
              </a:extLst>
            </p:cNvPr>
            <p:cNvSpPr txBox="1"/>
            <p:nvPr/>
          </p:nvSpPr>
          <p:spPr>
            <a:xfrm>
              <a:off x="525721" y="1044967"/>
              <a:ext cx="480452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lvl="0" defTabSz="914400" latinLnBrk="1">
                <a:defRPr/>
              </a:pPr>
              <a:r>
                <a:rPr lang="en-US" altLang="ko-KR" sz="2400" b="1" dirty="0" smtClean="0">
                  <a:solidFill>
                    <a:srgbClr val="474747"/>
                  </a:solidFill>
                  <a:latin typeface="+mn-ea"/>
                  <a:cs typeface="Arial" panose="020B0604020202020204" pitchFamily="34" charset="0"/>
                </a:rPr>
                <a:t>Multipacting(MP) Simulation </a:t>
              </a:r>
              <a:r>
                <a:rPr lang="ko-KR" altLang="en-US" sz="2400" b="1" dirty="0" smtClean="0">
                  <a:solidFill>
                    <a:srgbClr val="474747"/>
                  </a:solidFill>
                  <a:latin typeface="+mn-ea"/>
                  <a:cs typeface="Arial" panose="020B0604020202020204" pitchFamily="34" charset="0"/>
                </a:rPr>
                <a:t>준비</a:t>
              </a:r>
              <a:endParaRPr lang="en-US" altLang="ko-KR" sz="2400" b="1" baseline="300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351D7C6-F43C-4012-8BC0-7A950F37BD17}"/>
              </a:ext>
            </a:extLst>
          </p:cNvPr>
          <p:cNvSpPr txBox="1"/>
          <p:nvPr/>
        </p:nvSpPr>
        <p:spPr>
          <a:xfrm>
            <a:off x="106495" y="6620472"/>
            <a:ext cx="8629650" cy="230832"/>
          </a:xfrm>
          <a:prstGeom prst="rect">
            <a:avLst/>
          </a:prstGeom>
          <a:noFill/>
        </p:spPr>
        <p:txBody>
          <a:bodyPr wrap="square" rIns="72000" rtlCol="0">
            <a:spAutoFit/>
          </a:bodyPr>
          <a:lstStyle/>
          <a:p>
            <a:r>
              <a:rPr lang="en-US" altLang="ko-KR" sz="900" dirty="0" smtClean="0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10) G</a:t>
            </a:r>
            <a:r>
              <a:rPr lang="en-US" altLang="ko-KR" sz="900" dirty="0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. Romanov, P. </a:t>
            </a:r>
            <a:r>
              <a:rPr lang="en-US" altLang="ko-KR" sz="900" dirty="0" err="1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Berrutti</a:t>
            </a:r>
            <a:r>
              <a:rPr lang="en-US" altLang="ko-KR" sz="900" dirty="0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, T. N. </a:t>
            </a:r>
            <a:r>
              <a:rPr lang="en-US" altLang="ko-KR" sz="900" dirty="0" err="1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Khabiboulline</a:t>
            </a:r>
            <a:r>
              <a:rPr lang="en-US" altLang="ko-KR" sz="900" dirty="0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, Simulation of Multipacting in SC Low Beta Cavities at FNAL, Proceedings of IPAC2015, May 3-8, 2015, C Richmond, VA, USA.</a:t>
            </a:r>
            <a:endParaRPr lang="ko-KR" alt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65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BA45628-F85A-4971-A1E3-1798EBAE7E32}"/>
              </a:ext>
            </a:extLst>
          </p:cNvPr>
          <p:cNvSpPr txBox="1"/>
          <p:nvPr/>
        </p:nvSpPr>
        <p:spPr>
          <a:xfrm>
            <a:off x="1033267" y="410943"/>
            <a:ext cx="519244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lvl="0" defTabSz="914400" latinLnBrk="1">
              <a:defRPr/>
            </a:pPr>
            <a:r>
              <a:rPr lang="en-US" altLang="ko-KR" sz="3600" b="1" dirty="0" smtClean="0">
                <a:solidFill>
                  <a:srgbClr val="505050"/>
                </a:solidFill>
                <a:latin typeface="+mn-ea"/>
                <a:cs typeface="Arial" panose="020B0604020202020204" pitchFamily="34" charset="0"/>
              </a:rPr>
              <a:t>Multipacting Simulation</a:t>
            </a:r>
            <a:endParaRPr lang="en-US" altLang="ko-KR" sz="3600" b="1" spc="-120" dirty="0">
              <a:solidFill>
                <a:srgbClr val="474747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735F53-2C1A-4F80-BABB-2DDC2A506BD4}"/>
              </a:ext>
            </a:extLst>
          </p:cNvPr>
          <p:cNvSpPr txBox="1"/>
          <p:nvPr/>
        </p:nvSpPr>
        <p:spPr>
          <a:xfrm>
            <a:off x="137263" y="97004"/>
            <a:ext cx="989373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r>
              <a:rPr lang="en-US" altLang="ko-KR" sz="6000" b="1" spc="-300" dirty="0" smtClean="0">
                <a:solidFill>
                  <a:schemeClr val="bg1">
                    <a:lumMod val="65000"/>
                  </a:schemeClr>
                </a:solidFill>
                <a:latin typeface="+mn-ea"/>
                <a:cs typeface="Arial" panose="020B0604020202020204" pitchFamily="34" charset="0"/>
              </a:rPr>
              <a:t>0</a:t>
            </a:r>
            <a:r>
              <a:rPr lang="en-US" altLang="ko-KR" sz="6000" b="1" spc="-300" dirty="0" smtClean="0">
                <a:solidFill>
                  <a:srgbClr val="0056A9"/>
                </a:solidFill>
                <a:latin typeface="+mn-ea"/>
                <a:cs typeface="Arial" panose="020B0604020202020204" pitchFamily="34" charset="0"/>
              </a:rPr>
              <a:t>4</a:t>
            </a:r>
            <a:endParaRPr lang="en-US" altLang="ko-KR" sz="6000" b="1" spc="-300" dirty="0">
              <a:solidFill>
                <a:srgbClr val="0056A9"/>
              </a:solidFill>
              <a:latin typeface="+mn-ea"/>
              <a:cs typeface="Arial" panose="020B0604020202020204" pitchFamily="34" charset="0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250825" y="962671"/>
            <a:ext cx="5770435" cy="461665"/>
            <a:chOff x="263525" y="1044967"/>
            <a:chExt cx="5770435" cy="461665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3FD8461F-4E40-494A-99BD-4E35AAE9AEA0}"/>
                </a:ext>
              </a:extLst>
            </p:cNvPr>
            <p:cNvGrpSpPr/>
            <p:nvPr/>
          </p:nvGrpSpPr>
          <p:grpSpPr>
            <a:xfrm>
              <a:off x="263525" y="1172182"/>
              <a:ext cx="254917" cy="257175"/>
              <a:chOff x="791475" y="2974407"/>
              <a:chExt cx="317796" cy="320609"/>
            </a:xfrm>
          </p:grpSpPr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83BE1CAD-B5C0-462C-9742-9E2F1BD827CA}"/>
                  </a:ext>
                </a:extLst>
              </p:cNvPr>
              <p:cNvSpPr/>
              <p:nvPr/>
            </p:nvSpPr>
            <p:spPr bwMode="auto">
              <a:xfrm>
                <a:off x="791475" y="2974407"/>
                <a:ext cx="317796" cy="320609"/>
              </a:xfrm>
              <a:prstGeom prst="rect">
                <a:avLst/>
              </a:prstGeom>
              <a:pattFill prst="dkDnDiag">
                <a:fgClr>
                  <a:srgbClr val="0056A9"/>
                </a:fgClr>
                <a:bgClr>
                  <a:srgbClr val="0062C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3" name="그룹 5">
                <a:extLst>
                  <a:ext uri="{FF2B5EF4-FFF2-40B4-BE49-F238E27FC236}">
                    <a16:creationId xmlns:a16="http://schemas.microsoft.com/office/drawing/2014/main" id="{B519C17D-2655-4C90-B08C-D826786E0B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4376" y="3057203"/>
                <a:ext cx="144327" cy="160098"/>
                <a:chOff x="651013" y="1319620"/>
                <a:chExt cx="81762" cy="90000"/>
              </a:xfrm>
            </p:grpSpPr>
            <p:sp>
              <p:nvSpPr>
                <p:cNvPr id="14" name="갈매기형 수장 18">
                  <a:extLst>
                    <a:ext uri="{FF2B5EF4-FFF2-40B4-BE49-F238E27FC236}">
                      <a16:creationId xmlns:a16="http://schemas.microsoft.com/office/drawing/2014/main" id="{B6C7FDF5-C0E8-432E-99A1-635522691890}"/>
                    </a:ext>
                  </a:extLst>
                </p:cNvPr>
                <p:cNvSpPr/>
                <p:nvPr/>
              </p:nvSpPr>
              <p:spPr>
                <a:xfrm>
                  <a:off x="686896" y="1318925"/>
                  <a:ext cx="46204" cy="90117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  <p:sp>
              <p:nvSpPr>
                <p:cNvPr id="15" name="갈매기형 수장 19">
                  <a:extLst>
                    <a:ext uri="{FF2B5EF4-FFF2-40B4-BE49-F238E27FC236}">
                      <a16:creationId xmlns:a16="http://schemas.microsoft.com/office/drawing/2014/main" id="{2A86EE77-53A0-4D03-840C-03ED5CF6BCB0}"/>
                    </a:ext>
                  </a:extLst>
                </p:cNvPr>
                <p:cNvSpPr/>
                <p:nvPr/>
              </p:nvSpPr>
              <p:spPr>
                <a:xfrm>
                  <a:off x="650252" y="1318925"/>
                  <a:ext cx="46203" cy="90117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</p:grp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EA7D672-F8B2-418D-AFE1-01F4B116A8AB}"/>
                </a:ext>
              </a:extLst>
            </p:cNvPr>
            <p:cNvSpPr txBox="1"/>
            <p:nvPr/>
          </p:nvSpPr>
          <p:spPr>
            <a:xfrm>
              <a:off x="525721" y="1044967"/>
              <a:ext cx="550823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lvl="0" defTabSz="914400" latinLnBrk="1">
                <a:defRPr/>
              </a:pPr>
              <a:r>
                <a:rPr lang="en-US" altLang="ko-KR" sz="2400" b="1" dirty="0" smtClean="0">
                  <a:solidFill>
                    <a:srgbClr val="474747"/>
                  </a:solidFill>
                  <a:latin typeface="+mn-ea"/>
                  <a:cs typeface="Arial" panose="020B0604020202020204" pitchFamily="34" charset="0"/>
                </a:rPr>
                <a:t>Multipacting(MP) Simulation </a:t>
              </a:r>
              <a:r>
                <a:rPr lang="ko-KR" altLang="en-US" sz="2400" b="1" dirty="0" smtClean="0">
                  <a:solidFill>
                    <a:srgbClr val="474747"/>
                  </a:solidFill>
                  <a:latin typeface="+mn-ea"/>
                  <a:cs typeface="Arial" panose="020B0604020202020204" pitchFamily="34" charset="0"/>
                </a:rPr>
                <a:t>계산 결과</a:t>
              </a:r>
              <a:endParaRPr lang="en-US" altLang="ko-KR" sz="2400" b="1" baseline="300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ADDEA-BE8C-4200-AFC5-CFC54F27A065}" type="slidenum">
              <a:rPr lang="ko-KR" altLang="en-US" smtClean="0"/>
              <a:t>21</a:t>
            </a:fld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A39815-6DA5-473B-B05A-67F36BC38975}"/>
              </a:ext>
            </a:extLst>
          </p:cNvPr>
          <p:cNvSpPr txBox="1"/>
          <p:nvPr/>
        </p:nvSpPr>
        <p:spPr>
          <a:xfrm>
            <a:off x="1059994" y="297222"/>
            <a:ext cx="188384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lvl="0" defTabSz="914400" latinLnBrk="1">
              <a:defRPr/>
            </a:pPr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Multipacting 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Simulation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086" y="1976064"/>
            <a:ext cx="4424474" cy="3495096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" y="2044644"/>
            <a:ext cx="4517888" cy="338841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48C5770-CD24-49E9-8B0B-455E168ED5F2}"/>
              </a:ext>
            </a:extLst>
          </p:cNvPr>
          <p:cNvSpPr txBox="1"/>
          <p:nvPr/>
        </p:nvSpPr>
        <p:spPr>
          <a:xfrm>
            <a:off x="5564945" y="5940270"/>
            <a:ext cx="268741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91440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 smtClean="0">
                <a:solidFill>
                  <a:srgbClr val="4F4F4F"/>
                </a:solidFill>
                <a:latin typeface="+mn-ea"/>
              </a:rPr>
              <a:t>MP </a:t>
            </a:r>
            <a:r>
              <a:rPr kumimoji="1" lang="ko-KR" altLang="en-US" sz="1600" dirty="0" smtClean="0">
                <a:solidFill>
                  <a:srgbClr val="4F4F4F"/>
                </a:solidFill>
                <a:latin typeface="+mn-ea"/>
              </a:rPr>
              <a:t>평가 </a:t>
            </a:r>
            <a:r>
              <a:rPr kumimoji="1" lang="en-US" altLang="ko-KR" sz="1600" dirty="0" smtClean="0">
                <a:solidFill>
                  <a:srgbClr val="4F4F4F"/>
                </a:solidFill>
                <a:latin typeface="+mn-ea"/>
              </a:rPr>
              <a:t>post-processor (</a:t>
            </a:r>
            <a:r>
              <a:rPr kumimoji="1" lang="en-US" altLang="ko-KR" sz="1600" dirty="0" err="1" smtClean="0">
                <a:solidFill>
                  <a:srgbClr val="4F4F4F"/>
                </a:solidFill>
                <a:latin typeface="+mn-ea"/>
              </a:rPr>
              <a:t>Matlab</a:t>
            </a:r>
            <a:r>
              <a:rPr kumimoji="1" lang="en-US" altLang="ko-KR" sz="1600" dirty="0" smtClean="0">
                <a:solidFill>
                  <a:srgbClr val="4F4F4F"/>
                </a:solidFill>
                <a:latin typeface="+mn-ea"/>
              </a:rPr>
              <a:t>)</a:t>
            </a:r>
            <a:endParaRPr kumimoji="1" lang="ko-KR" altLang="en-US" sz="1600" spc="-150" dirty="0">
              <a:solidFill>
                <a:srgbClr val="4F4F4F"/>
              </a:solidFill>
              <a:latin typeface="+mn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F2A1CA-CBE5-49C8-BE3E-453034044411}"/>
              </a:ext>
            </a:extLst>
          </p:cNvPr>
          <p:cNvSpPr txBox="1"/>
          <p:nvPr/>
        </p:nvSpPr>
        <p:spPr>
          <a:xfrm>
            <a:off x="4385341" y="1503177"/>
            <a:ext cx="1633323" cy="257369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rgbClr val="4F4F4F"/>
                </a:solidFill>
                <a:latin typeface="Arial Black" panose="020B0A04020102020204" pitchFamily="34" charset="0"/>
              </a:rPr>
              <a:t>Time vs. electrons</a:t>
            </a:r>
            <a:endParaRPr lang="ko-KR" altLang="en-US" sz="1400" dirty="0">
              <a:solidFill>
                <a:srgbClr val="4F4F4F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55B8DA4C-2380-435B-8CAB-96A83EE9FD6A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5202003" y="1760546"/>
            <a:ext cx="93897" cy="3833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6F2A1CA-CBE5-49C8-BE3E-453034044411}"/>
              </a:ext>
            </a:extLst>
          </p:cNvPr>
          <p:cNvSpPr txBox="1"/>
          <p:nvPr/>
        </p:nvSpPr>
        <p:spPr>
          <a:xfrm>
            <a:off x="6146702" y="1503177"/>
            <a:ext cx="1554840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rgbClr val="4F4F4F"/>
                </a:solidFill>
                <a:latin typeface="Arial Black" panose="020B0A04020102020204" pitchFamily="34" charset="0"/>
              </a:rPr>
              <a:t>Time vs. currents</a:t>
            </a:r>
            <a:endParaRPr lang="ko-KR" altLang="en-US" sz="1400" dirty="0">
              <a:solidFill>
                <a:srgbClr val="4F4F4F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55B8DA4C-2380-435B-8CAB-96A83EE9FD6A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6835326" y="1760546"/>
            <a:ext cx="88796" cy="3833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6F2A1CA-CBE5-49C8-BE3E-453034044411}"/>
              </a:ext>
            </a:extLst>
          </p:cNvPr>
          <p:cNvSpPr txBox="1"/>
          <p:nvPr/>
        </p:nvSpPr>
        <p:spPr>
          <a:xfrm>
            <a:off x="6018664" y="5580853"/>
            <a:ext cx="1377548" cy="257369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rgbClr val="4F4F4F"/>
                </a:solidFill>
                <a:latin typeface="Arial Black" panose="020B0A04020102020204" pitchFamily="34" charset="0"/>
              </a:rPr>
              <a:t>Time vs. &lt;SEY&gt;</a:t>
            </a:r>
            <a:endParaRPr lang="ko-KR" altLang="en-US" sz="1400" dirty="0">
              <a:solidFill>
                <a:srgbClr val="4F4F4F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55B8DA4C-2380-435B-8CAB-96A83EE9FD6A}"/>
              </a:ext>
            </a:extLst>
          </p:cNvPr>
          <p:cNvCxnSpPr>
            <a:cxnSpLocks/>
            <a:stCxn id="25" idx="0"/>
          </p:cNvCxnSpPr>
          <p:nvPr/>
        </p:nvCxnSpPr>
        <p:spPr>
          <a:xfrm flipV="1">
            <a:off x="6707438" y="4541520"/>
            <a:ext cx="97222" cy="103933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6F2A1CA-CBE5-49C8-BE3E-453034044411}"/>
              </a:ext>
            </a:extLst>
          </p:cNvPr>
          <p:cNvSpPr txBox="1"/>
          <p:nvPr/>
        </p:nvSpPr>
        <p:spPr>
          <a:xfrm>
            <a:off x="7714186" y="1133845"/>
            <a:ext cx="1284992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rgbClr val="4F4F4F"/>
                </a:solidFill>
                <a:latin typeface="Arial Black" panose="020B0A04020102020204" pitchFamily="34" charset="0"/>
              </a:rPr>
              <a:t>Growth rate</a:t>
            </a:r>
          </a:p>
          <a:p>
            <a:pPr algn="ctr"/>
            <a:r>
              <a:rPr lang="en-US" altLang="ko-KR" sz="1200" dirty="0" smtClean="0">
                <a:solidFill>
                  <a:srgbClr val="4F4F4F"/>
                </a:solidFill>
                <a:latin typeface="Arial Black" panose="020B0A04020102020204" pitchFamily="34" charset="0"/>
              </a:rPr>
              <a:t>(electrons &amp; currents)</a:t>
            </a:r>
            <a:endParaRPr lang="ko-KR" altLang="en-US" sz="1400" dirty="0">
              <a:solidFill>
                <a:srgbClr val="4F4F4F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55B8DA4C-2380-435B-8CAB-96A83EE9FD6A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8081284" y="1760546"/>
            <a:ext cx="275398" cy="53017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68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BA45628-F85A-4971-A1E3-1798EBAE7E32}"/>
              </a:ext>
            </a:extLst>
          </p:cNvPr>
          <p:cNvSpPr txBox="1"/>
          <p:nvPr/>
        </p:nvSpPr>
        <p:spPr>
          <a:xfrm>
            <a:off x="1033267" y="410943"/>
            <a:ext cx="519244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lvl="0" defTabSz="914400" latinLnBrk="1">
              <a:defRPr/>
            </a:pPr>
            <a:r>
              <a:rPr lang="en-US" altLang="ko-KR" sz="3600" b="1" dirty="0" smtClean="0">
                <a:solidFill>
                  <a:srgbClr val="505050"/>
                </a:solidFill>
                <a:latin typeface="+mn-ea"/>
                <a:cs typeface="Arial" panose="020B0604020202020204" pitchFamily="34" charset="0"/>
              </a:rPr>
              <a:t>Multipacting Simulation</a:t>
            </a:r>
            <a:endParaRPr lang="en-US" altLang="ko-KR" sz="3600" b="1" spc="-120" dirty="0">
              <a:solidFill>
                <a:srgbClr val="474747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735F53-2C1A-4F80-BABB-2DDC2A506BD4}"/>
              </a:ext>
            </a:extLst>
          </p:cNvPr>
          <p:cNvSpPr txBox="1"/>
          <p:nvPr/>
        </p:nvSpPr>
        <p:spPr>
          <a:xfrm>
            <a:off x="137263" y="97004"/>
            <a:ext cx="989373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r>
              <a:rPr lang="en-US" altLang="ko-KR" sz="6000" b="1" spc="-300" dirty="0" smtClean="0">
                <a:solidFill>
                  <a:schemeClr val="bg1">
                    <a:lumMod val="65000"/>
                  </a:schemeClr>
                </a:solidFill>
                <a:latin typeface="+mn-ea"/>
                <a:cs typeface="Arial" panose="020B0604020202020204" pitchFamily="34" charset="0"/>
              </a:rPr>
              <a:t>0</a:t>
            </a:r>
            <a:r>
              <a:rPr lang="en-US" altLang="ko-KR" sz="6000" b="1" spc="-300" dirty="0" smtClean="0">
                <a:solidFill>
                  <a:srgbClr val="0056A9"/>
                </a:solidFill>
                <a:latin typeface="+mn-ea"/>
                <a:cs typeface="Arial" panose="020B0604020202020204" pitchFamily="34" charset="0"/>
              </a:rPr>
              <a:t>4</a:t>
            </a:r>
            <a:endParaRPr lang="en-US" altLang="ko-KR" sz="6000" b="1" spc="-300" dirty="0">
              <a:solidFill>
                <a:srgbClr val="0056A9"/>
              </a:solidFill>
              <a:latin typeface="+mn-ea"/>
              <a:cs typeface="Arial" panose="020B0604020202020204" pitchFamily="34" charset="0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250825" y="962671"/>
            <a:ext cx="5770435" cy="461665"/>
            <a:chOff x="263525" y="1044967"/>
            <a:chExt cx="5770435" cy="461665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3FD8461F-4E40-494A-99BD-4E35AAE9AEA0}"/>
                </a:ext>
              </a:extLst>
            </p:cNvPr>
            <p:cNvGrpSpPr/>
            <p:nvPr/>
          </p:nvGrpSpPr>
          <p:grpSpPr>
            <a:xfrm>
              <a:off x="263525" y="1172182"/>
              <a:ext cx="254917" cy="257175"/>
              <a:chOff x="791475" y="2974407"/>
              <a:chExt cx="317796" cy="320609"/>
            </a:xfrm>
          </p:grpSpPr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83BE1CAD-B5C0-462C-9742-9E2F1BD827CA}"/>
                  </a:ext>
                </a:extLst>
              </p:cNvPr>
              <p:cNvSpPr/>
              <p:nvPr/>
            </p:nvSpPr>
            <p:spPr bwMode="auto">
              <a:xfrm>
                <a:off x="791475" y="2974407"/>
                <a:ext cx="317796" cy="320609"/>
              </a:xfrm>
              <a:prstGeom prst="rect">
                <a:avLst/>
              </a:prstGeom>
              <a:pattFill prst="dkDnDiag">
                <a:fgClr>
                  <a:srgbClr val="0056A9"/>
                </a:fgClr>
                <a:bgClr>
                  <a:srgbClr val="0062C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3" name="그룹 5">
                <a:extLst>
                  <a:ext uri="{FF2B5EF4-FFF2-40B4-BE49-F238E27FC236}">
                    <a16:creationId xmlns:a16="http://schemas.microsoft.com/office/drawing/2014/main" id="{B519C17D-2655-4C90-B08C-D826786E0B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4376" y="3057203"/>
                <a:ext cx="144327" cy="160098"/>
                <a:chOff x="651013" y="1319620"/>
                <a:chExt cx="81762" cy="90000"/>
              </a:xfrm>
            </p:grpSpPr>
            <p:sp>
              <p:nvSpPr>
                <p:cNvPr id="14" name="갈매기형 수장 18">
                  <a:extLst>
                    <a:ext uri="{FF2B5EF4-FFF2-40B4-BE49-F238E27FC236}">
                      <a16:creationId xmlns:a16="http://schemas.microsoft.com/office/drawing/2014/main" id="{B6C7FDF5-C0E8-432E-99A1-635522691890}"/>
                    </a:ext>
                  </a:extLst>
                </p:cNvPr>
                <p:cNvSpPr/>
                <p:nvPr/>
              </p:nvSpPr>
              <p:spPr>
                <a:xfrm>
                  <a:off x="686896" y="1318925"/>
                  <a:ext cx="46204" cy="90117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  <p:sp>
              <p:nvSpPr>
                <p:cNvPr id="15" name="갈매기형 수장 19">
                  <a:extLst>
                    <a:ext uri="{FF2B5EF4-FFF2-40B4-BE49-F238E27FC236}">
                      <a16:creationId xmlns:a16="http://schemas.microsoft.com/office/drawing/2014/main" id="{2A86EE77-53A0-4D03-840C-03ED5CF6BCB0}"/>
                    </a:ext>
                  </a:extLst>
                </p:cNvPr>
                <p:cNvSpPr/>
                <p:nvPr/>
              </p:nvSpPr>
              <p:spPr>
                <a:xfrm>
                  <a:off x="650252" y="1318925"/>
                  <a:ext cx="46203" cy="90117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</p:grp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EA7D672-F8B2-418D-AFE1-01F4B116A8AB}"/>
                </a:ext>
              </a:extLst>
            </p:cNvPr>
            <p:cNvSpPr txBox="1"/>
            <p:nvPr/>
          </p:nvSpPr>
          <p:spPr>
            <a:xfrm>
              <a:off x="525721" y="1044967"/>
              <a:ext cx="550823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lvl="0" defTabSz="914400" latinLnBrk="1">
                <a:defRPr/>
              </a:pPr>
              <a:r>
                <a:rPr lang="en-US" altLang="ko-KR" sz="2400" b="1" dirty="0" smtClean="0">
                  <a:solidFill>
                    <a:srgbClr val="474747"/>
                  </a:solidFill>
                  <a:latin typeface="+mn-ea"/>
                  <a:cs typeface="Arial" panose="020B0604020202020204" pitchFamily="34" charset="0"/>
                </a:rPr>
                <a:t>Multipacting(MP) Simulation </a:t>
              </a:r>
              <a:r>
                <a:rPr lang="ko-KR" altLang="en-US" sz="2400" b="1" dirty="0" smtClean="0">
                  <a:solidFill>
                    <a:srgbClr val="474747"/>
                  </a:solidFill>
                  <a:latin typeface="+mn-ea"/>
                  <a:cs typeface="Arial" panose="020B0604020202020204" pitchFamily="34" charset="0"/>
                </a:rPr>
                <a:t>계산 결과</a:t>
              </a:r>
              <a:endParaRPr lang="en-US" altLang="ko-KR" sz="2400" b="1" baseline="300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ADDEA-BE8C-4200-AFC5-CFC54F27A065}" type="slidenum">
              <a:rPr lang="ko-KR" altLang="en-US" smtClean="0"/>
              <a:t>22</a:t>
            </a:fld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A39815-6DA5-473B-B05A-67F36BC38975}"/>
              </a:ext>
            </a:extLst>
          </p:cNvPr>
          <p:cNvSpPr txBox="1"/>
          <p:nvPr/>
        </p:nvSpPr>
        <p:spPr>
          <a:xfrm>
            <a:off x="1059994" y="297222"/>
            <a:ext cx="188384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lvl="0" defTabSz="914400" latinLnBrk="1">
              <a:defRPr/>
            </a:pPr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Multipacting 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Simulation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pic>
        <p:nvPicPr>
          <p:cNvPr id="24" name="그림 2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62" y="2067400"/>
            <a:ext cx="3989321" cy="3090863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4368801" y="2173848"/>
            <a:ext cx="474506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4F4F4F"/>
                </a:solidFill>
                <a:latin typeface="+mn-ea"/>
              </a:rPr>
              <a:t>MP</a:t>
            </a:r>
            <a:r>
              <a:rPr lang="ko-KR" altLang="en-US" dirty="0" smtClean="0">
                <a:solidFill>
                  <a:srgbClr val="4F4F4F"/>
                </a:solidFill>
                <a:latin typeface="+mn-ea"/>
              </a:rPr>
              <a:t>은 대부분</a:t>
            </a:r>
            <a:r>
              <a:rPr lang="ko-KR" altLang="en-US" dirty="0" smtClean="0">
                <a:solidFill>
                  <a:srgbClr val="4F4F4F"/>
                </a:solidFill>
                <a:latin typeface="+mn-ea"/>
              </a:rPr>
              <a:t> </a:t>
            </a:r>
            <a:r>
              <a:rPr lang="en-US" altLang="ko-KR" dirty="0" smtClean="0">
                <a:solidFill>
                  <a:srgbClr val="4F4F4F"/>
                </a:solidFill>
                <a:latin typeface="+mn-ea"/>
              </a:rPr>
              <a:t>short plate(SP) </a:t>
            </a:r>
            <a:r>
              <a:rPr lang="ko-KR" altLang="en-US" dirty="0" smtClean="0">
                <a:solidFill>
                  <a:srgbClr val="4F4F4F"/>
                </a:solidFill>
                <a:latin typeface="+mn-ea"/>
              </a:rPr>
              <a:t>표면에서 발생</a:t>
            </a:r>
            <a:endParaRPr lang="en-US" altLang="ko-KR" dirty="0" smtClean="0">
              <a:solidFill>
                <a:srgbClr val="4F4F4F"/>
              </a:solidFill>
              <a:latin typeface="+mn-ea"/>
            </a:endParaRP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4F4F4F"/>
                </a:solidFill>
                <a:latin typeface="+mn-ea"/>
              </a:rPr>
              <a:t>3.5 MV/m </a:t>
            </a:r>
            <a:r>
              <a:rPr lang="ko-KR" altLang="en-US" dirty="0" smtClean="0">
                <a:solidFill>
                  <a:srgbClr val="4F4F4F"/>
                </a:solidFill>
                <a:latin typeface="+mn-ea"/>
              </a:rPr>
              <a:t>에서 </a:t>
            </a:r>
            <a:r>
              <a:rPr lang="en-US" altLang="ko-KR" dirty="0" smtClean="0">
                <a:solidFill>
                  <a:srgbClr val="4F4F4F"/>
                </a:solidFill>
                <a:latin typeface="+mn-ea"/>
              </a:rPr>
              <a:t>8.5 MV/m </a:t>
            </a:r>
            <a:r>
              <a:rPr lang="ko-KR" altLang="en-US" dirty="0" smtClean="0">
                <a:solidFill>
                  <a:srgbClr val="4F4F4F"/>
                </a:solidFill>
                <a:latin typeface="+mn-ea"/>
              </a:rPr>
              <a:t>정도의 넓은 영역에서 </a:t>
            </a:r>
            <a:r>
              <a:rPr lang="en-US" altLang="ko-KR" dirty="0" smtClean="0">
                <a:solidFill>
                  <a:srgbClr val="4F4F4F"/>
                </a:solidFill>
                <a:latin typeface="+mn-ea"/>
              </a:rPr>
              <a:t>MP</a:t>
            </a:r>
            <a:r>
              <a:rPr lang="ko-KR" altLang="en-US" dirty="0" smtClean="0">
                <a:solidFill>
                  <a:srgbClr val="4F4F4F"/>
                </a:solidFill>
                <a:latin typeface="+mn-ea"/>
              </a:rPr>
              <a:t>가 예측되고 있으며</a:t>
            </a:r>
            <a:r>
              <a:rPr lang="en-US" altLang="ko-KR" dirty="0" smtClean="0">
                <a:solidFill>
                  <a:srgbClr val="4F4F4F"/>
                </a:solidFill>
                <a:latin typeface="+mn-ea"/>
              </a:rPr>
              <a:t>, 5 MV/m </a:t>
            </a:r>
            <a:r>
              <a:rPr lang="ko-KR" altLang="en-US" dirty="0" smtClean="0">
                <a:solidFill>
                  <a:srgbClr val="4F4F4F"/>
                </a:solidFill>
                <a:latin typeface="+mn-ea"/>
              </a:rPr>
              <a:t>일 때 가장 강할 것으로 예측됨</a:t>
            </a:r>
            <a:r>
              <a:rPr lang="en-US" altLang="ko-KR" dirty="0" smtClean="0">
                <a:solidFill>
                  <a:srgbClr val="4F4F4F"/>
                </a:solidFill>
                <a:latin typeface="+mn-ea"/>
              </a:rPr>
              <a:t>.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 err="1">
                <a:solidFill>
                  <a:srgbClr val="4F4F4F"/>
                </a:solidFill>
                <a:latin typeface="+mn-ea"/>
              </a:rPr>
              <a:t>Nb</a:t>
            </a:r>
            <a:r>
              <a:rPr lang="en-US" altLang="ko-KR" dirty="0">
                <a:solidFill>
                  <a:srgbClr val="4F4F4F"/>
                </a:solidFill>
                <a:latin typeface="+mn-ea"/>
              </a:rPr>
              <a:t> </a:t>
            </a:r>
            <a:r>
              <a:rPr lang="ko-KR" altLang="en-US" dirty="0">
                <a:solidFill>
                  <a:srgbClr val="4F4F4F"/>
                </a:solidFill>
                <a:latin typeface="+mn-ea"/>
              </a:rPr>
              <a:t>표면 성질 변경 </a:t>
            </a:r>
            <a:r>
              <a:rPr lang="ko-KR" altLang="en-US" dirty="0" smtClean="0">
                <a:solidFill>
                  <a:srgbClr val="4F4F4F"/>
                </a:solidFill>
                <a:latin typeface="+mn-ea"/>
              </a:rPr>
              <a:t>등 더 다양한 조건에서 </a:t>
            </a:r>
            <a:r>
              <a:rPr lang="en-US" altLang="ko-KR" dirty="0" smtClean="0">
                <a:solidFill>
                  <a:srgbClr val="4F4F4F"/>
                </a:solidFill>
                <a:latin typeface="+mn-ea"/>
              </a:rPr>
              <a:t>MP </a:t>
            </a:r>
            <a:r>
              <a:rPr lang="ko-KR" altLang="en-US" dirty="0" smtClean="0">
                <a:solidFill>
                  <a:srgbClr val="4F4F4F"/>
                </a:solidFill>
                <a:latin typeface="+mn-ea"/>
              </a:rPr>
              <a:t>계산 추가 수행 필요</a:t>
            </a:r>
            <a:endParaRPr lang="en-US" altLang="ko-KR" dirty="0" smtClean="0">
              <a:solidFill>
                <a:srgbClr val="4F4F4F"/>
              </a:solidFill>
              <a:latin typeface="+mn-ea"/>
            </a:endParaRP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dirty="0" smtClean="0">
                <a:solidFill>
                  <a:srgbClr val="4F4F4F"/>
                </a:solidFill>
                <a:latin typeface="+mn-ea"/>
              </a:rPr>
              <a:t>필요에 따라서 </a:t>
            </a:r>
            <a:r>
              <a:rPr lang="en-US" altLang="ko-KR" dirty="0" smtClean="0">
                <a:solidFill>
                  <a:srgbClr val="4F4F4F"/>
                </a:solidFill>
                <a:latin typeface="+mn-ea"/>
              </a:rPr>
              <a:t>MP order </a:t>
            </a:r>
            <a:r>
              <a:rPr lang="ko-KR" altLang="en-US" dirty="0" smtClean="0">
                <a:solidFill>
                  <a:srgbClr val="4F4F4F"/>
                </a:solidFill>
                <a:latin typeface="+mn-ea"/>
              </a:rPr>
              <a:t>분석 및 </a:t>
            </a:r>
            <a:r>
              <a:rPr lang="en-US" altLang="ko-KR" dirty="0" smtClean="0">
                <a:solidFill>
                  <a:srgbClr val="4F4F4F"/>
                </a:solidFill>
                <a:latin typeface="+mn-ea"/>
              </a:rPr>
              <a:t>SP </a:t>
            </a:r>
            <a:r>
              <a:rPr lang="ko-KR" altLang="en-US" dirty="0" smtClean="0">
                <a:solidFill>
                  <a:srgbClr val="4F4F4F"/>
                </a:solidFill>
                <a:latin typeface="+mn-ea"/>
              </a:rPr>
              <a:t>구조 개선 예정</a:t>
            </a:r>
            <a:endParaRPr lang="en-US" altLang="ko-KR" dirty="0" smtClean="0">
              <a:solidFill>
                <a:srgbClr val="4F4F4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6177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BA45628-F85A-4971-A1E3-1798EBAE7E32}"/>
              </a:ext>
            </a:extLst>
          </p:cNvPr>
          <p:cNvSpPr txBox="1"/>
          <p:nvPr/>
        </p:nvSpPr>
        <p:spPr>
          <a:xfrm>
            <a:off x="1033267" y="410943"/>
            <a:ext cx="590578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lvl="0" defTabSz="914400" latinLnBrk="1">
              <a:defRPr/>
            </a:pPr>
            <a:r>
              <a:rPr lang="en-US" altLang="ko-KR" sz="3600" b="1" dirty="0" smtClean="0">
                <a:solidFill>
                  <a:srgbClr val="474747"/>
                </a:solidFill>
                <a:latin typeface="+mn-ea"/>
                <a:cs typeface="Arial" panose="020B0604020202020204" pitchFamily="34" charset="0"/>
              </a:rPr>
              <a:t>Summary</a:t>
            </a:r>
            <a:r>
              <a:rPr lang="ko-KR" altLang="en-US" sz="3600" b="1" dirty="0" smtClean="0">
                <a:solidFill>
                  <a:srgbClr val="474747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3600" b="1" dirty="0" smtClean="0">
                <a:solidFill>
                  <a:srgbClr val="474747"/>
                </a:solidFill>
                <a:latin typeface="+mn-ea"/>
                <a:cs typeface="Arial" panose="020B0604020202020204" pitchFamily="34" charset="0"/>
              </a:rPr>
              <a:t>and</a:t>
            </a:r>
            <a:r>
              <a:rPr lang="ko-KR" altLang="en-US" sz="3600" b="1" dirty="0" smtClean="0">
                <a:solidFill>
                  <a:srgbClr val="474747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3600" b="1" dirty="0" smtClean="0">
                <a:solidFill>
                  <a:srgbClr val="474747"/>
                </a:solidFill>
                <a:latin typeface="+mn-ea"/>
                <a:cs typeface="Arial" panose="020B0604020202020204" pitchFamily="34" charset="0"/>
              </a:rPr>
              <a:t>Future Work</a:t>
            </a:r>
            <a:endParaRPr lang="en-US" altLang="ko-KR" sz="3600" b="1" dirty="0">
              <a:solidFill>
                <a:srgbClr val="474747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735F53-2C1A-4F80-BABB-2DDC2A506BD4}"/>
              </a:ext>
            </a:extLst>
          </p:cNvPr>
          <p:cNvSpPr txBox="1"/>
          <p:nvPr/>
        </p:nvSpPr>
        <p:spPr>
          <a:xfrm>
            <a:off x="137263" y="97004"/>
            <a:ext cx="989373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r>
              <a:rPr lang="en-US" altLang="ko-KR" sz="6000" b="1" spc="-300" dirty="0" smtClean="0">
                <a:solidFill>
                  <a:schemeClr val="bg1">
                    <a:lumMod val="65000"/>
                  </a:schemeClr>
                </a:solidFill>
                <a:latin typeface="+mn-ea"/>
                <a:cs typeface="Arial" panose="020B0604020202020204" pitchFamily="34" charset="0"/>
              </a:rPr>
              <a:t>0</a:t>
            </a:r>
            <a:r>
              <a:rPr lang="en-US" altLang="ko-KR" sz="6000" b="1" spc="-300" dirty="0" smtClean="0">
                <a:solidFill>
                  <a:srgbClr val="0056A9"/>
                </a:solidFill>
                <a:latin typeface="+mn-ea"/>
                <a:cs typeface="Arial" panose="020B0604020202020204" pitchFamily="34" charset="0"/>
              </a:rPr>
              <a:t>5</a:t>
            </a:r>
            <a:endParaRPr lang="en-US" altLang="ko-KR" sz="6000" b="1" spc="-300" dirty="0">
              <a:solidFill>
                <a:srgbClr val="0056A9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ADDEA-BE8C-4200-AFC5-CFC54F27A065}" type="slidenum">
              <a:rPr lang="ko-KR" altLang="en-US" smtClean="0"/>
              <a:t>23</a:t>
            </a:fld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263525" y="949970"/>
            <a:ext cx="8785226" cy="4817015"/>
            <a:chOff x="263525" y="3189391"/>
            <a:chExt cx="8785226" cy="4817015"/>
          </a:xfrm>
        </p:grpSpPr>
        <p:grpSp>
          <p:nvGrpSpPr>
            <p:cNvPr id="42" name="그룹 41"/>
            <p:cNvGrpSpPr/>
            <p:nvPr/>
          </p:nvGrpSpPr>
          <p:grpSpPr>
            <a:xfrm>
              <a:off x="263525" y="3189391"/>
              <a:ext cx="8243868" cy="461665"/>
              <a:chOff x="263525" y="1044967"/>
              <a:chExt cx="8243868" cy="461665"/>
            </a:xfrm>
          </p:grpSpPr>
          <p:grpSp>
            <p:nvGrpSpPr>
              <p:cNvPr id="43" name="그룹 42">
                <a:extLst>
                  <a:ext uri="{FF2B5EF4-FFF2-40B4-BE49-F238E27FC236}">
                    <a16:creationId xmlns:a16="http://schemas.microsoft.com/office/drawing/2014/main" id="{3FD8461F-4E40-494A-99BD-4E35AAE9AEA0}"/>
                  </a:ext>
                </a:extLst>
              </p:cNvPr>
              <p:cNvGrpSpPr/>
              <p:nvPr/>
            </p:nvGrpSpPr>
            <p:grpSpPr>
              <a:xfrm>
                <a:off x="263525" y="1172182"/>
                <a:ext cx="254917" cy="257175"/>
                <a:chOff x="791475" y="2974407"/>
                <a:chExt cx="317796" cy="320609"/>
              </a:xfrm>
            </p:grpSpPr>
            <p:sp>
              <p:nvSpPr>
                <p:cNvPr id="45" name="직사각형 44">
                  <a:extLst>
                    <a:ext uri="{FF2B5EF4-FFF2-40B4-BE49-F238E27FC236}">
                      <a16:creationId xmlns:a16="http://schemas.microsoft.com/office/drawing/2014/main" id="{83BE1CAD-B5C0-462C-9742-9E2F1BD827CA}"/>
                    </a:ext>
                  </a:extLst>
                </p:cNvPr>
                <p:cNvSpPr/>
                <p:nvPr/>
              </p:nvSpPr>
              <p:spPr bwMode="auto">
                <a:xfrm>
                  <a:off x="791475" y="2974407"/>
                  <a:ext cx="317796" cy="320609"/>
                </a:xfrm>
                <a:prstGeom prst="rect">
                  <a:avLst/>
                </a:prstGeom>
                <a:pattFill prst="dkDnDiag">
                  <a:fgClr>
                    <a:srgbClr val="0056A9"/>
                  </a:fgClr>
                  <a:bgClr>
                    <a:srgbClr val="0062C4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46" name="그룹 5">
                  <a:extLst>
                    <a:ext uri="{FF2B5EF4-FFF2-40B4-BE49-F238E27FC236}">
                      <a16:creationId xmlns:a16="http://schemas.microsoft.com/office/drawing/2014/main" id="{B519C17D-2655-4C90-B08C-D826786E0B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74376" y="3057203"/>
                  <a:ext cx="144327" cy="160098"/>
                  <a:chOff x="651013" y="1319620"/>
                  <a:chExt cx="81762" cy="90000"/>
                </a:xfrm>
              </p:grpSpPr>
              <p:sp>
                <p:nvSpPr>
                  <p:cNvPr id="47" name="갈매기형 수장 18">
                    <a:extLst>
                      <a:ext uri="{FF2B5EF4-FFF2-40B4-BE49-F238E27FC236}">
                        <a16:creationId xmlns:a16="http://schemas.microsoft.com/office/drawing/2014/main" id="{B6C7FDF5-C0E8-432E-99A1-635522691890}"/>
                      </a:ext>
                    </a:extLst>
                  </p:cNvPr>
                  <p:cNvSpPr/>
                  <p:nvPr/>
                </p:nvSpPr>
                <p:spPr>
                  <a:xfrm>
                    <a:off x="686896" y="1318925"/>
                    <a:ext cx="46204" cy="90117"/>
                  </a:xfrm>
                  <a:prstGeom prst="chevron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ko-KR" altLang="en-US"/>
                  </a:p>
                </p:txBody>
              </p:sp>
              <p:sp>
                <p:nvSpPr>
                  <p:cNvPr id="48" name="갈매기형 수장 19">
                    <a:extLst>
                      <a:ext uri="{FF2B5EF4-FFF2-40B4-BE49-F238E27FC236}">
                        <a16:creationId xmlns:a16="http://schemas.microsoft.com/office/drawing/2014/main" id="{2A86EE77-53A0-4D03-840C-03ED5CF6BCB0}"/>
                      </a:ext>
                    </a:extLst>
                  </p:cNvPr>
                  <p:cNvSpPr/>
                  <p:nvPr/>
                </p:nvSpPr>
                <p:spPr>
                  <a:xfrm>
                    <a:off x="650252" y="1318925"/>
                    <a:ext cx="46203" cy="90117"/>
                  </a:xfrm>
                  <a:prstGeom prst="chevron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ko-KR" altLang="en-US"/>
                  </a:p>
                </p:txBody>
              </p:sp>
            </p:grpSp>
          </p:grp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EA7D672-F8B2-418D-AFE1-01F4B116A8AB}"/>
                  </a:ext>
                </a:extLst>
              </p:cNvPr>
              <p:cNvSpPr txBox="1"/>
              <p:nvPr/>
            </p:nvSpPr>
            <p:spPr>
              <a:xfrm>
                <a:off x="525721" y="1044967"/>
                <a:ext cx="798167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/>
              <a:p>
                <a:pPr lvl="0" defTabSz="914400" latinLnBrk="1">
                  <a:defRPr/>
                </a:pPr>
                <a:r>
                  <a:rPr lang="en-US" altLang="ko-KR" sz="2400" b="1" dirty="0" smtClean="0">
                    <a:solidFill>
                      <a:srgbClr val="474747"/>
                    </a:solidFill>
                    <a:latin typeface="+mn-ea"/>
                    <a:cs typeface="Arial" panose="020B0604020202020204" pitchFamily="34" charset="0"/>
                  </a:rPr>
                  <a:t>100 MeV </a:t>
                </a:r>
                <a:r>
                  <a:rPr lang="en-US" altLang="ko-KR" sz="2400" b="1" dirty="0" err="1" smtClean="0">
                    <a:solidFill>
                      <a:srgbClr val="474747"/>
                    </a:solidFill>
                    <a:latin typeface="+mn-ea"/>
                    <a:cs typeface="Arial" panose="020B0604020202020204" pitchFamily="34" charset="0"/>
                  </a:rPr>
                  <a:t>linac</a:t>
                </a:r>
                <a:r>
                  <a:rPr lang="en-US" altLang="ko-KR" sz="2400" b="1" dirty="0" smtClean="0">
                    <a:solidFill>
                      <a:srgbClr val="474747"/>
                    </a:solidFill>
                    <a:latin typeface="+mn-ea"/>
                    <a:cs typeface="Arial" panose="020B0604020202020204" pitchFamily="34" charset="0"/>
                  </a:rPr>
                  <a:t> </a:t>
                </a:r>
                <a:r>
                  <a:rPr lang="ko-KR" altLang="en-US" sz="2400" b="1" dirty="0" smtClean="0">
                    <a:solidFill>
                      <a:srgbClr val="474747"/>
                    </a:solidFill>
                    <a:latin typeface="+mn-ea"/>
                    <a:cs typeface="Arial" panose="020B0604020202020204" pitchFamily="34" charset="0"/>
                  </a:rPr>
                  <a:t>에너지 업그</a:t>
                </a:r>
                <a:r>
                  <a:rPr lang="ko-KR" altLang="en-US" sz="2400" b="1" dirty="0">
                    <a:solidFill>
                      <a:srgbClr val="474747"/>
                    </a:solidFill>
                    <a:latin typeface="+mn-ea"/>
                    <a:cs typeface="Arial" panose="020B0604020202020204" pitchFamily="34" charset="0"/>
                  </a:rPr>
                  <a:t>레</a:t>
                </a:r>
                <a:r>
                  <a:rPr lang="ko-KR" altLang="en-US" sz="2400" b="1" dirty="0" smtClean="0">
                    <a:solidFill>
                      <a:srgbClr val="474747"/>
                    </a:solidFill>
                    <a:latin typeface="+mn-ea"/>
                    <a:cs typeface="Arial" panose="020B0604020202020204" pitchFamily="34" charset="0"/>
                  </a:rPr>
                  <a:t>이드를 위한 </a:t>
                </a:r>
                <a:r>
                  <a:rPr lang="en-US" altLang="ko-KR" sz="2400" b="1" dirty="0" smtClean="0">
                    <a:solidFill>
                      <a:srgbClr val="474747"/>
                    </a:solidFill>
                    <a:latin typeface="+mn-ea"/>
                    <a:cs typeface="Arial" panose="020B0604020202020204" pitchFamily="34" charset="0"/>
                  </a:rPr>
                  <a:t>HWR </a:t>
                </a:r>
                <a:r>
                  <a:rPr lang="ko-KR" altLang="en-US" sz="2400" b="1" dirty="0" smtClean="0">
                    <a:solidFill>
                      <a:srgbClr val="474747"/>
                    </a:solidFill>
                    <a:latin typeface="+mn-ea"/>
                    <a:cs typeface="Arial" panose="020B0604020202020204" pitchFamily="34" charset="0"/>
                  </a:rPr>
                  <a:t>설계 연구</a:t>
                </a:r>
                <a:endParaRPr lang="en-US" altLang="ko-KR" sz="2400" b="1" spc="-120" dirty="0">
                  <a:solidFill>
                    <a:srgbClr val="474747"/>
                  </a:solidFill>
                  <a:latin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529799" y="3620590"/>
              <a:ext cx="8518952" cy="4385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altLang="ko-KR" dirty="0" smtClean="0">
                  <a:solidFill>
                    <a:srgbClr val="4F4F4F"/>
                  </a:solidFill>
                </a:rPr>
                <a:t>100 </a:t>
              </a:r>
              <a:r>
                <a:rPr lang="en-US" altLang="ko-KR" dirty="0" smtClean="0">
                  <a:solidFill>
                    <a:srgbClr val="4F4F4F"/>
                  </a:solidFill>
                </a:rPr>
                <a:t>MeV </a:t>
              </a:r>
              <a:r>
                <a:rPr lang="ko-KR" altLang="en-US" dirty="0" smtClean="0">
                  <a:solidFill>
                    <a:srgbClr val="4F4F4F"/>
                  </a:solidFill>
                </a:rPr>
                <a:t>양성자 빔의 추가 가속을 위한 </a:t>
              </a:r>
              <a:r>
                <a:rPr lang="en-US" altLang="ko-KR" dirty="0" smtClean="0">
                  <a:solidFill>
                    <a:srgbClr val="4F4F4F"/>
                  </a:solidFill>
                </a:rPr>
                <a:t>Half wave resonator </a:t>
              </a:r>
              <a:r>
                <a:rPr lang="ko-KR" altLang="en-US" dirty="0" smtClean="0">
                  <a:solidFill>
                    <a:srgbClr val="4F4F4F"/>
                  </a:solidFill>
                </a:rPr>
                <a:t>초전도 </a:t>
              </a:r>
              <a:r>
                <a:rPr lang="ko-KR" altLang="en-US" dirty="0" err="1" smtClean="0">
                  <a:solidFill>
                    <a:srgbClr val="4F4F4F"/>
                  </a:solidFill>
                </a:rPr>
                <a:t>가속공동</a:t>
              </a:r>
              <a:r>
                <a:rPr lang="ko-KR" altLang="en-US" dirty="0" smtClean="0">
                  <a:solidFill>
                    <a:srgbClr val="4F4F4F"/>
                  </a:solidFill>
                </a:rPr>
                <a:t> 설계 연구 수행</a:t>
              </a:r>
              <a:endParaRPr lang="en-US" altLang="ko-KR" dirty="0" smtClean="0">
                <a:solidFill>
                  <a:srgbClr val="4F4F4F"/>
                </a:solidFill>
              </a:endParaRPr>
            </a:p>
            <a:p>
              <a:pPr marL="177800" indent="-1778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altLang="ko-KR" dirty="0" smtClean="0">
                  <a:solidFill>
                    <a:srgbClr val="4F4F4F"/>
                  </a:solidFill>
                </a:rPr>
                <a:t>CST Studio Suite</a:t>
              </a:r>
              <a:r>
                <a:rPr lang="ko-KR" altLang="en-US" dirty="0" smtClean="0">
                  <a:solidFill>
                    <a:srgbClr val="4F4F4F"/>
                  </a:solidFill>
                </a:rPr>
                <a:t>를 이용하여 전자기장</a:t>
              </a:r>
              <a:r>
                <a:rPr lang="en-US" altLang="ko-KR" dirty="0" smtClean="0">
                  <a:solidFill>
                    <a:srgbClr val="4F4F4F"/>
                  </a:solidFill>
                </a:rPr>
                <a:t>, </a:t>
              </a:r>
              <a:r>
                <a:rPr lang="ko-KR" altLang="en-US" dirty="0" smtClean="0">
                  <a:solidFill>
                    <a:srgbClr val="4F4F4F"/>
                  </a:solidFill>
                </a:rPr>
                <a:t>기계</a:t>
              </a:r>
              <a:r>
                <a:rPr lang="en-US" altLang="ko-KR" dirty="0" smtClean="0">
                  <a:solidFill>
                    <a:srgbClr val="4F4F4F"/>
                  </a:solidFill>
                </a:rPr>
                <a:t>, </a:t>
              </a:r>
              <a:r>
                <a:rPr lang="ko-KR" altLang="en-US" dirty="0" smtClean="0">
                  <a:solidFill>
                    <a:srgbClr val="4F4F4F"/>
                  </a:solidFill>
                </a:rPr>
                <a:t>입자 연동 해석 수행</a:t>
              </a:r>
              <a:endParaRPr lang="en-US" altLang="ko-KR" dirty="0" smtClean="0">
                <a:solidFill>
                  <a:srgbClr val="4F4F4F"/>
                </a:solidFill>
              </a:endParaRPr>
            </a:p>
            <a:p>
              <a:pPr marL="177800" indent="-1778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altLang="ko-KR" dirty="0" smtClean="0">
                  <a:solidFill>
                    <a:srgbClr val="4F4F4F"/>
                  </a:solidFill>
                </a:rPr>
                <a:t>HWR </a:t>
              </a:r>
              <a:r>
                <a:rPr lang="ko-KR" altLang="en-US" dirty="0" smtClean="0">
                  <a:solidFill>
                    <a:srgbClr val="4F4F4F"/>
                  </a:solidFill>
                </a:rPr>
                <a:t>의 형상 설계 변수의 </a:t>
              </a:r>
              <a:r>
                <a:rPr lang="ko-KR" altLang="en-US" dirty="0" smtClean="0">
                  <a:solidFill>
                    <a:srgbClr val="4F4F4F"/>
                  </a:solidFill>
                </a:rPr>
                <a:t>다양한 조합에 대해서 전자기장 해석을 수행하여</a:t>
              </a:r>
              <a:r>
                <a:rPr lang="en-US" altLang="ko-KR" dirty="0" smtClean="0">
                  <a:solidFill>
                    <a:srgbClr val="4F4F4F"/>
                  </a:solidFill>
                </a:rPr>
                <a:t>,</a:t>
              </a:r>
              <a:br>
                <a:rPr lang="en-US" altLang="ko-KR" dirty="0" smtClean="0">
                  <a:solidFill>
                    <a:srgbClr val="4F4F4F"/>
                  </a:solidFill>
                </a:rPr>
              </a:br>
              <a:r>
                <a:rPr lang="el-GR" altLang="ko-KR" dirty="0" smtClean="0">
                  <a:solidFill>
                    <a:srgbClr val="4F4F4F"/>
                  </a:solidFill>
                </a:rPr>
                <a:t>β</a:t>
              </a:r>
              <a:r>
                <a:rPr lang="en-US" altLang="ko-KR" dirty="0" smtClean="0">
                  <a:solidFill>
                    <a:srgbClr val="4F4F4F"/>
                  </a:solidFill>
                </a:rPr>
                <a:t>= 0.56 </a:t>
              </a:r>
              <a:r>
                <a:rPr lang="ko-KR" altLang="en-US" dirty="0" smtClean="0">
                  <a:solidFill>
                    <a:srgbClr val="4F4F4F"/>
                  </a:solidFill>
                </a:rPr>
                <a:t>에서 </a:t>
              </a:r>
              <a:r>
                <a:rPr lang="en-US" altLang="ko-KR" dirty="0" smtClean="0">
                  <a:solidFill>
                    <a:srgbClr val="4F4F4F"/>
                  </a:solidFill>
                </a:rPr>
                <a:t>3.6 MV </a:t>
              </a:r>
              <a:r>
                <a:rPr lang="ko-KR" altLang="en-US" dirty="0" smtClean="0">
                  <a:solidFill>
                    <a:srgbClr val="4F4F4F"/>
                  </a:solidFill>
                </a:rPr>
                <a:t>가속이 가능하며</a:t>
              </a:r>
              <a:r>
                <a:rPr lang="en-US" altLang="ko-KR" dirty="0" smtClean="0">
                  <a:solidFill>
                    <a:srgbClr val="4F4F4F"/>
                  </a:solidFill>
                </a:rPr>
                <a:t>, </a:t>
              </a:r>
              <a:r>
                <a:rPr lang="en-US" altLang="ko-KR" dirty="0" err="1" smtClean="0">
                  <a:solidFill>
                    <a:srgbClr val="4F4F4F"/>
                  </a:solidFill>
                </a:rPr>
                <a:t>E</a:t>
              </a:r>
              <a:r>
                <a:rPr lang="en-US" altLang="ko-KR" baseline="-25000" dirty="0" err="1" smtClean="0">
                  <a:solidFill>
                    <a:srgbClr val="4F4F4F"/>
                  </a:solidFill>
                </a:rPr>
                <a:t>pk</a:t>
              </a:r>
              <a:r>
                <a:rPr lang="en-US" altLang="ko-KR" dirty="0" smtClean="0">
                  <a:solidFill>
                    <a:srgbClr val="4F4F4F"/>
                  </a:solidFill>
                </a:rPr>
                <a:t> = 29.1 MV/m, </a:t>
              </a:r>
              <a:r>
                <a:rPr lang="en-US" altLang="ko-KR" dirty="0" err="1" smtClean="0">
                  <a:solidFill>
                    <a:srgbClr val="4F4F4F"/>
                  </a:solidFill>
                </a:rPr>
                <a:t>B</a:t>
              </a:r>
              <a:r>
                <a:rPr lang="en-US" altLang="ko-KR" baseline="-25000" dirty="0" err="1" smtClean="0">
                  <a:solidFill>
                    <a:srgbClr val="4F4F4F"/>
                  </a:solidFill>
                </a:rPr>
                <a:t>pk</a:t>
              </a:r>
              <a:r>
                <a:rPr lang="en-US" altLang="ko-KR" dirty="0" smtClean="0">
                  <a:solidFill>
                    <a:srgbClr val="4F4F4F"/>
                  </a:solidFill>
                </a:rPr>
                <a:t> = 61.7 </a:t>
              </a:r>
              <a:r>
                <a:rPr lang="en-US" altLang="ko-KR" dirty="0" err="1" smtClean="0">
                  <a:solidFill>
                    <a:srgbClr val="4F4F4F"/>
                  </a:solidFill>
                </a:rPr>
                <a:t>mT</a:t>
              </a:r>
              <a:r>
                <a:rPr lang="en-US" altLang="ko-KR" dirty="0" smtClean="0">
                  <a:solidFill>
                    <a:srgbClr val="4F4F4F"/>
                  </a:solidFill>
                </a:rPr>
                <a:t> </a:t>
              </a:r>
              <a:r>
                <a:rPr lang="ko-KR" altLang="en-US" dirty="0" smtClean="0">
                  <a:solidFill>
                    <a:srgbClr val="4F4F4F"/>
                  </a:solidFill>
                </a:rPr>
                <a:t>정도로 예측되는 </a:t>
              </a:r>
              <a:r>
                <a:rPr lang="en-US" altLang="ko-KR" dirty="0" smtClean="0">
                  <a:solidFill>
                    <a:srgbClr val="4F4F4F"/>
                  </a:solidFill>
                </a:rPr>
                <a:t>HWR </a:t>
              </a:r>
              <a:r>
                <a:rPr lang="ko-KR" altLang="en-US" dirty="0" smtClean="0">
                  <a:solidFill>
                    <a:srgbClr val="4F4F4F"/>
                  </a:solidFill>
                </a:rPr>
                <a:t>설계 도출</a:t>
              </a:r>
              <a:endParaRPr lang="en-US" altLang="ko-KR" dirty="0" smtClean="0">
                <a:solidFill>
                  <a:srgbClr val="4F4F4F"/>
                </a:solidFill>
              </a:endParaRPr>
            </a:p>
            <a:p>
              <a:pPr marL="177800" indent="-1778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ko-KR" altLang="en-US" dirty="0" smtClean="0">
                  <a:solidFill>
                    <a:srgbClr val="4F4F4F"/>
                  </a:solidFill>
                </a:rPr>
                <a:t>전자기장</a:t>
              </a:r>
              <a:r>
                <a:rPr lang="en-US" altLang="ko-KR" dirty="0" smtClean="0">
                  <a:solidFill>
                    <a:srgbClr val="4F4F4F"/>
                  </a:solidFill>
                </a:rPr>
                <a:t>-</a:t>
              </a:r>
              <a:r>
                <a:rPr lang="ko-KR" altLang="en-US" dirty="0" smtClean="0">
                  <a:solidFill>
                    <a:srgbClr val="4F4F4F"/>
                  </a:solidFill>
                </a:rPr>
                <a:t>기계 연동 해석 수행</a:t>
              </a:r>
              <a:endParaRPr lang="en-US" altLang="ko-KR" dirty="0">
                <a:solidFill>
                  <a:srgbClr val="4F4F4F"/>
                </a:solidFill>
              </a:endParaRPr>
            </a:p>
            <a:p>
              <a:pPr marL="177800" indent="-1778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altLang="ko-KR" dirty="0" smtClean="0">
                <a:solidFill>
                  <a:srgbClr val="4F4F4F"/>
                </a:solidFill>
              </a:endParaRPr>
            </a:p>
            <a:p>
              <a:pPr marL="177800" indent="-1778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altLang="ko-KR" dirty="0">
                <a:solidFill>
                  <a:srgbClr val="4F4F4F"/>
                </a:solidFill>
              </a:endParaRPr>
            </a:p>
            <a:p>
              <a:pPr marL="177800" indent="-1778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altLang="ko-KR" dirty="0" smtClean="0">
                <a:solidFill>
                  <a:srgbClr val="4F4F4F"/>
                </a:solidFill>
              </a:endParaRPr>
            </a:p>
            <a:p>
              <a:pPr marL="177800" indent="-1778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altLang="ko-KR" dirty="0">
                <a:solidFill>
                  <a:srgbClr val="4F4F4F"/>
                </a:solidFill>
              </a:endParaRPr>
            </a:p>
            <a:p>
              <a:pPr marL="177800" indent="-1778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altLang="ko-KR" dirty="0" smtClean="0">
                  <a:solidFill>
                    <a:srgbClr val="4F4F4F"/>
                  </a:solidFill>
                </a:rPr>
                <a:t>PIC </a:t>
              </a:r>
              <a:r>
                <a:rPr lang="ko-KR" altLang="en-US" dirty="0" smtClean="0">
                  <a:solidFill>
                    <a:srgbClr val="4F4F4F"/>
                  </a:solidFill>
                </a:rPr>
                <a:t>시뮬레이션을 이용한 </a:t>
              </a:r>
              <a:r>
                <a:rPr lang="en-US" altLang="ko-KR" dirty="0" smtClean="0">
                  <a:solidFill>
                    <a:srgbClr val="4F4F4F"/>
                  </a:solidFill>
                </a:rPr>
                <a:t>MP </a:t>
              </a:r>
              <a:r>
                <a:rPr lang="ko-KR" altLang="en-US" dirty="0" smtClean="0">
                  <a:solidFill>
                    <a:srgbClr val="4F4F4F"/>
                  </a:solidFill>
                </a:rPr>
                <a:t>현상 예측</a:t>
              </a:r>
              <a:endParaRPr lang="en-US" altLang="ko-KR" dirty="0" smtClean="0">
                <a:solidFill>
                  <a:srgbClr val="4F4F4F"/>
                </a:solidFill>
              </a:endParaRPr>
            </a:p>
            <a:p>
              <a:pPr marL="177800" indent="-1778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altLang="ko-KR" dirty="0" smtClean="0">
                  <a:solidFill>
                    <a:srgbClr val="4F4F4F"/>
                  </a:solidFill>
                </a:rPr>
                <a:t>MP </a:t>
              </a:r>
              <a:r>
                <a:rPr lang="ko-KR" altLang="en-US" dirty="0" smtClean="0">
                  <a:solidFill>
                    <a:srgbClr val="4F4F4F"/>
                  </a:solidFill>
                </a:rPr>
                <a:t>분석을 위한 추가 연구 수행 예정</a:t>
              </a:r>
              <a:endParaRPr lang="en-US" altLang="ko-KR" dirty="0" smtClean="0">
                <a:solidFill>
                  <a:srgbClr val="4F4F4F"/>
                </a:solidFill>
              </a:endParaRPr>
            </a:p>
          </p:txBody>
        </p:sp>
      </p:grp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018019"/>
              </p:ext>
            </p:extLst>
          </p:nvPr>
        </p:nvGraphicFramePr>
        <p:xfrm>
          <a:off x="781050" y="3626198"/>
          <a:ext cx="65160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2639639284"/>
                    </a:ext>
                  </a:extLst>
                </a:gridCol>
                <a:gridCol w="2448000">
                  <a:extLst>
                    <a:ext uri="{9D8B030D-6E8A-4147-A177-3AD203B41FA5}">
                      <a16:colId xmlns:a16="http://schemas.microsoft.com/office/drawing/2014/main" val="216804317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4287172993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rgbClr val="4F4F4F"/>
                          </a:solidFill>
                          <a:latin typeface="+mn-ea"/>
                          <a:ea typeface="+mn-ea"/>
                        </a:rPr>
                        <a:t>Helium</a:t>
                      </a:r>
                      <a:r>
                        <a:rPr lang="en-US" altLang="ko-KR" b="0" baseline="0" dirty="0" smtClean="0">
                          <a:solidFill>
                            <a:srgbClr val="4F4F4F"/>
                          </a:solidFill>
                          <a:latin typeface="+mn-ea"/>
                          <a:ea typeface="+mn-ea"/>
                        </a:rPr>
                        <a:t> pressure  sensitivity </a:t>
                      </a:r>
                      <a:endParaRPr lang="ko-KR" altLang="en-US" b="0" dirty="0">
                        <a:solidFill>
                          <a:srgbClr val="4F4F4F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rgbClr val="4F4F4F"/>
                          </a:solidFill>
                          <a:latin typeface="+mn-ea"/>
                          <a:ea typeface="+mn-ea"/>
                        </a:rPr>
                        <a:t>Lorentz force detuning coefficient</a:t>
                      </a:r>
                      <a:endParaRPr lang="ko-KR" altLang="en-US" b="0" dirty="0">
                        <a:solidFill>
                          <a:srgbClr val="4F4F4F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rgbClr val="4F4F4F"/>
                          </a:solidFill>
                          <a:latin typeface="+mn-ea"/>
                          <a:ea typeface="+mn-ea"/>
                        </a:rPr>
                        <a:t>Tuning sensitivity</a:t>
                      </a:r>
                      <a:endParaRPr lang="ko-KR" altLang="en-US" b="0" dirty="0">
                        <a:solidFill>
                          <a:srgbClr val="4F4F4F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998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rgbClr val="4F4F4F"/>
                          </a:solidFill>
                          <a:latin typeface="+mn-ea"/>
                          <a:ea typeface="+mn-ea"/>
                        </a:rPr>
                        <a:t>1.3 Hz/mbar</a:t>
                      </a:r>
                      <a:endParaRPr lang="ko-KR" altLang="en-US" b="0" dirty="0">
                        <a:solidFill>
                          <a:srgbClr val="4F4F4F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rgbClr val="4F4F4F"/>
                          </a:solidFill>
                          <a:latin typeface="+mn-ea"/>
                          <a:ea typeface="+mn-ea"/>
                        </a:rPr>
                        <a:t>- 3.37 Hz/(MV/m)</a:t>
                      </a:r>
                      <a:r>
                        <a:rPr lang="en-US" altLang="ko-KR" b="0" baseline="30000" dirty="0" smtClean="0">
                          <a:solidFill>
                            <a:srgbClr val="4F4F4F"/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b="0" baseline="30000" dirty="0">
                        <a:solidFill>
                          <a:srgbClr val="4F4F4F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rgbClr val="4F4F4F"/>
                          </a:solidFill>
                          <a:latin typeface="+mn-ea"/>
                          <a:ea typeface="+mn-ea"/>
                        </a:rPr>
                        <a:t>- 90.3 kHz/mm</a:t>
                      </a:r>
                    </a:p>
                    <a:p>
                      <a:pPr algn="ctr" latinLnBrk="1"/>
                      <a:r>
                        <a:rPr lang="en-US" altLang="ko-KR" b="0" dirty="0" smtClean="0">
                          <a:solidFill>
                            <a:srgbClr val="4F4F4F"/>
                          </a:solidFill>
                          <a:latin typeface="+mn-ea"/>
                          <a:ea typeface="+mn-ea"/>
                        </a:rPr>
                        <a:t>- 13.9 Hz/N</a:t>
                      </a:r>
                      <a:endParaRPr lang="ko-KR" altLang="en-US" b="0" dirty="0">
                        <a:solidFill>
                          <a:srgbClr val="4F4F4F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104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281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13184C4C-1F62-4869-92DF-0E38679A4CFC}"/>
                </a:ext>
              </a:extLst>
            </p:cNvPr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solidFill>
              <a:srgbClr val="0056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DE0F9D99-B505-43B5-92FD-ECC1A175623E}"/>
                </a:ext>
              </a:extLst>
            </p:cNvPr>
            <p:cNvSpPr/>
            <p:nvPr/>
          </p:nvSpPr>
          <p:spPr>
            <a:xfrm>
              <a:off x="0" y="6298937"/>
              <a:ext cx="9144000" cy="5590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1D470E61-1D3B-4E7E-9846-2D72EF9F8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564" y="6416984"/>
              <a:ext cx="1312564" cy="365289"/>
            </a:xfrm>
            <a:prstGeom prst="rect">
              <a:avLst/>
            </a:prstGeom>
          </p:spPr>
        </p:pic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C4B6FB-7218-4B1F-962E-F8C19439C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149" y="1088404"/>
              <a:ext cx="6047701" cy="483359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E5B34E7-835E-4DA9-8194-4EDD053B0436}"/>
                </a:ext>
              </a:extLst>
            </p:cNvPr>
            <p:cNvSpPr txBox="1"/>
            <p:nvPr/>
          </p:nvSpPr>
          <p:spPr>
            <a:xfrm>
              <a:off x="2643428" y="2911121"/>
              <a:ext cx="3857145" cy="101566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/>
              <a:r>
                <a:rPr lang="en-US" altLang="ko-KR" sz="6000" b="1" spc="-150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THANK YOU</a:t>
              </a:r>
            </a:p>
          </p:txBody>
        </p:sp>
        <p:pic>
          <p:nvPicPr>
            <p:cNvPr id="17" name="Picture 8">
              <a:extLst>
                <a:ext uri="{FF2B5EF4-FFF2-40B4-BE49-F238E27FC236}">
                  <a16:creationId xmlns:a16="http://schemas.microsoft.com/office/drawing/2014/main" id="{ED017485-F0F6-4344-96FB-D11E1BB117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4463498" y="1855419"/>
              <a:ext cx="217003" cy="9104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7629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77215" y="1012096"/>
            <a:ext cx="8791525" cy="5227003"/>
            <a:chOff x="177215" y="1012096"/>
            <a:chExt cx="8791525" cy="5227003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11" t="36201" r="14389" b="21334"/>
            <a:stretch/>
          </p:blipFill>
          <p:spPr>
            <a:xfrm>
              <a:off x="177215" y="1012096"/>
              <a:ext cx="8791525" cy="5227003"/>
            </a:xfrm>
            <a:prstGeom prst="rect">
              <a:avLst/>
            </a:prstGeom>
          </p:spPr>
        </p:pic>
        <p:sp>
          <p:nvSpPr>
            <p:cNvPr id="5" name="직사각형 4"/>
            <p:cNvSpPr/>
            <p:nvPr/>
          </p:nvSpPr>
          <p:spPr bwMode="auto">
            <a:xfrm>
              <a:off x="194855" y="5679612"/>
              <a:ext cx="2016000" cy="5400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</a:bodyPr>
            <a:lstStyle/>
            <a:p>
              <a:pPr indent="-144000">
                <a:lnSpc>
                  <a:spcPct val="120000"/>
                </a:lnSpc>
                <a:buFont typeface="Wingdings" pitchFamily="2" charset="2"/>
                <a:buChar char="§"/>
              </a:pPr>
              <a:r>
                <a:rPr lang="en-US" altLang="ko-KR" sz="14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HY헤드라인M"/>
                  <a:cs typeface="Arial" panose="020B0604020202020204" pitchFamily="34" charset="0"/>
                </a:rPr>
                <a:t>Area: 180,000 m</a:t>
              </a:r>
              <a:r>
                <a:rPr lang="en-US" altLang="ko-KR" sz="1400" b="1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HY헤드라인M"/>
                  <a:cs typeface="Arial" panose="020B0604020202020204" pitchFamily="34" charset="0"/>
                </a:rPr>
                <a:t>2</a:t>
              </a:r>
            </a:p>
            <a:p>
              <a:pPr indent="-144000">
                <a:lnSpc>
                  <a:spcPct val="120000"/>
                </a:lnSpc>
                <a:buFont typeface="Wingdings" pitchFamily="2" charset="2"/>
                <a:buChar char="§"/>
              </a:pPr>
              <a:r>
                <a:rPr lang="en-US" altLang="ko-KR" sz="14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HY헤드라인M"/>
                  <a:cs typeface="Arial" panose="020B0604020202020204" pitchFamily="34" charset="0"/>
                </a:rPr>
                <a:t>Building: 37,462 m</a:t>
              </a:r>
              <a:r>
                <a:rPr lang="en-US" altLang="ko-KR" sz="1400" b="1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HY헤드라인M"/>
                  <a:cs typeface="Arial" panose="020B0604020202020204" pitchFamily="34" charset="0"/>
                </a:rPr>
                <a:t>2</a:t>
              </a:r>
              <a:endParaRPr lang="en-US" altLang="ko-KR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endParaRPr>
            </a:p>
          </p:txBody>
        </p:sp>
        <p:sp>
          <p:nvSpPr>
            <p:cNvPr id="6" name="타원 62"/>
            <p:cNvSpPr>
              <a:spLocks/>
            </p:cNvSpPr>
            <p:nvPr/>
          </p:nvSpPr>
          <p:spPr bwMode="auto">
            <a:xfrm>
              <a:off x="2951350" y="3215550"/>
              <a:ext cx="252000" cy="252000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1400" b="1" spc="-150" dirty="0">
                  <a:solidFill>
                    <a:srgbClr val="000000"/>
                  </a:solidFill>
                  <a:latin typeface="Arial" panose="020B0604020202020204" pitchFamily="34" charset="0"/>
                  <a:ea typeface="HY헤드라인M" pitchFamily="18" charset="-127"/>
                  <a:cs typeface="Arial" panose="020B0604020202020204" pitchFamily="34" charset="0"/>
                </a:rPr>
                <a:t>1</a:t>
              </a:r>
              <a:endParaRPr lang="ko-KR" altLang="en-US" sz="1400" b="1" spc="-150" dirty="0">
                <a:solidFill>
                  <a:srgbClr val="000000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7" name="타원 62"/>
            <p:cNvSpPr>
              <a:spLocks/>
            </p:cNvSpPr>
            <p:nvPr/>
          </p:nvSpPr>
          <p:spPr bwMode="auto">
            <a:xfrm>
              <a:off x="2131041" y="2380089"/>
              <a:ext cx="252000" cy="252000"/>
            </a:xfrm>
            <a:prstGeom prst="ellipse">
              <a:avLst/>
            </a:prstGeom>
            <a:solidFill>
              <a:srgbClr val="92D050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1400" b="1" spc="-150" dirty="0" smtClean="0">
                  <a:latin typeface="Arial" panose="020B0604020202020204" pitchFamily="34" charset="0"/>
                  <a:ea typeface="HY헤드라인M" pitchFamily="18" charset="-127"/>
                  <a:cs typeface="Arial" panose="020B0604020202020204" pitchFamily="34" charset="0"/>
                </a:rPr>
                <a:t>3</a:t>
              </a:r>
              <a:endParaRPr lang="ko-KR" altLang="en-US" sz="1400" b="1" spc="-150" dirty="0"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8" name="타원 62"/>
            <p:cNvSpPr>
              <a:spLocks/>
            </p:cNvSpPr>
            <p:nvPr/>
          </p:nvSpPr>
          <p:spPr bwMode="auto">
            <a:xfrm>
              <a:off x="3537289" y="2511114"/>
              <a:ext cx="252000" cy="252000"/>
            </a:xfrm>
            <a:prstGeom prst="ellipse">
              <a:avLst/>
            </a:prstGeom>
            <a:solidFill>
              <a:srgbClr val="92D050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1400" b="1" spc="-150" dirty="0" smtClean="0">
                  <a:latin typeface="Arial" panose="020B0604020202020204" pitchFamily="34" charset="0"/>
                  <a:ea typeface="HY헤드라인M" pitchFamily="18" charset="-127"/>
                  <a:cs typeface="Arial" panose="020B0604020202020204" pitchFamily="34" charset="0"/>
                </a:rPr>
                <a:t>4</a:t>
              </a:r>
              <a:endParaRPr lang="ko-KR" altLang="en-US" sz="1400" b="1" spc="-150" dirty="0"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9" name="타원 8"/>
            <p:cNvSpPr>
              <a:spLocks/>
            </p:cNvSpPr>
            <p:nvPr/>
          </p:nvSpPr>
          <p:spPr bwMode="auto">
            <a:xfrm>
              <a:off x="5878133" y="2532669"/>
              <a:ext cx="252000" cy="252000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kern="0" spc="-150" dirty="0" smtClean="0">
                  <a:latin typeface="Arial" panose="020B0604020202020204" pitchFamily="34" charset="0"/>
                  <a:ea typeface="HY헤드라인M" pitchFamily="18" charset="-127"/>
                  <a:cs typeface="Arial" panose="020B0604020202020204" pitchFamily="34" charset="0"/>
                </a:rPr>
                <a:t>5</a:t>
              </a:r>
              <a:endParaRPr kumimoji="0" lang="ko-KR" altLang="en-US" sz="1400" b="1" kern="0" spc="-150" dirty="0"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10" name="타원 9"/>
            <p:cNvSpPr>
              <a:spLocks/>
            </p:cNvSpPr>
            <p:nvPr/>
          </p:nvSpPr>
          <p:spPr bwMode="auto">
            <a:xfrm>
              <a:off x="5073275" y="3341550"/>
              <a:ext cx="252000" cy="252000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kern="0" spc="-150" dirty="0" smtClean="0">
                  <a:latin typeface="Arial" panose="020B0604020202020204" pitchFamily="34" charset="0"/>
                  <a:ea typeface="HY헤드라인M" pitchFamily="18" charset="-127"/>
                  <a:cs typeface="Arial" panose="020B0604020202020204" pitchFamily="34" charset="0"/>
                </a:rPr>
                <a:t>2</a:t>
              </a:r>
              <a:endParaRPr kumimoji="0" lang="ko-KR" altLang="en-US" sz="1400" b="1" kern="0" spc="-150" dirty="0"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11" name="직사각형 10"/>
            <p:cNvSpPr/>
            <p:nvPr/>
          </p:nvSpPr>
          <p:spPr bwMode="auto">
            <a:xfrm>
              <a:off x="4792991" y="4632293"/>
              <a:ext cx="1008000" cy="2160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14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HY헤드라인M"/>
                  <a:cs typeface="Arial" panose="020B0604020202020204" pitchFamily="34" charset="0"/>
                </a:rPr>
                <a:t>Main Hall</a:t>
              </a:r>
            </a:p>
          </p:txBody>
        </p:sp>
        <p:sp>
          <p:nvSpPr>
            <p:cNvPr id="12" name="직사각형 11"/>
            <p:cNvSpPr/>
            <p:nvPr/>
          </p:nvSpPr>
          <p:spPr bwMode="auto">
            <a:xfrm>
              <a:off x="6451089" y="5465894"/>
              <a:ext cx="1260000" cy="2520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14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HY헤드라인M"/>
                  <a:cs typeface="Arial" panose="020B0604020202020204" pitchFamily="34" charset="0"/>
                </a:rPr>
                <a:t>Guest House</a:t>
              </a:r>
            </a:p>
          </p:txBody>
        </p:sp>
        <p:sp>
          <p:nvSpPr>
            <p:cNvPr id="13" name="직사각형 12"/>
            <p:cNvSpPr/>
            <p:nvPr/>
          </p:nvSpPr>
          <p:spPr bwMode="auto">
            <a:xfrm>
              <a:off x="3356964" y="5283114"/>
              <a:ext cx="1008000" cy="2520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14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HY헤드라인M"/>
                  <a:cs typeface="Arial" panose="020B0604020202020204" pitchFamily="34" charset="0"/>
                </a:rPr>
                <a:t>Main Gate</a:t>
              </a:r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209062" y="1032864"/>
              <a:ext cx="8727831" cy="1022826"/>
              <a:chOff x="208678" y="1032864"/>
              <a:chExt cx="8727831" cy="1022826"/>
            </a:xfrm>
          </p:grpSpPr>
          <p:pic>
            <p:nvPicPr>
              <p:cNvPr id="15" name="Picture 9" descr="C:\Users\최병호\Pictures\센터사진 121028\2012-10-28 14.50.53.jpg"/>
              <p:cNvPicPr preferRelativeResize="0">
                <a:picLocks noChangeArrowheads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867" r="322"/>
              <a:stretch/>
            </p:blipFill>
            <p:spPr bwMode="auto">
              <a:xfrm>
                <a:off x="7496508" y="1047690"/>
                <a:ext cx="1440000" cy="10080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6" descr="C:\Users\최병호\Pictures\센터사진 121028\2012-10-28 14.33.53.jpg"/>
              <p:cNvPicPr preferRelativeResize="0">
                <a:picLocks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00" r="6367"/>
              <a:stretch/>
            </p:blipFill>
            <p:spPr bwMode="auto">
              <a:xfrm>
                <a:off x="4500592" y="1047690"/>
                <a:ext cx="1440000" cy="1008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</p:pic>
          <p:pic>
            <p:nvPicPr>
              <p:cNvPr id="17" name="Picture 10" descr="C:\Users\최병호\Pictures\센터사진 121028\2012-10-28 15.05.46.jpg"/>
              <p:cNvPicPr preferRelativeResize="0">
                <a:picLocks noChangeArrowheads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91" r="10527"/>
              <a:stretch/>
            </p:blipFill>
            <p:spPr bwMode="auto">
              <a:xfrm>
                <a:off x="5998549" y="1047690"/>
                <a:ext cx="1440000" cy="10080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9"/>
              <p:cNvPicPr preferRelativeResize="0">
                <a:picLocks noChangeArrowheads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284" b="35432"/>
              <a:stretch/>
            </p:blipFill>
            <p:spPr bwMode="auto">
              <a:xfrm>
                <a:off x="2354635" y="1047690"/>
                <a:ext cx="2088000" cy="10080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2" descr="C:\Users\Ky Kim\Desktop\사진자료\가속기사진\가속기.130715\DSC_7426.JPG"/>
              <p:cNvPicPr preferRelativeResize="0">
                <a:picLocks noChangeArrowheads="1"/>
              </p:cNvPicPr>
              <p:nvPr/>
            </p:nvPicPr>
            <p:blipFill rotWithShape="1">
              <a:blip r:embed="rId7" cstate="screen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08678" y="1047690"/>
                <a:ext cx="2088000" cy="10080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7496507" y="1032864"/>
                <a:ext cx="1440002" cy="288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r>
                  <a:rPr lang="en-US" altLang="ko-KR" sz="1400" b="1" dirty="0" smtClean="0">
                    <a:latin typeface="Arial" panose="020B0604020202020204" pitchFamily="34" charset="0"/>
                    <a:ea typeface="HY헤드라인M" pitchFamily="18" charset="-127"/>
                    <a:cs typeface="Arial" panose="020B0604020202020204" pitchFamily="34" charset="0"/>
                  </a:rPr>
                  <a:t>      Sewage Plant</a:t>
                </a:r>
                <a:endParaRPr lang="ko-KR" altLang="en-US" sz="1400" b="1" dirty="0">
                  <a:latin typeface="Arial" panose="020B0604020202020204" pitchFamily="34" charset="0"/>
                  <a:ea typeface="HY헤드라인M" pitchFamily="18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21" name="타원 20"/>
              <p:cNvSpPr>
                <a:spLocks/>
              </p:cNvSpPr>
              <p:nvPr/>
            </p:nvSpPr>
            <p:spPr bwMode="auto">
              <a:xfrm>
                <a:off x="7519575" y="1047690"/>
                <a:ext cx="252000" cy="252000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1400" b="1" kern="0" spc="-150" dirty="0" smtClean="0">
                    <a:latin typeface="Arial" panose="020B0604020202020204" pitchFamily="34" charset="0"/>
                    <a:ea typeface="HY헤드라인M" pitchFamily="18" charset="-127"/>
                    <a:cs typeface="Arial" panose="020B0604020202020204" pitchFamily="34" charset="0"/>
                  </a:rPr>
                  <a:t>5</a:t>
                </a:r>
                <a:endParaRPr kumimoji="0" lang="ko-KR" altLang="en-US" sz="1400" b="1" kern="0" spc="-150" dirty="0">
                  <a:latin typeface="Arial" panose="020B0604020202020204" pitchFamily="34" charset="0"/>
                  <a:ea typeface="HY헤드라인M" pitchFamily="18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496216" y="1032864"/>
                <a:ext cx="1468158" cy="288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r>
                  <a:rPr lang="en-US" altLang="ko-KR" sz="1400" b="1" dirty="0" smtClean="0">
                    <a:latin typeface="Arial" panose="020B0604020202020204" pitchFamily="34" charset="0"/>
                    <a:ea typeface="HY헤드라인M" pitchFamily="18" charset="-127"/>
                    <a:cs typeface="Arial" panose="020B0604020202020204" pitchFamily="34" charset="0"/>
                  </a:rPr>
                  <a:t>      Power</a:t>
                </a:r>
                <a:r>
                  <a:rPr lang="en-US" altLang="ko-KR" sz="1400" b="1" spc="-100" dirty="0" smtClean="0">
                    <a:latin typeface="Arial" panose="020B0604020202020204" pitchFamily="34" charset="0"/>
                    <a:ea typeface="HY헤드라인M" pitchFamily="18" charset="-127"/>
                    <a:cs typeface="Arial" panose="020B0604020202020204" pitchFamily="34" charset="0"/>
                  </a:rPr>
                  <a:t> Station</a:t>
                </a:r>
                <a:endParaRPr lang="ko-KR" altLang="en-US" sz="1400" b="1" spc="-100" dirty="0">
                  <a:latin typeface="Arial" panose="020B0604020202020204" pitchFamily="34" charset="0"/>
                  <a:ea typeface="HY헤드라인M" pitchFamily="18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23" name="타원 62"/>
              <p:cNvSpPr>
                <a:spLocks/>
              </p:cNvSpPr>
              <p:nvPr/>
            </p:nvSpPr>
            <p:spPr bwMode="auto">
              <a:xfrm>
                <a:off x="4516914" y="1047690"/>
                <a:ext cx="252000" cy="252000"/>
              </a:xfrm>
              <a:prstGeom prst="ellipse">
                <a:avLst/>
              </a:prstGeom>
              <a:solidFill>
                <a:srgbClr val="92D050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400" b="1" spc="-150" dirty="0">
                    <a:solidFill>
                      <a:srgbClr val="000000"/>
                    </a:solidFill>
                    <a:latin typeface="Arial" panose="020B0604020202020204" pitchFamily="34" charset="0"/>
                    <a:ea typeface="HY헤드라인M" pitchFamily="18" charset="-127"/>
                    <a:cs typeface="Arial" panose="020B0604020202020204" pitchFamily="34" charset="0"/>
                  </a:rPr>
                  <a:t>3</a:t>
                </a:r>
                <a:endParaRPr lang="ko-KR" altLang="en-US" sz="1400" b="1" spc="-150" dirty="0">
                  <a:solidFill>
                    <a:srgbClr val="000000"/>
                  </a:solidFill>
                  <a:latin typeface="Arial" panose="020B0604020202020204" pitchFamily="34" charset="0"/>
                  <a:ea typeface="HY헤드라인M" pitchFamily="18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980544" y="1032864"/>
                <a:ext cx="1458005" cy="288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r>
                  <a:rPr lang="en-US" altLang="ko-KR" sz="1400" b="1" dirty="0" smtClean="0">
                    <a:latin typeface="Arial" panose="020B0604020202020204" pitchFamily="34" charset="0"/>
                    <a:ea typeface="HY헤드라인M" pitchFamily="18" charset="-127"/>
                    <a:cs typeface="Arial" panose="020B0604020202020204" pitchFamily="34" charset="0"/>
                  </a:rPr>
                  <a:t>      Utility Bld.</a:t>
                </a:r>
                <a:endParaRPr lang="ko-KR" altLang="en-US" sz="1400" b="1" dirty="0">
                  <a:latin typeface="Arial" panose="020B0604020202020204" pitchFamily="34" charset="0"/>
                  <a:ea typeface="HY헤드라인M" pitchFamily="18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25" name="타원 62"/>
              <p:cNvSpPr>
                <a:spLocks/>
              </p:cNvSpPr>
              <p:nvPr/>
            </p:nvSpPr>
            <p:spPr bwMode="auto">
              <a:xfrm>
                <a:off x="6010277" y="1047690"/>
                <a:ext cx="252000" cy="252000"/>
              </a:xfrm>
              <a:prstGeom prst="ellipse">
                <a:avLst/>
              </a:prstGeom>
              <a:solidFill>
                <a:srgbClr val="92D050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400" b="1" spc="-15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HY헤드라인M" pitchFamily="18" charset="-127"/>
                    <a:cs typeface="Arial" panose="020B0604020202020204" pitchFamily="34" charset="0"/>
                  </a:rPr>
                  <a:t>4</a:t>
                </a:r>
                <a:endParaRPr lang="ko-KR" altLang="en-US" sz="1400" b="1" spc="-150" dirty="0">
                  <a:solidFill>
                    <a:srgbClr val="000000"/>
                  </a:solidFill>
                  <a:latin typeface="Arial" panose="020B0604020202020204" pitchFamily="34" charset="0"/>
                  <a:ea typeface="HY헤드라인M" pitchFamily="18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350261" y="1032864"/>
                <a:ext cx="2092372" cy="288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r>
                  <a:rPr lang="en-US" altLang="ko-KR" sz="1400" b="1" dirty="0" smtClean="0">
                    <a:latin typeface="Arial" panose="020B0604020202020204" pitchFamily="34" charset="0"/>
                    <a:ea typeface="HY헤드라인M" pitchFamily="18" charset="-127"/>
                    <a:cs typeface="Arial" panose="020B0604020202020204" pitchFamily="34" charset="0"/>
                  </a:rPr>
                  <a:t>      Ion Beam Facility</a:t>
                </a:r>
                <a:endParaRPr lang="ko-KR" altLang="en-US" sz="1400" b="1" dirty="0">
                  <a:latin typeface="Arial" panose="020B0604020202020204" pitchFamily="34" charset="0"/>
                  <a:ea typeface="HY헤드라인M" pitchFamily="18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27" name="타원 26"/>
              <p:cNvSpPr>
                <a:spLocks/>
              </p:cNvSpPr>
              <p:nvPr/>
            </p:nvSpPr>
            <p:spPr bwMode="auto">
              <a:xfrm>
                <a:off x="2361674" y="1047690"/>
                <a:ext cx="252000" cy="252000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1400" b="1" kern="0" spc="-150" dirty="0" smtClean="0">
                    <a:latin typeface="Arial" panose="020B0604020202020204" pitchFamily="34" charset="0"/>
                    <a:ea typeface="HY헤드라인M" pitchFamily="18" charset="-127"/>
                    <a:cs typeface="Arial" panose="020B0604020202020204" pitchFamily="34" charset="0"/>
                  </a:rPr>
                  <a:t>2</a:t>
                </a:r>
                <a:endParaRPr kumimoji="0" lang="ko-KR" altLang="en-US" sz="1400" b="1" kern="0" spc="-150" dirty="0">
                  <a:latin typeface="Arial" panose="020B0604020202020204" pitchFamily="34" charset="0"/>
                  <a:ea typeface="HY헤드라인M" pitchFamily="18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08678" y="1032864"/>
                <a:ext cx="2083624" cy="288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r>
                  <a:rPr lang="en-US" altLang="ko-KR" sz="1400" b="1" dirty="0" smtClean="0">
                    <a:latin typeface="Arial" panose="020B0604020202020204" pitchFamily="34" charset="0"/>
                    <a:ea typeface="HY헤드라인M" pitchFamily="18" charset="-127"/>
                    <a:cs typeface="Arial" panose="020B0604020202020204" pitchFamily="34" charset="0"/>
                  </a:rPr>
                  <a:t>      Proton </a:t>
                </a:r>
                <a:r>
                  <a:rPr lang="en-US" altLang="ko-KR" sz="1400" b="1" dirty="0" err="1" smtClean="0">
                    <a:latin typeface="Arial" panose="020B0604020202020204" pitchFamily="34" charset="0"/>
                    <a:ea typeface="HY헤드라인M" pitchFamily="18" charset="-127"/>
                    <a:cs typeface="Arial" panose="020B0604020202020204" pitchFamily="34" charset="0"/>
                  </a:rPr>
                  <a:t>Linac</a:t>
                </a:r>
                <a:endParaRPr lang="ko-KR" altLang="en-US" sz="1400" b="1" dirty="0">
                  <a:latin typeface="Arial" panose="020B0604020202020204" pitchFamily="34" charset="0"/>
                  <a:ea typeface="HY헤드라인M" pitchFamily="18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29" name="타원 62"/>
              <p:cNvSpPr>
                <a:spLocks/>
              </p:cNvSpPr>
              <p:nvPr/>
            </p:nvSpPr>
            <p:spPr bwMode="auto">
              <a:xfrm>
                <a:off x="221701" y="1047690"/>
                <a:ext cx="252000" cy="252000"/>
              </a:xfrm>
              <a:prstGeom prst="ellipse">
                <a:avLst/>
              </a:prstGeom>
              <a:solidFill>
                <a:srgbClr val="FFFF00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400" b="1" spc="-150" dirty="0">
                    <a:solidFill>
                      <a:srgbClr val="000000"/>
                    </a:solidFill>
                    <a:latin typeface="Arial" panose="020B0604020202020204" pitchFamily="34" charset="0"/>
                    <a:ea typeface="HY헤드라인M" pitchFamily="18" charset="-127"/>
                    <a:cs typeface="Arial" panose="020B0604020202020204" pitchFamily="34" charset="0"/>
                  </a:rPr>
                  <a:t>1</a:t>
                </a:r>
                <a:endParaRPr lang="ko-KR" altLang="en-US" sz="1400" b="1" spc="-150" dirty="0">
                  <a:solidFill>
                    <a:srgbClr val="000000"/>
                  </a:solidFill>
                  <a:latin typeface="Arial" panose="020B0604020202020204" pitchFamily="34" charset="0"/>
                  <a:ea typeface="HY헤드라인M" pitchFamily="18" charset="-127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9735F53-2C1A-4F80-BABB-2DDC2A506BD4}"/>
              </a:ext>
            </a:extLst>
          </p:cNvPr>
          <p:cNvSpPr txBox="1"/>
          <p:nvPr/>
        </p:nvSpPr>
        <p:spPr>
          <a:xfrm>
            <a:off x="137263" y="97004"/>
            <a:ext cx="989373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r>
              <a:rPr lang="en-US" altLang="ko-KR" sz="6000" b="1" spc="-300" dirty="0">
                <a:solidFill>
                  <a:schemeClr val="bg1">
                    <a:lumMod val="65000"/>
                  </a:schemeClr>
                </a:solidFill>
                <a:latin typeface="+mn-ea"/>
                <a:cs typeface="Arial" panose="020B0604020202020204" pitchFamily="34" charset="0"/>
              </a:rPr>
              <a:t>0</a:t>
            </a:r>
            <a:r>
              <a:rPr lang="en-US" altLang="ko-KR" sz="6000" b="1" spc="-300" dirty="0">
                <a:solidFill>
                  <a:srgbClr val="0056A9"/>
                </a:solidFill>
                <a:latin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BA45628-F85A-4971-A1E3-1798EBAE7E32}"/>
              </a:ext>
            </a:extLst>
          </p:cNvPr>
          <p:cNvSpPr txBox="1"/>
          <p:nvPr/>
        </p:nvSpPr>
        <p:spPr>
          <a:xfrm>
            <a:off x="1033267" y="410943"/>
            <a:ext cx="479297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lvl="0" defTabSz="914400" latinLnBrk="1">
              <a:defRPr/>
            </a:pPr>
            <a:r>
              <a:rPr lang="ko-KR" altLang="en-US" sz="3600" b="1" spc="-120" dirty="0" smtClean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양성자과학연구단</a:t>
            </a:r>
            <a:r>
              <a:rPr lang="en-US" altLang="ko-KR" sz="3600" b="1" spc="-120" dirty="0" smtClean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3600" b="1" spc="-120" dirty="0" smtClean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소개</a:t>
            </a:r>
            <a:endParaRPr lang="en-US" altLang="ko-KR" sz="3600" b="1" spc="-120" dirty="0">
              <a:solidFill>
                <a:srgbClr val="4747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4A39815-6DA5-473B-B05A-67F36BC38975}"/>
              </a:ext>
            </a:extLst>
          </p:cNvPr>
          <p:cNvSpPr txBox="1"/>
          <p:nvPr/>
        </p:nvSpPr>
        <p:spPr>
          <a:xfrm>
            <a:off x="1059994" y="297222"/>
            <a:ext cx="215315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lvl="0" defTabSz="914400" latinLnBrk="1">
              <a:defRPr/>
            </a:pPr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100 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MeV 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양성자가속기 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소개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33" name="슬라이드 번호 개체 틀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ADDEA-BE8C-4200-AFC5-CFC54F27A065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949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69735F53-2C1A-4F80-BABB-2DDC2A506BD4}"/>
              </a:ext>
            </a:extLst>
          </p:cNvPr>
          <p:cNvSpPr txBox="1"/>
          <p:nvPr/>
        </p:nvSpPr>
        <p:spPr>
          <a:xfrm>
            <a:off x="137263" y="97004"/>
            <a:ext cx="989373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r>
              <a:rPr lang="en-US" altLang="ko-KR" sz="6000" b="1" spc="-300" dirty="0">
                <a:solidFill>
                  <a:schemeClr val="bg1">
                    <a:lumMod val="65000"/>
                  </a:schemeClr>
                </a:solidFill>
                <a:latin typeface="+mn-ea"/>
                <a:cs typeface="Arial" panose="020B0604020202020204" pitchFamily="34" charset="0"/>
              </a:rPr>
              <a:t>0</a:t>
            </a:r>
            <a:r>
              <a:rPr lang="en-US" altLang="ko-KR" sz="6000" b="1" spc="-300" dirty="0">
                <a:solidFill>
                  <a:srgbClr val="0056A9"/>
                </a:solidFill>
                <a:latin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BA45628-F85A-4971-A1E3-1798EBAE7E32}"/>
              </a:ext>
            </a:extLst>
          </p:cNvPr>
          <p:cNvSpPr txBox="1"/>
          <p:nvPr/>
        </p:nvSpPr>
        <p:spPr>
          <a:xfrm>
            <a:off x="1033267" y="410943"/>
            <a:ext cx="599394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lvl="0" defTabSz="914400" latinLnBrk="1">
              <a:defRPr/>
            </a:pPr>
            <a:r>
              <a:rPr lang="en-US" altLang="ko-KR" sz="3600" b="1" spc="-120" dirty="0" smtClean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MeV </a:t>
            </a:r>
            <a:r>
              <a:rPr lang="ko-KR" altLang="en-US" sz="3600" b="1" spc="-120" dirty="0" smtClean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양성자가속기 구성 </a:t>
            </a:r>
            <a:r>
              <a:rPr lang="en-US" altLang="ko-KR" sz="3600" b="1" spc="-120" dirty="0" smtClean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altLang="ko-KR" sz="3600" b="1" spc="-120" dirty="0">
              <a:solidFill>
                <a:srgbClr val="4747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" t="5352" r="741" b="18239"/>
          <a:stretch/>
        </p:blipFill>
        <p:spPr>
          <a:xfrm>
            <a:off x="45362" y="1856772"/>
            <a:ext cx="9053274" cy="3386798"/>
          </a:xfrm>
          <a:prstGeom prst="rect">
            <a:avLst/>
          </a:prstGeom>
        </p:spPr>
      </p:pic>
      <p:sp>
        <p:nvSpPr>
          <p:cNvPr id="34" name="모서리가 둥근 직사각형 33"/>
          <p:cNvSpPr/>
          <p:nvPr/>
        </p:nvSpPr>
        <p:spPr>
          <a:xfrm>
            <a:off x="7016756" y="2419102"/>
            <a:ext cx="1245712" cy="442674"/>
          </a:xfrm>
          <a:prstGeom prst="roundRect">
            <a:avLst/>
          </a:prstGeom>
          <a:solidFill>
            <a:srgbClr val="005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ko-KR" altLang="en-US" sz="2000" smtClean="0">
                <a:solidFill>
                  <a:schemeClr val="bg1"/>
                </a:solidFill>
                <a:latin typeface="+mj-ea"/>
              </a:rPr>
              <a:t>가속기동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2223808" y="3118425"/>
            <a:ext cx="4326543" cy="2078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모서리가 둥근 직사각형 35"/>
          <p:cNvSpPr/>
          <p:nvPr/>
        </p:nvSpPr>
        <p:spPr>
          <a:xfrm>
            <a:off x="1933575" y="3379087"/>
            <a:ext cx="1019252" cy="1080000"/>
          </a:xfrm>
          <a:prstGeom prst="roundRect">
            <a:avLst>
              <a:gd name="adj" fmla="val 6076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모서리가 둥근 직사각형 36"/>
          <p:cNvSpPr/>
          <p:nvPr/>
        </p:nvSpPr>
        <p:spPr>
          <a:xfrm>
            <a:off x="3078797" y="3379087"/>
            <a:ext cx="1364234" cy="1080000"/>
          </a:xfrm>
          <a:prstGeom prst="roundRect">
            <a:avLst>
              <a:gd name="adj" fmla="val 6378"/>
            </a:avLst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모서리가 둥근 직사각형 37"/>
          <p:cNvSpPr/>
          <p:nvPr/>
        </p:nvSpPr>
        <p:spPr>
          <a:xfrm>
            <a:off x="4649533" y="3379087"/>
            <a:ext cx="898398" cy="1080000"/>
          </a:xfrm>
          <a:prstGeom prst="roundRect">
            <a:avLst>
              <a:gd name="adj" fmla="val 3944"/>
            </a:avLst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715628" y="3042049"/>
            <a:ext cx="1372171" cy="30777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lIns="0" tIns="0" rIns="0" bIns="0">
            <a:spAutoFit/>
          </a:bodyPr>
          <a:lstStyle/>
          <a:p>
            <a:pPr lvl="0" algn="ctr" defTabSz="914400" latinLnBrk="1">
              <a:spcBef>
                <a:spcPts val="600"/>
              </a:spcBef>
              <a:defRPr/>
            </a:pPr>
            <a:r>
              <a:rPr lang="ko-KR" altLang="en-US" sz="2000" b="1" dirty="0" smtClean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선형 가속기</a:t>
            </a:r>
            <a:endParaRPr lang="en-US" altLang="ko-KR" sz="2400" b="1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2001007" y="4634409"/>
            <a:ext cx="1096454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 algn="ctr" defTabSz="914400" latinLnBrk="1">
              <a:spcBef>
                <a:spcPts val="600"/>
              </a:spcBef>
              <a:defRPr/>
            </a:pPr>
            <a:r>
              <a:rPr lang="en-US" altLang="ko-KR" sz="2000" b="1" dirty="0" smtClean="0">
                <a:solidFill>
                  <a:srgbClr val="0068B7"/>
                </a:solidFill>
                <a:latin typeface="+mn-ea"/>
                <a:cs typeface="Arial" panose="020B0604020202020204" pitchFamily="34" charset="0"/>
              </a:rPr>
              <a:t>100 MeV</a:t>
            </a:r>
            <a:br>
              <a:rPr lang="en-US" altLang="ko-KR" sz="2000" b="1" dirty="0" smtClean="0">
                <a:solidFill>
                  <a:srgbClr val="0068B7"/>
                </a:solidFill>
                <a:latin typeface="+mn-ea"/>
                <a:cs typeface="Arial" panose="020B0604020202020204" pitchFamily="34" charset="0"/>
              </a:rPr>
            </a:br>
            <a:r>
              <a:rPr lang="ko-KR" altLang="en-US" sz="2000" b="1" dirty="0" err="1" smtClean="0">
                <a:solidFill>
                  <a:srgbClr val="0068B7"/>
                </a:solidFill>
                <a:latin typeface="+mn-ea"/>
                <a:cs typeface="Arial" panose="020B0604020202020204" pitchFamily="34" charset="0"/>
              </a:rPr>
              <a:t>표적실</a:t>
            </a:r>
            <a:endParaRPr lang="en-US" altLang="ko-KR" sz="2400" b="1" dirty="0">
              <a:solidFill>
                <a:srgbClr val="0068B7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3228279" y="4634409"/>
            <a:ext cx="111569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 algn="ctr" defTabSz="914400" latinLnBrk="1">
              <a:spcBef>
                <a:spcPts val="600"/>
              </a:spcBef>
              <a:defRPr/>
            </a:pPr>
            <a:r>
              <a:rPr lang="ko-KR" altLang="en-US" sz="2000" b="1" dirty="0" smtClean="0">
                <a:solidFill>
                  <a:schemeClr val="accent6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이용자</a:t>
            </a:r>
            <a:r>
              <a:rPr lang="en-US" altLang="ko-KR" sz="2000" b="1" dirty="0" smtClean="0">
                <a:solidFill>
                  <a:schemeClr val="accent6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/>
            </a:r>
            <a:br>
              <a:rPr lang="en-US" altLang="ko-KR" sz="2000" b="1" dirty="0" smtClean="0">
                <a:solidFill>
                  <a:schemeClr val="accent6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</a:br>
            <a:r>
              <a:rPr lang="ko-KR" altLang="en-US" sz="2000" b="1" dirty="0" smtClean="0">
                <a:solidFill>
                  <a:schemeClr val="accent6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실험 구역</a:t>
            </a:r>
            <a:endParaRPr lang="en-US" altLang="ko-KR" sz="2400" b="1" dirty="0">
              <a:solidFill>
                <a:schemeClr val="accent6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4592944" y="4634409"/>
            <a:ext cx="947375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 algn="ctr" defTabSz="914400" latinLnBrk="1">
              <a:spcBef>
                <a:spcPts val="600"/>
              </a:spcBef>
              <a:defRPr/>
            </a:pPr>
            <a:r>
              <a:rPr lang="en-US" altLang="ko-KR" sz="2000" b="1" dirty="0" smtClean="0">
                <a:solidFill>
                  <a:srgbClr val="FF6600"/>
                </a:solidFill>
                <a:latin typeface="+mn-ea"/>
                <a:cs typeface="Arial" panose="020B0604020202020204" pitchFamily="34" charset="0"/>
              </a:rPr>
              <a:t>20 MeV</a:t>
            </a:r>
            <a:br>
              <a:rPr lang="en-US" altLang="ko-KR" sz="2000" b="1" dirty="0" smtClean="0">
                <a:solidFill>
                  <a:srgbClr val="FF6600"/>
                </a:solidFill>
                <a:latin typeface="+mn-ea"/>
                <a:cs typeface="Arial" panose="020B0604020202020204" pitchFamily="34" charset="0"/>
              </a:rPr>
            </a:br>
            <a:r>
              <a:rPr lang="ko-KR" altLang="en-US" sz="2000" b="1" dirty="0" err="1" smtClean="0">
                <a:solidFill>
                  <a:srgbClr val="FF6600"/>
                </a:solidFill>
                <a:latin typeface="+mn-ea"/>
                <a:cs typeface="Arial" panose="020B0604020202020204" pitchFamily="34" charset="0"/>
              </a:rPr>
              <a:t>표적실</a:t>
            </a:r>
            <a:endParaRPr lang="en-US" altLang="ko-KR" sz="2400" b="1" dirty="0">
              <a:solidFill>
                <a:srgbClr val="FF6600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4690637" y="1496280"/>
            <a:ext cx="2223366" cy="30777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lIns="0" tIns="0" rIns="0" bIns="0">
            <a:spAutoFit/>
          </a:bodyPr>
          <a:lstStyle/>
          <a:p>
            <a:pPr lvl="0" algn="ctr" defTabSz="914400" latinLnBrk="1">
              <a:spcBef>
                <a:spcPts val="600"/>
              </a:spcBef>
              <a:defRPr/>
            </a:pPr>
            <a:r>
              <a:rPr lang="ko-KR" altLang="en-US" sz="2000" b="1" dirty="0" err="1" smtClean="0">
                <a:latin typeface="+mn-ea"/>
                <a:cs typeface="Arial" panose="020B0604020202020204" pitchFamily="34" charset="0"/>
              </a:rPr>
              <a:t>모듈레이터</a:t>
            </a:r>
            <a:r>
              <a:rPr lang="ko-KR" altLang="en-US" sz="2000" b="1" dirty="0" smtClean="0">
                <a:latin typeface="+mn-ea"/>
                <a:cs typeface="Arial" panose="020B0604020202020204" pitchFamily="34" charset="0"/>
              </a:rPr>
              <a:t> 룸 </a:t>
            </a:r>
            <a:r>
              <a:rPr lang="en-US" altLang="ko-KR" sz="2000" b="1" dirty="0" smtClean="0">
                <a:latin typeface="+mn-ea"/>
                <a:cs typeface="Arial" panose="020B0604020202020204" pitchFamily="34" charset="0"/>
              </a:rPr>
              <a:t>(3</a:t>
            </a:r>
            <a:r>
              <a:rPr lang="ko-KR" altLang="en-US" sz="2000" b="1" dirty="0" smtClean="0">
                <a:latin typeface="+mn-ea"/>
                <a:cs typeface="Arial" panose="020B0604020202020204" pitchFamily="34" charset="0"/>
              </a:rPr>
              <a:t>층</a:t>
            </a:r>
            <a:r>
              <a:rPr lang="en-US" altLang="ko-KR" sz="2000" b="1" dirty="0" smtClean="0">
                <a:latin typeface="+mn-ea"/>
                <a:cs typeface="Arial" panose="020B0604020202020204" pitchFamily="34" charset="0"/>
              </a:rPr>
              <a:t>)</a:t>
            </a:r>
            <a:endParaRPr lang="en-US" altLang="ko-KR" sz="2400" b="1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2218208" y="1395533"/>
            <a:ext cx="1356140" cy="55399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lvl="0" algn="ctr" defTabSz="914400" latinLnBrk="1">
              <a:spcBef>
                <a:spcPts val="600"/>
              </a:spcBef>
              <a:defRPr/>
            </a:pPr>
            <a:r>
              <a:rPr lang="ko-KR" altLang="en-US" b="1" dirty="0" err="1">
                <a:solidFill>
                  <a:prstClr val="black"/>
                </a:solidFill>
                <a:cs typeface="Arial" panose="020B0604020202020204" pitchFamily="34" charset="0"/>
              </a:rPr>
              <a:t>클라이스트론</a:t>
            </a:r>
            <a:r>
              <a:rPr lang="en-US" altLang="ko-KR" b="1" dirty="0">
                <a:solidFill>
                  <a:prstClr val="black"/>
                </a:solidFill>
                <a:cs typeface="Arial" panose="020B0604020202020204" pitchFamily="34" charset="0"/>
              </a:rPr>
              <a:t/>
            </a:r>
            <a:br>
              <a:rPr lang="en-US" altLang="ko-KR" b="1" dirty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ko-KR" altLang="en-US" b="1" dirty="0">
                <a:solidFill>
                  <a:prstClr val="black"/>
                </a:solidFill>
                <a:cs typeface="Arial" panose="020B0604020202020204" pitchFamily="34" charset="0"/>
              </a:rPr>
              <a:t>갤러리 </a:t>
            </a:r>
            <a:r>
              <a:rPr lang="en-US" altLang="ko-KR" b="1" dirty="0">
                <a:solidFill>
                  <a:prstClr val="black"/>
                </a:solidFill>
                <a:cs typeface="Arial" panose="020B0604020202020204" pitchFamily="34" charset="0"/>
              </a:rPr>
              <a:t>(2</a:t>
            </a:r>
            <a:r>
              <a:rPr lang="ko-KR" altLang="en-US" b="1" dirty="0">
                <a:solidFill>
                  <a:prstClr val="black"/>
                </a:solidFill>
                <a:cs typeface="Arial" panose="020B0604020202020204" pitchFamily="34" charset="0"/>
              </a:rPr>
              <a:t>층</a:t>
            </a:r>
            <a:r>
              <a:rPr lang="en-US" altLang="ko-KR" b="1" dirty="0">
                <a:solidFill>
                  <a:prstClr val="black"/>
                </a:solidFill>
                <a:cs typeface="Arial" panose="020B0604020202020204" pitchFamily="34" charset="0"/>
              </a:rPr>
              <a:t>)</a:t>
            </a:r>
            <a:endParaRPr lang="ko-KR" altLang="en-US" dirty="0"/>
          </a:p>
        </p:txBody>
      </p:sp>
      <p:cxnSp>
        <p:nvCxnSpPr>
          <p:cNvPr id="48" name="직선 화살표 연결선 47"/>
          <p:cNvCxnSpPr>
            <a:stCxn id="46" idx="2"/>
          </p:cNvCxnSpPr>
          <p:nvPr/>
        </p:nvCxnSpPr>
        <p:spPr>
          <a:xfrm>
            <a:off x="2896278" y="1949531"/>
            <a:ext cx="332001" cy="109251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/>
          <p:cNvCxnSpPr>
            <a:stCxn id="44" idx="2"/>
          </p:cNvCxnSpPr>
          <p:nvPr/>
        </p:nvCxnSpPr>
        <p:spPr>
          <a:xfrm flipH="1">
            <a:off x="5163671" y="1804057"/>
            <a:ext cx="638649" cy="9169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84A39815-6DA5-473B-B05A-67F36BC38975}"/>
              </a:ext>
            </a:extLst>
          </p:cNvPr>
          <p:cNvSpPr txBox="1"/>
          <p:nvPr/>
        </p:nvSpPr>
        <p:spPr>
          <a:xfrm>
            <a:off x="1059994" y="297222"/>
            <a:ext cx="215315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lvl="0" defTabSz="914400" latinLnBrk="1">
              <a:defRPr/>
            </a:pPr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100 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MeV 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양성자가속기 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소개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ADDEA-BE8C-4200-AFC5-CFC54F27A065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309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69735F53-2C1A-4F80-BABB-2DDC2A506BD4}"/>
              </a:ext>
            </a:extLst>
          </p:cNvPr>
          <p:cNvSpPr txBox="1"/>
          <p:nvPr/>
        </p:nvSpPr>
        <p:spPr>
          <a:xfrm>
            <a:off x="137263" y="97004"/>
            <a:ext cx="989373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r>
              <a:rPr lang="en-US" altLang="ko-KR" sz="6000" b="1" spc="-300" dirty="0">
                <a:solidFill>
                  <a:schemeClr val="bg1">
                    <a:lumMod val="65000"/>
                  </a:schemeClr>
                </a:solidFill>
                <a:latin typeface="+mn-ea"/>
                <a:cs typeface="Arial" panose="020B0604020202020204" pitchFamily="34" charset="0"/>
              </a:rPr>
              <a:t>0</a:t>
            </a:r>
            <a:r>
              <a:rPr lang="en-US" altLang="ko-KR" sz="6000" b="1" spc="-300" dirty="0">
                <a:solidFill>
                  <a:srgbClr val="0056A9"/>
                </a:solidFill>
                <a:latin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BA45628-F85A-4971-A1E3-1798EBAE7E32}"/>
              </a:ext>
            </a:extLst>
          </p:cNvPr>
          <p:cNvSpPr txBox="1"/>
          <p:nvPr/>
        </p:nvSpPr>
        <p:spPr>
          <a:xfrm>
            <a:off x="1033267" y="410943"/>
            <a:ext cx="565539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lvl="0" defTabSz="914400" latinLnBrk="1">
              <a:defRPr/>
            </a:pPr>
            <a:r>
              <a:rPr lang="en-US" altLang="ko-KR" sz="3600" b="1" spc="-120" dirty="0" smtClean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MeV </a:t>
            </a:r>
            <a:r>
              <a:rPr lang="ko-KR" altLang="en-US" sz="3600" b="1" spc="-120" dirty="0" smtClean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양성자가속기 이력</a:t>
            </a:r>
            <a:endParaRPr lang="en-US" altLang="ko-KR" sz="3600" b="1" spc="-120" dirty="0">
              <a:solidFill>
                <a:srgbClr val="4747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263525" y="962671"/>
            <a:ext cx="8870274" cy="2160126"/>
            <a:chOff x="263525" y="1044967"/>
            <a:chExt cx="8870274" cy="2160126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3FD8461F-4E40-494A-99BD-4E35AAE9AEA0}"/>
                </a:ext>
              </a:extLst>
            </p:cNvPr>
            <p:cNvGrpSpPr/>
            <p:nvPr/>
          </p:nvGrpSpPr>
          <p:grpSpPr>
            <a:xfrm>
              <a:off x="263525" y="1172182"/>
              <a:ext cx="254917" cy="257175"/>
              <a:chOff x="791475" y="2974407"/>
              <a:chExt cx="317796" cy="320609"/>
            </a:xfrm>
          </p:grpSpPr>
          <p:sp>
            <p:nvSpPr>
              <p:cNvPr id="24" name="직사각형 23">
                <a:extLst>
                  <a:ext uri="{FF2B5EF4-FFF2-40B4-BE49-F238E27FC236}">
                    <a16:creationId xmlns:a16="http://schemas.microsoft.com/office/drawing/2014/main" id="{83BE1CAD-B5C0-462C-9742-9E2F1BD827CA}"/>
                  </a:ext>
                </a:extLst>
              </p:cNvPr>
              <p:cNvSpPr/>
              <p:nvPr/>
            </p:nvSpPr>
            <p:spPr bwMode="auto">
              <a:xfrm>
                <a:off x="791475" y="2974407"/>
                <a:ext cx="317796" cy="320609"/>
              </a:xfrm>
              <a:prstGeom prst="rect">
                <a:avLst/>
              </a:prstGeom>
              <a:pattFill prst="dkDnDiag">
                <a:fgClr>
                  <a:srgbClr val="0056A9"/>
                </a:fgClr>
                <a:bgClr>
                  <a:srgbClr val="0062C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5" name="그룹 5">
                <a:extLst>
                  <a:ext uri="{FF2B5EF4-FFF2-40B4-BE49-F238E27FC236}">
                    <a16:creationId xmlns:a16="http://schemas.microsoft.com/office/drawing/2014/main" id="{B519C17D-2655-4C90-B08C-D826786E0B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4376" y="3057203"/>
                <a:ext cx="144327" cy="160098"/>
                <a:chOff x="651013" y="1319620"/>
                <a:chExt cx="81762" cy="90000"/>
              </a:xfrm>
            </p:grpSpPr>
            <p:sp>
              <p:nvSpPr>
                <p:cNvPr id="26" name="갈매기형 수장 18">
                  <a:extLst>
                    <a:ext uri="{FF2B5EF4-FFF2-40B4-BE49-F238E27FC236}">
                      <a16:creationId xmlns:a16="http://schemas.microsoft.com/office/drawing/2014/main" id="{B6C7FDF5-C0E8-432E-99A1-635522691890}"/>
                    </a:ext>
                  </a:extLst>
                </p:cNvPr>
                <p:cNvSpPr/>
                <p:nvPr/>
              </p:nvSpPr>
              <p:spPr>
                <a:xfrm>
                  <a:off x="686896" y="1318925"/>
                  <a:ext cx="46204" cy="90117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  <p:sp>
              <p:nvSpPr>
                <p:cNvPr id="27" name="갈매기형 수장 19">
                  <a:extLst>
                    <a:ext uri="{FF2B5EF4-FFF2-40B4-BE49-F238E27FC236}">
                      <a16:creationId xmlns:a16="http://schemas.microsoft.com/office/drawing/2014/main" id="{2A86EE77-53A0-4D03-840C-03ED5CF6BCB0}"/>
                    </a:ext>
                  </a:extLst>
                </p:cNvPr>
                <p:cNvSpPr/>
                <p:nvPr/>
              </p:nvSpPr>
              <p:spPr>
                <a:xfrm>
                  <a:off x="650252" y="1318925"/>
                  <a:ext cx="46203" cy="90117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</p:grp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EA7D672-F8B2-418D-AFE1-01F4B116A8AB}"/>
                </a:ext>
              </a:extLst>
            </p:cNvPr>
            <p:cNvSpPr txBox="1"/>
            <p:nvPr/>
          </p:nvSpPr>
          <p:spPr>
            <a:xfrm>
              <a:off x="525721" y="1044967"/>
              <a:ext cx="685957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lvl="0" defTabSz="914400" latinLnBrk="1">
                <a:defRPr/>
              </a:pPr>
              <a:r>
                <a:rPr lang="en-US" altLang="ko-KR" sz="2400" b="1" dirty="0" smtClean="0">
                  <a:solidFill>
                    <a:srgbClr val="474747"/>
                  </a:solidFill>
                  <a:latin typeface="+mn-ea"/>
                  <a:cs typeface="Arial" panose="020B0604020202020204" pitchFamily="34" charset="0"/>
                </a:rPr>
                <a:t>100 MeV </a:t>
              </a:r>
              <a:r>
                <a:rPr lang="ko-KR" altLang="en-US" sz="2400" b="1" dirty="0" smtClean="0">
                  <a:solidFill>
                    <a:srgbClr val="474747"/>
                  </a:solidFill>
                  <a:latin typeface="+mn-ea"/>
                  <a:cs typeface="Arial" panose="020B0604020202020204" pitchFamily="34" charset="0"/>
                </a:rPr>
                <a:t>양성자가속기 및 </a:t>
              </a:r>
              <a:r>
                <a:rPr lang="ko-KR" altLang="en-US" sz="2400" b="1" dirty="0" err="1" smtClean="0">
                  <a:solidFill>
                    <a:srgbClr val="474747"/>
                  </a:solidFill>
                  <a:latin typeface="+mn-ea"/>
                  <a:cs typeface="Arial" panose="020B0604020202020204" pitchFamily="34" charset="0"/>
                </a:rPr>
                <a:t>표적실</a:t>
              </a:r>
              <a:r>
                <a:rPr lang="ko-KR" altLang="en-US" sz="2400" b="1" dirty="0" smtClean="0">
                  <a:solidFill>
                    <a:srgbClr val="474747"/>
                  </a:solidFill>
                  <a:latin typeface="+mn-ea"/>
                  <a:cs typeface="Arial" panose="020B0604020202020204" pitchFamily="34" charset="0"/>
                </a:rPr>
                <a:t> 운영 주요 이력</a:t>
              </a:r>
              <a:endParaRPr lang="en-US" altLang="ko-KR" sz="2400" b="1" dirty="0">
                <a:solidFill>
                  <a:srgbClr val="474747"/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9799" y="1450767"/>
              <a:ext cx="8604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en-US" altLang="ko-KR" dirty="0" smtClean="0">
                  <a:solidFill>
                    <a:srgbClr val="4F4F4F"/>
                  </a:solidFill>
                </a:rPr>
                <a:t>2013 : </a:t>
              </a:r>
              <a:r>
                <a:rPr lang="en-US" altLang="ko-KR" dirty="0" err="1" smtClean="0">
                  <a:solidFill>
                    <a:srgbClr val="4F4F4F"/>
                  </a:solidFill>
                </a:rPr>
                <a:t>Linac</a:t>
              </a:r>
              <a:r>
                <a:rPr lang="en-US" altLang="ko-KR" dirty="0" smtClean="0">
                  <a:solidFill>
                    <a:srgbClr val="4F4F4F"/>
                  </a:solidFill>
                </a:rPr>
                <a:t> commissioning</a:t>
              </a:r>
              <a:endParaRPr lang="en-US" altLang="ko-KR" dirty="0">
                <a:solidFill>
                  <a:srgbClr val="4F4F4F"/>
                </a:solidFill>
              </a:endParaRP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en-US" altLang="ko-KR" dirty="0" smtClean="0">
                  <a:solidFill>
                    <a:srgbClr val="4F4F4F"/>
                  </a:solidFill>
                </a:rPr>
                <a:t>2013 : </a:t>
              </a:r>
              <a:r>
                <a:rPr lang="ko-KR" altLang="en-US" dirty="0" smtClean="0">
                  <a:solidFill>
                    <a:srgbClr val="4F4F4F"/>
                  </a:solidFill>
                </a:rPr>
                <a:t>범용 </a:t>
              </a:r>
              <a:r>
                <a:rPr lang="ko-KR" altLang="en-US" dirty="0" err="1" smtClean="0">
                  <a:solidFill>
                    <a:srgbClr val="4F4F4F"/>
                  </a:solidFill>
                </a:rPr>
                <a:t>빔라인</a:t>
              </a:r>
              <a:r>
                <a:rPr lang="en-US" altLang="ko-KR" dirty="0" smtClean="0">
                  <a:solidFill>
                    <a:srgbClr val="4F4F4F"/>
                  </a:solidFill>
                </a:rPr>
                <a:t>(20 &amp; 100 MeV) </a:t>
              </a:r>
              <a:r>
                <a:rPr lang="ko-KR" altLang="en-US" dirty="0" smtClean="0">
                  <a:solidFill>
                    <a:srgbClr val="4F4F4F"/>
                  </a:solidFill>
                </a:rPr>
                <a:t>이용자 서비스 실시</a:t>
              </a:r>
              <a:endParaRPr lang="en-US" altLang="ko-KR" dirty="0">
                <a:solidFill>
                  <a:srgbClr val="4F4F4F"/>
                </a:solidFill>
              </a:endParaRP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en-US" altLang="ko-KR" dirty="0" smtClean="0">
                  <a:solidFill>
                    <a:srgbClr val="4F4F4F"/>
                  </a:solidFill>
                </a:rPr>
                <a:t>2016 : </a:t>
              </a:r>
              <a:r>
                <a:rPr lang="ko-KR" altLang="en-US" dirty="0" smtClean="0">
                  <a:solidFill>
                    <a:srgbClr val="4F4F4F"/>
                  </a:solidFill>
                </a:rPr>
                <a:t>동위 원소 생산용 빔 라인 개발</a:t>
              </a:r>
              <a:endParaRPr lang="en-US" altLang="ko-KR" dirty="0">
                <a:solidFill>
                  <a:srgbClr val="4F4F4F"/>
                </a:solidFill>
              </a:endParaRP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en-US" altLang="ko-KR" dirty="0" smtClean="0">
                  <a:solidFill>
                    <a:srgbClr val="4F4F4F"/>
                  </a:solidFill>
                </a:rPr>
                <a:t>2017 : </a:t>
              </a:r>
              <a:r>
                <a:rPr lang="ko-KR" altLang="en-US" dirty="0" err="1" smtClean="0">
                  <a:solidFill>
                    <a:srgbClr val="4F4F4F"/>
                  </a:solidFill>
                </a:rPr>
                <a:t>저선량</a:t>
              </a:r>
              <a:r>
                <a:rPr lang="ko-KR" altLang="en-US" dirty="0" smtClean="0">
                  <a:solidFill>
                    <a:srgbClr val="4F4F4F"/>
                  </a:solidFill>
                </a:rPr>
                <a:t> </a:t>
              </a:r>
              <a:r>
                <a:rPr lang="ko-KR" altLang="en-US" dirty="0" err="1" smtClean="0">
                  <a:solidFill>
                    <a:srgbClr val="4F4F4F"/>
                  </a:solidFill>
                </a:rPr>
                <a:t>빔라인</a:t>
              </a:r>
              <a:r>
                <a:rPr lang="ko-KR" altLang="en-US" dirty="0" smtClean="0">
                  <a:solidFill>
                    <a:srgbClr val="4F4F4F"/>
                  </a:solidFill>
                </a:rPr>
                <a:t> 개발 완료 및 운영</a:t>
              </a:r>
              <a:endParaRPr lang="en-US" altLang="ko-KR" dirty="0">
                <a:solidFill>
                  <a:srgbClr val="4F4F4F"/>
                </a:solidFill>
              </a:endParaRP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en-US" altLang="ko-KR" dirty="0" smtClean="0">
                  <a:solidFill>
                    <a:srgbClr val="4F4F4F"/>
                  </a:solidFill>
                </a:rPr>
                <a:t>2018 : </a:t>
              </a:r>
              <a:r>
                <a:rPr lang="ko-KR" altLang="en-US" dirty="0" smtClean="0">
                  <a:solidFill>
                    <a:srgbClr val="4F4F4F"/>
                  </a:solidFill>
                </a:rPr>
                <a:t>중성자 </a:t>
              </a:r>
              <a:r>
                <a:rPr lang="ko-KR" altLang="en-US" dirty="0" err="1" smtClean="0">
                  <a:solidFill>
                    <a:srgbClr val="4F4F4F"/>
                  </a:solidFill>
                </a:rPr>
                <a:t>빔라인</a:t>
              </a:r>
              <a:r>
                <a:rPr lang="ko-KR" altLang="en-US" dirty="0" smtClean="0">
                  <a:solidFill>
                    <a:srgbClr val="4F4F4F"/>
                  </a:solidFill>
                </a:rPr>
                <a:t> 시범운영</a:t>
              </a:r>
              <a:endParaRPr lang="en-US" altLang="ko-KR" dirty="0" smtClean="0">
                <a:solidFill>
                  <a:srgbClr val="4F4F4F"/>
                </a:solidFill>
              </a:endParaRP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en-US" altLang="ko-KR" dirty="0" smtClean="0">
                  <a:solidFill>
                    <a:srgbClr val="4F4F4F"/>
                  </a:solidFill>
                </a:rPr>
                <a:t>2019 : </a:t>
              </a:r>
              <a:r>
                <a:rPr lang="ko-KR" altLang="en-US" dirty="0" err="1" smtClean="0">
                  <a:solidFill>
                    <a:srgbClr val="4F4F4F"/>
                  </a:solidFill>
                </a:rPr>
                <a:t>누적운전</a:t>
              </a:r>
              <a:r>
                <a:rPr lang="ko-KR" altLang="en-US" dirty="0" smtClean="0">
                  <a:solidFill>
                    <a:srgbClr val="4F4F4F"/>
                  </a:solidFill>
                </a:rPr>
                <a:t> 시간 </a:t>
              </a:r>
              <a:r>
                <a:rPr lang="en-US" altLang="ko-KR" dirty="0" smtClean="0">
                  <a:solidFill>
                    <a:srgbClr val="4F4F4F"/>
                  </a:solidFill>
                </a:rPr>
                <a:t>20,000 </a:t>
              </a:r>
              <a:r>
                <a:rPr lang="ko-KR" altLang="en-US" dirty="0" smtClean="0">
                  <a:solidFill>
                    <a:srgbClr val="4F4F4F"/>
                  </a:solidFill>
                </a:rPr>
                <a:t>시간 달성</a:t>
              </a:r>
              <a:endParaRPr lang="en-US" altLang="ko-KR" dirty="0" smtClean="0">
                <a:solidFill>
                  <a:srgbClr val="4F4F4F"/>
                </a:solidFill>
              </a:endParaRPr>
            </a:p>
          </p:txBody>
        </p:sp>
      </p:grpSp>
      <p:pic>
        <p:nvPicPr>
          <p:cNvPr id="29" name="Picture 10" descr="G:\베가\베가 시크릿업_카메라 백업140411\20140408_142913.jp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16" y="3196129"/>
            <a:ext cx="3600000" cy="1800000"/>
          </a:xfrm>
          <a:prstGeom prst="rect">
            <a:avLst/>
          </a:prstGeom>
          <a:noFill/>
          <a:ln w="19050">
            <a:solidFill>
              <a:srgbClr val="4F4F4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623716" y="3196129"/>
            <a:ext cx="3600000" cy="324000"/>
          </a:xfrm>
          <a:prstGeom prst="rect">
            <a:avLst/>
          </a:prstGeom>
          <a:solidFill>
            <a:schemeClr val="bg1">
              <a:alpha val="80000"/>
            </a:schemeClr>
          </a:solidFill>
          <a:ln w="19050">
            <a:noFill/>
          </a:ln>
        </p:spPr>
        <p:txBody>
          <a:bodyPr wrap="none" lIns="36000" tIns="36000" rIns="36000" bIns="36000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b="1" dirty="0" smtClean="0">
                <a:solidFill>
                  <a:srgbClr val="4F4F4F"/>
                </a:solidFill>
                <a:latin typeface="+mn-ea"/>
              </a:rPr>
              <a:t>20 MeV </a:t>
            </a:r>
            <a:r>
              <a:rPr lang="ko-KR" altLang="en-US" sz="1600" b="1" dirty="0" smtClean="0">
                <a:solidFill>
                  <a:srgbClr val="4F4F4F"/>
                </a:solidFill>
                <a:latin typeface="+mn-ea"/>
              </a:rPr>
              <a:t>범용 </a:t>
            </a:r>
            <a:r>
              <a:rPr lang="ko-KR" altLang="en-US" sz="1600" b="1" dirty="0" err="1" smtClean="0">
                <a:solidFill>
                  <a:srgbClr val="4F4F4F"/>
                </a:solidFill>
                <a:latin typeface="+mn-ea"/>
              </a:rPr>
              <a:t>빔라인</a:t>
            </a:r>
            <a:r>
              <a:rPr lang="ko-KR" altLang="en-US" sz="1600" b="1" dirty="0" smtClean="0">
                <a:solidFill>
                  <a:srgbClr val="4F4F4F"/>
                </a:solidFill>
                <a:latin typeface="+mn-ea"/>
              </a:rPr>
              <a:t> </a:t>
            </a:r>
            <a:r>
              <a:rPr lang="en-US" altLang="ko-KR" sz="1600" b="1" dirty="0" smtClean="0">
                <a:solidFill>
                  <a:srgbClr val="4F4F4F"/>
                </a:solidFill>
                <a:latin typeface="+mn-ea"/>
              </a:rPr>
              <a:t>(TR23)</a:t>
            </a:r>
          </a:p>
        </p:txBody>
      </p:sp>
      <p:pic>
        <p:nvPicPr>
          <p:cNvPr id="47" name="Picture 8" descr="G:\베가\베가 R3_카메라 백업\IMG_20131120_160204.jpg"/>
          <p:cNvPicPr preferRelativeResize="0"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3716" y="5042315"/>
            <a:ext cx="3600000" cy="1800000"/>
          </a:xfrm>
          <a:prstGeom prst="rect">
            <a:avLst/>
          </a:prstGeom>
          <a:noFill/>
          <a:ln w="19050">
            <a:solidFill>
              <a:srgbClr val="4F4F4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623716" y="5042315"/>
            <a:ext cx="3600000" cy="324000"/>
          </a:xfrm>
          <a:prstGeom prst="rect">
            <a:avLst/>
          </a:prstGeom>
          <a:solidFill>
            <a:schemeClr val="bg1">
              <a:alpha val="80000"/>
            </a:schemeClr>
          </a:solidFill>
          <a:ln w="19050">
            <a:noFill/>
          </a:ln>
        </p:spPr>
        <p:txBody>
          <a:bodyPr wrap="none" lIns="36000" tIns="36000" rIns="36000" bIns="36000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b="1" dirty="0" smtClean="0">
                <a:solidFill>
                  <a:srgbClr val="4F4F4F"/>
                </a:solidFill>
                <a:latin typeface="+mn-ea"/>
              </a:rPr>
              <a:t>100 MeV </a:t>
            </a:r>
            <a:r>
              <a:rPr lang="ko-KR" altLang="en-US" sz="1600" b="1" dirty="0" smtClean="0">
                <a:solidFill>
                  <a:srgbClr val="4F4F4F"/>
                </a:solidFill>
                <a:latin typeface="+mn-ea"/>
              </a:rPr>
              <a:t>범용 </a:t>
            </a:r>
            <a:r>
              <a:rPr lang="ko-KR" altLang="en-US" sz="1600" b="1" dirty="0" err="1" smtClean="0">
                <a:solidFill>
                  <a:srgbClr val="4F4F4F"/>
                </a:solidFill>
                <a:latin typeface="+mn-ea"/>
              </a:rPr>
              <a:t>빔라인</a:t>
            </a:r>
            <a:r>
              <a:rPr lang="ko-KR" altLang="en-US" sz="1600" b="1" dirty="0" smtClean="0">
                <a:solidFill>
                  <a:srgbClr val="4F4F4F"/>
                </a:solidFill>
                <a:latin typeface="+mn-ea"/>
              </a:rPr>
              <a:t> </a:t>
            </a:r>
            <a:r>
              <a:rPr lang="en-US" altLang="ko-KR" sz="1600" b="1" dirty="0" smtClean="0">
                <a:solidFill>
                  <a:srgbClr val="4F4F4F"/>
                </a:solidFill>
                <a:latin typeface="+mn-ea"/>
              </a:rPr>
              <a:t>(TR103)</a:t>
            </a:r>
          </a:p>
        </p:txBody>
      </p:sp>
      <p:pic>
        <p:nvPicPr>
          <p:cNvPr id="52" name="Picture 3"/>
          <p:cNvPicPr preferRelativeResize="0"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"/>
          <a:stretch/>
        </p:blipFill>
        <p:spPr bwMode="auto">
          <a:xfrm>
            <a:off x="4942598" y="3196129"/>
            <a:ext cx="3600000" cy="1800000"/>
          </a:xfrm>
          <a:prstGeom prst="rect">
            <a:avLst/>
          </a:prstGeom>
          <a:noFill/>
          <a:ln w="19050">
            <a:solidFill>
              <a:srgbClr val="4F4F4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4942598" y="3196129"/>
            <a:ext cx="3600000" cy="324000"/>
          </a:xfrm>
          <a:prstGeom prst="rect">
            <a:avLst/>
          </a:prstGeom>
          <a:solidFill>
            <a:schemeClr val="bg1">
              <a:alpha val="80000"/>
            </a:schemeClr>
          </a:solidFill>
          <a:ln w="19050">
            <a:noFill/>
          </a:ln>
        </p:spPr>
        <p:txBody>
          <a:bodyPr wrap="none" lIns="36000" tIns="36000" rIns="36000" bIns="36000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b="1" dirty="0" smtClean="0">
                <a:solidFill>
                  <a:srgbClr val="4F4F4F"/>
                </a:solidFill>
                <a:latin typeface="+mn-ea"/>
              </a:rPr>
              <a:t>100 MeV </a:t>
            </a:r>
            <a:r>
              <a:rPr lang="ko-KR" altLang="en-US" sz="1600" b="1" dirty="0" smtClean="0">
                <a:solidFill>
                  <a:srgbClr val="4F4F4F"/>
                </a:solidFill>
                <a:latin typeface="+mn-ea"/>
              </a:rPr>
              <a:t>동위원소생산 </a:t>
            </a:r>
            <a:r>
              <a:rPr lang="ko-KR" altLang="en-US" sz="1600" b="1" dirty="0" err="1" smtClean="0">
                <a:solidFill>
                  <a:srgbClr val="4F4F4F"/>
                </a:solidFill>
                <a:latin typeface="+mn-ea"/>
              </a:rPr>
              <a:t>빔라인</a:t>
            </a:r>
            <a:r>
              <a:rPr lang="ko-KR" altLang="en-US" sz="1600" b="1" dirty="0" smtClean="0">
                <a:solidFill>
                  <a:srgbClr val="4F4F4F"/>
                </a:solidFill>
                <a:latin typeface="+mn-ea"/>
              </a:rPr>
              <a:t> </a:t>
            </a:r>
            <a:r>
              <a:rPr lang="en-US" altLang="ko-KR" sz="1600" b="1" dirty="0" smtClean="0">
                <a:solidFill>
                  <a:srgbClr val="4F4F4F"/>
                </a:solidFill>
                <a:latin typeface="+mn-ea"/>
              </a:rPr>
              <a:t>(TR101)</a:t>
            </a:r>
            <a:endParaRPr lang="en-US" altLang="ko-KR" sz="1600" b="1" dirty="0">
              <a:solidFill>
                <a:srgbClr val="4F4F4F"/>
              </a:solidFill>
              <a:latin typeface="+mn-ea"/>
            </a:endParaRPr>
          </a:p>
        </p:txBody>
      </p:sp>
      <p:pic>
        <p:nvPicPr>
          <p:cNvPr id="55" name="Picture 2"/>
          <p:cNvPicPr preferRelativeResize="0"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8"/>
          <a:stretch/>
        </p:blipFill>
        <p:spPr bwMode="auto">
          <a:xfrm>
            <a:off x="4942598" y="5042315"/>
            <a:ext cx="3600000" cy="1800000"/>
          </a:xfrm>
          <a:prstGeom prst="rect">
            <a:avLst/>
          </a:prstGeom>
          <a:noFill/>
          <a:ln w="19050">
            <a:solidFill>
              <a:srgbClr val="4F4F4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4942598" y="5042315"/>
            <a:ext cx="3600000" cy="324000"/>
          </a:xfrm>
          <a:prstGeom prst="rect">
            <a:avLst/>
          </a:prstGeom>
          <a:solidFill>
            <a:schemeClr val="bg1">
              <a:alpha val="80000"/>
            </a:schemeClr>
          </a:solidFill>
          <a:ln w="19050">
            <a:noFill/>
          </a:ln>
        </p:spPr>
        <p:txBody>
          <a:bodyPr wrap="none" lIns="36000" tIns="36000" rIns="36000" bIns="36000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b="1" dirty="0" smtClean="0">
                <a:solidFill>
                  <a:srgbClr val="4F4F4F"/>
                </a:solidFill>
                <a:latin typeface="+mn-ea"/>
              </a:rPr>
              <a:t>100 </a:t>
            </a:r>
            <a:r>
              <a:rPr lang="en-US" altLang="ko-KR" sz="1600" b="1" dirty="0">
                <a:solidFill>
                  <a:srgbClr val="4F4F4F"/>
                </a:solidFill>
                <a:latin typeface="+mn-ea"/>
              </a:rPr>
              <a:t>MeV </a:t>
            </a:r>
            <a:r>
              <a:rPr lang="ko-KR" altLang="en-US" sz="1600" b="1" dirty="0" err="1" smtClean="0">
                <a:solidFill>
                  <a:srgbClr val="4F4F4F"/>
                </a:solidFill>
                <a:latin typeface="+mn-ea"/>
              </a:rPr>
              <a:t>저선량</a:t>
            </a:r>
            <a:r>
              <a:rPr lang="ko-KR" altLang="en-US" sz="1600" b="1" dirty="0" smtClean="0">
                <a:solidFill>
                  <a:srgbClr val="4F4F4F"/>
                </a:solidFill>
                <a:latin typeface="+mn-ea"/>
              </a:rPr>
              <a:t> </a:t>
            </a:r>
            <a:r>
              <a:rPr lang="ko-KR" altLang="en-US" sz="1600" b="1" dirty="0" err="1" smtClean="0">
                <a:solidFill>
                  <a:srgbClr val="4F4F4F"/>
                </a:solidFill>
                <a:latin typeface="+mn-ea"/>
              </a:rPr>
              <a:t>빔라인</a:t>
            </a:r>
            <a:r>
              <a:rPr lang="en-US" altLang="ko-KR" sz="1600" b="1" dirty="0" smtClean="0">
                <a:solidFill>
                  <a:srgbClr val="4F4F4F"/>
                </a:solidFill>
                <a:latin typeface="+mn-ea"/>
              </a:rPr>
              <a:t>(TR102)</a:t>
            </a:r>
            <a:endParaRPr lang="en-US" altLang="ko-KR" sz="1600" b="1" dirty="0">
              <a:solidFill>
                <a:srgbClr val="4F4F4F"/>
              </a:solidFill>
              <a:latin typeface="+mn-ea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4A39815-6DA5-473B-B05A-67F36BC38975}"/>
              </a:ext>
            </a:extLst>
          </p:cNvPr>
          <p:cNvSpPr txBox="1"/>
          <p:nvPr/>
        </p:nvSpPr>
        <p:spPr>
          <a:xfrm>
            <a:off x="1059994" y="297222"/>
            <a:ext cx="215315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lvl="0" defTabSz="914400" latinLnBrk="1">
              <a:defRPr/>
            </a:pPr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100 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MeV 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양성자가속기 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소개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ADDEA-BE8C-4200-AFC5-CFC54F27A065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672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69735F53-2C1A-4F80-BABB-2DDC2A506BD4}"/>
              </a:ext>
            </a:extLst>
          </p:cNvPr>
          <p:cNvSpPr txBox="1"/>
          <p:nvPr/>
        </p:nvSpPr>
        <p:spPr>
          <a:xfrm>
            <a:off x="137263" y="97004"/>
            <a:ext cx="989373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r>
              <a:rPr lang="en-US" altLang="ko-KR" sz="6000" b="1" spc="-300" dirty="0">
                <a:solidFill>
                  <a:schemeClr val="bg1">
                    <a:lumMod val="65000"/>
                  </a:schemeClr>
                </a:solidFill>
                <a:latin typeface="+mn-ea"/>
                <a:cs typeface="Arial" panose="020B0604020202020204" pitchFamily="34" charset="0"/>
              </a:rPr>
              <a:t>0</a:t>
            </a:r>
            <a:r>
              <a:rPr lang="en-US" altLang="ko-KR" sz="6000" b="1" spc="-300" dirty="0">
                <a:solidFill>
                  <a:srgbClr val="0056A9"/>
                </a:solidFill>
                <a:latin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BA45628-F85A-4971-A1E3-1798EBAE7E32}"/>
              </a:ext>
            </a:extLst>
          </p:cNvPr>
          <p:cNvSpPr txBox="1"/>
          <p:nvPr/>
        </p:nvSpPr>
        <p:spPr>
          <a:xfrm>
            <a:off x="1033267" y="410943"/>
            <a:ext cx="565539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lvl="0" defTabSz="914400" latinLnBrk="1">
              <a:defRPr/>
            </a:pPr>
            <a:r>
              <a:rPr lang="en-US" altLang="ko-KR" sz="3600" b="1" spc="-120" dirty="0" smtClean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MeV </a:t>
            </a:r>
            <a:r>
              <a:rPr lang="ko-KR" altLang="en-US" sz="3600" b="1" spc="-120" dirty="0" smtClean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양성자가속기 장치</a:t>
            </a:r>
            <a:endParaRPr lang="en-US" altLang="ko-KR" sz="3600" b="1" spc="-120" dirty="0">
              <a:solidFill>
                <a:srgbClr val="4747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263525" y="962671"/>
            <a:ext cx="5412965" cy="461665"/>
            <a:chOff x="263525" y="1044967"/>
            <a:chExt cx="5412965" cy="461665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3FD8461F-4E40-494A-99BD-4E35AAE9AEA0}"/>
                </a:ext>
              </a:extLst>
            </p:cNvPr>
            <p:cNvGrpSpPr/>
            <p:nvPr/>
          </p:nvGrpSpPr>
          <p:grpSpPr>
            <a:xfrm>
              <a:off x="263525" y="1172182"/>
              <a:ext cx="254917" cy="257175"/>
              <a:chOff x="791475" y="2974407"/>
              <a:chExt cx="317796" cy="320609"/>
            </a:xfrm>
          </p:grpSpPr>
          <p:sp>
            <p:nvSpPr>
              <p:cNvPr id="24" name="직사각형 23">
                <a:extLst>
                  <a:ext uri="{FF2B5EF4-FFF2-40B4-BE49-F238E27FC236}">
                    <a16:creationId xmlns:a16="http://schemas.microsoft.com/office/drawing/2014/main" id="{83BE1CAD-B5C0-462C-9742-9E2F1BD827CA}"/>
                  </a:ext>
                </a:extLst>
              </p:cNvPr>
              <p:cNvSpPr/>
              <p:nvPr/>
            </p:nvSpPr>
            <p:spPr bwMode="auto">
              <a:xfrm>
                <a:off x="791475" y="2974407"/>
                <a:ext cx="317796" cy="320609"/>
              </a:xfrm>
              <a:prstGeom prst="rect">
                <a:avLst/>
              </a:prstGeom>
              <a:pattFill prst="dkDnDiag">
                <a:fgClr>
                  <a:srgbClr val="0056A9"/>
                </a:fgClr>
                <a:bgClr>
                  <a:srgbClr val="0062C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5" name="그룹 5">
                <a:extLst>
                  <a:ext uri="{FF2B5EF4-FFF2-40B4-BE49-F238E27FC236}">
                    <a16:creationId xmlns:a16="http://schemas.microsoft.com/office/drawing/2014/main" id="{B519C17D-2655-4C90-B08C-D826786E0B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4376" y="3057203"/>
                <a:ext cx="144327" cy="160098"/>
                <a:chOff x="651013" y="1319620"/>
                <a:chExt cx="81762" cy="90000"/>
              </a:xfrm>
            </p:grpSpPr>
            <p:sp>
              <p:nvSpPr>
                <p:cNvPr id="26" name="갈매기형 수장 18">
                  <a:extLst>
                    <a:ext uri="{FF2B5EF4-FFF2-40B4-BE49-F238E27FC236}">
                      <a16:creationId xmlns:a16="http://schemas.microsoft.com/office/drawing/2014/main" id="{B6C7FDF5-C0E8-432E-99A1-635522691890}"/>
                    </a:ext>
                  </a:extLst>
                </p:cNvPr>
                <p:cNvSpPr/>
                <p:nvPr/>
              </p:nvSpPr>
              <p:spPr>
                <a:xfrm>
                  <a:off x="686896" y="1318925"/>
                  <a:ext cx="46204" cy="90117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  <p:sp>
              <p:nvSpPr>
                <p:cNvPr id="27" name="갈매기형 수장 19">
                  <a:extLst>
                    <a:ext uri="{FF2B5EF4-FFF2-40B4-BE49-F238E27FC236}">
                      <a16:creationId xmlns:a16="http://schemas.microsoft.com/office/drawing/2014/main" id="{2A86EE77-53A0-4D03-840C-03ED5CF6BCB0}"/>
                    </a:ext>
                  </a:extLst>
                </p:cNvPr>
                <p:cNvSpPr/>
                <p:nvPr/>
              </p:nvSpPr>
              <p:spPr>
                <a:xfrm>
                  <a:off x="650252" y="1318925"/>
                  <a:ext cx="46203" cy="90117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</p:grp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EA7D672-F8B2-418D-AFE1-01F4B116A8AB}"/>
                </a:ext>
              </a:extLst>
            </p:cNvPr>
            <p:cNvSpPr txBox="1"/>
            <p:nvPr/>
          </p:nvSpPr>
          <p:spPr>
            <a:xfrm>
              <a:off x="525721" y="1044967"/>
              <a:ext cx="515076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lvl="0" defTabSz="914400" latinLnBrk="1">
                <a:defRPr/>
              </a:pPr>
              <a:r>
                <a:rPr lang="en-US" altLang="ko-KR" sz="2400" b="1" dirty="0" smtClean="0">
                  <a:solidFill>
                    <a:srgbClr val="474747"/>
                  </a:solidFill>
                  <a:latin typeface="+mn-ea"/>
                  <a:cs typeface="Arial" panose="020B0604020202020204" pitchFamily="34" charset="0"/>
                </a:rPr>
                <a:t>100 MeV </a:t>
              </a:r>
              <a:r>
                <a:rPr lang="ko-KR" altLang="en-US" sz="2400" b="1" dirty="0" smtClean="0">
                  <a:solidFill>
                    <a:srgbClr val="474747"/>
                  </a:solidFill>
                  <a:latin typeface="+mn-ea"/>
                  <a:cs typeface="Arial" panose="020B0604020202020204" pitchFamily="34" charset="0"/>
                </a:rPr>
                <a:t>양성자가속기 구성 및 제원</a:t>
              </a:r>
              <a:endParaRPr lang="en-US" altLang="ko-KR" sz="2400" b="1" dirty="0">
                <a:solidFill>
                  <a:srgbClr val="474747"/>
                </a:solidFill>
                <a:latin typeface="+mn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4" name="Group 5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444722"/>
              </p:ext>
            </p:extLst>
          </p:nvPr>
        </p:nvGraphicFramePr>
        <p:xfrm>
          <a:off x="981091" y="3840806"/>
          <a:ext cx="7200000" cy="2424240"/>
        </p:xfrm>
        <a:graphic>
          <a:graphicData uri="http://schemas.openxmlformats.org/drawingml/2006/table">
            <a:tbl>
              <a:tblPr/>
              <a:tblGrid>
                <a:gridCol w="36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4F4F"/>
                          </a:solidFill>
                          <a:effectLst/>
                          <a:latin typeface="+mn-ea"/>
                          <a:ea typeface="+mn-ea"/>
                        </a:rPr>
                        <a:t>Output Energy (</a:t>
                      </a:r>
                      <a:r>
                        <a:rPr kumimoji="1" lang="en-US" altLang="ko-K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4F4F"/>
                          </a:solidFill>
                          <a:effectLst/>
                          <a:latin typeface="+mn-ea"/>
                          <a:ea typeface="+mn-ea"/>
                        </a:rPr>
                        <a:t>MeV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4F4F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180000" marR="18000" marT="36000" marB="36000" anchor="ctr" horzOverflow="overflow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4F4F"/>
                          </a:solidFill>
                          <a:effectLst/>
                          <a:latin typeface="+mn-ea"/>
                          <a:ea typeface="+mn-ea"/>
                        </a:rPr>
                        <a:t>20</a:t>
                      </a:r>
                    </a:p>
                  </a:txBody>
                  <a:tcPr marL="18000" marR="18000" marT="36000" marB="36000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4F4F"/>
                          </a:solidFill>
                          <a:effectLst/>
                          <a:latin typeface="+mn-ea"/>
                          <a:ea typeface="+mn-ea"/>
                        </a:rPr>
                        <a:t>100</a:t>
                      </a:r>
                    </a:p>
                  </a:txBody>
                  <a:tcPr marL="18000" marR="18000" marT="36000" marB="36000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4F4F"/>
                          </a:solidFill>
                          <a:effectLst/>
                          <a:latin typeface="+mn-ea"/>
                          <a:ea typeface="+mn-ea"/>
                        </a:rPr>
                        <a:t>Max. Peak Beam Current (mA)</a:t>
                      </a:r>
                    </a:p>
                  </a:txBody>
                  <a:tcPr marL="180000" marR="18000" marT="36000" marB="36000" anchor="ctr" horzOverflow="overflow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4F4F"/>
                          </a:solidFill>
                          <a:effectLst/>
                          <a:latin typeface="+mn-ea"/>
                          <a:ea typeface="+mn-ea"/>
                        </a:rPr>
                        <a:t>1 ~ 20</a:t>
                      </a:r>
                    </a:p>
                  </a:txBody>
                  <a:tcPr marL="18000" marR="18000" marT="36000" marB="36000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4F4F"/>
                          </a:solidFill>
                          <a:effectLst/>
                          <a:latin typeface="+mn-ea"/>
                          <a:ea typeface="+mn-ea"/>
                        </a:rPr>
                        <a:t>1 ~ 20</a:t>
                      </a:r>
                    </a:p>
                  </a:txBody>
                  <a:tcPr marL="18000" marR="18000" marT="36000" marB="36000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9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4F4F"/>
                          </a:solidFill>
                          <a:effectLst/>
                          <a:latin typeface="+mn-ea"/>
                          <a:ea typeface="+mn-ea"/>
                        </a:rPr>
                        <a:t>Max. Beam Duty (%)</a:t>
                      </a:r>
                    </a:p>
                  </a:txBody>
                  <a:tcPr marL="180000" marR="18000" marT="36000" marB="36000" anchor="ctr" horzOverflow="overflow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4F4F"/>
                          </a:solidFill>
                          <a:effectLst/>
                          <a:latin typeface="+mn-ea"/>
                          <a:ea typeface="+mn-ea"/>
                        </a:rPr>
                        <a:t>24</a:t>
                      </a:r>
                    </a:p>
                  </a:txBody>
                  <a:tcPr marL="18000" marR="18000" marT="36000" marB="36000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4F4F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</a:p>
                  </a:txBody>
                  <a:tcPr marL="18000" marR="18000" marT="36000" marB="36000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4F4F"/>
                          </a:solidFill>
                          <a:effectLst/>
                          <a:latin typeface="+mn-ea"/>
                          <a:ea typeface="+mn-ea"/>
                        </a:rPr>
                        <a:t>Avg. Beam Current (mA)</a:t>
                      </a:r>
                    </a:p>
                  </a:txBody>
                  <a:tcPr marL="180000" marR="18000" marT="36000" marB="36000" anchor="ctr" horzOverflow="overflow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4F4F"/>
                          </a:solidFill>
                          <a:effectLst/>
                          <a:latin typeface="+mn-ea"/>
                          <a:ea typeface="+mn-ea"/>
                        </a:rPr>
                        <a:t>0.1 ~ 4.8</a:t>
                      </a:r>
                    </a:p>
                  </a:txBody>
                  <a:tcPr marL="18000" marR="18000" marT="36000" marB="36000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4F4F"/>
                          </a:solidFill>
                          <a:effectLst/>
                          <a:latin typeface="+mn-ea"/>
                          <a:ea typeface="+mn-ea"/>
                        </a:rPr>
                        <a:t>0.1 ~ 1.6</a:t>
                      </a:r>
                    </a:p>
                  </a:txBody>
                  <a:tcPr marL="18000" marR="18000" marT="36000" marB="36000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4F4F"/>
                          </a:solidFill>
                          <a:effectLst/>
                          <a:latin typeface="+mn-ea"/>
                          <a:ea typeface="+mn-ea"/>
                        </a:rPr>
                        <a:t>Pulse Length (</a:t>
                      </a:r>
                      <a:r>
                        <a:rPr kumimoji="1" lang="en-US" altLang="ko-K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4F4F"/>
                          </a:solidFill>
                          <a:effectLst/>
                          <a:latin typeface="+mn-ea"/>
                          <a:ea typeface="+mn-ea"/>
                        </a:rPr>
                        <a:t>ms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4F4F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180000" marR="18000" marT="36000" marB="36000" anchor="ctr" horzOverflow="overflow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4F4F"/>
                          </a:solidFill>
                          <a:effectLst/>
                          <a:latin typeface="+mn-ea"/>
                          <a:ea typeface="+mn-ea"/>
                        </a:rPr>
                        <a:t>0.1 ~ 2</a:t>
                      </a:r>
                    </a:p>
                  </a:txBody>
                  <a:tcPr marL="18000" marR="18000" marT="36000" marB="36000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4F4F"/>
                          </a:solidFill>
                          <a:effectLst/>
                          <a:latin typeface="+mn-ea"/>
                          <a:ea typeface="+mn-ea"/>
                        </a:rPr>
                        <a:t>0.1 ~ 1.33</a:t>
                      </a:r>
                    </a:p>
                  </a:txBody>
                  <a:tcPr marL="18000" marR="18000" marT="36000" marB="36000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4F4F"/>
                          </a:solidFill>
                          <a:effectLst/>
                          <a:latin typeface="+mn-ea"/>
                          <a:ea typeface="+mn-ea"/>
                        </a:rPr>
                        <a:t>Max. Repetition Rate (Hz)</a:t>
                      </a:r>
                    </a:p>
                  </a:txBody>
                  <a:tcPr marL="180000" marR="18000" marT="36000" marB="36000" anchor="ctr" horzOverflow="overflow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4F4F"/>
                          </a:solidFill>
                          <a:effectLst/>
                          <a:latin typeface="+mn-ea"/>
                          <a:ea typeface="+mn-ea"/>
                        </a:rPr>
                        <a:t>120</a:t>
                      </a:r>
                    </a:p>
                  </a:txBody>
                  <a:tcPr marL="18000" marR="18000" marT="36000" marB="36000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4F4F"/>
                          </a:solidFill>
                          <a:effectLst/>
                          <a:latin typeface="+mn-ea"/>
                          <a:ea typeface="+mn-ea"/>
                        </a:rPr>
                        <a:t>60</a:t>
                      </a:r>
                    </a:p>
                  </a:txBody>
                  <a:tcPr marL="18000" marR="18000" marT="36000" marB="36000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4F4F"/>
                          </a:solidFill>
                          <a:effectLst/>
                          <a:latin typeface="+mn-ea"/>
                          <a:ea typeface="+mn-ea"/>
                        </a:rPr>
                        <a:t>Max. Avg. Beam Power (kW)</a:t>
                      </a:r>
                    </a:p>
                  </a:txBody>
                  <a:tcPr marL="180000" marR="18000" marT="36000" marB="36000" anchor="ctr" horzOverflow="overflow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4F4F"/>
                          </a:solidFill>
                          <a:effectLst/>
                          <a:latin typeface="+mn-ea"/>
                          <a:ea typeface="+mn-ea"/>
                        </a:rPr>
                        <a:t>96</a:t>
                      </a:r>
                    </a:p>
                  </a:txBody>
                  <a:tcPr marL="18000" marR="18000" marT="36000" marB="36000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4F4F"/>
                          </a:solidFill>
                          <a:effectLst/>
                          <a:latin typeface="+mn-ea"/>
                          <a:ea typeface="+mn-ea"/>
                        </a:rPr>
                        <a:t>160</a:t>
                      </a:r>
                    </a:p>
                  </a:txBody>
                  <a:tcPr marL="18000" marR="18000" marT="36000" marB="36000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29799" y="1393870"/>
            <a:ext cx="8604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4F4F4F"/>
                </a:solidFill>
              </a:rPr>
              <a:t>50-keV </a:t>
            </a:r>
            <a:r>
              <a:rPr lang="en-US" altLang="ko-KR" dirty="0">
                <a:solidFill>
                  <a:srgbClr val="4F4F4F"/>
                </a:solidFill>
              </a:rPr>
              <a:t>Injector </a:t>
            </a:r>
            <a:r>
              <a:rPr lang="en-US" altLang="ko-KR" dirty="0" smtClean="0">
                <a:solidFill>
                  <a:srgbClr val="4F4F4F"/>
                </a:solidFill>
              </a:rPr>
              <a:t>(Microwave plasma ion </a:t>
            </a:r>
            <a:r>
              <a:rPr lang="en-US" altLang="ko-KR" dirty="0">
                <a:solidFill>
                  <a:srgbClr val="4F4F4F"/>
                </a:solidFill>
              </a:rPr>
              <a:t>source + </a:t>
            </a:r>
            <a:r>
              <a:rPr lang="en-US" altLang="ko-KR" spc="-150" dirty="0" smtClean="0">
                <a:solidFill>
                  <a:srgbClr val="4F4F4F"/>
                </a:solidFill>
              </a:rPr>
              <a:t>Low energy beam transport</a:t>
            </a:r>
            <a:r>
              <a:rPr lang="en-US" altLang="ko-KR" dirty="0" smtClean="0">
                <a:solidFill>
                  <a:srgbClr val="4F4F4F"/>
                </a:solidFill>
              </a:rPr>
              <a:t>)</a:t>
            </a:r>
            <a:endParaRPr lang="en-US" altLang="ko-KR" dirty="0">
              <a:solidFill>
                <a:srgbClr val="4F4F4F"/>
              </a:solidFill>
            </a:endParaRPr>
          </a:p>
          <a:p>
            <a:pPr marL="177800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4F4F4F"/>
                </a:solidFill>
              </a:rPr>
              <a:t>3-MeV </a:t>
            </a:r>
            <a:r>
              <a:rPr lang="en-US" altLang="ko-KR" dirty="0" smtClean="0">
                <a:solidFill>
                  <a:srgbClr val="4F4F4F"/>
                </a:solidFill>
              </a:rPr>
              <a:t>Radio Frequency Quadrupole (RFQ)</a:t>
            </a:r>
          </a:p>
          <a:p>
            <a:pPr marL="177800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4F4F4F"/>
                </a:solidFill>
              </a:rPr>
              <a:t>20 </a:t>
            </a:r>
            <a:r>
              <a:rPr lang="en-US" altLang="ko-KR" dirty="0">
                <a:solidFill>
                  <a:srgbClr val="4F4F4F"/>
                </a:solidFill>
              </a:rPr>
              <a:t>&amp; 100-MeV </a:t>
            </a:r>
            <a:r>
              <a:rPr lang="en-US" altLang="ko-KR" dirty="0" smtClean="0">
                <a:solidFill>
                  <a:srgbClr val="4F4F4F"/>
                </a:solidFill>
              </a:rPr>
              <a:t>Drift Tube </a:t>
            </a:r>
            <a:r>
              <a:rPr lang="en-US" altLang="ko-KR" dirty="0" err="1" smtClean="0">
                <a:solidFill>
                  <a:srgbClr val="4F4F4F"/>
                </a:solidFill>
              </a:rPr>
              <a:t>Linac</a:t>
            </a:r>
            <a:r>
              <a:rPr lang="en-US" altLang="ko-KR" dirty="0" smtClean="0">
                <a:solidFill>
                  <a:srgbClr val="4F4F4F"/>
                </a:solidFill>
              </a:rPr>
              <a:t> (DTL)</a:t>
            </a:r>
            <a:endParaRPr lang="en-US" altLang="ko-KR" dirty="0">
              <a:solidFill>
                <a:srgbClr val="4F4F4F"/>
              </a:solidFill>
            </a:endParaRPr>
          </a:p>
          <a:p>
            <a:pPr marL="177800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4F4F4F"/>
                </a:solidFill>
              </a:rPr>
              <a:t>RF Frequency : 350 MHz</a:t>
            </a:r>
          </a:p>
          <a:p>
            <a:pPr marL="177800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4F4F4F"/>
                </a:solidFill>
              </a:rPr>
              <a:t>Beam Extractions at 20 or 100 </a:t>
            </a:r>
            <a:r>
              <a:rPr lang="en-US" altLang="ko-KR" dirty="0" smtClean="0">
                <a:solidFill>
                  <a:srgbClr val="4F4F4F"/>
                </a:solidFill>
              </a:rPr>
              <a:t>MeV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4A39815-6DA5-473B-B05A-67F36BC38975}"/>
              </a:ext>
            </a:extLst>
          </p:cNvPr>
          <p:cNvSpPr txBox="1"/>
          <p:nvPr/>
        </p:nvSpPr>
        <p:spPr>
          <a:xfrm>
            <a:off x="1059994" y="297222"/>
            <a:ext cx="215315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lvl="0" defTabSz="914400" latinLnBrk="1">
              <a:defRPr/>
            </a:pPr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100 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MeV 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양성자가속기 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소개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ADDEA-BE8C-4200-AFC5-CFC54F27A065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174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69735F53-2C1A-4F80-BABB-2DDC2A506BD4}"/>
              </a:ext>
            </a:extLst>
          </p:cNvPr>
          <p:cNvSpPr txBox="1"/>
          <p:nvPr/>
        </p:nvSpPr>
        <p:spPr>
          <a:xfrm>
            <a:off x="137263" y="97004"/>
            <a:ext cx="989373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r>
              <a:rPr lang="en-US" altLang="ko-KR" sz="6000" b="1" spc="-300" dirty="0">
                <a:solidFill>
                  <a:schemeClr val="bg1">
                    <a:lumMod val="65000"/>
                  </a:schemeClr>
                </a:solidFill>
                <a:latin typeface="+mn-ea"/>
                <a:cs typeface="Arial" panose="020B0604020202020204" pitchFamily="34" charset="0"/>
              </a:rPr>
              <a:t>0</a:t>
            </a:r>
            <a:r>
              <a:rPr lang="en-US" altLang="ko-KR" sz="6000" b="1" spc="-300" dirty="0">
                <a:solidFill>
                  <a:srgbClr val="0056A9"/>
                </a:solidFill>
                <a:latin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BA45628-F85A-4971-A1E3-1798EBAE7E32}"/>
              </a:ext>
            </a:extLst>
          </p:cNvPr>
          <p:cNvSpPr txBox="1"/>
          <p:nvPr/>
        </p:nvSpPr>
        <p:spPr>
          <a:xfrm>
            <a:off x="1033267" y="410943"/>
            <a:ext cx="6546023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lvl="0" defTabSz="914400" latinLnBrk="1">
              <a:defRPr/>
            </a:pPr>
            <a:r>
              <a:rPr lang="ko-KR" altLang="en-US" sz="3600" b="1" spc="-120" dirty="0" smtClean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양성자가속기 에너지 업그레이드</a:t>
            </a:r>
            <a:endParaRPr lang="en-US" altLang="ko-KR" sz="3600" b="1" spc="-120" dirty="0">
              <a:solidFill>
                <a:srgbClr val="4747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263525" y="962671"/>
            <a:ext cx="5571663" cy="461665"/>
            <a:chOff x="263525" y="1044967"/>
            <a:chExt cx="5571663" cy="461665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3FD8461F-4E40-494A-99BD-4E35AAE9AEA0}"/>
                </a:ext>
              </a:extLst>
            </p:cNvPr>
            <p:cNvGrpSpPr/>
            <p:nvPr/>
          </p:nvGrpSpPr>
          <p:grpSpPr>
            <a:xfrm>
              <a:off x="263525" y="1172182"/>
              <a:ext cx="254917" cy="257175"/>
              <a:chOff x="791475" y="2974407"/>
              <a:chExt cx="317796" cy="320609"/>
            </a:xfrm>
          </p:grpSpPr>
          <p:sp>
            <p:nvSpPr>
              <p:cNvPr id="24" name="직사각형 23">
                <a:extLst>
                  <a:ext uri="{FF2B5EF4-FFF2-40B4-BE49-F238E27FC236}">
                    <a16:creationId xmlns:a16="http://schemas.microsoft.com/office/drawing/2014/main" id="{83BE1CAD-B5C0-462C-9742-9E2F1BD827CA}"/>
                  </a:ext>
                </a:extLst>
              </p:cNvPr>
              <p:cNvSpPr/>
              <p:nvPr/>
            </p:nvSpPr>
            <p:spPr bwMode="auto">
              <a:xfrm>
                <a:off x="791475" y="2974407"/>
                <a:ext cx="317796" cy="320609"/>
              </a:xfrm>
              <a:prstGeom prst="rect">
                <a:avLst/>
              </a:prstGeom>
              <a:pattFill prst="dkDnDiag">
                <a:fgClr>
                  <a:srgbClr val="0056A9"/>
                </a:fgClr>
                <a:bgClr>
                  <a:srgbClr val="0062C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5" name="그룹 5">
                <a:extLst>
                  <a:ext uri="{FF2B5EF4-FFF2-40B4-BE49-F238E27FC236}">
                    <a16:creationId xmlns:a16="http://schemas.microsoft.com/office/drawing/2014/main" id="{B519C17D-2655-4C90-B08C-D826786E0B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4376" y="3057203"/>
                <a:ext cx="144327" cy="160098"/>
                <a:chOff x="651013" y="1319620"/>
                <a:chExt cx="81762" cy="90000"/>
              </a:xfrm>
            </p:grpSpPr>
            <p:sp>
              <p:nvSpPr>
                <p:cNvPr id="26" name="갈매기형 수장 18">
                  <a:extLst>
                    <a:ext uri="{FF2B5EF4-FFF2-40B4-BE49-F238E27FC236}">
                      <a16:creationId xmlns:a16="http://schemas.microsoft.com/office/drawing/2014/main" id="{B6C7FDF5-C0E8-432E-99A1-635522691890}"/>
                    </a:ext>
                  </a:extLst>
                </p:cNvPr>
                <p:cNvSpPr/>
                <p:nvPr/>
              </p:nvSpPr>
              <p:spPr>
                <a:xfrm>
                  <a:off x="686896" y="1318925"/>
                  <a:ext cx="46204" cy="90117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  <p:sp>
              <p:nvSpPr>
                <p:cNvPr id="27" name="갈매기형 수장 19">
                  <a:extLst>
                    <a:ext uri="{FF2B5EF4-FFF2-40B4-BE49-F238E27FC236}">
                      <a16:creationId xmlns:a16="http://schemas.microsoft.com/office/drawing/2014/main" id="{2A86EE77-53A0-4D03-840C-03ED5CF6BCB0}"/>
                    </a:ext>
                  </a:extLst>
                </p:cNvPr>
                <p:cNvSpPr/>
                <p:nvPr/>
              </p:nvSpPr>
              <p:spPr>
                <a:xfrm>
                  <a:off x="650252" y="1318925"/>
                  <a:ext cx="46203" cy="90117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</p:grp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EA7D672-F8B2-418D-AFE1-01F4B116A8AB}"/>
                </a:ext>
              </a:extLst>
            </p:cNvPr>
            <p:cNvSpPr txBox="1"/>
            <p:nvPr/>
          </p:nvSpPr>
          <p:spPr>
            <a:xfrm>
              <a:off x="525721" y="1044967"/>
              <a:ext cx="530946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lvl="0" defTabSz="914400" latinLnBrk="1">
                <a:defRPr/>
              </a:pPr>
              <a:r>
                <a:rPr lang="ko-KR" altLang="en-US" sz="2400" b="1" dirty="0" smtClean="0">
                  <a:solidFill>
                    <a:srgbClr val="474747"/>
                  </a:solidFill>
                  <a:latin typeface="+mn-ea"/>
                  <a:cs typeface="Arial" panose="020B0604020202020204" pitchFamily="34" charset="0"/>
                </a:rPr>
                <a:t>양성자가속기 에너지 업그레이드 연구</a:t>
              </a:r>
              <a:endParaRPr lang="en-US" altLang="ko-KR" sz="2400" b="1" dirty="0">
                <a:solidFill>
                  <a:srgbClr val="474747"/>
                </a:solidFill>
                <a:latin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00" name="TextBox 499">
            <a:extLst>
              <a:ext uri="{FF2B5EF4-FFF2-40B4-BE49-F238E27FC236}">
                <a16:creationId xmlns:a16="http://schemas.microsoft.com/office/drawing/2014/main" id="{84A39815-6DA5-473B-B05A-67F36BC38975}"/>
              </a:ext>
            </a:extLst>
          </p:cNvPr>
          <p:cNvSpPr txBox="1"/>
          <p:nvPr/>
        </p:nvSpPr>
        <p:spPr>
          <a:xfrm>
            <a:off x="1059994" y="297222"/>
            <a:ext cx="215315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lvl="0" defTabSz="914400" latinLnBrk="1">
              <a:defRPr/>
            </a:pPr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100 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MeV 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양성자가속기 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소개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ADDEA-BE8C-4200-AFC5-CFC54F27A065}" type="slidenum">
              <a:rPr lang="ko-KR" altLang="en-US" smtClean="0"/>
              <a:t>7</a:t>
            </a:fld>
            <a:endParaRPr lang="ko-KR" altLang="en-US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179D860A-6918-4869-8E05-87B5BBFDE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6" y="1490558"/>
            <a:ext cx="9047248" cy="34384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9799" y="4873670"/>
            <a:ext cx="8604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smtClean="0">
                <a:solidFill>
                  <a:srgbClr val="4F4F4F"/>
                </a:solidFill>
              </a:rPr>
              <a:t>양성자가속기 에너지 업그레이드를 위한 기초 기술 확보</a:t>
            </a:r>
            <a:endParaRPr lang="en-US" altLang="ko-KR" dirty="0" smtClean="0">
              <a:solidFill>
                <a:srgbClr val="4F4F4F"/>
              </a:solidFill>
            </a:endParaRPr>
          </a:p>
          <a:p>
            <a:pPr marL="177800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smtClean="0">
                <a:solidFill>
                  <a:srgbClr val="4F4F4F"/>
                </a:solidFill>
              </a:rPr>
              <a:t>초전도 기술 기반 고효율 </a:t>
            </a:r>
            <a:r>
              <a:rPr lang="ko-KR" altLang="en-US" dirty="0" err="1" smtClean="0">
                <a:solidFill>
                  <a:srgbClr val="4F4F4F"/>
                </a:solidFill>
              </a:rPr>
              <a:t>가속장치</a:t>
            </a:r>
            <a:r>
              <a:rPr lang="ko-KR" altLang="en-US" dirty="0" smtClean="0">
                <a:solidFill>
                  <a:srgbClr val="4F4F4F"/>
                </a:solidFill>
              </a:rPr>
              <a:t> 연구</a:t>
            </a:r>
            <a:endParaRPr lang="en-US" altLang="ko-KR" dirty="0" smtClean="0">
              <a:solidFill>
                <a:srgbClr val="4F4F4F"/>
              </a:solidFill>
            </a:endParaRPr>
          </a:p>
          <a:p>
            <a:pPr marL="177800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smtClean="0">
                <a:solidFill>
                  <a:srgbClr val="4F4F4F"/>
                </a:solidFill>
              </a:rPr>
              <a:t>파쇄 </a:t>
            </a:r>
            <a:r>
              <a:rPr lang="ko-KR" altLang="en-US" dirty="0" err="1" smtClean="0">
                <a:solidFill>
                  <a:srgbClr val="4F4F4F"/>
                </a:solidFill>
              </a:rPr>
              <a:t>중성자원</a:t>
            </a:r>
            <a:r>
              <a:rPr lang="ko-KR" altLang="en-US" dirty="0" smtClean="0">
                <a:solidFill>
                  <a:srgbClr val="4F4F4F"/>
                </a:solidFill>
              </a:rPr>
              <a:t> 등 가속기 확장을 위한 조사 진행 중</a:t>
            </a:r>
            <a:endParaRPr lang="en-US" altLang="ko-KR" dirty="0">
              <a:solidFill>
                <a:srgbClr val="4F4F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44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ADDEA-BE8C-4200-AFC5-CFC54F27A065}" type="slidenum">
              <a:rPr lang="ko-KR" altLang="en-US" smtClean="0"/>
              <a:t>8</a:t>
            </a:fld>
            <a:endParaRPr lang="ko-KR" altLang="en-US" dirty="0"/>
          </a:p>
        </p:txBody>
      </p:sp>
      <p:grpSp>
        <p:nvGrpSpPr>
          <p:cNvPr id="33" name="그룹 32"/>
          <p:cNvGrpSpPr/>
          <p:nvPr/>
        </p:nvGrpSpPr>
        <p:grpSpPr>
          <a:xfrm>
            <a:off x="263525" y="962671"/>
            <a:ext cx="4579403" cy="461665"/>
            <a:chOff x="263525" y="1044967"/>
            <a:chExt cx="4579403" cy="461665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3FD8461F-4E40-494A-99BD-4E35AAE9AEA0}"/>
                </a:ext>
              </a:extLst>
            </p:cNvPr>
            <p:cNvGrpSpPr/>
            <p:nvPr/>
          </p:nvGrpSpPr>
          <p:grpSpPr>
            <a:xfrm>
              <a:off x="263525" y="1172182"/>
              <a:ext cx="254917" cy="257175"/>
              <a:chOff x="791475" y="2974407"/>
              <a:chExt cx="317796" cy="320609"/>
            </a:xfrm>
          </p:grpSpPr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83BE1CAD-B5C0-462C-9742-9E2F1BD827CA}"/>
                  </a:ext>
                </a:extLst>
              </p:cNvPr>
              <p:cNvSpPr/>
              <p:nvPr/>
            </p:nvSpPr>
            <p:spPr bwMode="auto">
              <a:xfrm>
                <a:off x="791475" y="2974407"/>
                <a:ext cx="317796" cy="320609"/>
              </a:xfrm>
              <a:prstGeom prst="rect">
                <a:avLst/>
              </a:prstGeom>
              <a:pattFill prst="dkDnDiag">
                <a:fgClr>
                  <a:srgbClr val="0056A9"/>
                </a:fgClr>
                <a:bgClr>
                  <a:srgbClr val="0062C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37" name="그룹 5">
                <a:extLst>
                  <a:ext uri="{FF2B5EF4-FFF2-40B4-BE49-F238E27FC236}">
                    <a16:creationId xmlns:a16="http://schemas.microsoft.com/office/drawing/2014/main" id="{B519C17D-2655-4C90-B08C-D826786E0B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4376" y="3057203"/>
                <a:ext cx="144327" cy="160098"/>
                <a:chOff x="651013" y="1319620"/>
                <a:chExt cx="81762" cy="90000"/>
              </a:xfrm>
            </p:grpSpPr>
            <p:sp>
              <p:nvSpPr>
                <p:cNvPr id="38" name="갈매기형 수장 18">
                  <a:extLst>
                    <a:ext uri="{FF2B5EF4-FFF2-40B4-BE49-F238E27FC236}">
                      <a16:creationId xmlns:a16="http://schemas.microsoft.com/office/drawing/2014/main" id="{B6C7FDF5-C0E8-432E-99A1-635522691890}"/>
                    </a:ext>
                  </a:extLst>
                </p:cNvPr>
                <p:cNvSpPr/>
                <p:nvPr/>
              </p:nvSpPr>
              <p:spPr>
                <a:xfrm>
                  <a:off x="686896" y="1318925"/>
                  <a:ext cx="46204" cy="90117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  <p:sp>
              <p:nvSpPr>
                <p:cNvPr id="39" name="갈매기형 수장 19">
                  <a:extLst>
                    <a:ext uri="{FF2B5EF4-FFF2-40B4-BE49-F238E27FC236}">
                      <a16:creationId xmlns:a16="http://schemas.microsoft.com/office/drawing/2014/main" id="{2A86EE77-53A0-4D03-840C-03ED5CF6BCB0}"/>
                    </a:ext>
                  </a:extLst>
                </p:cNvPr>
                <p:cNvSpPr/>
                <p:nvPr/>
              </p:nvSpPr>
              <p:spPr>
                <a:xfrm>
                  <a:off x="650252" y="1318925"/>
                  <a:ext cx="46203" cy="90117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</p:grp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EA7D672-F8B2-418D-AFE1-01F4B116A8AB}"/>
                </a:ext>
              </a:extLst>
            </p:cNvPr>
            <p:cNvSpPr txBox="1"/>
            <p:nvPr/>
          </p:nvSpPr>
          <p:spPr>
            <a:xfrm>
              <a:off x="525721" y="1044967"/>
              <a:ext cx="431720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lvl="0" defTabSz="914400" latinLnBrk="1">
                <a:defRPr/>
              </a:pPr>
              <a:r>
                <a:rPr lang="en-US" altLang="ko-KR" sz="2400" b="1" dirty="0" smtClean="0">
                  <a:solidFill>
                    <a:srgbClr val="474747"/>
                  </a:solidFill>
                  <a:latin typeface="+mn-ea"/>
                  <a:cs typeface="Arial" panose="020B0604020202020204" pitchFamily="34" charset="0"/>
                </a:rPr>
                <a:t>Design Baseline of SRF </a:t>
              </a:r>
              <a:r>
                <a:rPr lang="en-US" altLang="ko-KR" sz="2400" b="1" dirty="0" err="1" smtClean="0">
                  <a:solidFill>
                    <a:srgbClr val="474747"/>
                  </a:solidFill>
                  <a:latin typeface="+mn-ea"/>
                  <a:cs typeface="Arial" panose="020B0604020202020204" pitchFamily="34" charset="0"/>
                </a:rPr>
                <a:t>Linac</a:t>
              </a:r>
              <a:endParaRPr lang="en-US" altLang="ko-KR" sz="2400" b="1" dirty="0">
                <a:solidFill>
                  <a:srgbClr val="474747"/>
                </a:solidFill>
                <a:latin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28897" y="1410365"/>
            <a:ext cx="826427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4F4F4F"/>
                </a:solidFill>
                <a:latin typeface="+mn-ea"/>
              </a:rPr>
              <a:t>RF frequency : 350 </a:t>
            </a:r>
            <a:r>
              <a:rPr lang="en-US" altLang="ko-KR" dirty="0">
                <a:solidFill>
                  <a:srgbClr val="4F4F4F"/>
                </a:solidFill>
                <a:latin typeface="+mn-ea"/>
              </a:rPr>
              <a:t>MHz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4F4F4F"/>
                </a:solidFill>
                <a:latin typeface="+mn-ea"/>
              </a:rPr>
              <a:t>Peak beam current : 20 mA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4F4F4F"/>
                </a:solidFill>
                <a:latin typeface="+mn-ea"/>
              </a:rPr>
              <a:t>Injection energy : 100 MeV (beta ~ 0.43)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4F4F4F"/>
                </a:solidFill>
                <a:latin typeface="+mn-ea"/>
              </a:rPr>
              <a:t>Accelerating </a:t>
            </a:r>
            <a:r>
              <a:rPr lang="en-US" altLang="ko-KR" dirty="0">
                <a:solidFill>
                  <a:srgbClr val="4F4F4F"/>
                </a:solidFill>
                <a:latin typeface="+mn-ea"/>
              </a:rPr>
              <a:t>voltage : 3.6 MV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4F4F4F"/>
                </a:solidFill>
                <a:latin typeface="+mn-ea"/>
              </a:rPr>
              <a:t>Optimum beta : </a:t>
            </a:r>
            <a:r>
              <a:rPr lang="en-US" altLang="ko-KR" dirty="0" smtClean="0">
                <a:solidFill>
                  <a:srgbClr val="4F4F4F"/>
                </a:solidFill>
                <a:latin typeface="+mn-ea"/>
              </a:rPr>
              <a:t>0.56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4F4F4F"/>
                </a:solidFill>
                <a:latin typeface="+mn-ea"/>
              </a:rPr>
              <a:t>Optimized </a:t>
            </a:r>
            <a:r>
              <a:rPr lang="en-US" altLang="ko-KR" dirty="0">
                <a:solidFill>
                  <a:srgbClr val="4F4F4F"/>
                </a:solidFill>
                <a:latin typeface="+mn-ea"/>
              </a:rPr>
              <a:t>using </a:t>
            </a:r>
            <a:r>
              <a:rPr lang="en-US" altLang="ko-KR" dirty="0" err="1">
                <a:solidFill>
                  <a:srgbClr val="4F4F4F"/>
                </a:solidFill>
                <a:latin typeface="+mn-ea"/>
              </a:rPr>
              <a:t>GenLinWin</a:t>
            </a:r>
            <a:r>
              <a:rPr lang="en-US" altLang="ko-KR" dirty="0">
                <a:solidFill>
                  <a:srgbClr val="4F4F4F"/>
                </a:solidFill>
                <a:latin typeface="+mn-ea"/>
              </a:rPr>
              <a:t> </a:t>
            </a:r>
            <a:r>
              <a:rPr lang="en-US" altLang="ko-KR" dirty="0" smtClean="0">
                <a:solidFill>
                  <a:srgbClr val="4F4F4F"/>
                </a:solidFill>
                <a:latin typeface="+mn-ea"/>
              </a:rPr>
              <a:t>code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4F4F4F"/>
                </a:solidFill>
                <a:latin typeface="+mn-ea"/>
              </a:rPr>
              <a:t>Geometry Parameters of HWR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BA45628-F85A-4971-A1E3-1798EBAE7E32}"/>
              </a:ext>
            </a:extLst>
          </p:cNvPr>
          <p:cNvSpPr txBox="1"/>
          <p:nvPr/>
        </p:nvSpPr>
        <p:spPr>
          <a:xfrm>
            <a:off x="1033267" y="410943"/>
            <a:ext cx="341311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lvl="0" defTabSz="914400" latinLnBrk="1">
              <a:defRPr/>
            </a:pPr>
            <a:r>
              <a:rPr lang="en-US" altLang="ko-KR" sz="3600" b="1" spc="-120" dirty="0" smtClean="0">
                <a:solidFill>
                  <a:srgbClr val="474747"/>
                </a:solidFill>
                <a:latin typeface="+mn-ea"/>
                <a:cs typeface="Arial" panose="020B0604020202020204" pitchFamily="34" charset="0"/>
              </a:rPr>
              <a:t>Design Baseline</a:t>
            </a:r>
            <a:endParaRPr lang="en-US" altLang="ko-KR" sz="3600" b="1" spc="-120" dirty="0">
              <a:solidFill>
                <a:srgbClr val="474747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A39815-6DA5-473B-B05A-67F36BC38975}"/>
              </a:ext>
            </a:extLst>
          </p:cNvPr>
          <p:cNvSpPr txBox="1"/>
          <p:nvPr/>
        </p:nvSpPr>
        <p:spPr>
          <a:xfrm>
            <a:off x="1059994" y="297222"/>
            <a:ext cx="212750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lvl="0" defTabSz="914400" latinLnBrk="1">
              <a:defRPr/>
            </a:pP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350 MHz HWR EM 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특성 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해석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9735F53-2C1A-4F80-BABB-2DDC2A506BD4}"/>
              </a:ext>
            </a:extLst>
          </p:cNvPr>
          <p:cNvSpPr txBox="1"/>
          <p:nvPr/>
        </p:nvSpPr>
        <p:spPr>
          <a:xfrm>
            <a:off x="137263" y="97004"/>
            <a:ext cx="989373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r>
              <a:rPr lang="en-US" altLang="ko-KR" sz="6000" b="1" spc="-300" dirty="0" smtClean="0">
                <a:solidFill>
                  <a:schemeClr val="bg1">
                    <a:lumMod val="65000"/>
                  </a:schemeClr>
                </a:solidFill>
                <a:latin typeface="+mn-ea"/>
                <a:cs typeface="Arial" panose="020B0604020202020204" pitchFamily="34" charset="0"/>
              </a:rPr>
              <a:t>0</a:t>
            </a:r>
            <a:r>
              <a:rPr lang="en-US" altLang="ko-KR" sz="6000" b="1" spc="-300" dirty="0" smtClean="0">
                <a:solidFill>
                  <a:srgbClr val="0056A9"/>
                </a:solidFill>
                <a:latin typeface="+mn-ea"/>
                <a:cs typeface="Arial" panose="020B0604020202020204" pitchFamily="34" charset="0"/>
              </a:rPr>
              <a:t>2</a:t>
            </a:r>
            <a:endParaRPr lang="en-US" altLang="ko-KR" sz="6000" b="1" spc="-300" dirty="0">
              <a:solidFill>
                <a:srgbClr val="0056A9"/>
              </a:solidFill>
              <a:latin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6" t="566" r="11736" b="2098"/>
          <a:stretch/>
        </p:blipFill>
        <p:spPr>
          <a:xfrm>
            <a:off x="1154563" y="2499393"/>
            <a:ext cx="3225801" cy="3759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A45628-F85A-4971-A1E3-1798EBAE7E32}"/>
              </a:ext>
            </a:extLst>
          </p:cNvPr>
          <p:cNvSpPr txBox="1"/>
          <p:nvPr/>
        </p:nvSpPr>
        <p:spPr>
          <a:xfrm>
            <a:off x="1033267" y="410943"/>
            <a:ext cx="576792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lvl="0" defTabSz="914400" latinLnBrk="1">
              <a:defRPr/>
            </a:pPr>
            <a:r>
              <a:rPr lang="en-US" altLang="ko-KR" sz="3600" b="1" spc="-120" dirty="0" smtClean="0">
                <a:solidFill>
                  <a:srgbClr val="474747"/>
                </a:solidFill>
                <a:latin typeface="+mn-ea"/>
                <a:cs typeface="Arial" panose="020B0604020202020204" pitchFamily="34" charset="0"/>
              </a:rPr>
              <a:t>Half Wave Resonator (HWR)</a:t>
            </a:r>
            <a:endParaRPr lang="en-US" altLang="ko-KR" sz="3600" b="1" spc="-120" dirty="0">
              <a:solidFill>
                <a:srgbClr val="474747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4A39815-6DA5-473B-B05A-67F36BC38975}"/>
              </a:ext>
            </a:extLst>
          </p:cNvPr>
          <p:cNvSpPr txBox="1"/>
          <p:nvPr/>
        </p:nvSpPr>
        <p:spPr>
          <a:xfrm>
            <a:off x="1059994" y="297222"/>
            <a:ext cx="212750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lvl="0" defTabSz="914400" latinLnBrk="1">
              <a:defRPr/>
            </a:pP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350 MHz HWR EM 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특성 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해석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735F53-2C1A-4F80-BABB-2DDC2A506BD4}"/>
              </a:ext>
            </a:extLst>
          </p:cNvPr>
          <p:cNvSpPr txBox="1"/>
          <p:nvPr/>
        </p:nvSpPr>
        <p:spPr>
          <a:xfrm>
            <a:off x="137263" y="97004"/>
            <a:ext cx="989373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r>
              <a:rPr lang="en-US" altLang="ko-KR" sz="6000" b="1" spc="-300" dirty="0" smtClean="0">
                <a:solidFill>
                  <a:schemeClr val="bg1">
                    <a:lumMod val="65000"/>
                  </a:schemeClr>
                </a:solidFill>
                <a:latin typeface="+mn-ea"/>
                <a:cs typeface="Arial" panose="020B0604020202020204" pitchFamily="34" charset="0"/>
              </a:rPr>
              <a:t>0</a:t>
            </a:r>
            <a:r>
              <a:rPr lang="en-US" altLang="ko-KR" sz="6000" b="1" spc="-300" dirty="0" smtClean="0">
                <a:solidFill>
                  <a:srgbClr val="0056A9"/>
                </a:solidFill>
                <a:latin typeface="+mn-ea"/>
                <a:cs typeface="Arial" panose="020B0604020202020204" pitchFamily="34" charset="0"/>
              </a:rPr>
              <a:t>2</a:t>
            </a:r>
            <a:endParaRPr lang="en-US" altLang="ko-KR" sz="6000" b="1" spc="-300" dirty="0">
              <a:solidFill>
                <a:srgbClr val="0056A9"/>
              </a:solidFill>
              <a:latin typeface="+mn-ea"/>
              <a:cs typeface="Arial" panose="020B0604020202020204" pitchFamily="34" charset="0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263525" y="962671"/>
            <a:ext cx="1793384" cy="461665"/>
            <a:chOff x="263525" y="1044967"/>
            <a:chExt cx="1793384" cy="461665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3FD8461F-4E40-494A-99BD-4E35AAE9AEA0}"/>
                </a:ext>
              </a:extLst>
            </p:cNvPr>
            <p:cNvGrpSpPr/>
            <p:nvPr/>
          </p:nvGrpSpPr>
          <p:grpSpPr>
            <a:xfrm>
              <a:off x="263525" y="1172182"/>
              <a:ext cx="254917" cy="257175"/>
              <a:chOff x="791475" y="2974407"/>
              <a:chExt cx="317796" cy="320609"/>
            </a:xfrm>
          </p:grpSpPr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83BE1CAD-B5C0-462C-9742-9E2F1BD827CA}"/>
                  </a:ext>
                </a:extLst>
              </p:cNvPr>
              <p:cNvSpPr/>
              <p:nvPr/>
            </p:nvSpPr>
            <p:spPr bwMode="auto">
              <a:xfrm>
                <a:off x="791475" y="2974407"/>
                <a:ext cx="317796" cy="320609"/>
              </a:xfrm>
              <a:prstGeom prst="rect">
                <a:avLst/>
              </a:prstGeom>
              <a:pattFill prst="dkDnDiag">
                <a:fgClr>
                  <a:srgbClr val="0056A9"/>
                </a:fgClr>
                <a:bgClr>
                  <a:srgbClr val="0062C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3" name="그룹 5">
                <a:extLst>
                  <a:ext uri="{FF2B5EF4-FFF2-40B4-BE49-F238E27FC236}">
                    <a16:creationId xmlns:a16="http://schemas.microsoft.com/office/drawing/2014/main" id="{B519C17D-2655-4C90-B08C-D826786E0B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4376" y="3057203"/>
                <a:ext cx="144327" cy="160098"/>
                <a:chOff x="651013" y="1319620"/>
                <a:chExt cx="81762" cy="90000"/>
              </a:xfrm>
            </p:grpSpPr>
            <p:sp>
              <p:nvSpPr>
                <p:cNvPr id="14" name="갈매기형 수장 18">
                  <a:extLst>
                    <a:ext uri="{FF2B5EF4-FFF2-40B4-BE49-F238E27FC236}">
                      <a16:creationId xmlns:a16="http://schemas.microsoft.com/office/drawing/2014/main" id="{B6C7FDF5-C0E8-432E-99A1-635522691890}"/>
                    </a:ext>
                  </a:extLst>
                </p:cNvPr>
                <p:cNvSpPr/>
                <p:nvPr/>
              </p:nvSpPr>
              <p:spPr>
                <a:xfrm>
                  <a:off x="686896" y="1318925"/>
                  <a:ext cx="46204" cy="90117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  <p:sp>
              <p:nvSpPr>
                <p:cNvPr id="15" name="갈매기형 수장 19">
                  <a:extLst>
                    <a:ext uri="{FF2B5EF4-FFF2-40B4-BE49-F238E27FC236}">
                      <a16:creationId xmlns:a16="http://schemas.microsoft.com/office/drawing/2014/main" id="{2A86EE77-53A0-4D03-840C-03ED5CF6BCB0}"/>
                    </a:ext>
                  </a:extLst>
                </p:cNvPr>
                <p:cNvSpPr/>
                <p:nvPr/>
              </p:nvSpPr>
              <p:spPr>
                <a:xfrm>
                  <a:off x="650252" y="1318925"/>
                  <a:ext cx="46203" cy="90117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</p:grp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EA7D672-F8B2-418D-AFE1-01F4B116A8AB}"/>
                </a:ext>
              </a:extLst>
            </p:cNvPr>
            <p:cNvSpPr txBox="1"/>
            <p:nvPr/>
          </p:nvSpPr>
          <p:spPr>
            <a:xfrm>
              <a:off x="525721" y="1044967"/>
              <a:ext cx="153118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lvl="0" defTabSz="914400" latinLnBrk="1">
                <a:defRPr/>
              </a:pPr>
              <a:r>
                <a:rPr lang="en-US" altLang="ko-KR" sz="2400" b="1" dirty="0" smtClean="0">
                  <a:solidFill>
                    <a:srgbClr val="474747"/>
                  </a:solidFill>
                  <a:latin typeface="+mn-ea"/>
                  <a:cs typeface="Arial" panose="020B0604020202020204" pitchFamily="34" charset="0"/>
                </a:rPr>
                <a:t>HWR </a:t>
              </a:r>
              <a:r>
                <a:rPr lang="ko-KR" altLang="en-US" sz="2400" b="1" dirty="0" smtClean="0">
                  <a:solidFill>
                    <a:srgbClr val="474747"/>
                  </a:solidFill>
                  <a:latin typeface="+mn-ea"/>
                  <a:cs typeface="Arial" panose="020B0604020202020204" pitchFamily="34" charset="0"/>
                </a:rPr>
                <a:t>소개</a:t>
              </a:r>
              <a:endParaRPr lang="en-US" altLang="ko-KR" sz="2400" b="1" dirty="0">
                <a:solidFill>
                  <a:srgbClr val="474747"/>
                </a:solidFill>
                <a:latin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28897" y="1410365"/>
            <a:ext cx="826427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dirty="0" err="1" smtClean="0">
                <a:solidFill>
                  <a:srgbClr val="4F4F4F"/>
                </a:solidFill>
                <a:latin typeface="+mn-ea"/>
              </a:rPr>
              <a:t>동축</a:t>
            </a:r>
            <a:r>
              <a:rPr lang="ko-KR" altLang="en-US" dirty="0" smtClean="0">
                <a:solidFill>
                  <a:srgbClr val="4F4F4F"/>
                </a:solidFill>
                <a:latin typeface="+mn-ea"/>
              </a:rPr>
              <a:t> </a:t>
            </a:r>
            <a:r>
              <a:rPr lang="ko-KR" altLang="en-US" dirty="0" err="1" smtClean="0">
                <a:solidFill>
                  <a:srgbClr val="4F4F4F"/>
                </a:solidFill>
                <a:latin typeface="+mn-ea"/>
              </a:rPr>
              <a:t>실리더에</a:t>
            </a:r>
            <a:r>
              <a:rPr lang="ko-KR" altLang="en-US" dirty="0" smtClean="0">
                <a:solidFill>
                  <a:srgbClr val="4F4F4F"/>
                </a:solidFill>
                <a:latin typeface="+mn-ea"/>
              </a:rPr>
              <a:t> </a:t>
            </a:r>
            <a:r>
              <a:rPr lang="ko-KR" altLang="en-US" dirty="0" err="1" smtClean="0">
                <a:solidFill>
                  <a:srgbClr val="4F4F4F"/>
                </a:solidFill>
                <a:latin typeface="+mn-ea"/>
              </a:rPr>
              <a:t>반파장</a:t>
            </a:r>
            <a:r>
              <a:rPr lang="ko-KR" altLang="en-US" dirty="0" smtClean="0">
                <a:solidFill>
                  <a:srgbClr val="4F4F4F"/>
                </a:solidFill>
                <a:latin typeface="+mn-ea"/>
              </a:rPr>
              <a:t> 공진 모드 형성하고 이를 이용하여 입자를 가속시키는 가속 장치</a:t>
            </a:r>
            <a:endParaRPr lang="en-US" altLang="ko-KR" dirty="0" smtClean="0">
              <a:solidFill>
                <a:srgbClr val="4F4F4F"/>
              </a:solidFill>
              <a:latin typeface="+mn-ea"/>
            </a:endParaRP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dirty="0" err="1" smtClean="0">
                <a:solidFill>
                  <a:srgbClr val="4F4F4F"/>
                </a:solidFill>
                <a:latin typeface="+mn-ea"/>
              </a:rPr>
              <a:t>반파장</a:t>
            </a:r>
            <a:r>
              <a:rPr lang="ko-KR" altLang="en-US" dirty="0" smtClean="0">
                <a:solidFill>
                  <a:srgbClr val="4F4F4F"/>
                </a:solidFill>
                <a:latin typeface="+mn-ea"/>
              </a:rPr>
              <a:t> 공진을 위해 양끝은 </a:t>
            </a:r>
            <a:r>
              <a:rPr lang="en-US" altLang="ko-KR" dirty="0" smtClean="0">
                <a:solidFill>
                  <a:srgbClr val="4F4F4F"/>
                </a:solidFill>
                <a:latin typeface="+mn-ea"/>
              </a:rPr>
              <a:t>short plate</a:t>
            </a:r>
            <a:r>
              <a:rPr lang="ko-KR" altLang="en-US" dirty="0" smtClean="0">
                <a:solidFill>
                  <a:srgbClr val="4F4F4F"/>
                </a:solidFill>
                <a:latin typeface="+mn-ea"/>
              </a:rPr>
              <a:t>로 막혀 있는 구조</a:t>
            </a:r>
            <a:endParaRPr lang="en-US" altLang="ko-KR" dirty="0" smtClean="0">
              <a:solidFill>
                <a:srgbClr val="4F4F4F"/>
              </a:solidFill>
              <a:latin typeface="+mn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ADDEA-BE8C-4200-AFC5-CFC54F27A065}" type="slidenum">
              <a:rPr lang="ko-KR" altLang="en-US" smtClean="0"/>
              <a:t>9</a:t>
            </a:fld>
            <a:endParaRPr lang="ko-KR" altLang="en-US" dirty="0"/>
          </a:p>
        </p:txBody>
      </p:sp>
      <p:cxnSp>
        <p:nvCxnSpPr>
          <p:cNvPr id="16" name="직선 화살표 연결선 15"/>
          <p:cNvCxnSpPr/>
          <p:nvPr/>
        </p:nvCxnSpPr>
        <p:spPr>
          <a:xfrm flipV="1">
            <a:off x="1227967" y="4450725"/>
            <a:ext cx="969002" cy="60734"/>
          </a:xfrm>
          <a:prstGeom prst="straightConnector1">
            <a:avLst/>
          </a:prstGeom>
          <a:ln w="25400">
            <a:solidFill>
              <a:srgbClr val="00A7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1404369" y="4513138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00A73C"/>
                </a:solidFill>
                <a:latin typeface="+mn-ea"/>
              </a:rPr>
              <a:t>Beam</a:t>
            </a:r>
            <a:endParaRPr lang="ko-KR" altLang="en-US" dirty="0">
              <a:solidFill>
                <a:srgbClr val="00A73C"/>
              </a:solidFill>
            </a:endParaRPr>
          </a:p>
        </p:txBody>
      </p:sp>
      <p:sp>
        <p:nvSpPr>
          <p:cNvPr id="18" name="원호 17"/>
          <p:cNvSpPr/>
          <p:nvPr/>
        </p:nvSpPr>
        <p:spPr>
          <a:xfrm>
            <a:off x="2031520" y="3520965"/>
            <a:ext cx="1536700" cy="387350"/>
          </a:xfrm>
          <a:prstGeom prst="arc">
            <a:avLst>
              <a:gd name="adj1" fmla="val 20720398"/>
              <a:gd name="adj2" fmla="val 11437205"/>
            </a:avLst>
          </a:prstGeom>
          <a:ln w="317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원호 41"/>
          <p:cNvSpPr/>
          <p:nvPr/>
        </p:nvSpPr>
        <p:spPr>
          <a:xfrm>
            <a:off x="1914525" y="5089323"/>
            <a:ext cx="1708845" cy="387350"/>
          </a:xfrm>
          <a:prstGeom prst="arc">
            <a:avLst>
              <a:gd name="adj1" fmla="val 20522887"/>
              <a:gd name="adj2" fmla="val 11828409"/>
            </a:avLst>
          </a:prstGeom>
          <a:ln w="317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/>
          <p:cNvSpPr/>
          <p:nvPr/>
        </p:nvSpPr>
        <p:spPr>
          <a:xfrm>
            <a:off x="2011947" y="5507801"/>
            <a:ext cx="1752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FFC000"/>
                </a:solidFill>
                <a:latin typeface="+mn-ea"/>
              </a:rPr>
              <a:t>Magnetic field</a:t>
            </a:r>
            <a:endParaRPr lang="ko-KR" altLang="en-US" dirty="0">
              <a:solidFill>
                <a:srgbClr val="FFC000"/>
              </a:solidFill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3577864" y="4753064"/>
            <a:ext cx="1002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Electric</a:t>
            </a:r>
            <a:br>
              <a:rPr lang="en-US" altLang="ko-KR" dirty="0" smtClean="0">
                <a:solidFill>
                  <a:srgbClr val="FF0000"/>
                </a:solidFill>
                <a:latin typeface="+mn-ea"/>
              </a:rPr>
            </a:b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field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48" name="직선 화살표 연결선 47"/>
          <p:cNvCxnSpPr/>
          <p:nvPr/>
        </p:nvCxnSpPr>
        <p:spPr>
          <a:xfrm flipV="1">
            <a:off x="3151120" y="4132693"/>
            <a:ext cx="504000" cy="3600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/>
          <p:cNvCxnSpPr/>
          <p:nvPr/>
        </p:nvCxnSpPr>
        <p:spPr>
          <a:xfrm flipV="1">
            <a:off x="3151120" y="4408899"/>
            <a:ext cx="504000" cy="3600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화살표 연결선 49"/>
          <p:cNvCxnSpPr/>
          <p:nvPr/>
        </p:nvCxnSpPr>
        <p:spPr>
          <a:xfrm flipV="1">
            <a:off x="3151120" y="4685104"/>
            <a:ext cx="504000" cy="3600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/>
          <p:cNvCxnSpPr/>
          <p:nvPr/>
        </p:nvCxnSpPr>
        <p:spPr>
          <a:xfrm flipV="1">
            <a:off x="1891203" y="4250213"/>
            <a:ext cx="468000" cy="3600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/>
          <p:cNvCxnSpPr/>
          <p:nvPr/>
        </p:nvCxnSpPr>
        <p:spPr>
          <a:xfrm flipV="1">
            <a:off x="1891203" y="4526419"/>
            <a:ext cx="468000" cy="3600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/>
          <p:cNvCxnSpPr/>
          <p:nvPr/>
        </p:nvCxnSpPr>
        <p:spPr>
          <a:xfrm flipV="1">
            <a:off x="1891203" y="4802624"/>
            <a:ext cx="468000" cy="3600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화살표 연결선 54"/>
          <p:cNvCxnSpPr/>
          <p:nvPr/>
        </p:nvCxnSpPr>
        <p:spPr>
          <a:xfrm flipH="1" flipV="1">
            <a:off x="1132838" y="3233152"/>
            <a:ext cx="0" cy="2664000"/>
          </a:xfrm>
          <a:prstGeom prst="straightConnector1">
            <a:avLst/>
          </a:prstGeom>
          <a:ln w="25400">
            <a:solidFill>
              <a:srgbClr val="4F4F4F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직사각형 56"/>
          <p:cNvSpPr/>
          <p:nvPr/>
        </p:nvSpPr>
        <p:spPr>
          <a:xfrm>
            <a:off x="200025" y="432847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dirty="0" smtClean="0">
                <a:solidFill>
                  <a:srgbClr val="4F4F4F"/>
                </a:solidFill>
                <a:latin typeface="+mn-ea"/>
              </a:rPr>
              <a:t>~ </a:t>
            </a:r>
            <a:r>
              <a:rPr lang="el-GR" altLang="ko-KR" dirty="0" smtClean="0">
                <a:solidFill>
                  <a:srgbClr val="4F4F4F"/>
                </a:solidFill>
                <a:latin typeface="+mn-ea"/>
              </a:rPr>
              <a:t>λ</a:t>
            </a:r>
            <a:r>
              <a:rPr lang="en-US" altLang="ko-KR" dirty="0" smtClean="0">
                <a:solidFill>
                  <a:srgbClr val="4F4F4F"/>
                </a:solidFill>
                <a:latin typeface="+mn-ea"/>
              </a:rPr>
              <a:t>/2</a:t>
            </a:r>
            <a:endParaRPr lang="en-US" altLang="ko-KR" dirty="0">
              <a:solidFill>
                <a:srgbClr val="4F4F4F"/>
              </a:solidFill>
              <a:latin typeface="+mn-ea"/>
            </a:endParaRPr>
          </a:p>
        </p:txBody>
      </p:sp>
      <p:pic>
        <p:nvPicPr>
          <p:cNvPr id="54" name="그림 53">
            <a:extLst>
              <a:ext uri="{FF2B5EF4-FFF2-40B4-BE49-F238E27FC236}">
                <a16:creationId xmlns:a16="http://schemas.microsoft.com/office/drawing/2014/main" id="{D2E0F336-D3D7-4E83-AFF5-7F9DCBC3DD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 t="8296" r="10239" b="8507"/>
          <a:stretch/>
        </p:blipFill>
        <p:spPr>
          <a:xfrm>
            <a:off x="4839194" y="2659647"/>
            <a:ext cx="3557925" cy="3695489"/>
          </a:xfrm>
          <a:prstGeom prst="rect">
            <a:avLst/>
          </a:prstGeom>
        </p:spPr>
      </p:pic>
      <p:cxnSp>
        <p:nvCxnSpPr>
          <p:cNvPr id="56" name="직선 화살표 연결선 55">
            <a:extLst>
              <a:ext uri="{FF2B5EF4-FFF2-40B4-BE49-F238E27FC236}">
                <a16:creationId xmlns:a16="http://schemas.microsoft.com/office/drawing/2014/main" id="{508EC8CD-5BBF-4355-B3DF-DA338C00DDCA}"/>
              </a:ext>
            </a:extLst>
          </p:cNvPr>
          <p:cNvCxnSpPr>
            <a:cxnSpLocks/>
            <a:stCxn id="58" idx="0"/>
          </p:cNvCxnSpPr>
          <p:nvPr/>
        </p:nvCxnSpPr>
        <p:spPr>
          <a:xfrm flipV="1">
            <a:off x="5174207" y="4398163"/>
            <a:ext cx="393108" cy="79628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096AEBD2-C8F1-452B-8ED4-06CFB42527EC}"/>
              </a:ext>
            </a:extLst>
          </p:cNvPr>
          <p:cNvSpPr txBox="1"/>
          <p:nvPr/>
        </p:nvSpPr>
        <p:spPr>
          <a:xfrm>
            <a:off x="4362675" y="5194450"/>
            <a:ext cx="1623064" cy="626701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dirty="0">
                <a:solidFill>
                  <a:srgbClr val="4F4F4F"/>
                </a:solidFill>
                <a:latin typeface="Arial Black" panose="020B0A04020102020204" pitchFamily="34" charset="0"/>
              </a:rPr>
              <a:t>Power</a:t>
            </a:r>
            <a:br>
              <a:rPr lang="en-US" altLang="ko-KR" dirty="0">
                <a:solidFill>
                  <a:srgbClr val="4F4F4F"/>
                </a:solidFill>
                <a:latin typeface="Arial Black" panose="020B0A04020102020204" pitchFamily="34" charset="0"/>
              </a:rPr>
            </a:br>
            <a:r>
              <a:rPr lang="en-US" altLang="ko-KR" dirty="0">
                <a:solidFill>
                  <a:srgbClr val="4F4F4F"/>
                </a:solidFill>
                <a:latin typeface="Arial Black" panose="020B0A04020102020204" pitchFamily="34" charset="0"/>
              </a:rPr>
              <a:t>coupler port</a:t>
            </a:r>
            <a:endParaRPr lang="ko-KR" altLang="en-US" dirty="0">
              <a:solidFill>
                <a:srgbClr val="4F4F4F"/>
              </a:solidFill>
              <a:latin typeface="Arial Black" panose="020B0A040201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F9B6B67-9364-4FF9-87F1-2334C135CEF8}"/>
              </a:ext>
            </a:extLst>
          </p:cNvPr>
          <p:cNvSpPr txBox="1"/>
          <p:nvPr/>
        </p:nvSpPr>
        <p:spPr>
          <a:xfrm>
            <a:off x="5813006" y="6041785"/>
            <a:ext cx="1355105" cy="626701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dirty="0">
                <a:solidFill>
                  <a:srgbClr val="4F4F4F"/>
                </a:solidFill>
                <a:latin typeface="Arial Black" panose="020B0A04020102020204" pitchFamily="34" charset="0"/>
              </a:rPr>
              <a:t>Outer</a:t>
            </a:r>
            <a:br>
              <a:rPr lang="en-US" altLang="ko-KR" dirty="0">
                <a:solidFill>
                  <a:srgbClr val="4F4F4F"/>
                </a:solidFill>
                <a:latin typeface="Arial Black" panose="020B0A04020102020204" pitchFamily="34" charset="0"/>
              </a:rPr>
            </a:br>
            <a:r>
              <a:rPr lang="en-US" altLang="ko-KR" dirty="0">
                <a:solidFill>
                  <a:srgbClr val="4F4F4F"/>
                </a:solidFill>
                <a:latin typeface="Arial Black" panose="020B0A04020102020204" pitchFamily="34" charset="0"/>
              </a:rPr>
              <a:t>conductor</a:t>
            </a:r>
            <a:endParaRPr lang="ko-KR" altLang="en-US" dirty="0">
              <a:solidFill>
                <a:srgbClr val="4F4F4F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60" name="직선 화살표 연결선 59">
            <a:extLst>
              <a:ext uri="{FF2B5EF4-FFF2-40B4-BE49-F238E27FC236}">
                <a16:creationId xmlns:a16="http://schemas.microsoft.com/office/drawing/2014/main" id="{0EA7C8D3-EDDB-4DBF-9E4E-741E48BEBC81}"/>
              </a:ext>
            </a:extLst>
          </p:cNvPr>
          <p:cNvCxnSpPr>
            <a:cxnSpLocks/>
            <a:stCxn id="59" idx="0"/>
          </p:cNvCxnSpPr>
          <p:nvPr/>
        </p:nvCxnSpPr>
        <p:spPr>
          <a:xfrm flipV="1">
            <a:off x="6490559" y="5715000"/>
            <a:ext cx="538891" cy="3267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16F2A1CA-CBE5-49C8-BE3E-453034044411}"/>
              </a:ext>
            </a:extLst>
          </p:cNvPr>
          <p:cNvSpPr txBox="1"/>
          <p:nvPr/>
        </p:nvSpPr>
        <p:spPr>
          <a:xfrm>
            <a:off x="4639497" y="3623491"/>
            <a:ext cx="1392232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en-US" altLang="ko-KR" dirty="0">
                <a:solidFill>
                  <a:srgbClr val="4F4F4F"/>
                </a:solidFill>
                <a:latin typeface="Arial Black" panose="020B0A04020102020204" pitchFamily="34" charset="0"/>
              </a:rPr>
              <a:t>Beam port</a:t>
            </a:r>
            <a:endParaRPr lang="ko-KR" altLang="en-US" dirty="0">
              <a:solidFill>
                <a:srgbClr val="4F4F4F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62" name="직선 화살표 연결선 61">
            <a:extLst>
              <a:ext uri="{FF2B5EF4-FFF2-40B4-BE49-F238E27FC236}">
                <a16:creationId xmlns:a16="http://schemas.microsoft.com/office/drawing/2014/main" id="{32B465DF-01FF-4600-BDCC-05D9360F79EA}"/>
              </a:ext>
            </a:extLst>
          </p:cNvPr>
          <p:cNvCxnSpPr>
            <a:cxnSpLocks/>
            <a:stCxn id="61" idx="3"/>
          </p:cNvCxnSpPr>
          <p:nvPr/>
        </p:nvCxnSpPr>
        <p:spPr>
          <a:xfrm>
            <a:off x="6031729" y="3798342"/>
            <a:ext cx="458830" cy="11629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89C5751D-CF3B-48F4-9BDB-714388A16C3D}"/>
              </a:ext>
            </a:extLst>
          </p:cNvPr>
          <p:cNvSpPr txBox="1"/>
          <p:nvPr/>
        </p:nvSpPr>
        <p:spPr>
          <a:xfrm>
            <a:off x="8176161" y="2479961"/>
            <a:ext cx="786873" cy="626701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dirty="0">
                <a:solidFill>
                  <a:srgbClr val="4F4F4F"/>
                </a:solidFill>
                <a:latin typeface="Arial Black" panose="020B0A04020102020204" pitchFamily="34" charset="0"/>
              </a:rPr>
              <a:t>Short</a:t>
            </a:r>
            <a:br>
              <a:rPr lang="en-US" altLang="ko-KR" dirty="0">
                <a:solidFill>
                  <a:srgbClr val="4F4F4F"/>
                </a:solidFill>
                <a:latin typeface="Arial Black" panose="020B0A04020102020204" pitchFamily="34" charset="0"/>
              </a:rPr>
            </a:br>
            <a:r>
              <a:rPr lang="en-US" altLang="ko-KR" dirty="0">
                <a:solidFill>
                  <a:srgbClr val="4F4F4F"/>
                </a:solidFill>
                <a:latin typeface="Arial Black" panose="020B0A04020102020204" pitchFamily="34" charset="0"/>
              </a:rPr>
              <a:t>plate</a:t>
            </a:r>
            <a:endParaRPr lang="ko-KR" altLang="en-US" dirty="0">
              <a:solidFill>
                <a:srgbClr val="4F4F4F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64" name="직선 화살표 연결선 63">
            <a:extLst>
              <a:ext uri="{FF2B5EF4-FFF2-40B4-BE49-F238E27FC236}">
                <a16:creationId xmlns:a16="http://schemas.microsoft.com/office/drawing/2014/main" id="{CE6D203C-ECD4-4C6B-BAFD-2FF1606889C8}"/>
              </a:ext>
            </a:extLst>
          </p:cNvPr>
          <p:cNvCxnSpPr>
            <a:cxnSpLocks/>
            <a:stCxn id="63" idx="1"/>
          </p:cNvCxnSpPr>
          <p:nvPr/>
        </p:nvCxnSpPr>
        <p:spPr>
          <a:xfrm flipH="1">
            <a:off x="7883511" y="2793312"/>
            <a:ext cx="292650" cy="4578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32261947-CFC1-4058-B83D-8A59B5E2F112}"/>
              </a:ext>
            </a:extLst>
          </p:cNvPr>
          <p:cNvSpPr txBox="1"/>
          <p:nvPr/>
        </p:nvSpPr>
        <p:spPr>
          <a:xfrm>
            <a:off x="4580061" y="2639691"/>
            <a:ext cx="1610240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en-US" altLang="ko-KR" dirty="0">
                <a:solidFill>
                  <a:srgbClr val="4F4F4F"/>
                </a:solidFill>
                <a:latin typeface="Arial Black" panose="020B0A04020102020204" pitchFamily="34" charset="0"/>
              </a:rPr>
              <a:t>Rinsing port</a:t>
            </a:r>
            <a:endParaRPr lang="ko-KR" altLang="en-US" dirty="0">
              <a:solidFill>
                <a:srgbClr val="4F4F4F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66" name="직선 화살표 연결선 65">
            <a:extLst>
              <a:ext uri="{FF2B5EF4-FFF2-40B4-BE49-F238E27FC236}">
                <a16:creationId xmlns:a16="http://schemas.microsoft.com/office/drawing/2014/main" id="{EEE09783-59B1-4C51-BEFB-D556FEBD2C04}"/>
              </a:ext>
            </a:extLst>
          </p:cNvPr>
          <p:cNvCxnSpPr>
            <a:cxnSpLocks/>
            <a:stCxn id="65" idx="3"/>
          </p:cNvCxnSpPr>
          <p:nvPr/>
        </p:nvCxnSpPr>
        <p:spPr>
          <a:xfrm>
            <a:off x="6190301" y="2814542"/>
            <a:ext cx="609029" cy="3635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CEDE03D3-50D1-4069-9040-5ED953567AD4}"/>
              </a:ext>
            </a:extLst>
          </p:cNvPr>
          <p:cNvSpPr txBox="1"/>
          <p:nvPr/>
        </p:nvSpPr>
        <p:spPr>
          <a:xfrm>
            <a:off x="7464371" y="5129045"/>
            <a:ext cx="1355105" cy="626701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dirty="0">
                <a:solidFill>
                  <a:srgbClr val="4F4F4F"/>
                </a:solidFill>
                <a:latin typeface="Arial Black" panose="020B0A04020102020204" pitchFamily="34" charset="0"/>
              </a:rPr>
              <a:t>Inner</a:t>
            </a:r>
            <a:br>
              <a:rPr lang="en-US" altLang="ko-KR" dirty="0">
                <a:solidFill>
                  <a:srgbClr val="4F4F4F"/>
                </a:solidFill>
                <a:latin typeface="Arial Black" panose="020B0A04020102020204" pitchFamily="34" charset="0"/>
              </a:rPr>
            </a:br>
            <a:r>
              <a:rPr lang="en-US" altLang="ko-KR" dirty="0">
                <a:solidFill>
                  <a:srgbClr val="4F4F4F"/>
                </a:solidFill>
                <a:latin typeface="Arial Black" panose="020B0A04020102020204" pitchFamily="34" charset="0"/>
              </a:rPr>
              <a:t>conductor</a:t>
            </a:r>
            <a:endParaRPr lang="ko-KR" altLang="en-US" dirty="0">
              <a:solidFill>
                <a:srgbClr val="4F4F4F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68" name="직선 화살표 연결선 67">
            <a:extLst>
              <a:ext uri="{FF2B5EF4-FFF2-40B4-BE49-F238E27FC236}">
                <a16:creationId xmlns:a16="http://schemas.microsoft.com/office/drawing/2014/main" id="{6D5FAF7B-78A4-4A5F-BBF3-A632CF56E6AF}"/>
              </a:ext>
            </a:extLst>
          </p:cNvPr>
          <p:cNvCxnSpPr>
            <a:cxnSpLocks/>
            <a:stCxn id="67" idx="0"/>
          </p:cNvCxnSpPr>
          <p:nvPr/>
        </p:nvCxnSpPr>
        <p:spPr>
          <a:xfrm flipH="1" flipV="1">
            <a:off x="7267575" y="4476750"/>
            <a:ext cx="874349" cy="65229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68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Y헤드라인">
      <a:majorFont>
        <a:latin typeface="HY헤드라인M"/>
        <a:ea typeface="HY헤드라인M"/>
        <a:cs typeface=""/>
      </a:majorFont>
      <a:minorFont>
        <a:latin typeface="HY헤드라인M"/>
        <a:ea typeface="HY헤드라인M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사용자 지정 2">
    <a:dk1>
      <a:srgbClr val="000000"/>
    </a:dk1>
    <a:lt1>
      <a:srgbClr val="FFFFFF"/>
    </a:lt1>
    <a:dk2>
      <a:srgbClr val="002060"/>
    </a:dk2>
    <a:lt2>
      <a:srgbClr val="E5E5E5"/>
    </a:lt2>
    <a:accent1>
      <a:srgbClr val="FF0000"/>
    </a:accent1>
    <a:accent2>
      <a:srgbClr val="002060"/>
    </a:accent2>
    <a:accent3>
      <a:srgbClr val="007272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Office">
    <a:majorFont>
      <a:latin typeface="맑은 고딕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맑은 고딕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12943</TotalTime>
  <Words>2167</Words>
  <Application>Microsoft Office PowerPoint</Application>
  <PresentationFormat>화면 슬라이드 쇼(4:3)</PresentationFormat>
  <Paragraphs>482</Paragraphs>
  <Slides>24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4" baseType="lpstr">
      <vt:lpstr>맑은 고딕</vt:lpstr>
      <vt:lpstr>Arial</vt:lpstr>
      <vt:lpstr>Wingdings</vt:lpstr>
      <vt:lpstr>Times New Roman</vt:lpstr>
      <vt:lpstr>Cambria Math</vt:lpstr>
      <vt:lpstr>HY헤드라인M</vt:lpstr>
      <vt:lpstr>휴먼둥근헤드라인</vt:lpstr>
      <vt:lpstr>Arial Black</vt:lpstr>
      <vt:lpstr>바탕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lenovo</dc:creator>
  <cp:lastModifiedBy>당정증/선임연구원/가속기개발연구부</cp:lastModifiedBy>
  <cp:revision>419</cp:revision>
  <cp:lastPrinted>2017-12-18T06:33:05Z</cp:lastPrinted>
  <dcterms:created xsi:type="dcterms:W3CDTF">2017-12-12T06:21:21Z</dcterms:created>
  <dcterms:modified xsi:type="dcterms:W3CDTF">2022-05-13T08:11:21Z</dcterms:modified>
</cp:coreProperties>
</file>