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2" r:id="rId4"/>
    <p:sldId id="283" r:id="rId5"/>
    <p:sldId id="257" r:id="rId6"/>
    <p:sldId id="274" r:id="rId7"/>
    <p:sldId id="279" r:id="rId8"/>
    <p:sldId id="275" r:id="rId9"/>
    <p:sldId id="276" r:id="rId10"/>
    <p:sldId id="269" r:id="rId11"/>
    <p:sldId id="260" r:id="rId12"/>
    <p:sldId id="272" r:id="rId13"/>
    <p:sldId id="268" r:id="rId14"/>
    <p:sldId id="265" r:id="rId15"/>
    <p:sldId id="259" r:id="rId16"/>
    <p:sldId id="284" r:id="rId17"/>
    <p:sldId id="285" r:id="rId18"/>
    <p:sldId id="267" r:id="rId19"/>
    <p:sldId id="273" r:id="rId20"/>
    <p:sldId id="263" r:id="rId21"/>
    <p:sldId id="271" r:id="rId22"/>
    <p:sldId id="264" r:id="rId23"/>
    <p:sldId id="261" r:id="rId24"/>
    <p:sldId id="282" r:id="rId25"/>
    <p:sldId id="278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9" autoAdjust="0"/>
    <p:restoredTop sz="89684" autoAdjust="0"/>
  </p:normalViewPr>
  <p:slideViewPr>
    <p:cSldViewPr snapToGrid="0">
      <p:cViewPr varScale="1">
        <p:scale>
          <a:sx n="76" d="100"/>
          <a:sy n="76" d="100"/>
        </p:scale>
        <p:origin x="8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013499\Desktop\&#46972;&#46024;%20&#53664;&#4720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013499\Desktop\&#46972;&#46024;%20&#53664;&#4720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Radon(Bq/m³)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Sheet2!$A$3:$A$48</c:f>
              <c:numCache>
                <c:formatCode>General</c:formatCode>
                <c:ptCount val="46"/>
                <c:pt idx="0">
                  <c:v>9</c:v>
                </c:pt>
                <c:pt idx="1">
                  <c:v>4</c:v>
                </c:pt>
                <c:pt idx="2">
                  <c:v>8</c:v>
                </c:pt>
                <c:pt idx="3">
                  <c:v>2</c:v>
                </c:pt>
                <c:pt idx="4">
                  <c:v>9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  <c:pt idx="8">
                  <c:v>4</c:v>
                </c:pt>
                <c:pt idx="9">
                  <c:v>8</c:v>
                </c:pt>
                <c:pt idx="10">
                  <c:v>15</c:v>
                </c:pt>
                <c:pt idx="11">
                  <c:v>6</c:v>
                </c:pt>
                <c:pt idx="12">
                  <c:v>27</c:v>
                </c:pt>
                <c:pt idx="13">
                  <c:v>19</c:v>
                </c:pt>
                <c:pt idx="14">
                  <c:v>7</c:v>
                </c:pt>
                <c:pt idx="15">
                  <c:v>4</c:v>
                </c:pt>
                <c:pt idx="16">
                  <c:v>5</c:v>
                </c:pt>
                <c:pt idx="17">
                  <c:v>2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2</c:v>
                </c:pt>
                <c:pt idx="22">
                  <c:v>2</c:v>
                </c:pt>
                <c:pt idx="23">
                  <c:v>0</c:v>
                </c:pt>
                <c:pt idx="24">
                  <c:v>4</c:v>
                </c:pt>
                <c:pt idx="25">
                  <c:v>1</c:v>
                </c:pt>
                <c:pt idx="26">
                  <c:v>10</c:v>
                </c:pt>
                <c:pt idx="27">
                  <c:v>22</c:v>
                </c:pt>
                <c:pt idx="28">
                  <c:v>7</c:v>
                </c:pt>
                <c:pt idx="29">
                  <c:v>17</c:v>
                </c:pt>
                <c:pt idx="30">
                  <c:v>12</c:v>
                </c:pt>
                <c:pt idx="31">
                  <c:v>12</c:v>
                </c:pt>
                <c:pt idx="32">
                  <c:v>9</c:v>
                </c:pt>
                <c:pt idx="33">
                  <c:v>13</c:v>
                </c:pt>
                <c:pt idx="34">
                  <c:v>10</c:v>
                </c:pt>
                <c:pt idx="35">
                  <c:v>9</c:v>
                </c:pt>
                <c:pt idx="36">
                  <c:v>14</c:v>
                </c:pt>
                <c:pt idx="37">
                  <c:v>7</c:v>
                </c:pt>
                <c:pt idx="38">
                  <c:v>11</c:v>
                </c:pt>
                <c:pt idx="39">
                  <c:v>2</c:v>
                </c:pt>
                <c:pt idx="40">
                  <c:v>5</c:v>
                </c:pt>
                <c:pt idx="41">
                  <c:v>5</c:v>
                </c:pt>
                <c:pt idx="42">
                  <c:v>9</c:v>
                </c:pt>
                <c:pt idx="43">
                  <c:v>9</c:v>
                </c:pt>
                <c:pt idx="44">
                  <c:v>13</c:v>
                </c:pt>
                <c:pt idx="45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503-440B-A994-364CB6D8E0F4}"/>
            </c:ext>
          </c:extLst>
        </c:ser>
        <c:ser>
          <c:idx val="1"/>
          <c:order val="1"/>
          <c:tx>
            <c:strRef>
              <c:f>Sheet2!$B$2</c:f>
              <c:strCache>
                <c:ptCount val="1"/>
                <c:pt idx="0">
                  <c:v>Humidity(%)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Sheet2!$B$3:$B$48</c:f>
              <c:numCache>
                <c:formatCode>General</c:formatCode>
                <c:ptCount val="46"/>
                <c:pt idx="0">
                  <c:v>45</c:v>
                </c:pt>
                <c:pt idx="1">
                  <c:v>50</c:v>
                </c:pt>
                <c:pt idx="2">
                  <c:v>64</c:v>
                </c:pt>
                <c:pt idx="3">
                  <c:v>65</c:v>
                </c:pt>
                <c:pt idx="4">
                  <c:v>60</c:v>
                </c:pt>
                <c:pt idx="5">
                  <c:v>51</c:v>
                </c:pt>
                <c:pt idx="6">
                  <c:v>32</c:v>
                </c:pt>
                <c:pt idx="7">
                  <c:v>24</c:v>
                </c:pt>
                <c:pt idx="8">
                  <c:v>18</c:v>
                </c:pt>
                <c:pt idx="9">
                  <c:v>19</c:v>
                </c:pt>
                <c:pt idx="10">
                  <c:v>39</c:v>
                </c:pt>
                <c:pt idx="11">
                  <c:v>52</c:v>
                </c:pt>
                <c:pt idx="12">
                  <c:v>60</c:v>
                </c:pt>
                <c:pt idx="13">
                  <c:v>64</c:v>
                </c:pt>
                <c:pt idx="14">
                  <c:v>47</c:v>
                </c:pt>
                <c:pt idx="15">
                  <c:v>31</c:v>
                </c:pt>
                <c:pt idx="16">
                  <c:v>22</c:v>
                </c:pt>
                <c:pt idx="17">
                  <c:v>31</c:v>
                </c:pt>
                <c:pt idx="18">
                  <c:v>35</c:v>
                </c:pt>
                <c:pt idx="19">
                  <c:v>41</c:v>
                </c:pt>
                <c:pt idx="20">
                  <c:v>65</c:v>
                </c:pt>
                <c:pt idx="21">
                  <c:v>80</c:v>
                </c:pt>
                <c:pt idx="22">
                  <c:v>78</c:v>
                </c:pt>
                <c:pt idx="23">
                  <c:v>65</c:v>
                </c:pt>
                <c:pt idx="24">
                  <c:v>67</c:v>
                </c:pt>
                <c:pt idx="25">
                  <c:v>75</c:v>
                </c:pt>
                <c:pt idx="26">
                  <c:v>80</c:v>
                </c:pt>
                <c:pt idx="27">
                  <c:v>80</c:v>
                </c:pt>
                <c:pt idx="28">
                  <c:v>90</c:v>
                </c:pt>
                <c:pt idx="29">
                  <c:v>82</c:v>
                </c:pt>
                <c:pt idx="30">
                  <c:v>63</c:v>
                </c:pt>
                <c:pt idx="31">
                  <c:v>55</c:v>
                </c:pt>
                <c:pt idx="32">
                  <c:v>60</c:v>
                </c:pt>
                <c:pt idx="33">
                  <c:v>68</c:v>
                </c:pt>
                <c:pt idx="34">
                  <c:v>77</c:v>
                </c:pt>
                <c:pt idx="35">
                  <c:v>77</c:v>
                </c:pt>
                <c:pt idx="36">
                  <c:v>78</c:v>
                </c:pt>
                <c:pt idx="37">
                  <c:v>75</c:v>
                </c:pt>
                <c:pt idx="38">
                  <c:v>35</c:v>
                </c:pt>
                <c:pt idx="39">
                  <c:v>27</c:v>
                </c:pt>
                <c:pt idx="40">
                  <c:v>36</c:v>
                </c:pt>
                <c:pt idx="41">
                  <c:v>50</c:v>
                </c:pt>
                <c:pt idx="42">
                  <c:v>61</c:v>
                </c:pt>
                <c:pt idx="43">
                  <c:v>75</c:v>
                </c:pt>
                <c:pt idx="44">
                  <c:v>79</c:v>
                </c:pt>
                <c:pt idx="45">
                  <c:v>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503-440B-A994-364CB6D8E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595312"/>
        <c:axId val="488584976"/>
      </c:lineChart>
      <c:catAx>
        <c:axId val="488595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88584976"/>
        <c:crosses val="autoZero"/>
        <c:auto val="1"/>
        <c:lblAlgn val="ctr"/>
        <c:lblOffset val="100"/>
        <c:noMultiLvlLbl val="0"/>
      </c:catAx>
      <c:valAx>
        <c:axId val="48858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88595312"/>
        <c:crosses val="autoZero"/>
        <c:crossBetween val="between"/>
      </c:valAx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Sheet6!$A$2</c:f>
              <c:strCache>
                <c:ptCount val="1"/>
                <c:pt idx="0">
                  <c:v>Bq/m³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Sheet6!$A$3:$A$48</c:f>
              <c:numCache>
                <c:formatCode>General</c:formatCode>
                <c:ptCount val="46"/>
                <c:pt idx="0">
                  <c:v>15</c:v>
                </c:pt>
                <c:pt idx="1">
                  <c:v>23</c:v>
                </c:pt>
                <c:pt idx="2">
                  <c:v>12</c:v>
                </c:pt>
                <c:pt idx="3">
                  <c:v>12</c:v>
                </c:pt>
                <c:pt idx="4">
                  <c:v>8</c:v>
                </c:pt>
                <c:pt idx="5">
                  <c:v>10</c:v>
                </c:pt>
                <c:pt idx="6">
                  <c:v>17</c:v>
                </c:pt>
                <c:pt idx="7">
                  <c:v>9</c:v>
                </c:pt>
                <c:pt idx="8">
                  <c:v>17</c:v>
                </c:pt>
                <c:pt idx="9">
                  <c:v>12</c:v>
                </c:pt>
                <c:pt idx="10">
                  <c:v>19</c:v>
                </c:pt>
                <c:pt idx="11">
                  <c:v>24</c:v>
                </c:pt>
                <c:pt idx="12">
                  <c:v>21</c:v>
                </c:pt>
                <c:pt idx="13">
                  <c:v>21</c:v>
                </c:pt>
                <c:pt idx="14">
                  <c:v>30</c:v>
                </c:pt>
                <c:pt idx="15">
                  <c:v>23</c:v>
                </c:pt>
                <c:pt idx="16">
                  <c:v>13</c:v>
                </c:pt>
                <c:pt idx="17">
                  <c:v>21</c:v>
                </c:pt>
                <c:pt idx="18">
                  <c:v>28</c:v>
                </c:pt>
                <c:pt idx="19">
                  <c:v>15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13</c:v>
                </c:pt>
                <c:pt idx="24">
                  <c:v>193</c:v>
                </c:pt>
                <c:pt idx="25">
                  <c:v>176</c:v>
                </c:pt>
                <c:pt idx="26">
                  <c:v>148</c:v>
                </c:pt>
                <c:pt idx="27">
                  <c:v>96</c:v>
                </c:pt>
                <c:pt idx="28">
                  <c:v>169</c:v>
                </c:pt>
                <c:pt idx="29">
                  <c:v>220</c:v>
                </c:pt>
                <c:pt idx="30">
                  <c:v>217</c:v>
                </c:pt>
                <c:pt idx="31">
                  <c:v>265</c:v>
                </c:pt>
                <c:pt idx="32">
                  <c:v>307</c:v>
                </c:pt>
                <c:pt idx="33">
                  <c:v>221</c:v>
                </c:pt>
                <c:pt idx="34">
                  <c:v>295</c:v>
                </c:pt>
                <c:pt idx="35">
                  <c:v>177</c:v>
                </c:pt>
                <c:pt idx="36">
                  <c:v>155</c:v>
                </c:pt>
                <c:pt idx="37">
                  <c:v>204</c:v>
                </c:pt>
                <c:pt idx="38">
                  <c:v>204</c:v>
                </c:pt>
                <c:pt idx="39">
                  <c:v>201</c:v>
                </c:pt>
                <c:pt idx="40">
                  <c:v>313</c:v>
                </c:pt>
                <c:pt idx="41">
                  <c:v>313</c:v>
                </c:pt>
                <c:pt idx="42">
                  <c:v>189</c:v>
                </c:pt>
                <c:pt idx="43">
                  <c:v>254</c:v>
                </c:pt>
                <c:pt idx="44">
                  <c:v>230</c:v>
                </c:pt>
                <c:pt idx="45">
                  <c:v>264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B75-4E6B-AE52-B93F68C41A73}"/>
            </c:ext>
          </c:extLst>
        </c:ser>
        <c:ser>
          <c:idx val="1"/>
          <c:order val="1"/>
          <c:tx>
            <c:strRef>
              <c:f>Sheet6!$B$2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Sheet6!$B$3:$B$48</c:f>
              <c:numCache>
                <c:formatCode>General</c:formatCode>
                <c:ptCount val="46"/>
                <c:pt idx="0">
                  <c:v>45</c:v>
                </c:pt>
                <c:pt idx="1">
                  <c:v>50</c:v>
                </c:pt>
                <c:pt idx="2">
                  <c:v>64</c:v>
                </c:pt>
                <c:pt idx="3">
                  <c:v>65</c:v>
                </c:pt>
                <c:pt idx="4">
                  <c:v>60</c:v>
                </c:pt>
                <c:pt idx="5">
                  <c:v>51</c:v>
                </c:pt>
                <c:pt idx="6">
                  <c:v>32</c:v>
                </c:pt>
                <c:pt idx="7">
                  <c:v>24</c:v>
                </c:pt>
                <c:pt idx="8">
                  <c:v>18</c:v>
                </c:pt>
                <c:pt idx="9">
                  <c:v>19</c:v>
                </c:pt>
                <c:pt idx="10">
                  <c:v>39</c:v>
                </c:pt>
                <c:pt idx="11">
                  <c:v>52</c:v>
                </c:pt>
                <c:pt idx="12">
                  <c:v>60</c:v>
                </c:pt>
                <c:pt idx="13">
                  <c:v>64</c:v>
                </c:pt>
                <c:pt idx="14">
                  <c:v>47</c:v>
                </c:pt>
                <c:pt idx="15">
                  <c:v>31</c:v>
                </c:pt>
                <c:pt idx="16">
                  <c:v>22</c:v>
                </c:pt>
                <c:pt idx="17">
                  <c:v>31</c:v>
                </c:pt>
                <c:pt idx="18">
                  <c:v>35</c:v>
                </c:pt>
                <c:pt idx="19">
                  <c:v>41</c:v>
                </c:pt>
                <c:pt idx="20">
                  <c:v>65</c:v>
                </c:pt>
                <c:pt idx="21">
                  <c:v>80</c:v>
                </c:pt>
                <c:pt idx="22">
                  <c:v>78</c:v>
                </c:pt>
                <c:pt idx="23">
                  <c:v>65</c:v>
                </c:pt>
                <c:pt idx="24">
                  <c:v>67</c:v>
                </c:pt>
                <c:pt idx="25">
                  <c:v>75</c:v>
                </c:pt>
                <c:pt idx="26">
                  <c:v>80</c:v>
                </c:pt>
                <c:pt idx="27">
                  <c:v>80</c:v>
                </c:pt>
                <c:pt idx="28">
                  <c:v>90</c:v>
                </c:pt>
                <c:pt idx="29">
                  <c:v>82</c:v>
                </c:pt>
                <c:pt idx="30">
                  <c:v>63</c:v>
                </c:pt>
                <c:pt idx="31">
                  <c:v>55</c:v>
                </c:pt>
                <c:pt idx="32">
                  <c:v>60</c:v>
                </c:pt>
                <c:pt idx="33">
                  <c:v>68</c:v>
                </c:pt>
                <c:pt idx="34">
                  <c:v>77</c:v>
                </c:pt>
                <c:pt idx="35">
                  <c:v>77</c:v>
                </c:pt>
                <c:pt idx="36">
                  <c:v>78</c:v>
                </c:pt>
                <c:pt idx="37">
                  <c:v>75</c:v>
                </c:pt>
                <c:pt idx="38">
                  <c:v>35</c:v>
                </c:pt>
                <c:pt idx="39">
                  <c:v>27</c:v>
                </c:pt>
                <c:pt idx="40">
                  <c:v>36</c:v>
                </c:pt>
                <c:pt idx="41">
                  <c:v>50</c:v>
                </c:pt>
                <c:pt idx="42">
                  <c:v>61</c:v>
                </c:pt>
                <c:pt idx="43">
                  <c:v>75</c:v>
                </c:pt>
                <c:pt idx="44">
                  <c:v>79</c:v>
                </c:pt>
                <c:pt idx="45">
                  <c:v>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B75-4E6B-AE52-B93F68C41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589872"/>
        <c:axId val="488593136"/>
      </c:lineChart>
      <c:catAx>
        <c:axId val="488589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88593136"/>
        <c:crosses val="autoZero"/>
        <c:auto val="1"/>
        <c:lblAlgn val="ctr"/>
        <c:lblOffset val="100"/>
        <c:noMultiLvlLbl val="0"/>
      </c:catAx>
      <c:valAx>
        <c:axId val="48859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88589872"/>
        <c:crosses val="autoZero"/>
        <c:crossBetween val="between"/>
      </c:valAx>
      <c:spPr>
        <a:noFill/>
        <a:ln>
          <a:solidFill>
            <a:schemeClr val="accent1">
              <a:alpha val="4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CCFB9-A4CC-4A2B-BC4B-B5AB0FAC3DF7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1D0D9-37A3-44FD-AEC9-F3AE51842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383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머리글 개체 틀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9" name="슬라이드 이미지 개체 틀 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9B785-A3B4-4FBD-98E9-DEF4345205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9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err="1" smtClean="0"/>
              <a:t>라돈</a:t>
            </a:r>
            <a:r>
              <a:rPr lang="ko-KR" altLang="en-US" dirty="0" smtClean="0"/>
              <a:t> 검출기를 이용하여  주변의  </a:t>
            </a:r>
            <a:r>
              <a:rPr lang="ko-KR" altLang="en-US" dirty="0" err="1" smtClean="0"/>
              <a:t>라돈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토론 붕괴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핵종이</a:t>
            </a:r>
            <a:r>
              <a:rPr lang="ko-KR" altLang="en-US" baseline="0" dirty="0" smtClean="0"/>
              <a:t> </a:t>
            </a:r>
            <a:r>
              <a:rPr lang="ko-KR" altLang="en-US" dirty="0" smtClean="0"/>
              <a:t>미세먼지 </a:t>
            </a:r>
            <a:r>
              <a:rPr lang="ko-KR" altLang="en-US" dirty="0" err="1" smtClean="0"/>
              <a:t>채집기</a:t>
            </a:r>
            <a:r>
              <a:rPr lang="ko-KR" altLang="en-US" dirty="0" smtClean="0"/>
              <a:t> 내부의 </a:t>
            </a:r>
            <a:r>
              <a:rPr lang="ko-KR" altLang="en-US" dirty="0" err="1" smtClean="0"/>
              <a:t>단반감기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핵종</a:t>
            </a:r>
            <a:r>
              <a:rPr lang="ko-KR" altLang="en-US" dirty="0" smtClean="0"/>
              <a:t> 측정에 영향을 얼마나 미치는가에 대해 확인을 하는 연구를 하였습니다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140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169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baseline="0" dirty="0" smtClean="0"/>
              <a:t>대기 환경 정보 사이트  </a:t>
            </a:r>
            <a:endParaRPr lang="en-US" altLang="ko-KR" baseline="0" dirty="0" smtClean="0"/>
          </a:p>
          <a:p>
            <a:r>
              <a:rPr lang="ko-KR" altLang="en-US" baseline="0" dirty="0" smtClean="0"/>
              <a:t>미세먼지가 날씨와 </a:t>
            </a:r>
            <a:r>
              <a:rPr lang="ko-KR" altLang="en-US" baseline="0" dirty="0" smtClean="0"/>
              <a:t>온도의 영향을 받을 수 있기 때문에 </a:t>
            </a:r>
            <a:endParaRPr lang="en-US" altLang="ko-KR" baseline="0" dirty="0" smtClean="0"/>
          </a:p>
          <a:p>
            <a:r>
              <a:rPr lang="en-US" altLang="ko-KR" baseline="0" dirty="0" smtClean="0"/>
              <a:t>accuweather.com </a:t>
            </a:r>
            <a:r>
              <a:rPr lang="ko-KR" altLang="en-US" baseline="0" dirty="0" smtClean="0"/>
              <a:t>이란 사이트에서 온도와 날씨 </a:t>
            </a:r>
            <a:r>
              <a:rPr lang="ko-KR" altLang="en-US" baseline="0" dirty="0" err="1" smtClean="0"/>
              <a:t>데이터도갖고</a:t>
            </a:r>
            <a:r>
              <a:rPr lang="ko-KR" altLang="en-US" baseline="0" smtClean="0"/>
              <a:t> 와서 분석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808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미세먼지에서 </a:t>
            </a:r>
            <a:r>
              <a:rPr lang="ko-KR" altLang="en-US" dirty="0" err="1" smtClean="0"/>
              <a:t>포집된</a:t>
            </a:r>
            <a:r>
              <a:rPr lang="ko-KR" altLang="en-US" dirty="0" smtClean="0"/>
              <a:t> 필터를 </a:t>
            </a:r>
            <a:r>
              <a:rPr lang="en-US" altLang="ko-KR" dirty="0" smtClean="0"/>
              <a:t>3</a:t>
            </a:r>
            <a:r>
              <a:rPr lang="ko-KR" altLang="en-US" dirty="0" smtClean="0"/>
              <a:t>시간 간격으로 교체하여서 교체된 필터를 </a:t>
            </a:r>
            <a:r>
              <a:rPr lang="ko-KR" altLang="en-US" dirty="0" err="1" smtClean="0"/>
              <a:t>지퍼백에</a:t>
            </a:r>
            <a:r>
              <a:rPr lang="ko-KR" altLang="en-US" dirty="0" smtClean="0"/>
              <a:t> 넣고</a:t>
            </a:r>
            <a:endParaRPr lang="en-US" altLang="ko-KR" dirty="0" smtClean="0"/>
          </a:p>
          <a:p>
            <a:r>
              <a:rPr lang="ko-KR" altLang="en-US" dirty="0" smtClean="0"/>
              <a:t> 약 </a:t>
            </a:r>
            <a:r>
              <a:rPr lang="en-US" altLang="ko-KR" dirty="0" smtClean="0"/>
              <a:t>1</a:t>
            </a:r>
            <a:r>
              <a:rPr lang="ko-KR" altLang="en-US" dirty="0" smtClean="0"/>
              <a:t>시간 동안 </a:t>
            </a:r>
            <a:r>
              <a:rPr lang="en-US" altLang="ko-KR" dirty="0" err="1" smtClean="0"/>
              <a:t>HPGe</a:t>
            </a:r>
            <a:r>
              <a:rPr lang="en-US" altLang="ko-KR" dirty="0" smtClean="0"/>
              <a:t> </a:t>
            </a:r>
            <a:r>
              <a:rPr lang="ko-KR" altLang="en-US" dirty="0" smtClean="0"/>
              <a:t>검출기로 계측하여 피크를 분석할 것입니다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7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err="1" smtClean="0"/>
              <a:t>라돈</a:t>
            </a:r>
            <a:r>
              <a:rPr lang="ko-KR" altLang="en-US" dirty="0" smtClean="0"/>
              <a:t> 검출기는 토론과 </a:t>
            </a:r>
            <a:r>
              <a:rPr lang="ko-KR" altLang="en-US" dirty="0" err="1" smtClean="0"/>
              <a:t>라돈을</a:t>
            </a:r>
            <a:r>
              <a:rPr lang="ko-KR" altLang="en-US" dirty="0" smtClean="0"/>
              <a:t> 측정할 수 있는데 </a:t>
            </a:r>
            <a:r>
              <a:rPr lang="en-US" altLang="ko-KR" dirty="0" smtClean="0"/>
              <a:t>212Pb, 214Bi, 214Pb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라돈의</a:t>
            </a:r>
            <a:r>
              <a:rPr lang="ko-KR" altLang="en-US" dirty="0" smtClean="0"/>
              <a:t> 자손핵종으로 발생할 수 있으므로 </a:t>
            </a:r>
            <a:endParaRPr lang="en-US" altLang="ko-KR" dirty="0" smtClean="0"/>
          </a:p>
          <a:p>
            <a:r>
              <a:rPr lang="ko-KR" altLang="en-US" dirty="0" err="1" smtClean="0"/>
              <a:t>라돈</a:t>
            </a:r>
            <a:r>
              <a:rPr lang="ko-KR" altLang="en-US" dirty="0" smtClean="0"/>
              <a:t> 검출기의 </a:t>
            </a:r>
            <a:r>
              <a:rPr lang="ko-KR" altLang="en-US" dirty="0" err="1" smtClean="0"/>
              <a:t>라돈</a:t>
            </a:r>
            <a:r>
              <a:rPr lang="ko-KR" altLang="en-US" dirty="0" smtClean="0"/>
              <a:t> 수치와 미세먼지 필터에 방출되는 신호와 연관성을 확인하였습니다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983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214Bi,</a:t>
            </a:r>
            <a:r>
              <a:rPr lang="en-US" altLang="ko-KR" baseline="0" dirty="0" smtClean="0"/>
              <a:t> 214Pb </a:t>
            </a:r>
            <a:r>
              <a:rPr lang="ko-KR" altLang="en-US" baseline="0" dirty="0" smtClean="0"/>
              <a:t>의 신호가 가장 강하게 나타났다 </a:t>
            </a:r>
            <a:r>
              <a:rPr lang="en-US" altLang="ko-KR" baseline="0" dirty="0" smtClean="0"/>
              <a:t>212Pb </a:t>
            </a:r>
            <a:r>
              <a:rPr lang="ko-KR" altLang="en-US" baseline="0" dirty="0" smtClean="0"/>
              <a:t>의 신호가 현저하게 낮게 나왔습니다</a:t>
            </a:r>
            <a:r>
              <a:rPr lang="en-US" altLang="ko-KR" baseline="0" dirty="0" smtClean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방사능 값을 유량으로 나누었을 경우에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방사성핵종의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양”을 얻습니다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이게 결국 미세먼지를 수집하여 얻는 방법이기 때문에 “단위부피 당 방사성핵종의 양” 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 질량에 해당하는 값으로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나누어줘서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비방사능으로 비교하는 것이 옳다고 보임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  <a:p>
            <a:r>
              <a:rPr lang="en-US" altLang="ko-KR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B785-A3B4-4FBD-98E9-DEF4345205A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42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해외 논문에서는 특정 </a:t>
            </a:r>
            <a:r>
              <a:rPr lang="ko-KR" altLang="en-US" dirty="0" err="1" smtClean="0"/>
              <a:t>핵종이</a:t>
            </a:r>
            <a:r>
              <a:rPr lang="ko-KR" altLang="en-US" dirty="0" smtClean="0"/>
              <a:t> 온도의 변화에 인한 영향이 있는 것으로 확인</a:t>
            </a:r>
            <a:endParaRPr lang="en-US" altLang="ko-KR" dirty="0" smtClean="0"/>
          </a:p>
          <a:p>
            <a:r>
              <a:rPr lang="ko-KR" altLang="en-US" dirty="0" smtClean="0"/>
              <a:t>이것은 작년도 데이터에서 온도와 미세먼지를 따로 추출한 결과</a:t>
            </a:r>
            <a:endParaRPr lang="en-US" altLang="ko-KR" dirty="0" smtClean="0"/>
          </a:p>
          <a:p>
            <a:r>
              <a:rPr lang="ko-KR" altLang="en-US" dirty="0" smtClean="0"/>
              <a:t>데이터</a:t>
            </a:r>
            <a:r>
              <a:rPr lang="ko-KR" altLang="en-US" baseline="0" dirty="0" smtClean="0"/>
              <a:t>의 </a:t>
            </a:r>
            <a:r>
              <a:rPr lang="ko-KR" altLang="en-US" baseline="0" dirty="0" err="1" smtClean="0"/>
              <a:t>모수가</a:t>
            </a:r>
            <a:r>
              <a:rPr lang="ko-KR" altLang="en-US" baseline="0" dirty="0" smtClean="0"/>
              <a:t> 더 필요할 것으로 보입니다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B785-A3B4-4FBD-98E9-DEF4345205A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048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err="1" smtClean="0"/>
              <a:t>라돈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검출기의 세팅을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시간 간격으로 조정한 후에 미세먼지 </a:t>
            </a:r>
            <a:r>
              <a:rPr lang="ko-KR" altLang="en-US" baseline="0" dirty="0" err="1" smtClean="0"/>
              <a:t>채집기와</a:t>
            </a:r>
            <a:r>
              <a:rPr lang="ko-KR" altLang="en-US" baseline="0" dirty="0" smtClean="0"/>
              <a:t> 동시에 가동을 하여서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시간 간격으로 </a:t>
            </a:r>
            <a:endParaRPr lang="en-US" altLang="ko-KR" baseline="0" dirty="0" smtClean="0"/>
          </a:p>
          <a:p>
            <a:r>
              <a:rPr lang="ko-KR" altLang="en-US" baseline="0" dirty="0" err="1" smtClean="0"/>
              <a:t>라돈과</a:t>
            </a:r>
            <a:r>
              <a:rPr lang="ko-KR" altLang="en-US" baseline="0" dirty="0" smtClean="0"/>
              <a:t> 토론 검출 확인하면서 동시에 </a:t>
            </a:r>
            <a:endParaRPr lang="en-US" altLang="ko-KR" baseline="0" dirty="0" smtClean="0"/>
          </a:p>
          <a:p>
            <a:r>
              <a:rPr lang="ko-KR" altLang="en-US" baseline="0" dirty="0" err="1" smtClean="0"/>
              <a:t>저마늄</a:t>
            </a:r>
            <a:r>
              <a:rPr lang="ko-KR" altLang="en-US" baseline="0" dirty="0" smtClean="0"/>
              <a:t> 검출기에서 카운트 되는 </a:t>
            </a:r>
            <a:r>
              <a:rPr lang="ko-KR" altLang="en-US" baseline="0" dirty="0" err="1" smtClean="0"/>
              <a:t>핵종을</a:t>
            </a:r>
            <a:r>
              <a:rPr lang="ko-KR" altLang="en-US" baseline="0" dirty="0" smtClean="0"/>
              <a:t> 최대한 동시에 확인할 계획입니다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975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err="1" smtClean="0"/>
              <a:t>라돈</a:t>
            </a:r>
            <a:r>
              <a:rPr lang="ko-KR" altLang="en-US" dirty="0" smtClean="0"/>
              <a:t> 검출기의 경우 토론과 </a:t>
            </a:r>
            <a:r>
              <a:rPr lang="ko-KR" altLang="en-US" dirty="0" err="1" smtClean="0"/>
              <a:t>라돈이</a:t>
            </a:r>
            <a:r>
              <a:rPr lang="ko-KR" altLang="en-US" dirty="0" smtClean="0"/>
              <a:t> 어느 위치에서 주로 검출이 되며 </a:t>
            </a:r>
            <a:endParaRPr lang="en-US" altLang="ko-KR" dirty="0" smtClean="0"/>
          </a:p>
          <a:p>
            <a:r>
              <a:rPr lang="ko-KR" altLang="en-US" dirty="0" smtClean="0"/>
              <a:t>온도나 습도에 영향을 받는가를 확인하기 위하여 측정 위치를 바꾸었습니다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449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baseline="0" dirty="0" smtClean="0"/>
              <a:t>오른쪽 그림 </a:t>
            </a:r>
            <a:r>
              <a:rPr lang="en-US" altLang="ko-KR" baseline="0" dirty="0" smtClean="0"/>
              <a:t>comment, 7Be</a:t>
            </a:r>
            <a:r>
              <a:rPr lang="ko-KR" altLang="en-US" baseline="0" dirty="0" smtClean="0"/>
              <a:t>과 </a:t>
            </a:r>
            <a:r>
              <a:rPr lang="en-US" altLang="ko-KR" baseline="0" dirty="0" smtClean="0"/>
              <a:t>210 </a:t>
            </a:r>
            <a:r>
              <a:rPr lang="en-US" altLang="ko-KR" baseline="0" dirty="0" err="1" smtClean="0"/>
              <a:t>Pb</a:t>
            </a:r>
            <a:r>
              <a:rPr lang="en-US" altLang="ko-KR" baseline="0" dirty="0" smtClean="0"/>
              <a:t>, 212Pb </a:t>
            </a:r>
            <a:r>
              <a:rPr lang="ko-KR" altLang="en-US" baseline="0" dirty="0" smtClean="0"/>
              <a:t>의 경우에는 </a:t>
            </a:r>
            <a:r>
              <a:rPr lang="en-US" altLang="ko-KR" baseline="0" dirty="0" smtClean="0"/>
              <a:t>214 </a:t>
            </a:r>
            <a:r>
              <a:rPr lang="en-US" altLang="ko-KR" baseline="0" dirty="0" err="1" smtClean="0"/>
              <a:t>Pb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보다 카운트가 적게 이루어졌습니다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토론의 영향이 거의 없는 것이라 판단이 되는데  이는 토론의 짧은 반감기와 옥상에서 미세먼지 </a:t>
            </a:r>
            <a:r>
              <a:rPr lang="ko-KR" altLang="en-US" baseline="0" dirty="0" err="1" smtClean="0"/>
              <a:t>채집기로</a:t>
            </a:r>
            <a:r>
              <a:rPr lang="ko-KR" altLang="en-US" baseline="0" dirty="0" smtClean="0"/>
              <a:t> 수집한 것의 영향이 큰 것으로 보고 있습니다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750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라돈검출기를 확인을 해본 결과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dirty="0" err="1" smtClean="0"/>
              <a:t>라돈검출과</a:t>
            </a:r>
            <a:r>
              <a:rPr lang="ko-KR" altLang="en-US" dirty="0" smtClean="0"/>
              <a:t> 습도와의 연관</a:t>
            </a:r>
            <a:r>
              <a:rPr lang="ko-KR" altLang="en-US" baseline="0" dirty="0" smtClean="0"/>
              <a:t>성을 정비례 관계로 보고 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다만 상관계수가 </a:t>
            </a:r>
            <a:r>
              <a:rPr lang="en-US" altLang="ko-KR" baseline="0" dirty="0" smtClean="0"/>
              <a:t>0.5 </a:t>
            </a:r>
            <a:r>
              <a:rPr lang="ko-KR" altLang="en-US" baseline="0" dirty="0" smtClean="0"/>
              <a:t>미만으로 나오기 때문에 상관관계를 명확하게 </a:t>
            </a:r>
            <a:r>
              <a:rPr lang="ko-KR" altLang="en-US" baseline="0" dirty="0" err="1" smtClean="0"/>
              <a:t>할꺼면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모수가</a:t>
            </a:r>
            <a:r>
              <a:rPr lang="ko-KR" altLang="en-US" baseline="0" dirty="0" smtClean="0"/>
              <a:t> 많아야 할 것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92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저희가 왜 이 연구를 하는지 그리고 이 연구에서 보완할 점을 찾기 위해</a:t>
            </a:r>
            <a:r>
              <a:rPr lang="ko-KR" altLang="en-US" baseline="0" dirty="0" smtClean="0"/>
              <a:t> 한 작업들</a:t>
            </a:r>
            <a:r>
              <a:rPr lang="en-US" altLang="ko-KR" baseline="0" dirty="0" smtClean="0"/>
              <a:t>, </a:t>
            </a:r>
            <a:r>
              <a:rPr lang="ko-KR" altLang="en-US" dirty="0" smtClean="0"/>
              <a:t>현재 내린 결론에 대해 서술하였습니다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546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토론의 측정 결과는 </a:t>
            </a:r>
            <a:r>
              <a:rPr lang="ko-KR" altLang="en-US" dirty="0" err="1" smtClean="0"/>
              <a:t>라돈과</a:t>
            </a:r>
            <a:r>
              <a:rPr lang="ko-KR" altLang="en-US" dirty="0" smtClean="0"/>
              <a:t> 다르게 지형에 따라 검출 수치가 크게 변화하였습니다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토양에 인접할 수록 토론의 검출 값이 월등히 높아짐을 확인하였습니다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토론과</a:t>
            </a:r>
            <a:r>
              <a:rPr lang="ko-KR" altLang="en-US" baseline="0" dirty="0" smtClean="0"/>
              <a:t> 수분과의 상관관계는 없을 것으로 보이고 있습니다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452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997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미세먼지는 대다수의 인식</a:t>
            </a:r>
            <a:r>
              <a:rPr lang="ko-KR" altLang="en-US" baseline="0" dirty="0" smtClean="0"/>
              <a:t>이 황사와 비슷한 개념으로 알고 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하지만 미세먼지는 황사와 달리 오염원을 규정 짓기 어렵고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크기는 황사보다 작으며 다양한 화학물질로 이루어져 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미세먼지 흡입으로 호흡기 질환이나 혈전 등의 </a:t>
            </a:r>
            <a:r>
              <a:rPr lang="ko-KR" altLang="en-US" baseline="0" dirty="0" err="1" smtClean="0"/>
              <a:t>리스크가</a:t>
            </a:r>
            <a:r>
              <a:rPr lang="ko-KR" altLang="en-US" baseline="0" dirty="0" smtClean="0"/>
              <a:t> 발생할 수 있으며 미세먼지의 모니터링이 정확히 이루어져야 할 것으로 보입니다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B785-A3B4-4FBD-98E9-DEF4345205A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092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하지만 미세먼지는 </a:t>
            </a:r>
            <a:r>
              <a:rPr lang="en-US" altLang="ko-KR" dirty="0" smtClean="0"/>
              <a:t>PM10 </a:t>
            </a:r>
            <a:r>
              <a:rPr lang="ko-KR" altLang="en-US" dirty="0" smtClean="0"/>
              <a:t>의 미세먼지와</a:t>
            </a:r>
            <a:r>
              <a:rPr lang="en-US" altLang="ko-KR" baseline="0" dirty="0" smtClean="0"/>
              <a:t> PM2.5 </a:t>
            </a:r>
            <a:r>
              <a:rPr lang="ko-KR" altLang="en-US" baseline="0" dirty="0" smtClean="0"/>
              <a:t>의 </a:t>
            </a:r>
            <a:r>
              <a:rPr lang="ko-KR" altLang="en-US" baseline="0" dirty="0" err="1" smtClean="0"/>
              <a:t>초미세먼지로</a:t>
            </a:r>
            <a:r>
              <a:rPr lang="ko-KR" altLang="en-US" baseline="0" dirty="0" smtClean="0"/>
              <a:t> 나뉘게 되는데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미세먼지의 크기는 머리카락의 두께보다 훨씬 작은 사이즈이고 물질의 구성이 복잡합니다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미세먼지는 오른쪽 그림과 같이 다양한 곳에서 발생을 하게 됩니다</a:t>
            </a:r>
            <a:r>
              <a:rPr lang="en-US" altLang="ko-KR" baseline="0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24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이를 위하여 미세먼지를 방사화 분석을 하여 </a:t>
            </a:r>
            <a:r>
              <a:rPr lang="ko-KR" altLang="en-US" dirty="0" err="1" smtClean="0"/>
              <a:t>시료내에</a:t>
            </a:r>
            <a:r>
              <a:rPr lang="ko-KR" altLang="en-US" dirty="0" smtClean="0"/>
              <a:t> 방사능 분석을 하는 것을 시작으로 </a:t>
            </a:r>
            <a:endParaRPr lang="en-US" altLang="ko-KR" dirty="0" smtClean="0"/>
          </a:p>
          <a:p>
            <a:r>
              <a:rPr lang="ko-KR" altLang="en-US" dirty="0" smtClean="0"/>
              <a:t>미세먼지의 모니터링을 구축하고 오염원을 최대한 정확하게 평가하는 것을 목표로 하고 있습니다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467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저희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연구소에서 방사화 분석을 하기 위한 연구는 다음과 같은 절차를 계획 중입니다</a:t>
            </a:r>
            <a:r>
              <a:rPr lang="en-US" altLang="ko-KR" baseline="0" dirty="0" smtClean="0"/>
              <a:t>.  </a:t>
            </a:r>
          </a:p>
          <a:p>
            <a:r>
              <a:rPr lang="en-US" altLang="ko-KR" baseline="0" dirty="0" smtClean="0"/>
              <a:t>LISB </a:t>
            </a:r>
            <a:r>
              <a:rPr lang="ko-KR" altLang="en-US" baseline="0" dirty="0" smtClean="0"/>
              <a:t>원소조성 측정</a:t>
            </a:r>
            <a:r>
              <a:rPr lang="en-US" altLang="ko-KR" baseline="0" dirty="0" smtClean="0"/>
              <a:t>, MC-ICP-MS – </a:t>
            </a:r>
            <a:r>
              <a:rPr lang="ko-KR" altLang="en-US" baseline="0" dirty="0" err="1" smtClean="0"/>
              <a:t>플라즈마</a:t>
            </a:r>
            <a:r>
              <a:rPr lang="ko-KR" altLang="en-US" baseline="0" dirty="0" smtClean="0"/>
              <a:t> 질량 분석법</a:t>
            </a:r>
            <a:endParaRPr lang="en-US" altLang="ko-KR" baseline="0" dirty="0" smtClean="0"/>
          </a:p>
          <a:p>
            <a:r>
              <a:rPr lang="en-US" altLang="ko-KR" dirty="0" smtClean="0"/>
              <a:t>XRF</a:t>
            </a:r>
            <a:r>
              <a:rPr lang="en-US" altLang="ko-KR" baseline="0" dirty="0" smtClean="0"/>
              <a:t> - X</a:t>
            </a:r>
            <a:r>
              <a:rPr lang="ko-KR" altLang="en-US" baseline="0" dirty="0" smtClean="0"/>
              <a:t>선 형광 분석법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B785-A3B4-4FBD-98E9-DEF4345205A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50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baseline="0" dirty="0" err="1" smtClean="0"/>
              <a:t>장반감기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핵종인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Be7 </a:t>
            </a:r>
            <a:r>
              <a:rPr lang="ko-KR" altLang="en-US" baseline="0" dirty="0" smtClean="0"/>
              <a:t>이나 </a:t>
            </a:r>
            <a:r>
              <a:rPr lang="en-US" altLang="ko-KR" baseline="0" dirty="0" smtClean="0"/>
              <a:t>210 </a:t>
            </a:r>
            <a:r>
              <a:rPr lang="en-US" altLang="ko-KR" baseline="0" dirty="0" err="1" smtClean="0"/>
              <a:t>Pb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는 검출될 시 해외 발이라는 것을 확인</a:t>
            </a:r>
            <a:endParaRPr lang="en-US" altLang="ko-KR" baseline="0" dirty="0" smtClean="0"/>
          </a:p>
          <a:p>
            <a:r>
              <a:rPr lang="ko-KR" altLang="en-US" baseline="0" dirty="0" err="1" smtClean="0"/>
              <a:t>단반감기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핵종의</a:t>
            </a:r>
            <a:r>
              <a:rPr lang="ko-KR" altLang="en-US" baseline="0" dirty="0" smtClean="0"/>
              <a:t> 경우에는 같이 국내 발일 가능성이 높습니다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또한 오른쪽의 그림과 같이 온도에 따라 토양의 온도가 대기의 온도보다 높을 </a:t>
            </a:r>
            <a:r>
              <a:rPr lang="ko-KR" altLang="en-US" baseline="0" dirty="0" smtClean="0"/>
              <a:t>경우에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18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해안가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고지대의 조건을 찾아본 결과 서해안 가의 고도가 높은 섬에서 </a:t>
            </a:r>
            <a:endParaRPr lang="en-US" altLang="ko-KR" dirty="0" smtClean="0"/>
          </a:p>
          <a:p>
            <a:r>
              <a:rPr lang="ko-KR" altLang="en-US" dirty="0" err="1" smtClean="0"/>
              <a:t>포집하는</a:t>
            </a:r>
            <a:r>
              <a:rPr lang="ko-KR" altLang="en-US" dirty="0" smtClean="0"/>
              <a:t> 것이 유리할 것이라 보고 있고 이쪽을 중심으로 측정을 할 계획입니다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940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외국 </a:t>
            </a:r>
            <a:r>
              <a:rPr lang="ko-KR" altLang="en-US" dirty="0" smtClean="0"/>
              <a:t>발 국내 발 </a:t>
            </a:r>
            <a:r>
              <a:rPr lang="ko-KR" altLang="en-US" baseline="0" dirty="0" smtClean="0"/>
              <a:t> </a:t>
            </a:r>
            <a:r>
              <a:rPr lang="ko-KR" altLang="en-US" baseline="0" dirty="0" smtClean="0"/>
              <a:t>미세먼지의 경로를 예측하기 위하여 </a:t>
            </a:r>
            <a:endParaRPr lang="en-US" altLang="ko-KR" baseline="0" dirty="0" smtClean="0"/>
          </a:p>
          <a:p>
            <a:r>
              <a:rPr lang="en-US" altLang="ko-KR" baseline="0" dirty="0" smtClean="0"/>
              <a:t>cluster </a:t>
            </a:r>
            <a:r>
              <a:rPr lang="ko-KR" altLang="en-US" baseline="0" dirty="0" smtClean="0"/>
              <a:t>의 수를 조정하여 대기의 흐름을 확인을 하도록 하였습니다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3CD6D31-AAEB-4959-AC88-4FE5D775389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96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DED3-8A7B-4856-8832-2EF78F8748BC}" type="datetime1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C83B-FC30-482A-9A49-3DB25EF51CB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2675"/>
            <a:ext cx="22669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1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7C4E-513F-4B16-98FE-C0171F47B07A}" type="datetime1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C83B-FC30-482A-9A49-3DB25EF51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50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2D8-ECC7-442F-B1A1-B2E2CCEDD212}" type="datetime1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C83B-FC30-482A-9A49-3DB25EF51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75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CF94-67D4-409B-842A-82C4DF384EA4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3F2C-8C23-44E0-B2AD-377B8CB8E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13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CF94-67D4-409B-842A-82C4DF384EA4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3F2C-8C23-44E0-B2AD-377B8CB8E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67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CF94-67D4-409B-842A-82C4DF384EA4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3F2C-8C23-44E0-B2AD-377B8CB8E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7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CF94-67D4-409B-842A-82C4DF384EA4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3F2C-8C23-44E0-B2AD-377B8CB8E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12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CF94-67D4-409B-842A-82C4DF384EA4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3F2C-8C23-44E0-B2AD-377B8CB8E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38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CF94-67D4-409B-842A-82C4DF384EA4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3F2C-8C23-44E0-B2AD-377B8CB8E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596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CF94-67D4-409B-842A-82C4DF384EA4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3F2C-8C23-44E0-B2AD-377B8CB8E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57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CF94-67D4-409B-842A-82C4DF384EA4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3F2C-8C23-44E0-B2AD-377B8CB8E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93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8876-8399-4565-8084-61A63974CDD4}" type="datetime1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C83B-FC30-482A-9A49-3DB25EF51CB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2675"/>
            <a:ext cx="22669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1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CF94-67D4-409B-842A-82C4DF384EA4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3F2C-8C23-44E0-B2AD-377B8CB8E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152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CF94-67D4-409B-842A-82C4DF384EA4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3F2C-8C23-44E0-B2AD-377B8CB8E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759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CF94-67D4-409B-842A-82C4DF384EA4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3F2C-8C23-44E0-B2AD-377B8CB8E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4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CDCF-E5AC-4DB3-8C0C-080D4D7125B2}" type="datetime1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C83B-FC30-482A-9A49-3DB25EF51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6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970E-1E86-432A-BE2D-2D4AA1862F27}" type="datetime1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C83B-FC30-482A-9A49-3DB25EF51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61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64CA-0F1A-4120-A5EE-50207AC893F2}" type="datetime1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C83B-FC30-482A-9A49-3DB25EF51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18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B250-3C6E-4B7B-970B-34E046E98C07}" type="datetime1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C83B-FC30-482A-9A49-3DB25EF51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6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927C-FC6B-435D-B190-9E3F5D715B5E}" type="datetime1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C83B-FC30-482A-9A49-3DB25EF51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16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3D7D-A9FC-4770-9829-3B8FBA215CC3}" type="datetime1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C83B-FC30-482A-9A49-3DB25EF51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6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3F0-983F-4B2A-B647-AD3BA1846559}" type="datetime1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C83B-FC30-482A-9A49-3DB25EF51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7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C1B2-394C-4C0B-958F-2AD5B77CB053}" type="datetime1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AC83B-FC30-482A-9A49-3DB25EF51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88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CF94-67D4-409B-842A-82C4DF384EA4}" type="datetimeFigureOut">
              <a:rPr lang="ko-KR" altLang="en-US" smtClean="0"/>
              <a:t>2022-05-19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D3F2C-8C23-44E0-B2AD-377B8CB8E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21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ko-KR" b="1" dirty="0"/>
              <a:t/>
            </a:r>
            <a:br>
              <a:rPr lang="ko-KR" altLang="ko-KR" b="1" dirty="0"/>
            </a:br>
            <a:r>
              <a:rPr lang="en-US" altLang="ko-KR" sz="3300" b="1" dirty="0"/>
              <a:t>S</a:t>
            </a:r>
            <a:r>
              <a:rPr lang="en-US" altLang="ko-KR" sz="3300" b="1" dirty="0" smtClean="0"/>
              <a:t>upplement </a:t>
            </a:r>
            <a:r>
              <a:rPr lang="en-US" altLang="ko-KR" sz="3300" b="1" dirty="0"/>
              <a:t>measurement of short-lived nuclide of particulate </a:t>
            </a:r>
            <a:r>
              <a:rPr lang="en-US" altLang="ko-KR" sz="3300" b="1" dirty="0" smtClean="0"/>
              <a:t>using </a:t>
            </a:r>
            <a:r>
              <a:rPr lang="en-US" altLang="ko-KR" sz="3300" b="1" dirty="0"/>
              <a:t>comparative measurements between </a:t>
            </a:r>
            <a:r>
              <a:rPr lang="en-US" altLang="ko-KR" sz="3300" b="1" dirty="0" err="1"/>
              <a:t>HPGe</a:t>
            </a:r>
            <a:r>
              <a:rPr lang="en-US" altLang="ko-KR" sz="3300" b="1" dirty="0"/>
              <a:t> and radon </a:t>
            </a:r>
            <a:r>
              <a:rPr lang="en-US" altLang="ko-KR" sz="3300" b="1" dirty="0" smtClean="0"/>
              <a:t>detectors  </a:t>
            </a:r>
            <a:endParaRPr lang="ko-KR" altLang="en-US" sz="33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Young </a:t>
            </a:r>
            <a:r>
              <a:rPr lang="en-US" altLang="ko-KR" dirty="0" err="1" smtClean="0"/>
              <a:t>Jin</a:t>
            </a:r>
            <a:r>
              <a:rPr lang="en-US" altLang="ko-KR" dirty="0" smtClean="0"/>
              <a:t> Park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Korea Atomic Energy Research Institute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1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"/>
    </mc:Choice>
    <mc:Fallback xmlns="">
      <p:transition spd="slow" advTm="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7204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Experiment – measurements of PM and radioactivity</a:t>
            </a:r>
            <a:endParaRPr lang="ko-KR" altLang="en-US" sz="32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11" y="2311774"/>
            <a:ext cx="3072129" cy="2532788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53" y="2311774"/>
            <a:ext cx="3072129" cy="253278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96" y="2311774"/>
            <a:ext cx="3072129" cy="2532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0343" y="4914903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Air sampler(PM10)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16105" y="4914906"/>
            <a:ext cx="188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Radon detector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21365" y="4914903"/>
            <a:ext cx="172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HPGe</a:t>
            </a:r>
            <a:r>
              <a:rPr lang="en-US" altLang="ko-KR" dirty="0" smtClean="0"/>
              <a:t> detector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97609" y="5672267"/>
            <a:ext cx="935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샘플 </a:t>
            </a:r>
            <a:r>
              <a:rPr lang="ko-KR" altLang="en-US" dirty="0" err="1" smtClean="0"/>
              <a:t>채집기의</a:t>
            </a:r>
            <a:r>
              <a:rPr lang="ko-KR" altLang="en-US" dirty="0" smtClean="0"/>
              <a:t> 필터 </a:t>
            </a:r>
            <a:r>
              <a:rPr lang="ko-KR" altLang="en-US" dirty="0" smtClean="0"/>
              <a:t>내에서</a:t>
            </a:r>
            <a:r>
              <a:rPr lang="ko-KR" altLang="en-US" dirty="0" smtClean="0"/>
              <a:t> </a:t>
            </a:r>
            <a:r>
              <a:rPr lang="ko-KR" altLang="en-US" dirty="0" smtClean="0"/>
              <a:t>분석</a:t>
            </a:r>
            <a:r>
              <a:rPr lang="ko-KR" altLang="en-US" dirty="0"/>
              <a:t>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단반감기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핵종</a:t>
            </a:r>
            <a:r>
              <a:rPr lang="ko-KR" altLang="en-US" dirty="0" smtClean="0"/>
              <a:t> </a:t>
            </a:r>
            <a:r>
              <a:rPr lang="en-US" altLang="ko-KR" dirty="0" smtClean="0"/>
              <a:t>=&gt;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라돈</a:t>
            </a:r>
            <a:r>
              <a:rPr lang="ko-KR" altLang="en-US" dirty="0" smtClean="0"/>
              <a:t> 검출기 에서 측정되는 </a:t>
            </a:r>
            <a:r>
              <a:rPr lang="ko-KR" altLang="en-US" dirty="0" err="1" smtClean="0"/>
              <a:t>단반감기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핵종</a:t>
            </a:r>
            <a:r>
              <a:rPr lang="ko-KR" altLang="en-US" dirty="0" err="1" smtClean="0"/>
              <a:t>에</a:t>
            </a:r>
            <a:r>
              <a:rPr lang="ko-KR" altLang="en-US" dirty="0" smtClean="0"/>
              <a:t> 연결 지어서</a:t>
            </a:r>
            <a:r>
              <a:rPr lang="ko-KR" altLang="en-US" dirty="0" smtClean="0"/>
              <a:t> </a:t>
            </a:r>
            <a:r>
              <a:rPr lang="ko-KR" altLang="en-US" dirty="0" smtClean="0"/>
              <a:t>상관관계를 확인</a:t>
            </a:r>
            <a:endParaRPr lang="ko-KR" altLang="en-US" dirty="0"/>
          </a:p>
        </p:txBody>
      </p:sp>
      <p:sp>
        <p:nvSpPr>
          <p:cNvPr id="1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10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"/>
    </mc:Choice>
    <mc:Fallback xmlns="">
      <p:transition spd="slow" advTm="35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Experiment – </a:t>
            </a:r>
            <a:r>
              <a:rPr lang="en-US" altLang="ko-KR" sz="3200" dirty="0" smtClean="0"/>
              <a:t>Measurements </a:t>
            </a:r>
            <a:r>
              <a:rPr lang="en-US" altLang="ko-KR" sz="3200" dirty="0"/>
              <a:t>of </a:t>
            </a:r>
            <a:r>
              <a:rPr lang="en-US" altLang="ko-KR" sz="3200" dirty="0" smtClean="0"/>
              <a:t>PM</a:t>
            </a:r>
            <a:endParaRPr lang="ko-KR" altLang="en-US" sz="32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6" y="3877384"/>
            <a:ext cx="2680855" cy="2277687"/>
          </a:xfrm>
          <a:prstGeom prst="rect">
            <a:avLst/>
          </a:prstGeom>
        </p:spPr>
      </p:pic>
      <p:pic>
        <p:nvPicPr>
          <p:cNvPr id="5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7" y="1497159"/>
            <a:ext cx="2680855" cy="2210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8550" y="2030724"/>
            <a:ext cx="3417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 smtClean="0"/>
              <a:t>채집기에서</a:t>
            </a:r>
            <a:r>
              <a:rPr lang="ko-KR" altLang="en-US" dirty="0" smtClean="0"/>
              <a:t> 미세먼지 수집을 가동시키면 유압 차이가 </a:t>
            </a:r>
            <a:r>
              <a:rPr lang="ko-KR" altLang="en-US" dirty="0" smtClean="0"/>
              <a:t>발생</a:t>
            </a:r>
            <a:endParaRPr lang="en-US" altLang="ko-KR" dirty="0" smtClean="0"/>
          </a:p>
          <a:p>
            <a:endParaRPr lang="en-US" altLang="ko-K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ko-KR" altLang="en-US" dirty="0" smtClean="0"/>
              <a:t>미세먼지들이 </a:t>
            </a:r>
            <a:r>
              <a:rPr lang="ko-KR" altLang="en-US" dirty="0" smtClean="0"/>
              <a:t>필터에 시간에 따라 누적이 </a:t>
            </a:r>
            <a:r>
              <a:rPr lang="ko-KR" altLang="en-US" dirty="0" smtClean="0"/>
              <a:t>됨</a:t>
            </a:r>
            <a:endParaRPr lang="en-US" altLang="ko-KR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altLang="ko-K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ko-KR" altLang="en-US" dirty="0" smtClean="0"/>
              <a:t>필터의 </a:t>
            </a:r>
            <a:r>
              <a:rPr lang="en-US" altLang="ko-KR" dirty="0" smtClean="0"/>
              <a:t>volume </a:t>
            </a:r>
            <a:r>
              <a:rPr lang="ko-KR" altLang="en-US" dirty="0" smtClean="0"/>
              <a:t>변화를 측정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1779" y="6178896"/>
            <a:ext cx="3890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/>
              <a:t>Air sampler of KAERI(Hivol3000)</a:t>
            </a:r>
            <a:endParaRPr lang="ko-KR" altLang="en-US" sz="13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07" y="1690688"/>
            <a:ext cx="2798836" cy="4165600"/>
          </a:xfrm>
          <a:prstGeom prst="rect">
            <a:avLst/>
          </a:prstGeom>
        </p:spPr>
      </p:pic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11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"/>
    </mc:Choice>
    <mc:Fallback xmlns="">
      <p:transition spd="slow" advTm="30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446" y="97760"/>
            <a:ext cx="10515600" cy="1210479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Experiment </a:t>
            </a:r>
            <a:r>
              <a:rPr lang="en-US" altLang="ko-KR" sz="3200" dirty="0" smtClean="0"/>
              <a:t>– Investigating condition of the particulate</a:t>
            </a:r>
            <a:endParaRPr lang="ko-KR" altLang="en-US" sz="3200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5" y="1064637"/>
            <a:ext cx="4531242" cy="4736489"/>
          </a:xfrm>
        </p:spPr>
      </p:pic>
      <p:sp>
        <p:nvSpPr>
          <p:cNvPr id="7" name="TextBox 6"/>
          <p:cNvSpPr txBox="1"/>
          <p:nvPr/>
        </p:nvSpPr>
        <p:spPr>
          <a:xfrm>
            <a:off x="618219" y="6042842"/>
            <a:ext cx="55715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/>
              <a:t>Data resource : </a:t>
            </a:r>
            <a:r>
              <a:rPr lang="ko-KR" altLang="en-US" sz="1300" dirty="0" smtClean="0"/>
              <a:t>실시간 대기 환경 정보 </a:t>
            </a:r>
            <a:r>
              <a:rPr lang="en-US" altLang="ko-KR" sz="1300" dirty="0" smtClean="0"/>
              <a:t>(www.airkorea.or.kr) </a:t>
            </a:r>
            <a:endParaRPr lang="ko-KR" altLang="en-US" sz="13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0" y="1308239"/>
            <a:ext cx="3837503" cy="46061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35" y="2818374"/>
            <a:ext cx="3585665" cy="18904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5511" y="6017054"/>
            <a:ext cx="50907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/>
              <a:t>Data resource : www.accuweather.com </a:t>
            </a:r>
            <a:endParaRPr lang="ko-KR" altLang="en-US" sz="1300" dirty="0"/>
          </a:p>
        </p:txBody>
      </p:sp>
      <p:sp>
        <p:nvSpPr>
          <p:cNvPr id="3" name="직사각형 2"/>
          <p:cNvSpPr/>
          <p:nvPr/>
        </p:nvSpPr>
        <p:spPr>
          <a:xfrm>
            <a:off x="960949" y="1308239"/>
            <a:ext cx="1266092" cy="44719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12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0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Experiment – A</a:t>
            </a:r>
            <a:r>
              <a:rPr lang="en-US" altLang="ko-KR" sz="3200" dirty="0" smtClean="0"/>
              <a:t>nalysis  </a:t>
            </a:r>
            <a:r>
              <a:rPr lang="en-US" altLang="ko-KR" sz="3200" dirty="0"/>
              <a:t>of </a:t>
            </a:r>
            <a:r>
              <a:rPr lang="en-US" altLang="ko-KR" sz="3200" dirty="0" smtClean="0"/>
              <a:t>Radionuclides</a:t>
            </a:r>
            <a:endParaRPr lang="ko-KR" altLang="en-US" sz="3200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75" y="2080634"/>
            <a:ext cx="6529384" cy="3672778"/>
          </a:xfrm>
        </p:spPr>
      </p:pic>
      <p:pic>
        <p:nvPicPr>
          <p:cNvPr id="6" name="내용 개체 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9" y="1541941"/>
            <a:ext cx="2833157" cy="240708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9" y="4096652"/>
            <a:ext cx="2833157" cy="2288515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2209046" y="2299579"/>
            <a:ext cx="1656784" cy="1484769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2697018" y="3784348"/>
            <a:ext cx="236961" cy="167434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4173510" y="3917023"/>
            <a:ext cx="1211290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13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Experiment -  Considering impact </a:t>
            </a:r>
            <a:r>
              <a:rPr lang="en-US" altLang="ko-KR" sz="3200" dirty="0"/>
              <a:t>of </a:t>
            </a:r>
            <a:r>
              <a:rPr lang="en-US" altLang="ko-KR" sz="3200" baseline="30000" dirty="0"/>
              <a:t>220</a:t>
            </a:r>
            <a:r>
              <a:rPr lang="en-US" altLang="ko-KR" sz="3200" dirty="0"/>
              <a:t>Rn, </a:t>
            </a:r>
            <a:r>
              <a:rPr lang="en-US" altLang="ko-KR" sz="3200" baseline="30000" dirty="0"/>
              <a:t>222</a:t>
            </a:r>
            <a:r>
              <a:rPr lang="en-US" altLang="ko-KR" sz="3200" dirty="0"/>
              <a:t>Rn</a:t>
            </a:r>
            <a:endParaRPr lang="ko-KR" altLang="en-US" sz="32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6" y="1372454"/>
            <a:ext cx="5572766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6826" y="5685299"/>
            <a:ext cx="50907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/>
              <a:t>R</a:t>
            </a:r>
            <a:r>
              <a:rPr lang="en-US" altLang="ko-KR" sz="1300" dirty="0" smtClean="0"/>
              <a:t>eference : World Nuclear Association</a:t>
            </a:r>
          </a:p>
          <a:p>
            <a:pPr algn="ctr"/>
            <a:r>
              <a:rPr lang="en-US" altLang="ko-KR" sz="1300" dirty="0" smtClean="0"/>
              <a:t>(www.world-nuclear.org)</a:t>
            </a:r>
            <a:endParaRPr lang="ko-KR" alt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6849208" y="2558563"/>
            <a:ext cx="4504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미세먼지 내에 존재하는 </a:t>
            </a:r>
            <a:r>
              <a:rPr lang="ko-KR" altLang="en-US" dirty="0" err="1" smtClean="0"/>
              <a:t>단반감기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핵종</a:t>
            </a:r>
            <a:r>
              <a:rPr lang="en-US" altLang="ko-KR" dirty="0" smtClean="0"/>
              <a:t>(short-lived radionuclide)</a:t>
            </a:r>
            <a:r>
              <a:rPr lang="ko-KR" altLang="en-US" dirty="0" smtClean="0"/>
              <a:t>의 비율을 분석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baseline="30000" dirty="0" smtClean="0"/>
              <a:t>212</a:t>
            </a:r>
            <a:r>
              <a:rPr lang="en-US" altLang="ko-KR" dirty="0" smtClean="0"/>
              <a:t>Pb, </a:t>
            </a:r>
            <a:r>
              <a:rPr lang="en-US" altLang="ko-KR" baseline="30000" dirty="0" smtClean="0"/>
              <a:t>214</a:t>
            </a:r>
            <a:r>
              <a:rPr lang="en-US" altLang="ko-KR" dirty="0" smtClean="0"/>
              <a:t>Bi, </a:t>
            </a:r>
            <a:r>
              <a:rPr lang="en-US" altLang="ko-KR" baseline="30000" dirty="0" smtClean="0"/>
              <a:t>214</a:t>
            </a:r>
            <a:r>
              <a:rPr lang="en-US" altLang="ko-KR" dirty="0" smtClean="0"/>
              <a:t>Pb 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라돈의</a:t>
            </a:r>
            <a:r>
              <a:rPr lang="ko-KR" altLang="en-US" dirty="0" smtClean="0"/>
              <a:t> 자손 </a:t>
            </a:r>
            <a:r>
              <a:rPr lang="ko-KR" altLang="en-US" dirty="0" err="1" smtClean="0"/>
              <a:t>핵종으로</a:t>
            </a:r>
            <a:r>
              <a:rPr lang="ko-KR" altLang="en-US" dirty="0" smtClean="0"/>
              <a:t> 발생됨</a:t>
            </a:r>
            <a:endParaRPr lang="en-US" altLang="ko-KR" dirty="0" smtClean="0"/>
          </a:p>
          <a:p>
            <a:endParaRPr lang="en-US" altLang="ko-K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ko-KR" altLang="en-US" dirty="0" err="1" smtClean="0"/>
              <a:t>라돈의</a:t>
            </a:r>
            <a:r>
              <a:rPr lang="ko-KR" altLang="en-US" dirty="0" smtClean="0"/>
              <a:t> 붕괴로 인해 발생하는 자손 </a:t>
            </a:r>
            <a:r>
              <a:rPr lang="ko-KR" altLang="en-US" dirty="0" err="1" smtClean="0"/>
              <a:t>핵종을</a:t>
            </a:r>
            <a:r>
              <a:rPr lang="ko-KR" altLang="en-US" dirty="0"/>
              <a:t> </a:t>
            </a:r>
            <a:r>
              <a:rPr lang="ko-KR" altLang="en-US" dirty="0" smtClean="0"/>
              <a:t>확인하고 연관성을 확인</a:t>
            </a:r>
            <a:endParaRPr lang="ko-KR" altLang="en-US" dirty="0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14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586" y="225352"/>
            <a:ext cx="10926174" cy="1325563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E</a:t>
            </a:r>
            <a:r>
              <a:rPr lang="en-US" altLang="ko-KR" sz="3200" dirty="0" smtClean="0"/>
              <a:t>xperiment </a:t>
            </a:r>
            <a:r>
              <a:rPr lang="en-US" altLang="ko-KR" sz="3200" dirty="0" smtClean="0"/>
              <a:t>– past experiment </a:t>
            </a:r>
            <a:r>
              <a:rPr lang="en-US" altLang="ko-KR" sz="3200" dirty="0" smtClean="0"/>
              <a:t>data</a:t>
            </a:r>
            <a:br>
              <a:rPr lang="en-US" altLang="ko-KR" sz="3200" dirty="0" smtClean="0"/>
            </a:br>
            <a:r>
              <a:rPr lang="en-US" altLang="ko-KR" sz="3200" dirty="0" smtClean="0"/>
              <a:t>(</a:t>
            </a:r>
            <a:r>
              <a:rPr lang="en-US" altLang="ko-KR" sz="3200" dirty="0" smtClean="0"/>
              <a:t>Short-lived radionuclides)</a:t>
            </a:r>
            <a:endParaRPr lang="ko-KR" altLang="en-US" sz="3200" dirty="0"/>
          </a:p>
        </p:txBody>
      </p:sp>
      <p:sp>
        <p:nvSpPr>
          <p:cNvPr id="6" name="슬라이드 번호 개체 틀 3"/>
          <p:cNvSpPr txBox="1">
            <a:spLocks/>
          </p:cNvSpPr>
          <p:nvPr/>
        </p:nvSpPr>
        <p:spPr>
          <a:xfrm>
            <a:off x="9021173" y="6232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pPr/>
              <a:t>15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22764" y="1005314"/>
            <a:ext cx="9079532" cy="33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45163240" descr="EMB000003fc13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821"/>
            <a:ext cx="4061782" cy="425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954585" y="887407"/>
            <a:ext cx="6103925" cy="24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245163240" descr="EMB000003fc13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82" y="1299821"/>
            <a:ext cx="4061782" cy="425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794511" y="-157653"/>
            <a:ext cx="9506256" cy="35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45161080" descr="EMB000003fc1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64" y="1331449"/>
            <a:ext cx="4022383" cy="421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9096" y="5496330"/>
            <a:ext cx="219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aseline="30000" dirty="0" smtClean="0"/>
              <a:t>214</a:t>
            </a:r>
            <a:r>
              <a:rPr lang="en-US" altLang="ko-KR" dirty="0" smtClean="0"/>
              <a:t>Bi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64976" y="5481573"/>
            <a:ext cx="219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aseline="30000" dirty="0" smtClean="0"/>
              <a:t>212</a:t>
            </a:r>
            <a:r>
              <a:rPr lang="en-US" altLang="ko-KR" dirty="0" smtClean="0"/>
              <a:t>Pb 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14252" y="5481573"/>
            <a:ext cx="219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aseline="30000" dirty="0" smtClean="0"/>
              <a:t>214</a:t>
            </a:r>
            <a:r>
              <a:rPr lang="en-US" altLang="ko-KR" dirty="0" smtClean="0"/>
              <a:t>Pb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55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6491" cy="1325563"/>
          </a:xfrm>
        </p:spPr>
        <p:txBody>
          <a:bodyPr>
            <a:noAutofit/>
          </a:bodyPr>
          <a:lstStyle/>
          <a:p>
            <a:r>
              <a:rPr lang="en-US" altLang="ko-KR" sz="3200" dirty="0" smtClean="0"/>
              <a:t>Experiment – </a:t>
            </a:r>
            <a:r>
              <a:rPr lang="en-US" altLang="ko-KR" sz="3200" dirty="0"/>
              <a:t>past </a:t>
            </a:r>
            <a:r>
              <a:rPr lang="en-US" altLang="ko-KR" sz="3200" dirty="0" smtClean="0"/>
              <a:t>experiment </a:t>
            </a:r>
            <a:r>
              <a:rPr lang="en-US" altLang="ko-KR" sz="3200" dirty="0" smtClean="0"/>
              <a:t>data(temperature </a:t>
            </a:r>
            <a:r>
              <a:rPr lang="en-US" altLang="ko-KR" sz="3200" dirty="0" smtClean="0"/>
              <a:t>and </a:t>
            </a:r>
            <a:r>
              <a:rPr lang="en-US" altLang="ko-KR" sz="3200" dirty="0" smtClean="0"/>
              <a:t>PM)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endParaRPr lang="ko-KR" altLang="en-US" sz="32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410691" y="-9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8764" y="570291"/>
            <a:ext cx="12026339" cy="44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86487" y="4968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244501008" descr="EMB00001aac2c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44" y="1224069"/>
            <a:ext cx="7081329" cy="529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50215" y="6250842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16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Experiment – measurements of </a:t>
            </a:r>
            <a:r>
              <a:rPr lang="en-US" altLang="ko-KR" sz="3200" baseline="30000" dirty="0"/>
              <a:t>220</a:t>
            </a:r>
            <a:r>
              <a:rPr lang="en-US" altLang="ko-KR" sz="3200" dirty="0"/>
              <a:t>Rn, </a:t>
            </a:r>
            <a:r>
              <a:rPr lang="en-US" altLang="ko-KR" sz="3200" baseline="30000" dirty="0"/>
              <a:t>222</a:t>
            </a:r>
            <a:r>
              <a:rPr lang="en-US" altLang="ko-KR" sz="3200" dirty="0"/>
              <a:t>Rn</a:t>
            </a:r>
            <a:endParaRPr lang="ko-KR" altLang="en-US" sz="3200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61" y="1731876"/>
            <a:ext cx="2877041" cy="2157781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97" y="2613106"/>
            <a:ext cx="4136336" cy="257387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8" y="1904990"/>
            <a:ext cx="2020267" cy="3969335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 flipV="1">
            <a:off x="2852467" y="3900041"/>
            <a:ext cx="742187" cy="114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389" y="4260889"/>
            <a:ext cx="2345983" cy="1759488"/>
          </a:xfrm>
          <a:prstGeom prst="rect">
            <a:avLst/>
          </a:prstGeom>
        </p:spPr>
      </p:pic>
      <p:cxnSp>
        <p:nvCxnSpPr>
          <p:cNvPr id="15" name="직선 화살표 연결선 14"/>
          <p:cNvCxnSpPr/>
          <p:nvPr/>
        </p:nvCxnSpPr>
        <p:spPr>
          <a:xfrm flipV="1">
            <a:off x="7038110" y="3967641"/>
            <a:ext cx="742187" cy="114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9364" y="5903961"/>
            <a:ext cx="311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Setting of radon detector</a:t>
            </a:r>
            <a:endParaRPr lang="ko-KR" altLang="en-US" dirty="0"/>
          </a:p>
        </p:txBody>
      </p:sp>
      <p:sp>
        <p:nvSpPr>
          <p:cNvPr id="1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17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4828" y="5252817"/>
            <a:ext cx="311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Measurement results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29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Experiment – </a:t>
            </a:r>
            <a:r>
              <a:rPr lang="en-US" altLang="ko-KR" sz="3200" dirty="0" smtClean="0"/>
              <a:t>Test measurements </a:t>
            </a:r>
            <a:r>
              <a:rPr lang="en-US" altLang="ko-KR" sz="3200" dirty="0"/>
              <a:t>of </a:t>
            </a:r>
            <a:r>
              <a:rPr lang="en-US" altLang="ko-KR" sz="3200" dirty="0" smtClean="0"/>
              <a:t>Radon detector</a:t>
            </a:r>
            <a:endParaRPr lang="ko-KR" altLang="en-US" sz="32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978" y="1913213"/>
            <a:ext cx="2986942" cy="224020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49669" y="-3576667"/>
            <a:ext cx="6197759" cy="40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50417352" descr="EMB00001b7028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19" y="1872637"/>
            <a:ext cx="2986942" cy="22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19" y="4359972"/>
            <a:ext cx="2986942" cy="228078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" y="2895202"/>
            <a:ext cx="2884921" cy="2163691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>
            <a:off x="3953164" y="3977048"/>
            <a:ext cx="14593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18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Results </a:t>
            </a:r>
            <a:endParaRPr lang="ko-KR" altLang="en-US" sz="32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18" y="1354571"/>
            <a:ext cx="6860438" cy="3858996"/>
          </a:xfrm>
        </p:spPr>
      </p:pic>
      <p:sp>
        <p:nvSpPr>
          <p:cNvPr id="6" name="TextBox 5"/>
          <p:cNvSpPr txBox="1"/>
          <p:nvPr/>
        </p:nvSpPr>
        <p:spPr>
          <a:xfrm>
            <a:off x="5079618" y="5389674"/>
            <a:ext cx="68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aseline="30000" dirty="0" smtClean="0"/>
              <a:t>214</a:t>
            </a:r>
            <a:r>
              <a:rPr lang="en-US" altLang="ko-KR" dirty="0" smtClean="0"/>
              <a:t>Pb, </a:t>
            </a:r>
            <a:r>
              <a:rPr lang="en-US" altLang="ko-KR" baseline="30000" dirty="0" smtClean="0"/>
              <a:t>214</a:t>
            </a:r>
            <a:r>
              <a:rPr lang="en-US" altLang="ko-KR" dirty="0" smtClean="0"/>
              <a:t>Bi </a:t>
            </a:r>
            <a:r>
              <a:rPr lang="ko-KR" altLang="en-US" dirty="0" smtClean="0"/>
              <a:t>의 방사능이 주로 검출이 됨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76213"/>
              </p:ext>
            </p:extLst>
          </p:nvPr>
        </p:nvGraphicFramePr>
        <p:xfrm>
          <a:off x="293635" y="2196622"/>
          <a:ext cx="4647817" cy="2374069"/>
        </p:xfrm>
        <a:graphic>
          <a:graphicData uri="http://schemas.openxmlformats.org/drawingml/2006/table">
            <a:tbl>
              <a:tblPr/>
              <a:tblGrid>
                <a:gridCol w="1462044">
                  <a:extLst>
                    <a:ext uri="{9D8B030D-6E8A-4147-A177-3AD203B41FA5}">
                      <a16:colId xmlns:a16="http://schemas.microsoft.com/office/drawing/2014/main" xmlns="" val="2193763830"/>
                    </a:ext>
                  </a:extLst>
                </a:gridCol>
                <a:gridCol w="795475">
                  <a:extLst>
                    <a:ext uri="{9D8B030D-6E8A-4147-A177-3AD203B41FA5}">
                      <a16:colId xmlns:a16="http://schemas.microsoft.com/office/drawing/2014/main" xmlns="" val="4049058045"/>
                    </a:ext>
                  </a:extLst>
                </a:gridCol>
                <a:gridCol w="1195149">
                  <a:extLst>
                    <a:ext uri="{9D8B030D-6E8A-4147-A177-3AD203B41FA5}">
                      <a16:colId xmlns:a16="http://schemas.microsoft.com/office/drawing/2014/main" xmlns="" val="1556047938"/>
                    </a:ext>
                  </a:extLst>
                </a:gridCol>
                <a:gridCol w="1195149">
                  <a:extLst>
                    <a:ext uri="{9D8B030D-6E8A-4147-A177-3AD203B41FA5}">
                      <a16:colId xmlns:a16="http://schemas.microsoft.com/office/drawing/2014/main" xmlns="" val="3075695951"/>
                    </a:ext>
                  </a:extLst>
                </a:gridCol>
              </a:tblGrid>
              <a:tr h="44004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</a:rPr>
                        <a:t>핵종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반감기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Energy</a:t>
                      </a: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[Kev]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5841557"/>
                  </a:ext>
                </a:extLst>
              </a:tr>
              <a:tr h="43383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Short-lived radionuclide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 panose="02030504000101010101" pitchFamily="18" charset="-127"/>
                        </a:rPr>
                        <a:t>212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 panose="02030504000101010101" pitchFamily="18" charset="-127"/>
                        </a:rPr>
                        <a:t>Pb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10.64 h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238.6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2995767"/>
                  </a:ext>
                </a:extLst>
              </a:tr>
              <a:tr h="6325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 panose="02030504000101010101" pitchFamily="18" charset="-127"/>
                        </a:rPr>
                        <a:t>214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 panose="02030504000101010101" pitchFamily="18" charset="-127"/>
                        </a:rPr>
                        <a:t>Pb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26.8 m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295.1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352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5817572"/>
                  </a:ext>
                </a:extLst>
              </a:tr>
              <a:tr h="43383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Long</a:t>
                      </a: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-lived radionuclide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 panose="02030504000101010101" pitchFamily="18" charset="-127"/>
                        </a:rPr>
                        <a:t>210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 panose="02030504000101010101" pitchFamily="18" charset="-127"/>
                        </a:rPr>
                        <a:t>Pb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22.3 y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46.5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8905049"/>
                  </a:ext>
                </a:extLst>
              </a:tr>
              <a:tr h="4338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 panose="02030504000101010101" pitchFamily="18" charset="-127"/>
                        </a:rPr>
                        <a:t>7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 panose="02030504000101010101" pitchFamily="18" charset="-127"/>
                        </a:rPr>
                        <a:t>Be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53.218 d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447.6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1240088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1801" y="23320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19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CONTENTS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366349"/>
            <a:ext cx="10515600" cy="48757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en-US" altLang="ko-K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ko-KR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ko-KR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2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"/>
    </mc:Choice>
    <mc:Fallback xmlns="">
      <p:transition spd="slow" advTm="37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Results </a:t>
            </a:r>
            <a:r>
              <a:rPr lang="en-US" altLang="ko-KR" sz="3200" dirty="0"/>
              <a:t>–</a:t>
            </a:r>
            <a:r>
              <a:rPr lang="en-US" altLang="ko-KR" sz="3200" dirty="0" smtClean="0"/>
              <a:t>measurements </a:t>
            </a:r>
            <a:r>
              <a:rPr lang="en-US" altLang="ko-KR" sz="3200" dirty="0"/>
              <a:t>of </a:t>
            </a:r>
            <a:r>
              <a:rPr lang="en-US" altLang="ko-KR" sz="3200" baseline="30000" dirty="0" smtClean="0"/>
              <a:t>222</a:t>
            </a:r>
            <a:r>
              <a:rPr lang="en-US" altLang="ko-KR" sz="3200" dirty="0" smtClean="0"/>
              <a:t>Rn</a:t>
            </a:r>
            <a:endParaRPr lang="ko-KR" altLang="en-US" sz="32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178"/>
            <a:ext cx="5854033" cy="3247537"/>
          </a:xfrm>
        </p:spPr>
      </p:pic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824139"/>
              </p:ext>
            </p:extLst>
          </p:nvPr>
        </p:nvGraphicFramePr>
        <p:xfrm>
          <a:off x="6451599" y="2004078"/>
          <a:ext cx="5112327" cy="302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직사각형 7"/>
          <p:cNvSpPr/>
          <p:nvPr/>
        </p:nvSpPr>
        <p:spPr>
          <a:xfrm>
            <a:off x="477991" y="4237892"/>
            <a:ext cx="2321170" cy="3253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851074" y="4075234"/>
            <a:ext cx="2440708" cy="3253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030853" y="5887028"/>
            <a:ext cx="1781292" cy="3253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904509" y="5843012"/>
            <a:ext cx="367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: </a:t>
            </a:r>
            <a:r>
              <a:rPr lang="ko-KR" altLang="en-US" dirty="0" smtClean="0"/>
              <a:t>옥상 측정 결과 </a:t>
            </a:r>
            <a:endParaRPr lang="ko-KR" altLang="en-US" dirty="0"/>
          </a:p>
        </p:txBody>
      </p:sp>
      <p:sp>
        <p:nvSpPr>
          <p:cNvPr id="1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20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99160" y="4237892"/>
            <a:ext cx="2355643" cy="325316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313530" y="4066233"/>
            <a:ext cx="2355643" cy="325316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610155" y="5814593"/>
            <a:ext cx="367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: </a:t>
            </a:r>
            <a:r>
              <a:rPr lang="ko-KR" altLang="en-US" dirty="0" smtClean="0"/>
              <a:t>토양 측정 결과 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6742545" y="5841706"/>
            <a:ext cx="1803914" cy="325316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9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Results –measurements of </a:t>
            </a:r>
            <a:r>
              <a:rPr lang="en-US" altLang="ko-KR" sz="3200" baseline="30000" dirty="0" smtClean="0"/>
              <a:t>220</a:t>
            </a:r>
            <a:r>
              <a:rPr lang="en-US" altLang="ko-KR" sz="3200" dirty="0" smtClean="0"/>
              <a:t>Rn</a:t>
            </a:r>
            <a:endParaRPr lang="ko-KR" altLang="en-US" sz="32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" y="1965246"/>
            <a:ext cx="5679380" cy="3160443"/>
          </a:xfrm>
        </p:spPr>
      </p:pic>
      <p:sp>
        <p:nvSpPr>
          <p:cNvPr id="3" name="직사각형 2"/>
          <p:cNvSpPr/>
          <p:nvPr/>
        </p:nvSpPr>
        <p:spPr>
          <a:xfrm>
            <a:off x="477982" y="4219417"/>
            <a:ext cx="2321170" cy="3253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191949"/>
              </p:ext>
            </p:extLst>
          </p:nvPr>
        </p:nvGraphicFramePr>
        <p:xfrm>
          <a:off x="6138191" y="1768442"/>
          <a:ext cx="6053809" cy="355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직사각형 5"/>
          <p:cNvSpPr/>
          <p:nvPr/>
        </p:nvSpPr>
        <p:spPr>
          <a:xfrm>
            <a:off x="6517580" y="4395355"/>
            <a:ext cx="2783438" cy="3253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30853" y="5887028"/>
            <a:ext cx="1781292" cy="3253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04509" y="5843012"/>
            <a:ext cx="367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: </a:t>
            </a:r>
            <a:r>
              <a:rPr lang="ko-KR" altLang="en-US" dirty="0" smtClean="0"/>
              <a:t>옥상 측정 결과 </a:t>
            </a:r>
            <a:endParaRPr lang="ko-KR" altLang="en-US" dirty="0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21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99160" y="4237892"/>
            <a:ext cx="2355643" cy="325316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9372457" y="4396349"/>
            <a:ext cx="2645372" cy="325316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036909" y="5843012"/>
            <a:ext cx="2355643" cy="325316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515763" y="5821004"/>
            <a:ext cx="367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: </a:t>
            </a:r>
            <a:r>
              <a:rPr lang="ko-KR" altLang="en-US" dirty="0" smtClean="0"/>
              <a:t>토양 측정 결과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58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Conclusion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습도와 </a:t>
            </a:r>
            <a:r>
              <a:rPr lang="ko-KR" altLang="en-US" sz="1800" dirty="0" err="1" smtClean="0"/>
              <a:t>라돈의</a:t>
            </a:r>
            <a:r>
              <a:rPr lang="ko-KR" altLang="en-US" sz="1800" dirty="0" smtClean="0"/>
              <a:t> 상관 관계는 있을 것으로 추정되나 측정 값의 </a:t>
            </a:r>
            <a:r>
              <a:rPr lang="ko-KR" altLang="en-US" sz="1800" dirty="0" err="1" smtClean="0"/>
              <a:t>불확도가</a:t>
            </a:r>
            <a:r>
              <a:rPr lang="ko-KR" altLang="en-US" sz="1800" dirty="0" smtClean="0"/>
              <a:t> 크기 때문에 장기간 </a:t>
            </a:r>
            <a:r>
              <a:rPr lang="ko-KR" altLang="en-US" sz="1800" dirty="0" smtClean="0"/>
              <a:t>데이터 측정으로 </a:t>
            </a:r>
            <a:r>
              <a:rPr lang="ko-KR" altLang="en-US" sz="1800" dirty="0" err="1" smtClean="0"/>
              <a:t>모수를</a:t>
            </a:r>
            <a:r>
              <a:rPr lang="ko-KR" altLang="en-US" sz="1800" dirty="0" smtClean="0"/>
              <a:t> 늘려서 </a:t>
            </a:r>
            <a:r>
              <a:rPr lang="ko-KR" altLang="en-US" sz="1800" dirty="0" smtClean="0"/>
              <a:t>확인을 해야 할 것으로 보임</a:t>
            </a:r>
            <a:endParaRPr lang="en-US" altLang="ko-KR" sz="1800" dirty="0" smtClean="0"/>
          </a:p>
          <a:p>
            <a:pPr marL="0" indent="0">
              <a:buNone/>
            </a:pPr>
            <a:endParaRPr lang="en-US" altLang="ko-KR" sz="1800" dirty="0" smtClean="0"/>
          </a:p>
          <a:p>
            <a:r>
              <a:rPr lang="ko-KR" altLang="en-US" sz="1800" dirty="0" smtClean="0"/>
              <a:t>토론과 토론의 자손 </a:t>
            </a:r>
            <a:r>
              <a:rPr lang="ko-KR" altLang="en-US" sz="1800" dirty="0" err="1" smtClean="0"/>
              <a:t>핵종은</a:t>
            </a:r>
            <a:r>
              <a:rPr lang="ko-KR" altLang="en-US" sz="1800" dirty="0" smtClean="0"/>
              <a:t> 반감기가 매우 짧기 때문에 토양이 거의 없는 측정 장소에서 검출이 거의 되지 않으며 </a:t>
            </a:r>
            <a:r>
              <a:rPr lang="ko-KR" altLang="en-US" sz="1800" b="1" dirty="0" smtClean="0">
                <a:solidFill>
                  <a:srgbClr val="FF0000"/>
                </a:solidFill>
              </a:rPr>
              <a:t>토론의 영향을 최소화 하는 것이 가능할 것으로 보임</a:t>
            </a:r>
            <a:endParaRPr lang="en-US" altLang="ko-KR" sz="1800" b="1" dirty="0" smtClean="0">
              <a:solidFill>
                <a:srgbClr val="FF0000"/>
              </a:solidFill>
            </a:endParaRPr>
          </a:p>
          <a:p>
            <a:endParaRPr lang="en-US" altLang="ko-KR" sz="1800" dirty="0"/>
          </a:p>
          <a:p>
            <a:r>
              <a:rPr lang="ko-KR" altLang="en-US" sz="1800" dirty="0" err="1" smtClean="0"/>
              <a:t>라돈이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핵종</a:t>
            </a:r>
            <a:r>
              <a:rPr lang="ko-KR" altLang="en-US" sz="1800" dirty="0" smtClean="0"/>
              <a:t> 측정에 영향을 주는 것에 대해 확인을 하기 위해 장기간 데이터의 누적이 필요할 것으로 보임 </a:t>
            </a:r>
            <a:r>
              <a:rPr lang="en-US" altLang="ko-KR" sz="1800" dirty="0" smtClean="0"/>
              <a:t>+ </a:t>
            </a:r>
            <a:r>
              <a:rPr lang="ko-KR" altLang="en-US" sz="1800" dirty="0" smtClean="0"/>
              <a:t>미세먼지 </a:t>
            </a:r>
            <a:r>
              <a:rPr lang="ko-KR" altLang="en-US" sz="1800" dirty="0" err="1" smtClean="0"/>
              <a:t>채집기의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단반감기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핵종에</a:t>
            </a:r>
            <a:r>
              <a:rPr lang="ko-KR" altLang="en-US" sz="1800" dirty="0" smtClean="0"/>
              <a:t> 대해서 정확한 측정 및 분석 방법을 확립할 필요가 있어 보임</a:t>
            </a:r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ko-KR" altLang="en-US" sz="1800" dirty="0" smtClean="0"/>
              <a:t>미세먼지의 </a:t>
            </a:r>
            <a:r>
              <a:rPr lang="ko-KR" altLang="en-US" sz="1800" dirty="0" err="1" smtClean="0"/>
              <a:t>핵종</a:t>
            </a:r>
            <a:r>
              <a:rPr lang="ko-KR" altLang="en-US" sz="1800" dirty="0" smtClean="0"/>
              <a:t> 방사능과 유량의 상관관계를 확인할 수 없었고 많은 변수 요인이 있을 거라 추정</a:t>
            </a:r>
            <a:r>
              <a:rPr lang="en-US" altLang="ko-KR" sz="1800" dirty="0" smtClean="0"/>
              <a:t>, </a:t>
            </a:r>
            <a:r>
              <a:rPr lang="ko-KR" altLang="en-US" sz="1800" b="1" dirty="0" smtClean="0">
                <a:solidFill>
                  <a:srgbClr val="FF0000"/>
                </a:solidFill>
              </a:rPr>
              <a:t>온도의 상관 관계는 참고 문헌을 확인한 바에 존재</a:t>
            </a:r>
            <a:endParaRPr lang="ko-KR" alt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50215" y="6250842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22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Reference </a:t>
            </a:r>
            <a:endParaRPr lang="ko-KR" altLang="en-US" sz="3200" dirty="0"/>
          </a:p>
        </p:txBody>
      </p:sp>
      <p:sp>
        <p:nvSpPr>
          <p:cNvPr id="8" name="직사각형 7"/>
          <p:cNvSpPr/>
          <p:nvPr/>
        </p:nvSpPr>
        <p:spPr>
          <a:xfrm>
            <a:off x="647699" y="1479673"/>
            <a:ext cx="11160369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410" algn="just" fontAlgn="base">
              <a:lnSpc>
                <a:spcPct val="160000"/>
              </a:lnSpc>
            </a:pPr>
            <a:r>
              <a:rPr lang="en-US" altLang="ko-KR" sz="1100" b="1" kern="0" dirty="0">
                <a:solidFill>
                  <a:srgbClr val="000000"/>
                </a:solidFill>
              </a:rPr>
              <a:t>Abe, T . "Highly Time-Resolved Measurements of Airborne Radionuclides by Extremely Low Background </a:t>
            </a:r>
            <a:r>
              <a:rPr lang="en-US" altLang="ko-KR" sz="1100" b="1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γ</a:t>
            </a:r>
            <a:r>
              <a:rPr lang="en-US" altLang="ko-KR" sz="1100" b="1" kern="0" dirty="0">
                <a:solidFill>
                  <a:srgbClr val="000000"/>
                </a:solidFill>
              </a:rPr>
              <a:t>-ray Spectrometry Their Variations by Typical Meteorological Events</a:t>
            </a:r>
            <a:r>
              <a:rPr lang="en-US" altLang="ko-KR" sz="1100" b="1" kern="0" dirty="0" smtClean="0">
                <a:solidFill>
                  <a:srgbClr val="000000"/>
                </a:solidFill>
              </a:rPr>
              <a:t>..“</a:t>
            </a:r>
          </a:p>
          <a:p>
            <a:pPr marL="232410" algn="just" fontAlgn="base">
              <a:lnSpc>
                <a:spcPct val="160000"/>
              </a:lnSpc>
            </a:pPr>
            <a:endParaRPr lang="en-US" altLang="ko-KR" sz="1100" b="1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</a:endParaRPr>
          </a:p>
          <a:p>
            <a:pPr marL="232410" algn="just" fontAlgn="base">
              <a:lnSpc>
                <a:spcPct val="160000"/>
              </a:lnSpc>
            </a:pPr>
            <a:r>
              <a:rPr lang="en-US" altLang="ko-KR" sz="1100" b="1" dirty="0"/>
              <a:t>Abe, T . "Relationship between variations of 7Be, 210Pb and 212Pb concentrations and sub-regional atmospheric transport: simultaneous observation at distant locations." </a:t>
            </a:r>
            <a:endParaRPr lang="en-US" altLang="ko-KR" sz="1100" b="1" dirty="0" smtClean="0"/>
          </a:p>
          <a:p>
            <a:pPr marL="232410" algn="just" fontAlgn="base">
              <a:lnSpc>
                <a:spcPct val="160000"/>
              </a:lnSpc>
            </a:pPr>
            <a:endParaRPr lang="en-US" altLang="ko-KR" sz="1100" b="1" dirty="0"/>
          </a:p>
          <a:p>
            <a:pPr marL="232410" algn="just" fontAlgn="base">
              <a:lnSpc>
                <a:spcPct val="160000"/>
              </a:lnSpc>
            </a:pPr>
            <a:r>
              <a:rPr lang="en-US" altLang="ko-KR" sz="1100" b="1" dirty="0" err="1"/>
              <a:t>Weihua</a:t>
            </a:r>
            <a:r>
              <a:rPr lang="en-US" altLang="ko-KR" sz="1100" b="1" dirty="0"/>
              <a:t> Zhang. “Estimation of the Arctic aerosols from local and long-range transport using relationships between 210Pb and 212Pb atmospheric activity concentrations</a:t>
            </a:r>
            <a:r>
              <a:rPr lang="en-US" altLang="ko-KR" sz="1100" b="1" dirty="0" smtClean="0"/>
              <a:t>.”</a:t>
            </a:r>
            <a:endParaRPr lang="en-US" altLang="ko-KR" sz="1100" b="1" dirty="0"/>
          </a:p>
          <a:p>
            <a:pPr marL="232410" algn="just" fontAlgn="base">
              <a:lnSpc>
                <a:spcPct val="160000"/>
              </a:lnSpc>
            </a:pPr>
            <a:endParaRPr lang="en-US" altLang="ko-KR" sz="1100" b="1" dirty="0"/>
          </a:p>
          <a:p>
            <a:pPr marL="232410" algn="just" fontAlgn="base">
              <a:lnSpc>
                <a:spcPct val="160000"/>
              </a:lnSpc>
            </a:pPr>
            <a:r>
              <a:rPr lang="en-US" altLang="ko-KR" sz="1100" b="1" dirty="0" smtClean="0"/>
              <a:t>Paul </a:t>
            </a:r>
            <a:r>
              <a:rPr lang="en-US" altLang="ko-KR" sz="1100" b="1" dirty="0" err="1" smtClean="0"/>
              <a:t>Bredt</a:t>
            </a:r>
            <a:r>
              <a:rPr lang="en-US" altLang="ko-KR" sz="1100" b="1" dirty="0" smtClean="0"/>
              <a:t> “212Pb as a Tracer for Urban Aerosols.”</a:t>
            </a:r>
          </a:p>
          <a:p>
            <a:pPr marL="232410" algn="just" fontAlgn="base">
              <a:lnSpc>
                <a:spcPct val="160000"/>
              </a:lnSpc>
            </a:pPr>
            <a:endParaRPr lang="en-US" altLang="ko-KR" sz="1100" b="1" dirty="0"/>
          </a:p>
          <a:p>
            <a:pPr marL="232410" algn="just" fontAlgn="base">
              <a:lnSpc>
                <a:spcPct val="160000"/>
              </a:lnSpc>
            </a:pPr>
            <a:r>
              <a:rPr lang="en-US" altLang="ko-KR" sz="1100" b="1" dirty="0"/>
              <a:t>C. Y. HO, David F. </a:t>
            </a:r>
            <a:r>
              <a:rPr lang="en-US" altLang="ko-KR" sz="1100" b="1" dirty="0" err="1"/>
              <a:t>measday</a:t>
            </a:r>
            <a:r>
              <a:rPr lang="en-US" altLang="ko-KR" sz="1100" b="1" dirty="0"/>
              <a:t> "A simple model for describing the concentration of 212Pb in the atmosphere</a:t>
            </a:r>
            <a:r>
              <a:rPr lang="en-US" altLang="ko-KR" sz="1100" b="1" dirty="0" smtClean="0"/>
              <a:t>."</a:t>
            </a:r>
            <a:endParaRPr lang="en-US" altLang="ko-KR" sz="1100" b="1" dirty="0"/>
          </a:p>
          <a:p>
            <a:pPr marL="232410" algn="just" fontAlgn="base">
              <a:lnSpc>
                <a:spcPct val="160000"/>
              </a:lnSpc>
            </a:pPr>
            <a:endParaRPr lang="en-US" altLang="ko-KR" sz="1100" b="1" dirty="0" smtClean="0"/>
          </a:p>
          <a:p>
            <a:pPr marL="232410" algn="just" fontAlgn="base">
              <a:lnSpc>
                <a:spcPct val="160000"/>
              </a:lnSpc>
            </a:pPr>
            <a:r>
              <a:rPr lang="en-US" altLang="ko-KR" sz="1100" b="1" dirty="0" smtClean="0"/>
              <a:t>Nancy </a:t>
            </a:r>
            <a:r>
              <a:rPr lang="en-US" altLang="ko-KR" sz="1100" b="1" dirty="0"/>
              <a:t>A. Marley “Measurement of 210Pb, 210Po, and 210Bi in Size-Fractionated Atmospheric Aerosols: An Estimate of Fine-Aerosol Residence Times</a:t>
            </a:r>
            <a:r>
              <a:rPr lang="en-US" altLang="ko-KR" sz="1100" b="1" dirty="0" smtClean="0"/>
              <a:t>.”</a:t>
            </a:r>
            <a:endParaRPr lang="en-US" altLang="ko-KR" sz="1100" b="1" dirty="0"/>
          </a:p>
          <a:p>
            <a:pPr marL="232410" algn="just" fontAlgn="base">
              <a:lnSpc>
                <a:spcPct val="160000"/>
              </a:lnSpc>
            </a:pPr>
            <a:endParaRPr lang="en-US" altLang="ko-KR" sz="1100" b="1" kern="0" dirty="0" smtClean="0">
              <a:solidFill>
                <a:srgbClr val="000000"/>
              </a:solidFill>
              <a:latin typeface="함초롬바탕" panose="02030504000101010101" pitchFamily="18" charset="-127"/>
            </a:endParaRPr>
          </a:p>
          <a:p>
            <a:pPr marL="232410" algn="just" fontAlgn="base">
              <a:lnSpc>
                <a:spcPct val="160000"/>
              </a:lnSpc>
            </a:pPr>
            <a:r>
              <a:rPr lang="en-US" altLang="ko-KR" sz="1100" b="1" dirty="0" err="1"/>
              <a:t>Persson</a:t>
            </a:r>
            <a:r>
              <a:rPr lang="en-US" altLang="ko-KR" sz="1100" b="1" dirty="0"/>
              <a:t> “Global distribution of 7Be, 210Pb and, 210Po in the surface air” 2016.</a:t>
            </a:r>
          </a:p>
          <a:p>
            <a:pPr marL="232410" algn="just" fontAlgn="base">
              <a:lnSpc>
                <a:spcPct val="160000"/>
              </a:lnSpc>
            </a:pPr>
            <a:r>
              <a:rPr lang="en-US" altLang="ko-KR" sz="1100" b="1" kern="0" dirty="0" smtClean="0">
                <a:solidFill>
                  <a:srgbClr val="000000"/>
                </a:solidFill>
                <a:latin typeface="함초롬바탕" panose="02030504000101010101" pitchFamily="18" charset="-127"/>
              </a:rPr>
              <a:t>								</a:t>
            </a:r>
            <a:endParaRPr lang="en-US" altLang="ko-KR" sz="1100" b="1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1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50215" y="6250842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23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sz="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경청해주셔서</a:t>
            </a:r>
            <a:r>
              <a:rPr lang="ko-KR" alt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감사합니다</a:t>
            </a:r>
            <a:endParaRPr lang="ko-KR" alt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24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Introduction – </a:t>
            </a:r>
            <a:r>
              <a:rPr lang="en-US" altLang="ko-KR" sz="3200" dirty="0" smtClean="0"/>
              <a:t>Particulate ?</a:t>
            </a:r>
            <a:endParaRPr lang="ko-KR" altLang="en-US" sz="32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8" y="1429699"/>
            <a:ext cx="5298649" cy="2919366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155193"/>
            <a:ext cx="5257800" cy="3019364"/>
          </a:xfrm>
          <a:prstGeom prst="rect">
            <a:avLst/>
          </a:prstGeom>
        </p:spPr>
      </p:pic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3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837" y="6193832"/>
            <a:ext cx="60189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 smtClean="0"/>
              <a:t>Reference : GS </a:t>
            </a:r>
            <a:r>
              <a:rPr lang="ko-KR" altLang="en-US" sz="1300" b="1" dirty="0" err="1" smtClean="0"/>
              <a:t>칼텍스</a:t>
            </a:r>
            <a:endParaRPr lang="ko-KR" alt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31924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"/>
    </mc:Choice>
    <mc:Fallback xmlns="">
      <p:transition spd="slow" advTm="2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Introduction – </a:t>
            </a:r>
            <a:r>
              <a:rPr lang="en-US" altLang="ko-KR" sz="3200" dirty="0"/>
              <a:t>The need for nuclide analysis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8716" y="1628756"/>
            <a:ext cx="10515600" cy="4351338"/>
          </a:xfrm>
        </p:spPr>
        <p:txBody>
          <a:bodyPr/>
          <a:lstStyle/>
          <a:p>
            <a:endParaRPr lang="en-US" altLang="ko-KR" sz="2000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3" y="2110900"/>
            <a:ext cx="5823609" cy="33315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16" y="1986405"/>
            <a:ext cx="5895553" cy="3406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185" y="5893174"/>
            <a:ext cx="568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극소량의 </a:t>
            </a: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다원소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물질을 분석하는 기술이 필요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6651" y="5844301"/>
            <a:ext cx="568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미세먼지 오염원을 평가하는 기술이 필요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1905" y="5472481"/>
            <a:ext cx="37209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/>
              <a:t>Reference : lgbolg.co.kr</a:t>
            </a:r>
            <a:endParaRPr lang="ko-KR" alt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10331513" y="5442436"/>
            <a:ext cx="37209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/>
              <a:t>Reference : </a:t>
            </a:r>
            <a:r>
              <a:rPr lang="ko-KR" altLang="en-US" sz="1300" dirty="0" smtClean="0"/>
              <a:t>조선일보</a:t>
            </a:r>
            <a:endParaRPr lang="ko-KR" altLang="en-US" sz="1300" dirty="0"/>
          </a:p>
        </p:txBody>
      </p:sp>
      <p:sp>
        <p:nvSpPr>
          <p:cNvPr id="1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4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"/>
    </mc:Choice>
    <mc:Fallback xmlns="">
      <p:transition spd="slow" advTm="33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Introduction </a:t>
            </a:r>
            <a:r>
              <a:rPr lang="en-US" altLang="ko-KR" sz="3200" dirty="0" smtClean="0"/>
              <a:t>– Goal of Research</a:t>
            </a:r>
            <a:endParaRPr lang="ko-KR" altLang="en-US" sz="32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164622" y="1595550"/>
            <a:ext cx="3285393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방사화</a:t>
            </a:r>
            <a:r>
              <a:rPr lang="ko-KR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분석 이용 연구</a:t>
            </a:r>
            <a:endParaRPr lang="en-US" altLang="ko-KR" dirty="0"/>
          </a:p>
        </p:txBody>
      </p:sp>
      <p:sp>
        <p:nvSpPr>
          <p:cNvPr id="7" name="내용 개체 틀 3"/>
          <p:cNvSpPr txBox="1">
            <a:spLocks/>
          </p:cNvSpPr>
          <p:nvPr/>
        </p:nvSpPr>
        <p:spPr>
          <a:xfrm>
            <a:off x="7383474" y="4532309"/>
            <a:ext cx="2203938" cy="397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오염원 분석</a:t>
            </a:r>
            <a:endParaRPr lang="en-US" altLang="ko-KR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2378807" y="4532309"/>
            <a:ext cx="1644161" cy="397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모니터링</a:t>
            </a:r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3635617" y="2201792"/>
            <a:ext cx="4224527" cy="1477328"/>
          </a:xfrm>
          <a:prstGeom prst="rect">
            <a:avLst/>
          </a:prstGeom>
          <a:pattFill prst="trellis">
            <a:fgClr>
              <a:srgbClr val="92D050"/>
            </a:fgClr>
            <a:bgClr>
              <a:schemeClr val="bg1"/>
            </a:bgClr>
          </a:pattFill>
          <a:ln w="317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방사화</a:t>
            </a:r>
            <a:r>
              <a:rPr lang="ko-KR" altLang="en-US" dirty="0" smtClean="0"/>
              <a:t> 분석을 이용하여 미세먼지 분석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시료 내 방사능 분석 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분석 결과에 따른 역학 분석</a:t>
            </a:r>
            <a:endParaRPr lang="en-US" altLang="ko-KR" dirty="0" smtClean="0"/>
          </a:p>
        </p:txBody>
      </p:sp>
      <p:sp>
        <p:nvSpPr>
          <p:cNvPr id="10" name="아래쪽 화살표 9"/>
          <p:cNvSpPr/>
          <p:nvPr/>
        </p:nvSpPr>
        <p:spPr>
          <a:xfrm>
            <a:off x="5477253" y="3740402"/>
            <a:ext cx="488704" cy="637903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86806" y="5136197"/>
            <a:ext cx="4439739" cy="369332"/>
          </a:xfrm>
          <a:prstGeom prst="rect">
            <a:avLst/>
          </a:prstGeom>
          <a:pattFill prst="trellis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방사선량률을 이용하여 자동 감시망 구축</a:t>
            </a:r>
            <a:endParaRPr lang="en-US" altLang="ko-KR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584597" y="5136197"/>
            <a:ext cx="3963333" cy="369332"/>
          </a:xfrm>
          <a:prstGeom prst="rect">
            <a:avLst/>
          </a:prstGeom>
          <a:pattFill prst="trellis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방사성 물질을 이용하여 오염원 평가</a:t>
            </a:r>
            <a:endParaRPr lang="en-US" altLang="ko-KR" dirty="0" smtClean="0"/>
          </a:p>
        </p:txBody>
      </p:sp>
      <p:sp>
        <p:nvSpPr>
          <p:cNvPr id="12" name="슬라이드 번호 개체 틀 3"/>
          <p:cNvSpPr txBox="1">
            <a:spLocks/>
          </p:cNvSpPr>
          <p:nvPr/>
        </p:nvSpPr>
        <p:spPr>
          <a:xfrm>
            <a:off x="9021173" y="6232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pPr/>
              <a:t>5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"/>
    </mc:Choice>
    <mc:Fallback xmlns="">
      <p:transition spd="slow" advTm="3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Introduction – </a:t>
            </a:r>
            <a:r>
              <a:rPr lang="en-US" altLang="ko-KR" sz="3200" dirty="0"/>
              <a:t>R</a:t>
            </a:r>
            <a:r>
              <a:rPr lang="en-US" altLang="ko-KR" sz="3200" dirty="0" smtClean="0"/>
              <a:t>esearch process </a:t>
            </a:r>
            <a:endParaRPr lang="ko-KR" altLang="en-US" sz="3200" dirty="0"/>
          </a:p>
        </p:txBody>
      </p:sp>
      <p:sp>
        <p:nvSpPr>
          <p:cNvPr id="9" name="슬라이드 번호 개체 틀 3"/>
          <p:cNvSpPr txBox="1">
            <a:spLocks/>
          </p:cNvSpPr>
          <p:nvPr/>
        </p:nvSpPr>
        <p:spPr>
          <a:xfrm>
            <a:off x="9021173" y="6232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pPr/>
              <a:t>6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2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38" y="1880612"/>
            <a:ext cx="6415808" cy="349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069938" y="3029527"/>
            <a:ext cx="192693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011054" y="2717192"/>
            <a:ext cx="201352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ko-KR" sz="1300" b="1" dirty="0" smtClean="0">
              <a:solidFill>
                <a:srgbClr val="3333FF"/>
              </a:solidFill>
            </a:endParaRPr>
          </a:p>
          <a:p>
            <a:r>
              <a:rPr lang="en-US" altLang="ko-KR" sz="1300" b="1" dirty="0" smtClean="0">
                <a:solidFill>
                  <a:srgbClr val="3333FF"/>
                </a:solidFill>
              </a:rPr>
              <a:t>  Real time monitoring</a:t>
            </a:r>
            <a:endParaRPr lang="ko-KR" altLang="en-US" sz="1300" b="1" dirty="0">
              <a:solidFill>
                <a:srgbClr val="3333FF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689926" y="5089671"/>
            <a:ext cx="937491" cy="1750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430980" y="5039087"/>
            <a:ext cx="937491" cy="1750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259781" y="5076031"/>
            <a:ext cx="937491" cy="225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7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"/>
    </mc:Choice>
    <mc:Fallback xmlns="">
      <p:transition spd="slow" advTm="31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5528" y="609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55482192" descr="EMB000027e834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9" y="1980984"/>
            <a:ext cx="5738090" cy="38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31801" y="5706870"/>
            <a:ext cx="5848926" cy="1798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65" y="2110414"/>
            <a:ext cx="5612654" cy="3380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1091" y="1568396"/>
            <a:ext cx="429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핵종의</a:t>
            </a:r>
            <a:r>
              <a:rPr lang="ko-KR" altLang="en-US" dirty="0" smtClean="0"/>
              <a:t> 이동 </a:t>
            </a:r>
            <a:r>
              <a:rPr lang="ko-KR" altLang="en-US" dirty="0" smtClean="0"/>
              <a:t>경로</a:t>
            </a:r>
            <a:r>
              <a:rPr lang="en-US" altLang="ko-KR" dirty="0" smtClean="0"/>
              <a:t>(</a:t>
            </a:r>
            <a:r>
              <a:rPr lang="ko-KR" altLang="en-US" dirty="0" smtClean="0"/>
              <a:t>미세먼지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4380" y="1727781"/>
            <a:ext cx="429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대기와 토양에서의 공기의 </a:t>
            </a:r>
            <a:r>
              <a:rPr lang="ko-KR" altLang="en-US" dirty="0" smtClean="0"/>
              <a:t>흐름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라돈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726500"/>
            <a:ext cx="9903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Experiment – </a:t>
            </a:r>
            <a:r>
              <a:rPr lang="en-US" altLang="ko-KR" sz="3200" dirty="0" smtClean="0"/>
              <a:t>movement of radionuclide</a:t>
            </a:r>
            <a:endParaRPr lang="ko-KR" altLang="en-US" sz="3200" dirty="0"/>
          </a:p>
        </p:txBody>
      </p:sp>
      <p:sp>
        <p:nvSpPr>
          <p:cNvPr id="1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7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71439" y="5358215"/>
            <a:ext cx="4254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/>
              <a:t>Reference : </a:t>
            </a:r>
            <a:r>
              <a:rPr lang="ko-KR" altLang="en-US" sz="1300" dirty="0" smtClean="0"/>
              <a:t>전라북도 보건환경연구원</a:t>
            </a:r>
            <a:endParaRPr lang="ko-KR" altLang="en-US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3681579" y="5650603"/>
            <a:ext cx="37015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/>
              <a:t>Reference : </a:t>
            </a:r>
            <a:r>
              <a:rPr lang="en-US" altLang="ko-KR" sz="1300" dirty="0" err="1" smtClean="0"/>
              <a:t>T.Abe</a:t>
            </a:r>
            <a:r>
              <a:rPr lang="en-US" altLang="ko-KR" sz="1300" dirty="0" smtClean="0"/>
              <a:t> (2010)</a:t>
            </a:r>
            <a:endParaRPr lang="ko-KR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5979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"/>
    </mc:Choice>
    <mc:Fallback xmlns="">
      <p:transition spd="slow" advTm="2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Experiment – </a:t>
            </a:r>
            <a:r>
              <a:rPr lang="en-US" altLang="ko-KR" sz="3200" dirty="0" smtClean="0"/>
              <a:t>measurement place &amp; timeline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73042"/>
            <a:ext cx="9826869" cy="627429"/>
          </a:xfrm>
        </p:spPr>
        <p:txBody>
          <a:bodyPr>
            <a:normAutofit/>
          </a:bodyPr>
          <a:lstStyle/>
          <a:p>
            <a:r>
              <a:rPr lang="ko-KR" altLang="en-US" sz="1800" b="1" dirty="0"/>
              <a:t>중국에서 월경하는 </a:t>
            </a:r>
            <a:r>
              <a:rPr lang="ko-KR" altLang="en-US" sz="1800" b="1" dirty="0" smtClean="0"/>
              <a:t>미세먼지도 고려하기 위해 국내 미세먼지의 </a:t>
            </a:r>
            <a:r>
              <a:rPr lang="ko-KR" altLang="en-US" sz="1800" b="1" dirty="0"/>
              <a:t>영향이 적은 곳에서 </a:t>
            </a:r>
            <a:r>
              <a:rPr lang="ko-KR" altLang="en-US" sz="1800" b="1" dirty="0" err="1" smtClean="0"/>
              <a:t>포집</a:t>
            </a: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endParaRPr lang="en-US" altLang="ko-KR" sz="1800" b="1" dirty="0" smtClean="0"/>
          </a:p>
          <a:p>
            <a:endParaRPr lang="en-US" altLang="ko-KR" sz="1800" b="1" dirty="0"/>
          </a:p>
          <a:p>
            <a:pPr marL="0" indent="0">
              <a:buNone/>
            </a:pPr>
            <a:endParaRPr lang="ko-KR" altLang="en-US" sz="1800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033346"/>
            <a:ext cx="2669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altLang="ko-KR" dirty="0"/>
          </a:p>
          <a:p>
            <a:pPr fontAlgn="base"/>
            <a:r>
              <a:rPr lang="ko-KR" altLang="en-US" dirty="0" smtClean="0"/>
              <a:t>중국에서 </a:t>
            </a:r>
            <a:r>
              <a:rPr lang="ko-KR" altLang="en-US" dirty="0"/>
              <a:t>불어오는 서풍의 영향을 직접적으로 받는 </a:t>
            </a:r>
            <a:r>
              <a:rPr lang="ko-KR" altLang="en-US" dirty="0" smtClean="0"/>
              <a:t>지역</a:t>
            </a:r>
            <a:endParaRPr lang="en-US" altLang="ko-KR" dirty="0" smtClean="0"/>
          </a:p>
          <a:p>
            <a:pPr lvl="0" fontAlgn="base"/>
            <a:endParaRPr lang="en-US" altLang="ko-KR" dirty="0"/>
          </a:p>
          <a:p>
            <a:pPr lvl="0" fontAlgn="base"/>
            <a:r>
              <a:rPr lang="ko-KR" altLang="en-US" dirty="0" err="1" smtClean="0"/>
              <a:t>라돈과</a:t>
            </a:r>
            <a:r>
              <a:rPr lang="ko-KR" altLang="en-US" dirty="0" smtClean="0"/>
              <a:t> </a:t>
            </a:r>
            <a:r>
              <a:rPr lang="ko-KR" altLang="en-US" dirty="0"/>
              <a:t>토론의 농도가 </a:t>
            </a:r>
            <a:r>
              <a:rPr lang="ko-KR" altLang="en-US" dirty="0" smtClean="0"/>
              <a:t>낮기 때문에 대상 </a:t>
            </a:r>
            <a:r>
              <a:rPr lang="ko-KR" altLang="en-US" dirty="0" err="1"/>
              <a:t>핵종인</a:t>
            </a:r>
            <a:r>
              <a:rPr lang="ko-KR" altLang="en-US" dirty="0"/>
              <a:t> </a:t>
            </a:r>
            <a:r>
              <a:rPr lang="en-US" altLang="ko-KR" baseline="30000" dirty="0"/>
              <a:t>210</a:t>
            </a:r>
            <a:r>
              <a:rPr lang="en-US" altLang="ko-KR" dirty="0"/>
              <a:t>Pb, </a:t>
            </a:r>
            <a:r>
              <a:rPr lang="en-US" altLang="ko-KR" baseline="30000" dirty="0"/>
              <a:t>212</a:t>
            </a:r>
            <a:r>
              <a:rPr lang="en-US" altLang="ko-KR" dirty="0"/>
              <a:t>Pb, </a:t>
            </a:r>
            <a:r>
              <a:rPr lang="en-US" altLang="ko-KR" baseline="30000" dirty="0"/>
              <a:t>214</a:t>
            </a:r>
            <a:r>
              <a:rPr lang="en-US" altLang="ko-KR" dirty="0"/>
              <a:t>Pb</a:t>
            </a:r>
            <a:r>
              <a:rPr lang="ko-KR" altLang="en-US" dirty="0"/>
              <a:t>의 발생이 </a:t>
            </a:r>
            <a:r>
              <a:rPr lang="ko-KR" altLang="en-US" dirty="0" smtClean="0"/>
              <a:t>적음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39357" y="2966057"/>
            <a:ext cx="26699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altLang="ko-KR" dirty="0"/>
          </a:p>
          <a:p>
            <a:pPr lvl="0" fontAlgn="base"/>
            <a:r>
              <a:rPr lang="ko-KR" altLang="en-US" dirty="0" err="1"/>
              <a:t>포집되는</a:t>
            </a:r>
            <a:r>
              <a:rPr lang="ko-KR" altLang="en-US" dirty="0"/>
              <a:t> 미세먼지에서 국내 발생 </a:t>
            </a:r>
            <a:r>
              <a:rPr lang="ko-KR" altLang="en-US" dirty="0" err="1"/>
              <a:t>핵종의</a:t>
            </a:r>
            <a:r>
              <a:rPr lang="ko-KR" altLang="en-US" dirty="0"/>
              <a:t> 농도가 낮을 </a:t>
            </a:r>
            <a:r>
              <a:rPr lang="ko-KR" altLang="en-US" dirty="0" smtClean="0"/>
              <a:t>것으로</a:t>
            </a:r>
            <a:endParaRPr lang="en-US" altLang="ko-KR" dirty="0" smtClean="0"/>
          </a:p>
          <a:p>
            <a:pPr lvl="0" fontAlgn="base"/>
            <a:endParaRPr lang="ko-KR" altLang="en-US" dirty="0"/>
          </a:p>
          <a:p>
            <a:pPr lvl="0" fontAlgn="base"/>
            <a:r>
              <a:rPr lang="ko-KR" altLang="en-US" dirty="0"/>
              <a:t>편서풍이 부는 것과 </a:t>
            </a:r>
            <a:r>
              <a:rPr lang="ko-KR" altLang="en-US" dirty="0" smtClean="0"/>
              <a:t>낮에 해풍이 </a:t>
            </a:r>
            <a:r>
              <a:rPr lang="ko-KR" altLang="en-US" dirty="0"/>
              <a:t>부는 점을 고려해 낮 시간대의 데이터만 </a:t>
            </a:r>
            <a:r>
              <a:rPr lang="ko-KR" altLang="en-US" dirty="0" smtClean="0"/>
              <a:t>사용할 수도 있음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0514" y="3021860"/>
            <a:ext cx="26699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altLang="ko-KR" dirty="0"/>
          </a:p>
          <a:p>
            <a:pPr lvl="0" fontAlgn="base"/>
            <a:r>
              <a:rPr lang="ko-KR" altLang="en-US" dirty="0"/>
              <a:t>고도가 높은 </a:t>
            </a:r>
            <a:r>
              <a:rPr lang="ko-KR" altLang="en-US" dirty="0" smtClean="0"/>
              <a:t>지역에서도 대상 </a:t>
            </a:r>
            <a:r>
              <a:rPr lang="ko-KR" altLang="en-US" dirty="0" err="1" smtClean="0"/>
              <a:t>핵종이</a:t>
            </a:r>
            <a:r>
              <a:rPr lang="ko-KR" altLang="en-US" dirty="0" smtClean="0"/>
              <a:t> </a:t>
            </a:r>
            <a:r>
              <a:rPr lang="ko-KR" altLang="en-US" dirty="0"/>
              <a:t>낮게 </a:t>
            </a:r>
            <a:r>
              <a:rPr lang="ko-KR" altLang="en-US" dirty="0" smtClean="0"/>
              <a:t>관측</a:t>
            </a:r>
            <a:endParaRPr lang="en-US" altLang="ko-KR" dirty="0" smtClean="0"/>
          </a:p>
          <a:p>
            <a:pPr lvl="0" fontAlgn="base"/>
            <a:endParaRPr lang="en-US" altLang="ko-KR" dirty="0"/>
          </a:p>
          <a:p>
            <a:pPr lvl="0" fontAlgn="base"/>
            <a:r>
              <a:rPr lang="ko-KR" altLang="en-US" dirty="0" smtClean="0"/>
              <a:t>해발고도가 특정 높이를 넘어서면 대기 확산이 활발하게 이루어져서 먼 곳의 미세먼지 수집이 용이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681654"/>
            <a:ext cx="147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섬 </a:t>
            </a:r>
            <a:endParaRPr lang="ko-KR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9357" y="2681654"/>
            <a:ext cx="147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해안가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0514" y="2681654"/>
            <a:ext cx="147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고지대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8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Experiment – </a:t>
            </a:r>
            <a:r>
              <a:rPr lang="en-US" altLang="ko-KR" sz="3200" dirty="0" smtClean="0"/>
              <a:t>Prediction of flow of atmosphere</a:t>
            </a:r>
            <a:endParaRPr lang="ko-KR" altLang="en-US" sz="32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6" y="1931506"/>
            <a:ext cx="5311290" cy="2939258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63" y="1370540"/>
            <a:ext cx="2700039" cy="25872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03" y="1370540"/>
            <a:ext cx="2687074" cy="27103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88" y="3932957"/>
            <a:ext cx="2705164" cy="269347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02" y="3900670"/>
            <a:ext cx="2690413" cy="2698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161" y="5032470"/>
            <a:ext cx="564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Hysplit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프로그램을 이용하여 대기 흐름을 분석</a:t>
            </a:r>
            <a:endParaRPr lang="ko-KR" altLang="en-US" dirty="0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76592" y="6242050"/>
            <a:ext cx="2743200" cy="365125"/>
          </a:xfrm>
        </p:spPr>
        <p:txBody>
          <a:bodyPr/>
          <a:lstStyle/>
          <a:p>
            <a:fld id="{7C5AC83B-FC30-482A-9A49-3DB25EF51CB3}" type="slidenum">
              <a:rPr lang="ko-KR" altLang="en-US" sz="2000" b="1" smtClean="0">
                <a:solidFill>
                  <a:schemeClr val="tx1"/>
                </a:solidFill>
              </a:rPr>
              <a:t>9</a:t>
            </a:fld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"/>
    </mc:Choice>
    <mc:Fallback xmlns="">
      <p:transition spd="slow" advTm="31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1292</Words>
  <Application>Microsoft Office PowerPoint</Application>
  <PresentationFormat>와이드스크린</PresentationFormat>
  <Paragraphs>243</Paragraphs>
  <Slides>24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맑은 고딕</vt:lpstr>
      <vt:lpstr>함초롬바탕</vt:lpstr>
      <vt:lpstr>Arial</vt:lpstr>
      <vt:lpstr>Symbol</vt:lpstr>
      <vt:lpstr>Wingdings</vt:lpstr>
      <vt:lpstr>Office 테마</vt:lpstr>
      <vt:lpstr>디자인 사용자 지정</vt:lpstr>
      <vt:lpstr> Supplement measurement of short-lived nuclide of particulate using comparative measurements between HPGe and radon detectors  </vt:lpstr>
      <vt:lpstr>CONTENTS</vt:lpstr>
      <vt:lpstr>Introduction – Particulate ?</vt:lpstr>
      <vt:lpstr>Introduction – The need for nuclide analysis</vt:lpstr>
      <vt:lpstr>Introduction – Goal of Research</vt:lpstr>
      <vt:lpstr>Introduction – Research process </vt:lpstr>
      <vt:lpstr>  </vt:lpstr>
      <vt:lpstr>Experiment – measurement place &amp; timeline </vt:lpstr>
      <vt:lpstr>Experiment – Prediction of flow of atmosphere</vt:lpstr>
      <vt:lpstr>Experiment – measurements of PM and radioactivity</vt:lpstr>
      <vt:lpstr>Experiment – Measurements of PM</vt:lpstr>
      <vt:lpstr>Experiment – Investigating condition of the particulate</vt:lpstr>
      <vt:lpstr>Experiment – Analysis  of Radionuclides</vt:lpstr>
      <vt:lpstr>Experiment -  Considering impact of 220Rn, 222Rn</vt:lpstr>
      <vt:lpstr>Experiment – past experiment data (Short-lived radionuclides)</vt:lpstr>
      <vt:lpstr>Experiment – past experiment data(temperature and PM) </vt:lpstr>
      <vt:lpstr>Experiment – measurements of 220Rn, 222Rn</vt:lpstr>
      <vt:lpstr>Experiment – Test measurements of Radon detector</vt:lpstr>
      <vt:lpstr>Results </vt:lpstr>
      <vt:lpstr>Results –measurements of 222Rn</vt:lpstr>
      <vt:lpstr>Results –measurements of 220Rn</vt:lpstr>
      <vt:lpstr>Conclusion</vt:lpstr>
      <vt:lpstr>Reference 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박영진/선임급(외부)/하나로이용부</dc:creator>
  <cp:lastModifiedBy>Windows 사용자</cp:lastModifiedBy>
  <cp:revision>245</cp:revision>
  <dcterms:created xsi:type="dcterms:W3CDTF">2022-04-29T07:22:50Z</dcterms:created>
  <dcterms:modified xsi:type="dcterms:W3CDTF">2022-05-18T23:38:51Z</dcterms:modified>
</cp:coreProperties>
</file>