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855200" cy="67183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8" autoAdjust="0"/>
    <p:restoredTop sz="96391" autoAdjust="0"/>
  </p:normalViewPr>
  <p:slideViewPr>
    <p:cSldViewPr>
      <p:cViewPr varScale="1">
        <p:scale>
          <a:sx n="114" d="100"/>
          <a:sy n="114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270896" cy="335482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581978" y="0"/>
            <a:ext cx="4270896" cy="335482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r">
              <a:defRPr sz="1200"/>
            </a:lvl1pPr>
          </a:lstStyle>
          <a:p>
            <a:fld id="{27258BA9-DBB3-4D84-9191-530C08055F7E}" type="datetimeFigureOut">
              <a:rPr lang="ko-KR" altLang="en-US" smtClean="0"/>
              <a:pPr/>
              <a:t>2022-05-23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3" y="6381737"/>
            <a:ext cx="4270896" cy="335482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581978" y="6381737"/>
            <a:ext cx="4270896" cy="335482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r">
              <a:defRPr sz="1200"/>
            </a:lvl1pPr>
          </a:lstStyle>
          <a:p>
            <a:fld id="{6FBBE626-B9E8-4350-B5B1-D28E837690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30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1164" cy="335758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582460" y="1"/>
            <a:ext cx="4271164" cy="335758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r">
              <a:defRPr sz="1200"/>
            </a:lvl1pPr>
          </a:lstStyle>
          <a:p>
            <a:fld id="{AE5F3A91-6DFA-4AFD-9BD4-D380FF353972}" type="datetimeFigureOut">
              <a:rPr lang="ko-KR" altLang="en-US" smtClean="0"/>
              <a:pPr/>
              <a:t>2022-05-23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3238"/>
            <a:ext cx="3359150" cy="2519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8" tIns="45304" rIns="90608" bIns="4530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85048" y="3191272"/>
            <a:ext cx="7885105" cy="3023392"/>
          </a:xfrm>
          <a:prstGeom prst="rect">
            <a:avLst/>
          </a:prstGeom>
        </p:spPr>
        <p:txBody>
          <a:bodyPr vert="horz" lIns="90608" tIns="45304" rIns="90608" bIns="45304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380974"/>
            <a:ext cx="4271164" cy="335758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582460" y="6380974"/>
            <a:ext cx="4271164" cy="335758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r">
              <a:defRPr sz="1200"/>
            </a:lvl1pPr>
          </a:lstStyle>
          <a:p>
            <a:fld id="{9B2C5185-B6F1-43AC-B74F-79C86D7624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325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C5185-B6F1-43AC-B74F-79C86D76244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3033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304256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800" b="1">
                <a:latin typeface="Book Antiqua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2808312"/>
          </a:xfrm>
        </p:spPr>
        <p:txBody>
          <a:bodyPr>
            <a:normAutofit/>
          </a:bodyPr>
          <a:lstStyle>
            <a:lvl1pPr marL="0" indent="0" algn="ctr">
              <a:buNone/>
              <a:defRPr sz="2200" b="1">
                <a:solidFill>
                  <a:schemeClr val="tx1">
                    <a:lumMod val="65000"/>
                    <a:lumOff val="35000"/>
                  </a:schemeClr>
                </a:solidFill>
                <a:latin typeface="Book Antiqu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ko-KR" altLang="en-US" dirty="0"/>
          </a:p>
        </p:txBody>
      </p:sp>
      <p:pic>
        <p:nvPicPr>
          <p:cNvPr id="2051" name="Picture 3" descr="D:\Documents\My picture\Useful\KAIST_small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174" y="2676012"/>
            <a:ext cx="2419652" cy="78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643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2800" b="1">
                <a:latin typeface="Book Antiqua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6" y="620688"/>
            <a:ext cx="8928992" cy="5879598"/>
          </a:xfrm>
        </p:spPr>
        <p:txBody>
          <a:bodyPr/>
          <a:lstStyle>
            <a:lvl1pPr marL="0" indent="0">
              <a:lnSpc>
                <a:spcPct val="130000"/>
              </a:lnSpc>
              <a:spcBef>
                <a:spcPts val="0"/>
              </a:spcBef>
              <a:buFont typeface="Euclid" pitchFamily="18" charset="0"/>
              <a:buChar char=" "/>
              <a:defRPr sz="1600" b="1">
                <a:solidFill>
                  <a:schemeClr val="tx1"/>
                </a:solidFill>
                <a:latin typeface="Book Antiqua" pitchFamily="18" charset="0"/>
              </a:defRPr>
            </a:lvl1pPr>
            <a:lvl2pPr marL="360000">
              <a:lnSpc>
                <a:spcPct val="130000"/>
              </a:lnSpc>
              <a:spcBef>
                <a:spcPts val="0"/>
              </a:spcBef>
              <a:defRPr sz="1600" b="0">
                <a:latin typeface="Book Antiqua" pitchFamily="18" charset="0"/>
              </a:defRPr>
            </a:lvl2pPr>
            <a:lvl3pPr marL="540000" indent="-228600">
              <a:lnSpc>
                <a:spcPct val="130000"/>
              </a:lnSpc>
              <a:spcBef>
                <a:spcPts val="0"/>
              </a:spcBef>
              <a:buFont typeface="Arial" pitchFamily="34" charset="0"/>
              <a:buChar char="•"/>
              <a:defRPr sz="1600" b="0">
                <a:latin typeface="Book Antiqua" pitchFamily="18" charset="0"/>
              </a:defRPr>
            </a:lvl3pPr>
            <a:lvl4pPr marL="720000">
              <a:lnSpc>
                <a:spcPct val="130000"/>
              </a:lnSpc>
              <a:spcBef>
                <a:spcPts val="0"/>
              </a:spcBef>
              <a:defRPr sz="1600" b="0">
                <a:latin typeface="Book Antiqua" pitchFamily="18" charset="0"/>
              </a:defRPr>
            </a:lvl4pPr>
            <a:lvl5pPr marL="900000">
              <a:lnSpc>
                <a:spcPct val="130000"/>
              </a:lnSpc>
              <a:spcBef>
                <a:spcPts val="0"/>
              </a:spcBef>
              <a:defRPr sz="1600" b="0">
                <a:latin typeface="Book Antiqua" pitchFamily="18" charset="0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9233" y="6560636"/>
            <a:ext cx="878521" cy="283208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1982901-BCC8-449F-9553-B07C9B542B1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직선 연결선 7"/>
          <p:cNvCxnSpPr/>
          <p:nvPr/>
        </p:nvCxnSpPr>
        <p:spPr>
          <a:xfrm>
            <a:off x="0" y="6532359"/>
            <a:ext cx="9144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200025" y="6541884"/>
            <a:ext cx="1115616" cy="283208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marL="0" algn="r" defTabSz="914400" rtl="0" eaLnBrk="1" latinLnBrk="1" hangingPunct="1">
              <a:defRPr sz="14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RP&amp;T Lab.</a:t>
            </a:r>
          </a:p>
        </p:txBody>
      </p:sp>
    </p:spTree>
    <p:extLst>
      <p:ext uri="{BB962C8B-B14F-4D97-AF65-F5344CB8AC3E}">
        <p14:creationId xmlns:p14="http://schemas.microsoft.com/office/powerpoint/2010/main" val="10033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2800" b="1">
                <a:latin typeface="Book Antiqua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9233" y="6560636"/>
            <a:ext cx="878521" cy="283208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Book Antiqua" pitchFamily="18" charset="0"/>
              </a:defRPr>
            </a:lvl1pPr>
          </a:lstStyle>
          <a:p>
            <a:fld id="{51982901-BCC8-449F-9553-B07C9B542B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7506" y="620688"/>
            <a:ext cx="8928992" cy="5879598"/>
          </a:xfrm>
        </p:spPr>
        <p:txBody>
          <a:bodyPr/>
          <a:lstStyle>
            <a:lvl1pPr marL="0" indent="0">
              <a:lnSpc>
                <a:spcPct val="130000"/>
              </a:lnSpc>
              <a:buFont typeface="Euclid" pitchFamily="18" charset="0"/>
              <a:buChar char=" "/>
              <a:defRPr sz="2000" b="1">
                <a:solidFill>
                  <a:srgbClr val="0070C0"/>
                </a:solidFill>
                <a:latin typeface="Book Antiqua" pitchFamily="18" charset="0"/>
              </a:defRPr>
            </a:lvl1pPr>
            <a:lvl2pPr marL="360000">
              <a:lnSpc>
                <a:spcPct val="130000"/>
              </a:lnSpc>
              <a:defRPr sz="1800" b="0">
                <a:latin typeface="Book Antiqua" pitchFamily="18" charset="0"/>
              </a:defRPr>
            </a:lvl2pPr>
            <a:lvl3pPr marL="540000" indent="-228600">
              <a:lnSpc>
                <a:spcPct val="130000"/>
              </a:lnSpc>
              <a:buFont typeface="Arial" pitchFamily="34" charset="0"/>
              <a:buChar char="•"/>
              <a:defRPr sz="1800" b="0">
                <a:latin typeface="Book Antiqua" pitchFamily="18" charset="0"/>
              </a:defRPr>
            </a:lvl3pPr>
            <a:lvl4pPr marL="720000">
              <a:lnSpc>
                <a:spcPct val="130000"/>
              </a:lnSpc>
              <a:defRPr sz="1800" b="0">
                <a:latin typeface="Book Antiqua" pitchFamily="18" charset="0"/>
              </a:defRPr>
            </a:lvl4pPr>
            <a:lvl5pPr marL="900000">
              <a:lnSpc>
                <a:spcPct val="130000"/>
              </a:lnSpc>
              <a:defRPr sz="1800" b="0">
                <a:latin typeface="Book Antiqua" pitchFamily="18" charset="0"/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63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ko-KR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3688" y="6542307"/>
            <a:ext cx="5832648" cy="31569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FBA6B-78D0-4578-9319-9A333DB643B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12860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506" y="0"/>
            <a:ext cx="8928992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6" y="980728"/>
            <a:ext cx="8928992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17192" y="6570500"/>
            <a:ext cx="1368152" cy="28803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9231" y="6549622"/>
            <a:ext cx="1053480" cy="316800"/>
          </a:xfrm>
          <a:prstGeom prst="rect">
            <a:avLst/>
          </a:prstGeom>
        </p:spPr>
        <p:txBody>
          <a:bodyPr/>
          <a:lstStyle>
            <a:lvl1pPr algn="r">
              <a:defRPr b="1">
                <a:latin typeface="+mn-lt"/>
              </a:defRPr>
            </a:lvl1pPr>
          </a:lstStyle>
          <a:p>
            <a:fld id="{51982901-BCC8-449F-9553-B07C9B542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2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7" r:id="rId3"/>
    <p:sldLayoutId id="2147483738" r:id="rId4"/>
  </p:sldLayoutIdLst>
  <p:hf hdr="0" dt="0"/>
  <p:txStyles>
    <p:titleStyle>
      <a:lvl1pPr algn="ctr" defTabSz="914400" rtl="0" eaLnBrk="1" latinLnBrk="1" hangingPunct="1">
        <a:spcBef>
          <a:spcPct val="0"/>
        </a:spcBef>
        <a:buNone/>
        <a:defRPr sz="2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and Mean Temperatures </a:t>
            </a:r>
            <a:b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Cylindrical CSBA Loaded Fuel Pellet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Reactor Physics &amp; Transmutation Lab.</a:t>
            </a:r>
          </a:p>
          <a:p>
            <a:endParaRPr lang="en-US" altLang="ko-KR" sz="16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sz="16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altLang="ko-KR" sz="1600" b="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16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2022</a:t>
            </a:r>
          </a:p>
          <a:p>
            <a:endParaRPr lang="en-US" altLang="ko-KR" sz="16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sz="16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Sunjoo</a:t>
            </a:r>
            <a:r>
              <a:rPr lang="en-US" altLang="ko-KR" sz="1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Yoon and </a:t>
            </a:r>
            <a:r>
              <a:rPr lang="en-US" altLang="ko-KR" sz="16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Yonghee</a:t>
            </a:r>
            <a:r>
              <a:rPr lang="en-US" altLang="ko-KR" sz="1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</a:t>
            </a:r>
          </a:p>
          <a:p>
            <a:endParaRPr lang="en-US" altLang="ko-KR" sz="16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sz="1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Nuclear and Quantum Engineering</a:t>
            </a:r>
          </a:p>
          <a:p>
            <a:r>
              <a:rPr lang="en-US" altLang="ko-KR" sz="19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Korea Advanced Institute of Science and Technology (KAIST)</a:t>
            </a:r>
          </a:p>
          <a:p>
            <a:endParaRPr lang="en-US" altLang="ko-K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ko-K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608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F2B5D-DBFC-47E2-838E-9BFBDA37C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Neutron Multiplication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4557C-34EF-41E6-ADAA-CFB27E154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6" y="620688"/>
            <a:ext cx="4464494" cy="3384376"/>
          </a:xfrm>
        </p:spPr>
        <p:txBody>
          <a:bodyPr/>
          <a:lstStyle/>
          <a:p>
            <a:r>
              <a:rPr lang="en-GB" dirty="0"/>
              <a:t>BOC Conditions</a:t>
            </a:r>
          </a:p>
          <a:p>
            <a:r>
              <a:rPr lang="pl-PL" b="0" dirty="0"/>
              <a:t>Reference </a:t>
            </a:r>
            <a:r>
              <a:rPr lang="en-GB" b="0" dirty="0"/>
              <a:t>	</a:t>
            </a:r>
            <a:r>
              <a:rPr lang="pl-PL" b="0" dirty="0"/>
              <a:t>1.002844 ±7.4 </a:t>
            </a:r>
            <a:endParaRPr lang="en-GB" b="0" dirty="0"/>
          </a:p>
          <a:p>
            <a:r>
              <a:rPr lang="pl-PL" b="0" dirty="0"/>
              <a:t>700K </a:t>
            </a:r>
            <a:r>
              <a:rPr lang="en-GB" b="0" dirty="0"/>
              <a:t>		</a:t>
            </a:r>
            <a:r>
              <a:rPr lang="pl-PL" b="0" dirty="0"/>
              <a:t>1.006344 ±7.3 </a:t>
            </a:r>
            <a:endParaRPr lang="en-GB" b="0" dirty="0"/>
          </a:p>
          <a:p>
            <a:r>
              <a:rPr lang="pl-PL" b="0" dirty="0"/>
              <a:t>800K </a:t>
            </a:r>
            <a:r>
              <a:rPr lang="en-GB" b="0" dirty="0"/>
              <a:t>		</a:t>
            </a:r>
            <a:r>
              <a:rPr lang="pl-PL" b="0" dirty="0"/>
              <a:t>1.003718 ±7.0 </a:t>
            </a:r>
            <a:endParaRPr lang="en-GB" b="0" dirty="0"/>
          </a:p>
          <a:p>
            <a:r>
              <a:rPr lang="pl-PL" b="0" dirty="0"/>
              <a:t>900K </a:t>
            </a:r>
            <a:r>
              <a:rPr lang="en-GB" b="0" dirty="0"/>
              <a:t>		</a:t>
            </a:r>
            <a:r>
              <a:rPr lang="pl-PL" b="0" dirty="0"/>
              <a:t>1.000984 ±7.5 </a:t>
            </a:r>
            <a:endParaRPr lang="en-GB" b="0" dirty="0"/>
          </a:p>
          <a:p>
            <a:r>
              <a:rPr lang="pl-PL" b="0" dirty="0"/>
              <a:t>1000K </a:t>
            </a:r>
            <a:r>
              <a:rPr lang="en-GB" b="0" dirty="0"/>
              <a:t>		</a:t>
            </a:r>
            <a:r>
              <a:rPr lang="pl-PL" b="0" dirty="0"/>
              <a:t>0.998688 ±7.2 </a:t>
            </a:r>
            <a:endParaRPr lang="en-GB" b="0" dirty="0"/>
          </a:p>
          <a:p>
            <a:r>
              <a:rPr lang="pl-PL" b="0" dirty="0"/>
              <a:t>1100K </a:t>
            </a:r>
            <a:r>
              <a:rPr lang="en-GB" b="0" dirty="0"/>
              <a:t>		</a:t>
            </a:r>
            <a:r>
              <a:rPr lang="pl-PL" b="0" dirty="0"/>
              <a:t>0.996399 ±7.3 </a:t>
            </a:r>
            <a:endParaRPr lang="en-GB" b="0" dirty="0"/>
          </a:p>
          <a:p>
            <a:r>
              <a:rPr lang="pl-PL" b="0" dirty="0"/>
              <a:t>1200K </a:t>
            </a:r>
            <a:r>
              <a:rPr lang="en-GB" b="0" dirty="0"/>
              <a:t>		</a:t>
            </a:r>
            <a:r>
              <a:rPr lang="pl-PL" b="0" dirty="0"/>
              <a:t>0.994263 ±6.9</a:t>
            </a:r>
            <a:endParaRPr lang="en-GB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8B440-7A88-4736-9D2D-A09712FDDC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376C2E9-66D5-4D98-A06B-B4CF2E9552D0}"/>
              </a:ext>
            </a:extLst>
          </p:cNvPr>
          <p:cNvSpPr txBox="1">
            <a:spLocks/>
          </p:cNvSpPr>
          <p:nvPr/>
        </p:nvSpPr>
        <p:spPr>
          <a:xfrm>
            <a:off x="4572000" y="639162"/>
            <a:ext cx="4464494" cy="5879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1" hangingPunct="1">
              <a:lnSpc>
                <a:spcPct val="130000"/>
              </a:lnSpc>
              <a:spcBef>
                <a:spcPts val="0"/>
              </a:spcBef>
              <a:buFont typeface="Euclid" pitchFamily="18" charset="0"/>
              <a:buChar char=" "/>
              <a:defRPr sz="1600" b="1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360000" indent="-285750" algn="l" defTabSz="914400" rtl="0" eaLnBrk="1" latinLnBrk="1" hangingPunct="1">
              <a:lnSpc>
                <a:spcPct val="130000"/>
              </a:lnSpc>
              <a:spcBef>
                <a:spcPts val="0"/>
              </a:spcBef>
              <a:buFont typeface="Arial" pitchFamily="34" charset="0"/>
              <a:buChar char="–"/>
              <a:defRPr sz="1600" b="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540000" indent="-228600" algn="l" defTabSz="914400" rtl="0" eaLnBrk="1" latinLnBrk="1" hangingPunct="1">
              <a:lnSpc>
                <a:spcPct val="13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720000" indent="-228600" algn="l" defTabSz="914400" rtl="0" eaLnBrk="1" latinLnBrk="1" hangingPunct="1">
              <a:lnSpc>
                <a:spcPct val="130000"/>
              </a:lnSpc>
              <a:spcBef>
                <a:spcPts val="0"/>
              </a:spcBef>
              <a:buFont typeface="Arial" pitchFamily="34" charset="0"/>
              <a:buChar char="–"/>
              <a:defRPr sz="1600" b="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900000" indent="-228600" algn="l" defTabSz="914400" rtl="0" eaLnBrk="1" latinLnBrk="1" hangingPunct="1">
              <a:lnSpc>
                <a:spcPct val="130000"/>
              </a:lnSpc>
              <a:spcBef>
                <a:spcPts val="0"/>
              </a:spcBef>
              <a:buFont typeface="Arial" pitchFamily="34" charset="0"/>
              <a:buChar char="»"/>
              <a:defRPr sz="1600" b="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MOC Conditions</a:t>
            </a:r>
          </a:p>
          <a:p>
            <a:r>
              <a:rPr lang="pl-PL" b="0" dirty="0"/>
              <a:t>Reference </a:t>
            </a:r>
            <a:r>
              <a:rPr lang="en-GB" b="0" dirty="0"/>
              <a:t>	</a:t>
            </a:r>
            <a:r>
              <a:rPr lang="pl-PL" b="0" dirty="0"/>
              <a:t>0.979310 ±6.9 </a:t>
            </a:r>
            <a:endParaRPr lang="en-GB" b="0" dirty="0"/>
          </a:p>
          <a:p>
            <a:r>
              <a:rPr lang="pl-PL" b="0" dirty="0"/>
              <a:t>700K </a:t>
            </a:r>
            <a:r>
              <a:rPr lang="en-GB" b="0" dirty="0"/>
              <a:t>		</a:t>
            </a:r>
            <a:r>
              <a:rPr lang="pl-PL" b="0" dirty="0"/>
              <a:t>0.985037 ±6.8 </a:t>
            </a:r>
            <a:endParaRPr lang="en-GB" b="0" dirty="0"/>
          </a:p>
          <a:p>
            <a:r>
              <a:rPr lang="pl-PL" b="0" dirty="0"/>
              <a:t>800K </a:t>
            </a:r>
            <a:r>
              <a:rPr lang="en-GB" b="0" dirty="0"/>
              <a:t>		</a:t>
            </a:r>
            <a:r>
              <a:rPr lang="pl-PL" b="0" dirty="0"/>
              <a:t>0.981812 ±6.8 </a:t>
            </a:r>
            <a:endParaRPr lang="en-GB" b="0" dirty="0"/>
          </a:p>
          <a:p>
            <a:r>
              <a:rPr lang="pl-PL" b="0" dirty="0"/>
              <a:t>900K </a:t>
            </a:r>
            <a:r>
              <a:rPr lang="en-GB" b="0" dirty="0"/>
              <a:t>		</a:t>
            </a:r>
            <a:r>
              <a:rPr lang="pl-PL" b="0" dirty="0"/>
              <a:t>0.978845 ±6.9 </a:t>
            </a:r>
            <a:endParaRPr lang="en-GB" b="0" dirty="0"/>
          </a:p>
          <a:p>
            <a:r>
              <a:rPr lang="pl-PL" b="0" dirty="0"/>
              <a:t>1000K </a:t>
            </a:r>
            <a:r>
              <a:rPr lang="en-GB" b="0" dirty="0"/>
              <a:t>		</a:t>
            </a:r>
            <a:r>
              <a:rPr lang="pl-PL" b="0" dirty="0"/>
              <a:t>0.976020 ±6.9 </a:t>
            </a:r>
            <a:endParaRPr lang="en-GB" b="0" dirty="0"/>
          </a:p>
          <a:p>
            <a:r>
              <a:rPr lang="pl-PL" b="0" dirty="0"/>
              <a:t>1100K </a:t>
            </a:r>
            <a:r>
              <a:rPr lang="en-GB" b="0" dirty="0"/>
              <a:t>		</a:t>
            </a:r>
            <a:r>
              <a:rPr lang="pl-PL" b="0" dirty="0"/>
              <a:t>0.973235 ±6.8 </a:t>
            </a:r>
            <a:endParaRPr lang="en-GB" b="0" dirty="0"/>
          </a:p>
          <a:p>
            <a:r>
              <a:rPr lang="pl-PL" b="0" dirty="0"/>
              <a:t>1200K </a:t>
            </a:r>
            <a:r>
              <a:rPr lang="en-GB" b="0" dirty="0"/>
              <a:t>		</a:t>
            </a:r>
            <a:r>
              <a:rPr lang="pl-PL" b="0" dirty="0"/>
              <a:t>0.970729 ±6.5</a:t>
            </a:r>
            <a:endParaRPr lang="en-GB" b="0" dirty="0"/>
          </a:p>
          <a:p>
            <a:endParaRPr lang="en-GB" b="0" dirty="0"/>
          </a:p>
          <a:p>
            <a:r>
              <a:rPr lang="en-GB" dirty="0"/>
              <a:t>EOC Conditions</a:t>
            </a:r>
            <a:endParaRPr lang="en-GB" b="0" dirty="0"/>
          </a:p>
          <a:p>
            <a:r>
              <a:rPr lang="pl-PL" b="0" dirty="0"/>
              <a:t>Reference </a:t>
            </a:r>
            <a:r>
              <a:rPr lang="en-GB" b="0" dirty="0"/>
              <a:t>	</a:t>
            </a:r>
            <a:r>
              <a:rPr lang="pl-PL" b="0" dirty="0"/>
              <a:t>0.952446 ±6.8 </a:t>
            </a:r>
            <a:endParaRPr lang="en-GB" b="0" dirty="0"/>
          </a:p>
          <a:p>
            <a:r>
              <a:rPr lang="pl-PL" b="0" dirty="0"/>
              <a:t>700K </a:t>
            </a:r>
            <a:r>
              <a:rPr lang="en-GB" b="0" dirty="0"/>
              <a:t>		</a:t>
            </a:r>
            <a:r>
              <a:rPr lang="pl-PL" b="0" dirty="0"/>
              <a:t>0.960295 ±6.9 </a:t>
            </a:r>
            <a:endParaRPr lang="en-GB" b="0" dirty="0"/>
          </a:p>
          <a:p>
            <a:r>
              <a:rPr lang="pl-PL" b="0" dirty="0"/>
              <a:t>800K </a:t>
            </a:r>
            <a:r>
              <a:rPr lang="en-GB" b="0" dirty="0"/>
              <a:t>		</a:t>
            </a:r>
            <a:r>
              <a:rPr lang="pl-PL" b="0" dirty="0"/>
              <a:t>0.956662 ±7.0 </a:t>
            </a:r>
            <a:endParaRPr lang="en-GB" b="0" dirty="0"/>
          </a:p>
          <a:p>
            <a:r>
              <a:rPr lang="pl-PL" b="0" dirty="0"/>
              <a:t>900K </a:t>
            </a:r>
            <a:r>
              <a:rPr lang="en-GB" b="0" dirty="0"/>
              <a:t>		</a:t>
            </a:r>
            <a:r>
              <a:rPr lang="pl-PL" b="0" dirty="0"/>
              <a:t>0.953518 ±6.9 </a:t>
            </a:r>
            <a:endParaRPr lang="en-GB" b="0" dirty="0"/>
          </a:p>
          <a:p>
            <a:r>
              <a:rPr lang="pl-PL" b="0" dirty="0"/>
              <a:t>1000K </a:t>
            </a:r>
            <a:r>
              <a:rPr lang="en-GB" b="0" dirty="0"/>
              <a:t>		</a:t>
            </a:r>
            <a:r>
              <a:rPr lang="pl-PL" b="0" dirty="0"/>
              <a:t>0.950306 ±7.1 </a:t>
            </a:r>
            <a:endParaRPr lang="en-GB" b="0" dirty="0"/>
          </a:p>
          <a:p>
            <a:r>
              <a:rPr lang="pl-PL" b="0" dirty="0"/>
              <a:t>1100K </a:t>
            </a:r>
            <a:r>
              <a:rPr lang="en-GB" b="0" dirty="0"/>
              <a:t>		</a:t>
            </a:r>
            <a:r>
              <a:rPr lang="pl-PL" b="0" dirty="0"/>
              <a:t>0.947420 ±7.0 </a:t>
            </a:r>
            <a:endParaRPr lang="en-GB" b="0" dirty="0"/>
          </a:p>
          <a:p>
            <a:r>
              <a:rPr lang="pl-PL" b="0" dirty="0"/>
              <a:t>1200K </a:t>
            </a:r>
            <a:r>
              <a:rPr lang="en-GB" b="0" dirty="0"/>
              <a:t>		</a:t>
            </a:r>
            <a:r>
              <a:rPr lang="pl-PL" b="0" dirty="0"/>
              <a:t>0.944610 ±6.8 </a:t>
            </a:r>
            <a:endParaRPr lang="en-GB" b="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E81FEE-2C5B-43EB-8624-B011A4D2A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10" y="3212976"/>
            <a:ext cx="4282287" cy="321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59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5273E-CD03-4285-945B-E524A1328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Internal Temperature Distribution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BA26266-BF36-4FAC-825A-BB8D8F8933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349" y="980059"/>
            <a:ext cx="5139300" cy="51393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41140-9ED1-4D33-BB59-F36BD97FF6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A43ED5-A720-49F1-B44C-F37919A20099}"/>
              </a:ext>
            </a:extLst>
          </p:cNvPr>
          <p:cNvSpPr txBox="1"/>
          <p:nvPr/>
        </p:nvSpPr>
        <p:spPr>
          <a:xfrm>
            <a:off x="542918" y="6120029"/>
            <a:ext cx="8058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Note: the temperature distributions at MOC, EOC were not visually distinct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A01B72-84EB-428A-AFA3-F93A61BE4859}"/>
              </a:ext>
            </a:extLst>
          </p:cNvPr>
          <p:cNvSpPr txBox="1"/>
          <p:nvPr/>
        </p:nvSpPr>
        <p:spPr>
          <a:xfrm>
            <a:off x="2770865" y="610392"/>
            <a:ext cx="3602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Temperature at BOC Conditions</a:t>
            </a:r>
          </a:p>
        </p:txBody>
      </p:sp>
    </p:spTree>
    <p:extLst>
      <p:ext uri="{BB962C8B-B14F-4D97-AF65-F5344CB8AC3E}">
        <p14:creationId xmlns:p14="http://schemas.microsoft.com/office/powerpoint/2010/main" val="195703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0F15F-3C15-458E-A3EC-D031B4344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Processed Results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6F79BD-0D2D-4D36-9DC3-5F16E9B4E5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atinLnBrk="0" hangingPunct="0">
                  <a:buNone/>
                </a:pPr>
                <a:r>
                  <a:rPr lang="en-GB" dirty="0"/>
                  <a:t> </a:t>
                </a:r>
                <a:r>
                  <a:rPr lang="en-GB" b="0" dirty="0"/>
                  <a:t>Surface and centreline temperatures</a:t>
                </a:r>
              </a:p>
              <a:p>
                <a:pPr lvl="1" latinLnBrk="0" hangingPunct="0"/>
                <a:r>
                  <a:rPr lang="en-GB" b="0" dirty="0"/>
                  <a:t>Area-weighted average surface temperature and length-weighted average centreline temperatures respectively</a:t>
                </a:r>
              </a:p>
              <a:p>
                <a:endParaRPr lang="en-GB" dirty="0"/>
              </a:p>
              <a:p>
                <a:r>
                  <a:rPr lang="en-GB" b="0" dirty="0"/>
                  <a:t>Fuel temperature coefficient</a:t>
                </a:r>
              </a:p>
              <a:p>
                <a:pPr lvl="1"/>
                <a:r>
                  <a:rPr lang="en-GB" dirty="0"/>
                  <a:t>Second-order polynomial fit between temperature and the flat-temperature k-value</a:t>
                </a:r>
                <a:endParaRPr lang="en-GB" b="0" dirty="0"/>
              </a:p>
              <a:p>
                <a:pPr lvl="1"/>
                <a:r>
                  <a:rPr lang="en-GB" dirty="0"/>
                  <a:t>Gradient of this curve of best fit evaluated at the volume-weighted average temperature</a:t>
                </a:r>
              </a:p>
              <a:p>
                <a:pPr lvl="1"/>
                <a:endParaRPr lang="en-GB" b="0" dirty="0"/>
              </a:p>
              <a:p>
                <a:r>
                  <a:rPr lang="en-GB" b="0" dirty="0"/>
                  <a:t>Centreline weight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b="0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𝑒𝑓𝑓𝑒𝑐𝑡𝑖𝑣𝑒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𝑐𝑒𝑛𝑡𝑟𝑒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𝑠𝑢𝑟𝑓𝑎𝑐𝑒</m:t>
                        </m:r>
                      </m:sub>
                    </m:sSub>
                  </m:oMath>
                </a14:m>
                <a:endParaRPr lang="en-GB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6F79BD-0D2D-4D36-9DC3-5F16E9B4E5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B00220-9861-45DD-840F-B47C18E0B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49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76835-5CBD-4318-A35E-383A9E791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Processed Results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0F74DB6-3CA8-4E24-9E6D-6C49AA543E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444241"/>
              </p:ext>
            </p:extLst>
          </p:nvPr>
        </p:nvGraphicFramePr>
        <p:xfrm>
          <a:off x="107950" y="1945640"/>
          <a:ext cx="8928100" cy="2966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025">
                  <a:extLst>
                    <a:ext uri="{9D8B030D-6E8A-4147-A177-3AD203B41FA5}">
                      <a16:colId xmlns:a16="http://schemas.microsoft.com/office/drawing/2014/main" val="1978325621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1821080558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469357619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7941920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BOC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MOC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EOC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587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FTC [pcm K^-1]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-3.22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-3.64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752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Temp., vol. avg. [K]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834.55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892.73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951.01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413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Temp., effective [K]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830.50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883.97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931.57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27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Centreline 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0.4605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0.4574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0.4415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565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k-factor, flat temp.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1.002739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0.979051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0.951835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769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k-factor, real temp.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1.002844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0.979310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0.952446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094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/>
                        <a:t>k-factor disc.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98108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C60A2-1A09-4943-986A-B818C4215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01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2ED51-B2F9-48D8-9FAF-9BEB64ED0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630BC-B89E-4359-A0AB-21F89F7A1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0" hangingPunct="0"/>
            <a:r>
              <a:rPr lang="en-GB" dirty="0"/>
              <a:t>Validity of Flat-Temperature Approximation</a:t>
            </a:r>
          </a:p>
          <a:p>
            <a:pPr latinLnBrk="0" hangingPunct="0"/>
            <a:r>
              <a:rPr lang="en-GB" b="0" dirty="0"/>
              <a:t>The k-factor discrepancy between the actual temperature and flat-temperature models sharing the same volume-average temperature was modest, on the order of several tens of pcm, but grew with higher burnup.</a:t>
            </a:r>
          </a:p>
          <a:p>
            <a:pPr latinLnBrk="0" hangingPunct="0"/>
            <a:r>
              <a:rPr lang="en-GB" b="0" dirty="0"/>
              <a:t>This conclusion agrees with the observation made by Rahman et al.</a:t>
            </a:r>
          </a:p>
          <a:p>
            <a:pPr latinLnBrk="0" hangingPunct="0"/>
            <a:endParaRPr lang="en-GB" dirty="0"/>
          </a:p>
          <a:p>
            <a:pPr latinLnBrk="0" hangingPunct="0"/>
            <a:r>
              <a:rPr lang="en-GB" dirty="0"/>
              <a:t>Centreline/Surface Weighted Average as an Effective Temperature Model</a:t>
            </a:r>
          </a:p>
          <a:p>
            <a:pPr latinLnBrk="0" hangingPunct="0"/>
            <a:r>
              <a:rPr lang="en-GB" b="0" dirty="0"/>
              <a:t>The calculated centreline weights ranged from 0.4605 to 0.4415, decreasing slightly with burnup. This is very similar to the 4/9 (~0.4444) proposed by Rowlands, 1962.</a:t>
            </a:r>
          </a:p>
          <a:p>
            <a:pPr latinLnBrk="0" hangingPunct="0"/>
            <a:r>
              <a:rPr lang="en-GB" b="0" dirty="0"/>
              <a:t>No prior literature on this subject exists; further research may be needed to assess the generalisability of this finding.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78AE70-042A-49D3-8C79-416C932C6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25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78221-B24A-4D14-82CA-CE8C7B4E1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6" y="116632"/>
            <a:ext cx="8928992" cy="6383654"/>
          </a:xfrm>
        </p:spPr>
        <p:txBody>
          <a:bodyPr anchor="ctr"/>
          <a:lstStyle/>
          <a:p>
            <a:pPr algn="ctr"/>
            <a:r>
              <a:rPr lang="en-GB" sz="2400" dirty="0"/>
              <a:t>Thank you for listening.</a:t>
            </a:r>
          </a:p>
          <a:p>
            <a:pPr algn="ctr"/>
            <a:endParaRPr lang="en-GB" dirty="0"/>
          </a:p>
          <a:p>
            <a:pPr algn="ctr"/>
            <a:r>
              <a:rPr lang="en-GB" i="1" dirty="0"/>
              <a:t>Are there any 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0A6E7A-E1DB-4ADF-A357-510860B8A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A2EE6-E841-4D2C-A3C1-505020580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7CD98-FEF1-4551-ACA6-F0F593C53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 hangingPunct="0"/>
            <a:r>
              <a:rPr lang="en-GB" sz="1200" b="0" dirty="0"/>
              <a:t>H. </a:t>
            </a:r>
            <a:r>
              <a:rPr lang="en-GB" sz="1200" b="0" dirty="0" err="1"/>
              <a:t>Finnemann</a:t>
            </a:r>
            <a:r>
              <a:rPr lang="en-GB" sz="1200" b="0" dirty="0"/>
              <a:t> and A. Galati, “NEACRP 3-D LWR Core Transient Benchmark Final Specifications”, OECD Nuclear Energy Agency, 1992.</a:t>
            </a:r>
          </a:p>
          <a:p>
            <a:pPr latinLnBrk="0" hangingPunct="0"/>
            <a:endParaRPr lang="en-GB" sz="1200" b="0" dirty="0"/>
          </a:p>
          <a:p>
            <a:pPr latinLnBrk="0" hangingPunct="0"/>
            <a:r>
              <a:rPr lang="en-GB" sz="1200" b="0" dirty="0"/>
              <a:t>C. </a:t>
            </a:r>
            <a:r>
              <a:rPr lang="en-GB" sz="1200" b="0" dirty="0" err="1"/>
              <a:t>Geuzaine</a:t>
            </a:r>
            <a:r>
              <a:rPr lang="en-GB" sz="1200" b="0" dirty="0"/>
              <a:t> and J.-F. Remacle, “</a:t>
            </a:r>
            <a:r>
              <a:rPr lang="en-GB" sz="1200" b="0" dirty="0" err="1"/>
              <a:t>Gmsh</a:t>
            </a:r>
            <a:r>
              <a:rPr lang="en-GB" sz="1200" b="0" dirty="0"/>
              <a:t>: a three-dimensional finite element mesh generator with built-in pre and post-processing facilities”, International Journal for Numerical Methods in Engineering, Vol. 79, No. 11, pp. 1309-1331, 2009.</a:t>
            </a:r>
          </a:p>
          <a:p>
            <a:pPr latinLnBrk="0" hangingPunct="0"/>
            <a:endParaRPr lang="en-GB" sz="1200" b="0" dirty="0"/>
          </a:p>
          <a:p>
            <a:pPr latinLnBrk="0" hangingPunct="0"/>
            <a:r>
              <a:rPr lang="en-GB" sz="1200" b="0" dirty="0"/>
              <a:t>H. Kim and Y. Kim, “Unstructured Mesh-Based Neutronics and </a:t>
            </a:r>
            <a:r>
              <a:rPr lang="en-GB" sz="1200" b="0" dirty="0" err="1"/>
              <a:t>Thermomechanics</a:t>
            </a:r>
            <a:r>
              <a:rPr lang="en-GB" sz="1200" b="0" dirty="0"/>
              <a:t> Coupled Steady-State Analysis on Advanced Three-Dimensional Fuel Elements with Monte Carlo Code </a:t>
            </a:r>
            <a:r>
              <a:rPr lang="en-GB" sz="1200" b="0" dirty="0" err="1"/>
              <a:t>iMC</a:t>
            </a:r>
            <a:r>
              <a:rPr lang="en-GB" sz="1200" b="0" dirty="0"/>
              <a:t>”, Nuclear Science and Engineering, Vol. 195, No. 5, pp. 464-477, 2020.</a:t>
            </a:r>
          </a:p>
          <a:p>
            <a:pPr latinLnBrk="0" hangingPunct="0">
              <a:buNone/>
            </a:pPr>
            <a:endParaRPr lang="en-GB" sz="1200" b="0" dirty="0"/>
          </a:p>
          <a:p>
            <a:pPr latinLnBrk="0" hangingPunct="0"/>
            <a:r>
              <a:rPr lang="en-GB" sz="1200" b="0" dirty="0"/>
              <a:t>H. Kim and Y. Kim, “Unstructured Mesh-Grid Multi-Physics Analysis with Monte Carlo </a:t>
            </a:r>
            <a:r>
              <a:rPr lang="en-GB" sz="1200" b="0" dirty="0" err="1"/>
              <a:t>iMC</a:t>
            </a:r>
            <a:r>
              <a:rPr lang="en-GB" sz="1200" b="0" dirty="0"/>
              <a:t> Code for Advanced Fuel Elements”, Transactions of the American Nuclear Society, Vol. 122, No. 1, pp. 738-741, 2020.</a:t>
            </a:r>
          </a:p>
          <a:p>
            <a:pPr latinLnBrk="0" hangingPunct="0"/>
            <a:endParaRPr lang="en-GB" sz="1200" b="0" dirty="0"/>
          </a:p>
          <a:p>
            <a:pPr latinLnBrk="0" hangingPunct="0"/>
            <a:r>
              <a:rPr lang="en-GB" sz="1200" b="0" dirty="0"/>
              <a:t>W. de </a:t>
            </a:r>
            <a:r>
              <a:rPr lang="en-GB" sz="1200" b="0" dirty="0" err="1"/>
              <a:t>Kruijf</a:t>
            </a:r>
            <a:r>
              <a:rPr lang="en-GB" sz="1200" b="0" dirty="0"/>
              <a:t> and A. Janssen, “The Effective Fuel Temperature to Be Used for Calculating Resonance Absorption in a 238UO2 Lump with a Nonuniform Temperature Profile”, Nuclear Science and Engineering, Vol. 123, No. 1, pp. 121-135, 1996.</a:t>
            </a:r>
          </a:p>
          <a:p>
            <a:pPr latinLnBrk="0" hangingPunct="0"/>
            <a:endParaRPr lang="en-GB" sz="1200" b="0" dirty="0"/>
          </a:p>
          <a:p>
            <a:pPr latinLnBrk="0" hangingPunct="0"/>
            <a:r>
              <a:rPr lang="en-GB" sz="1200" b="0" dirty="0"/>
              <a:t>A. Rahman, X. Nguyen, and Y. Kim, “A Study on Effective Temperature of CSBA-loaded UO2 Fuel Pellet”, Transactions of the Korean Nuclear Society Autumn Meeting, 2017. </a:t>
            </a:r>
          </a:p>
          <a:p>
            <a:pPr latinLnBrk="0" hangingPunct="0"/>
            <a:endParaRPr lang="en-GB" sz="1200" b="0" dirty="0"/>
          </a:p>
          <a:p>
            <a:pPr latinLnBrk="0" hangingPunct="0"/>
            <a:r>
              <a:rPr lang="en-GB" sz="1200" b="0" dirty="0"/>
              <a:t>G. Rowlands, “Resonance absorption and non-uniform temperature distributions”, Journal of Nuclear Energy Parts A and B, Vol. 16, pp. 235, 1962.</a:t>
            </a:r>
          </a:p>
          <a:p>
            <a:pPr latinLnBrk="0" hangingPunct="0"/>
            <a:endParaRPr lang="en-GB" sz="1000" dirty="0"/>
          </a:p>
          <a:p>
            <a:pPr latinLnBrk="0" hangingPunct="0"/>
            <a:endParaRPr lang="en-GB" sz="1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CC7F0-BD4D-4A8F-8DBC-28C2A352A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5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4B7E5E-47FF-4F4B-82F7-548C573F7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ko-KR" dirty="0"/>
              <a:t>Table of Contents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2E8FA80-7B3A-47A0-92C6-5711A666D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ko-KR" dirty="0"/>
              <a:t>1. Introduction</a:t>
            </a:r>
          </a:p>
          <a:p>
            <a:r>
              <a:rPr lang="en-GB" altLang="ko-KR" dirty="0"/>
              <a:t>2. Procedure</a:t>
            </a:r>
          </a:p>
          <a:p>
            <a:pPr lvl="1"/>
            <a:r>
              <a:rPr lang="en-GB" altLang="ko-KR" dirty="0"/>
              <a:t>2.1 Fuel Pellet Design</a:t>
            </a:r>
          </a:p>
          <a:p>
            <a:pPr lvl="1"/>
            <a:r>
              <a:rPr lang="en-GB" altLang="ko-KR" dirty="0"/>
              <a:t>2.2 Depletion Analyses</a:t>
            </a:r>
          </a:p>
          <a:p>
            <a:pPr lvl="1"/>
            <a:r>
              <a:rPr lang="en-GB" altLang="ko-KR" dirty="0"/>
              <a:t>2.3 Multiphysics Analyses</a:t>
            </a:r>
          </a:p>
          <a:p>
            <a:pPr lvl="1"/>
            <a:r>
              <a:rPr lang="en-GB" altLang="ko-KR" dirty="0"/>
              <a:t>2.4 Flat Temperature Analyses</a:t>
            </a:r>
          </a:p>
          <a:p>
            <a:r>
              <a:rPr lang="en-GB" altLang="ko-KR" dirty="0"/>
              <a:t>3. Results and Analysis</a:t>
            </a:r>
          </a:p>
          <a:p>
            <a:pPr lvl="1"/>
            <a:r>
              <a:rPr lang="en-GB" altLang="ko-KR" dirty="0"/>
              <a:t>3.1 Neutron Multiplication Factors</a:t>
            </a:r>
          </a:p>
          <a:p>
            <a:pPr lvl="1"/>
            <a:r>
              <a:rPr lang="en-GB" altLang="ko-KR" dirty="0"/>
              <a:t>3.2 Temperature Distribution in Pellet</a:t>
            </a:r>
          </a:p>
          <a:p>
            <a:pPr lvl="1"/>
            <a:r>
              <a:rPr lang="en-GB" altLang="ko-KR" dirty="0"/>
              <a:t>3.3 Processed Results</a:t>
            </a:r>
          </a:p>
          <a:p>
            <a:r>
              <a:rPr lang="en-GB" altLang="ko-KR" dirty="0"/>
              <a:t>4. Conclusion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FF26A69-3200-4DA9-88A7-51E8E52D9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37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09687-99F9-4965-8C4A-8CCDD5864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76379-329F-46A8-8EAB-F54A126F7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 hangingPunct="0"/>
            <a:r>
              <a:rPr lang="en-GB" dirty="0"/>
              <a:t>Effective Temperature?</a:t>
            </a:r>
          </a:p>
          <a:p>
            <a:pPr lvl="1" latinLnBrk="0" hangingPunct="0"/>
            <a:r>
              <a:rPr lang="en-GB" dirty="0"/>
              <a:t>The effective temperature of a fuel cell is the temperature such that the fuel cell with its actual operating temperature distribution will have the same neutron multiplication factor (k-factor) as the same fuel cell with a flat temperature distribution in which the temperature is equal to the effective temperature at all points.</a:t>
            </a:r>
          </a:p>
          <a:p>
            <a:pPr lvl="1" latinLnBrk="0" hangingPunct="0"/>
            <a:r>
              <a:rPr lang="en-GB" dirty="0"/>
              <a:t>Research on methods to estimate the effective temperature of fuel cells have been ongoing for decades, since at least the early 1960s.</a:t>
            </a:r>
          </a:p>
          <a:p>
            <a:pPr marL="74250" lvl="1" indent="0" latinLnBrk="0" hangingPunct="0">
              <a:buNone/>
            </a:pPr>
            <a:endParaRPr lang="en-GB" dirty="0"/>
          </a:p>
          <a:p>
            <a:pPr latinLnBrk="0" hangingPunct="0"/>
            <a:r>
              <a:rPr lang="en-GB" dirty="0"/>
              <a:t>Centrally-Shielded Burnable Absorbers?</a:t>
            </a:r>
          </a:p>
          <a:p>
            <a:pPr lvl="1" latinLnBrk="0" hangingPunct="0"/>
            <a:r>
              <a:rPr lang="en-GB" dirty="0"/>
              <a:t>The Centrally Shielded Burnable Absorber, or CSBA, is a nuclear fuel design concept in which burnable absorbers, such as gadolinia, are placed within the fuel region of a conventional cylindrical fuel pellet in order to compensate for the decrease in reactivity with burnup and thereby reduce the need for soluble boron in the coolant.</a:t>
            </a:r>
          </a:p>
          <a:p>
            <a:pPr lvl="1" latinLnBrk="0" hangingPunct="0"/>
            <a:endParaRPr lang="en-GB" dirty="0"/>
          </a:p>
          <a:p>
            <a:pPr marL="74250" lvl="1" indent="0" latinLnBrk="0" hangingPunct="0">
              <a:buNone/>
            </a:pPr>
            <a:r>
              <a:rPr lang="en-GB" i="1" dirty="0"/>
              <a:t>Conventional methods of estimating the effective temperature, designed for conventional cylindrical fuel cells, may not be applicable to CSBA-loaded fuel cells!</a:t>
            </a:r>
          </a:p>
          <a:p>
            <a:pPr marL="74250" lvl="1" indent="0" latinLnBrk="0" hangingPunct="0">
              <a:buNone/>
            </a:pPr>
            <a:endParaRPr lang="en-GB" i="1" dirty="0"/>
          </a:p>
          <a:p>
            <a:pPr marL="74250" lvl="1" indent="0" latinLnBrk="0" hangingPunct="0">
              <a:buNone/>
            </a:pPr>
            <a:r>
              <a:rPr lang="en-GB" b="1" dirty="0"/>
              <a:t>Rahman et al., 2017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80775-0E73-4AF6-8B44-49D175BA40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58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7AEA6-0F30-4D52-8C8F-C045C23E4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373EF-6A10-4FB0-9A13-73C8748DD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 hangingPunct="0"/>
            <a:r>
              <a:rPr lang="en-GB" dirty="0"/>
              <a:t>The procedure of the investigation was as follows.</a:t>
            </a:r>
          </a:p>
          <a:p>
            <a:pPr latinLnBrk="0" hangingPunct="0"/>
            <a:endParaRPr lang="en-GB" dirty="0"/>
          </a:p>
          <a:p>
            <a:pPr latinLnBrk="0" hangingPunct="0"/>
            <a:r>
              <a:rPr lang="en-GB" dirty="0"/>
              <a:t>For the CSBA-loaded fuel pellet design being considered:</a:t>
            </a:r>
          </a:p>
          <a:p>
            <a:pPr latinLnBrk="0" hangingPunct="0"/>
            <a:r>
              <a:rPr lang="en-GB" dirty="0"/>
              <a:t>1. Burnup analysis </a:t>
            </a:r>
            <a:r>
              <a:rPr lang="en-GB" dirty="0">
                <a:sym typeface="Wingdings" panose="05000000000000000000" pitchFamily="2" charset="2"/>
              </a:rPr>
              <a:t> material </a:t>
            </a:r>
            <a:r>
              <a:rPr lang="en-GB" dirty="0"/>
              <a:t>composition of the pellet at MOC and BOC conditions</a:t>
            </a:r>
          </a:p>
          <a:p>
            <a:pPr latinLnBrk="0" hangingPunct="0"/>
            <a:r>
              <a:rPr lang="en-GB" dirty="0"/>
              <a:t>2. Multiphysics-coupled neutronics analyses </a:t>
            </a:r>
            <a:r>
              <a:rPr lang="en-GB" dirty="0">
                <a:sym typeface="Wingdings" panose="05000000000000000000" pitchFamily="2" charset="2"/>
              </a:rPr>
              <a:t> actual k-factor and temperature distribution</a:t>
            </a:r>
          </a:p>
          <a:p>
            <a:pPr latinLnBrk="0" hangingPunct="0"/>
            <a:r>
              <a:rPr lang="en-GB" dirty="0">
                <a:sym typeface="Wingdings" panose="05000000000000000000" pitchFamily="2" charset="2"/>
              </a:rPr>
              <a:t>3. Flat temperature analyses  flat-temperature k-factor over a range of temperatures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9BDA54-79C7-4820-9011-5B453D3E6C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1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AB2EC-2EEF-4106-9515-29D020808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Procedure – Fuel Pellet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D7D11-6D97-408B-99AA-0A626A0F6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6" y="620688"/>
            <a:ext cx="4464494" cy="5879598"/>
          </a:xfrm>
        </p:spPr>
        <p:txBody>
          <a:bodyPr/>
          <a:lstStyle/>
          <a:p>
            <a:r>
              <a:rPr lang="en-GB" dirty="0"/>
              <a:t>Cylindrical CSBAs in a cylindrical fuel cell</a:t>
            </a:r>
          </a:p>
          <a:p>
            <a:endParaRPr lang="en-GB" dirty="0"/>
          </a:p>
          <a:p>
            <a:r>
              <a:rPr lang="en-GB" dirty="0"/>
              <a:t>CSBA pellets count	2</a:t>
            </a:r>
          </a:p>
          <a:p>
            <a:endParaRPr lang="en-GB" dirty="0"/>
          </a:p>
          <a:p>
            <a:r>
              <a:rPr lang="en-GB" dirty="0"/>
              <a:t>Radius, fuel region	0.40958	cm</a:t>
            </a:r>
          </a:p>
          <a:p>
            <a:r>
              <a:rPr lang="en-GB" dirty="0"/>
              <a:t>Radius, cladding inner	0.41873	cm</a:t>
            </a:r>
          </a:p>
          <a:p>
            <a:r>
              <a:rPr lang="en-GB" dirty="0"/>
              <a:t>Radius, cladding outer	0.47600	cm</a:t>
            </a:r>
          </a:p>
          <a:p>
            <a:r>
              <a:rPr lang="en-GB" dirty="0"/>
              <a:t>Height, total		1.00000	cm</a:t>
            </a:r>
          </a:p>
          <a:p>
            <a:r>
              <a:rPr lang="en-GB" dirty="0"/>
              <a:t>Radius, CSBA pellet	0.14000	cm</a:t>
            </a:r>
          </a:p>
          <a:p>
            <a:r>
              <a:rPr lang="en-GB" dirty="0"/>
              <a:t>Height, CSBA pellet	0.12600	cm</a:t>
            </a:r>
          </a:p>
          <a:p>
            <a:r>
              <a:rPr lang="en-GB" dirty="0"/>
              <a:t>Pin pitch			1.26230	cm</a:t>
            </a:r>
          </a:p>
          <a:p>
            <a:endParaRPr lang="en-GB" dirty="0"/>
          </a:p>
          <a:p>
            <a:r>
              <a:rPr lang="en-GB" dirty="0"/>
              <a:t>Thermal power	              190.96	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1B030-5C6A-46ED-9A04-79C386C2E5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2196D76-16FC-415C-A3CD-95167DB712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891" y="1193777"/>
            <a:ext cx="4255863" cy="4470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24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1DD6B-40DC-464C-AD3E-335B1ECFA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Procedure – Fuel Pellet Design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71BE5F-4A8F-4119-824D-18A9BBF3C28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Some assumptions were made in modelling the properties of the pellet.</a:t>
                </a:r>
              </a:p>
              <a:p>
                <a:pPr lvl="1"/>
                <a:r>
                  <a:rPr lang="en-GB" dirty="0"/>
                  <a:t>Neutronics cross-sections were evaluated from values tabulated 300K</a:t>
                </a:r>
              </a:p>
              <a:p>
                <a:pPr lvl="2"/>
                <a:r>
                  <a:rPr lang="en-GB" dirty="0"/>
                  <a:t>The doppler resonance cross-section extrapolation module in the </a:t>
                </a:r>
                <a:r>
                  <a:rPr lang="en-GB" dirty="0" err="1"/>
                  <a:t>iMC</a:t>
                </a:r>
                <a:r>
                  <a:rPr lang="en-GB" dirty="0"/>
                  <a:t> code was used</a:t>
                </a:r>
              </a:p>
              <a:p>
                <a:pPr lvl="1"/>
                <a:r>
                  <a:rPr lang="en-GB" dirty="0"/>
                  <a:t>Thermal conductivities of the fuel and cladding were adopted from Rahman et al.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𝑓𝑢𝑒𝑙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0.1148+0.0035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+2.475×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</m:t>
                            </m:r>
                          </m:sup>
                        </m:sSup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1−0.00333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0.0132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𝑒𝑥𝑝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0.00188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</m:oMath>
                </a14:m>
                <a:r>
                  <a:rPr lang="en-GB" dirty="0"/>
                  <a:t> 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𝑐𝑙𝑎𝑑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=12.767−5.4348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−4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+8.9818×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−6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  <a:p>
                <a:pPr lvl="2"/>
                <a:r>
                  <a:rPr lang="en-GB" dirty="0"/>
                  <a:t>(burnup in megawatt-days per kilogram uranium)</a:t>
                </a:r>
              </a:p>
              <a:p>
                <a:pPr lvl="2"/>
                <a:r>
                  <a:rPr lang="en-GB" dirty="0"/>
                  <a:t>(temperature in degrees Celsius in the first equation and in Kelvin in the second)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71BE5F-4A8F-4119-824D-18A9BBF3C2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BCE76-DB69-4E83-86A1-6152C866F4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EC648F-2202-4F81-9327-0F0C367F6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766" y="3429000"/>
            <a:ext cx="4584912" cy="304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50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C3FCC-4098-48A7-B202-0504B2EC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Procedure – Depletion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14F34-F6A3-4435-BDF0-3D34164F5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7575" y="614859"/>
            <a:ext cx="4464494" cy="5879598"/>
          </a:xfrm>
        </p:spPr>
        <p:txBody>
          <a:bodyPr/>
          <a:lstStyle/>
          <a:p>
            <a:pPr latinLnBrk="0" hangingPunct="0"/>
            <a:r>
              <a:rPr lang="en-GB" dirty="0"/>
              <a:t>Objective: determine the material composition of the fuel and CSBA regions at MOC and BOC conditions.</a:t>
            </a:r>
          </a:p>
          <a:p>
            <a:pPr latinLnBrk="0" hangingPunct="0"/>
            <a:endParaRPr lang="en-GB" dirty="0"/>
          </a:p>
          <a:p>
            <a:pPr lvl="1" latinLnBrk="0" hangingPunct="0"/>
            <a:r>
              <a:rPr lang="en-GB" dirty="0"/>
              <a:t>10 burnup steps, up to 50 </a:t>
            </a:r>
            <a:r>
              <a:rPr lang="en-GB" dirty="0" err="1"/>
              <a:t>MWd</a:t>
            </a:r>
            <a:r>
              <a:rPr lang="en-GB" dirty="0"/>
              <a:t>/</a:t>
            </a:r>
            <a:r>
              <a:rPr lang="en-GB" dirty="0" err="1"/>
              <a:t>kgU</a:t>
            </a:r>
            <a:endParaRPr lang="en-GB" dirty="0"/>
          </a:p>
          <a:p>
            <a:pPr lvl="1" latinLnBrk="0" hangingPunct="0"/>
            <a:r>
              <a:rPr lang="en-GB" dirty="0"/>
              <a:t>6 burnup regions:</a:t>
            </a:r>
          </a:p>
          <a:p>
            <a:pPr lvl="2" latinLnBrk="0" hangingPunct="0"/>
            <a:r>
              <a:rPr lang="en-GB" dirty="0"/>
              <a:t>3 in the fuel region (radially divided)</a:t>
            </a:r>
          </a:p>
          <a:p>
            <a:pPr lvl="2" latinLnBrk="0" hangingPunct="0"/>
            <a:r>
              <a:rPr lang="en-GB" dirty="0"/>
              <a:t>3 in the CSBA region (inside outwards)</a:t>
            </a:r>
          </a:p>
          <a:p>
            <a:pPr latinLnBrk="0" hangingPunct="0"/>
            <a:endParaRPr lang="en-GB" dirty="0"/>
          </a:p>
          <a:p>
            <a:pPr latinLnBrk="0" hangingPunct="0"/>
            <a:r>
              <a:rPr lang="en-GB" dirty="0" err="1"/>
              <a:t>iMC</a:t>
            </a:r>
            <a:r>
              <a:rPr lang="en-GB" dirty="0"/>
              <a:t> Code</a:t>
            </a:r>
          </a:p>
          <a:p>
            <a:pPr lvl="1" latinLnBrk="0" hangingPunct="0"/>
            <a:r>
              <a:rPr lang="en-GB" dirty="0"/>
              <a:t>3D, mesh-based, stochastic analysis code</a:t>
            </a:r>
          </a:p>
          <a:p>
            <a:pPr latinLnBrk="0" hangingPunct="0"/>
            <a:r>
              <a:rPr lang="en-GB" b="0" dirty="0"/>
              <a:t>For each burnup step:</a:t>
            </a:r>
          </a:p>
          <a:p>
            <a:pPr lvl="1" latinLnBrk="0" hangingPunct="0"/>
            <a:r>
              <a:rPr lang="en-GB" dirty="0"/>
              <a:t>100 inactive and 300 active cycles</a:t>
            </a:r>
          </a:p>
          <a:p>
            <a:pPr lvl="1" latinLnBrk="0" hangingPunct="0"/>
            <a:r>
              <a:rPr lang="en-GB" dirty="0"/>
              <a:t>20,000 neutron histories</a:t>
            </a:r>
          </a:p>
          <a:p>
            <a:pPr latinLnBrk="0" hangingPunct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756471-AA9C-48E2-B745-1A068EBF56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7A6733-6B65-4C4A-8A76-DF945F749E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93777"/>
            <a:ext cx="4255863" cy="4470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4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196BD-C0D5-4EFB-A4FF-F283276EA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Procedure – Multiphysics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C56CE-39C9-40E2-ABE0-9B64171EA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Objective: determine the actual k-value and temperature distribution of the fuel cell</a:t>
            </a:r>
          </a:p>
          <a:p>
            <a:endParaRPr lang="en-GB" dirty="0"/>
          </a:p>
          <a:p>
            <a:r>
              <a:rPr lang="en-GB" dirty="0" err="1"/>
              <a:t>Gmsh</a:t>
            </a:r>
            <a:r>
              <a:rPr lang="en-GB" dirty="0"/>
              <a:t>: Creating the tetrahedral mesh for the </a:t>
            </a:r>
            <a:r>
              <a:rPr lang="en-GB" dirty="0" err="1"/>
              <a:t>iMC</a:t>
            </a:r>
            <a:r>
              <a:rPr lang="en-GB" dirty="0"/>
              <a:t> analyses</a:t>
            </a:r>
          </a:p>
          <a:p>
            <a:pPr lvl="1"/>
            <a:r>
              <a:rPr lang="en-GB" dirty="0"/>
              <a:t>3D mesh containing 39,090 tetrahedra</a:t>
            </a:r>
            <a:endParaRPr lang="en-GB" b="0" dirty="0"/>
          </a:p>
          <a:p>
            <a:endParaRPr lang="en-GB" dirty="0"/>
          </a:p>
          <a:p>
            <a:r>
              <a:rPr lang="en-GB" dirty="0" err="1"/>
              <a:t>iMC</a:t>
            </a:r>
            <a:r>
              <a:rPr lang="en-GB" dirty="0"/>
              <a:t> Code</a:t>
            </a:r>
          </a:p>
          <a:p>
            <a:r>
              <a:rPr lang="en-GB" b="0" dirty="0"/>
              <a:t>For each burnup condition (BOC, MOC, EOC),</a:t>
            </a:r>
          </a:p>
          <a:p>
            <a:pPr lvl="1"/>
            <a:r>
              <a:rPr lang="en-GB" b="0" dirty="0"/>
              <a:t>3 iterations were conducted between the neutronics analysis and the thermal analysis</a:t>
            </a:r>
          </a:p>
          <a:p>
            <a:pPr lvl="1"/>
            <a:r>
              <a:rPr lang="en-GB" dirty="0"/>
              <a:t>100 + 300 cycles with 50,000 neutron histories for the first two iterations</a:t>
            </a:r>
          </a:p>
          <a:p>
            <a:pPr lvl="1"/>
            <a:r>
              <a:rPr lang="en-GB" b="0" dirty="0"/>
              <a:t>100 + 1,200 cycles with 100,000 neutron histories for the final iteration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99ACAE-BDE8-4EF4-9F57-EF40953E43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54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96603-903A-4C8A-B834-23C019C1E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Procedure – Flat Temperature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27469-312C-41FC-A802-0F47560EC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 hangingPunct="0"/>
            <a:r>
              <a:rPr lang="en-GB" dirty="0"/>
              <a:t>Objective: flat-temperature k-value of the fuel cell, at a range of different temperatures</a:t>
            </a:r>
          </a:p>
          <a:p>
            <a:pPr latinLnBrk="0" hangingPunct="0"/>
            <a:endParaRPr lang="en-GB" b="0" dirty="0"/>
          </a:p>
          <a:p>
            <a:pPr latinLnBrk="0" hangingPunct="0"/>
            <a:r>
              <a:rPr lang="en-GB" b="0" dirty="0"/>
              <a:t>Same mesh used in the </a:t>
            </a:r>
            <a:r>
              <a:rPr lang="en-GB" b="0" dirty="0" err="1"/>
              <a:t>multiphysics</a:t>
            </a:r>
            <a:r>
              <a:rPr lang="en-GB" b="0" dirty="0"/>
              <a:t>-coupled analyses</a:t>
            </a:r>
          </a:p>
          <a:p>
            <a:pPr latinLnBrk="0" hangingPunct="0"/>
            <a:endParaRPr lang="en-GB" dirty="0"/>
          </a:p>
          <a:p>
            <a:pPr latinLnBrk="0" hangingPunct="0"/>
            <a:r>
              <a:rPr lang="en-GB" dirty="0" err="1"/>
              <a:t>iMC</a:t>
            </a:r>
            <a:r>
              <a:rPr lang="en-GB" dirty="0"/>
              <a:t> Code</a:t>
            </a:r>
          </a:p>
          <a:p>
            <a:pPr latinLnBrk="0" hangingPunct="0"/>
            <a:r>
              <a:rPr lang="en-GB" b="0" dirty="0"/>
              <a:t>For each burnup condition:</a:t>
            </a:r>
          </a:p>
          <a:p>
            <a:pPr lvl="1" latinLnBrk="0" hangingPunct="0"/>
            <a:r>
              <a:rPr lang="en-GB" b="0" dirty="0"/>
              <a:t>Neutronics analyses were conducted, assuming a flat temperature distribution.</a:t>
            </a:r>
          </a:p>
          <a:p>
            <a:pPr lvl="1" latinLnBrk="0" hangingPunct="0"/>
            <a:r>
              <a:rPr lang="en-GB" dirty="0"/>
              <a:t>Since the temperature distribution is fixed, iteration is unnecessary.</a:t>
            </a:r>
          </a:p>
          <a:p>
            <a:pPr lvl="1" latinLnBrk="0" hangingPunct="0"/>
            <a:r>
              <a:rPr lang="en-GB" dirty="0"/>
              <a:t>Seven temperatures were tested, from 600 K to 1,200 K in 100 degree intervals.</a:t>
            </a:r>
          </a:p>
          <a:p>
            <a:pPr lvl="1" latinLnBrk="0" hangingPunct="0"/>
            <a:r>
              <a:rPr lang="en-GB" b="0" dirty="0"/>
              <a:t>100 + 1,200 cycles, 100,000 neutron histories</a:t>
            </a:r>
          </a:p>
          <a:p>
            <a:pPr marL="74250" lvl="1" indent="0" latinLnBrk="0" hangingPunct="0">
              <a:buNone/>
            </a:pPr>
            <a:endParaRPr lang="en-GB" dirty="0"/>
          </a:p>
          <a:p>
            <a:pPr marL="74250" lvl="1" indent="0" latinLnBrk="0" hangingPunct="0">
              <a:buNone/>
            </a:pPr>
            <a:r>
              <a:rPr lang="en-GB" dirty="0"/>
              <a:t>Second-degree polynomial interpolation was used to estimate the flat-temperature k-value at the volume-average temperature.</a:t>
            </a:r>
            <a:endParaRPr lang="en-GB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EF8AB-39AF-452D-95CE-3D3834FD0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1982901-BCC8-449F-9553-B07C9B542B1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RDTL_PPT_Template_(20%_cooler)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rdtl_v2">
      <a:majorFont>
        <a:latin typeface="Book Antiqua"/>
        <a:ea typeface="맑은 고딕"/>
        <a:cs typeface=""/>
      </a:majorFont>
      <a:minorFont>
        <a:latin typeface="Book Antiqua"/>
        <a:ea typeface="맑은 고딕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RDTL_PPT_Template_(20%_cooler)</Template>
  <TotalTime>28077</TotalTime>
  <Words>1449</Words>
  <Application>Microsoft Office PowerPoint</Application>
  <PresentationFormat>On-screen Show (4:3)</PresentationFormat>
  <Paragraphs>212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Euclid</vt:lpstr>
      <vt:lpstr>맑은 고딕</vt:lpstr>
      <vt:lpstr>Arial</vt:lpstr>
      <vt:lpstr>Book Antiqua</vt:lpstr>
      <vt:lpstr>Cambria Math</vt:lpstr>
      <vt:lpstr>Times New Roman</vt:lpstr>
      <vt:lpstr>Wingdings</vt:lpstr>
      <vt:lpstr>RDTL_PPT_Template_(20%_cooler)</vt:lpstr>
      <vt:lpstr>Effective and Mean Temperatures  of a Cylindrical CSBA Loaded Fuel Pellet</vt:lpstr>
      <vt:lpstr>Table of Contents</vt:lpstr>
      <vt:lpstr>Introduction</vt:lpstr>
      <vt:lpstr>Procedure</vt:lpstr>
      <vt:lpstr>Procedure – Fuel Pellet Design</vt:lpstr>
      <vt:lpstr>Procedure – Fuel Pellet Design</vt:lpstr>
      <vt:lpstr>Procedure – Depletion Analysis</vt:lpstr>
      <vt:lpstr>Procedure – Multiphysics Analyses</vt:lpstr>
      <vt:lpstr>Procedure – Flat Temperature Analyses</vt:lpstr>
      <vt:lpstr>Results – Neutron Multiplication Factors</vt:lpstr>
      <vt:lpstr>Results – Internal Temperature Distribution</vt:lpstr>
      <vt:lpstr>Results – Processed Results</vt:lpstr>
      <vt:lpstr>Results – Processed Results</vt:lpstr>
      <vt:lpstr>Conclusion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Impacts of Xe-135m on Xenon Reactivity  in Thermal Reactors</dc:title>
  <dc:creator>Windows 사용자</dc:creator>
  <cp:lastModifiedBy>return2sun</cp:lastModifiedBy>
  <cp:revision>771</cp:revision>
  <cp:lastPrinted>2014-09-26T06:44:14Z</cp:lastPrinted>
  <dcterms:created xsi:type="dcterms:W3CDTF">2013-05-26T12:21:08Z</dcterms:created>
  <dcterms:modified xsi:type="dcterms:W3CDTF">2022-05-23T07:03:23Z</dcterms:modified>
</cp:coreProperties>
</file>