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7" r:id="rId2"/>
    <p:sldId id="271" r:id="rId3"/>
    <p:sldId id="268" r:id="rId4"/>
    <p:sldId id="270" r:id="rId5"/>
    <p:sldId id="260" r:id="rId6"/>
    <p:sldId id="264" r:id="rId7"/>
    <p:sldId id="263" r:id="rId8"/>
    <p:sldId id="261" r:id="rId9"/>
    <p:sldId id="265" r:id="rId10"/>
    <p:sldId id="266" r:id="rId11"/>
    <p:sldId id="267" r:id="rId12"/>
    <p:sldId id="262" r:id="rId13"/>
    <p:sldId id="269" r:id="rId14"/>
  </p:sldIdLst>
  <p:sldSz cx="9144000" cy="6858000" type="screen4x3"/>
  <p:notesSz cx="6761163" cy="99425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55" userDrawn="1">
          <p15:clr>
            <a:srgbClr val="A4A3A4"/>
          </p15:clr>
        </p15:guide>
        <p15:guide id="3" orient="horz" pos="3203" userDrawn="1">
          <p15:clr>
            <a:srgbClr val="A4A3A4"/>
          </p15:clr>
        </p15:guide>
        <p15:guide id="4" pos="1134" userDrawn="1">
          <p15:clr>
            <a:srgbClr val="A4A3A4"/>
          </p15:clr>
        </p15:guide>
        <p15:guide id="5" pos="44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석용(기계공학과)" initials="이" lastIdx="7" clrIdx="0">
    <p:extLst>
      <p:ext uri="{19B8F6BF-5375-455C-9EA6-DF929625EA0E}">
        <p15:presenceInfo xmlns:p15="http://schemas.microsoft.com/office/powerpoint/2012/main" userId="이석용(기계공학과)" providerId="None"/>
      </p:ext>
    </p:extLst>
  </p:cmAuthor>
  <p:cmAuthor id="2" name="Windows 사용자" initials="W사" lastIdx="2" clrIdx="1">
    <p:extLst>
      <p:ext uri="{19B8F6BF-5375-455C-9EA6-DF929625EA0E}">
        <p15:presenceInfo xmlns:p15="http://schemas.microsoft.com/office/powerpoint/2012/main" userId="7d2d54802fbf439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553B"/>
    <a:srgbClr val="E64834"/>
    <a:srgbClr val="0000FF"/>
    <a:srgbClr val="008000"/>
    <a:srgbClr val="80008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1153" autoAdjust="0"/>
  </p:normalViewPr>
  <p:slideViewPr>
    <p:cSldViewPr snapToGrid="0">
      <p:cViewPr varScale="1">
        <p:scale>
          <a:sx n="105" d="100"/>
          <a:sy n="105" d="100"/>
        </p:scale>
        <p:origin x="2136" y="90"/>
      </p:cViewPr>
      <p:guideLst>
        <p:guide orient="horz" pos="255"/>
        <p:guide orient="horz" pos="3203"/>
        <p:guide pos="1134"/>
        <p:guide pos="44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50" d="100"/>
          <a:sy n="150" d="100"/>
        </p:scale>
        <p:origin x="2514" y="-21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이석용(기계공학과)" userId="3e6fb8cd-95a8-472f-9c0f-26b36476b478" providerId="ADAL" clId="{BAE5737E-EF49-B240-ADFE-6DC40CE182AE}"/>
    <pc:docChg chg="undo custSel modSld">
      <pc:chgData name="이석용(기계공학과)" userId="3e6fb8cd-95a8-472f-9c0f-26b36476b478" providerId="ADAL" clId="{BAE5737E-EF49-B240-ADFE-6DC40CE182AE}" dt="2020-06-09T11:47:09.597" v="7" actId="1076"/>
      <pc:docMkLst>
        <pc:docMk/>
      </pc:docMkLst>
      <pc:sldChg chg="modSp">
        <pc:chgData name="이석용(기계공학과)" userId="3e6fb8cd-95a8-472f-9c0f-26b36476b478" providerId="ADAL" clId="{BAE5737E-EF49-B240-ADFE-6DC40CE182AE}" dt="2020-06-09T11:47:09.597" v="7" actId="1076"/>
        <pc:sldMkLst>
          <pc:docMk/>
          <pc:sldMk cId="2933094469" sldId="257"/>
        </pc:sldMkLst>
        <pc:spChg chg="mod">
          <ac:chgData name="이석용(기계공학과)" userId="3e6fb8cd-95a8-472f-9c0f-26b36476b478" providerId="ADAL" clId="{BAE5737E-EF49-B240-ADFE-6DC40CE182AE}" dt="2020-06-09T11:47:09.597" v="7" actId="1076"/>
          <ac:spMkLst>
            <pc:docMk/>
            <pc:sldMk cId="2933094469" sldId="257"/>
            <ac:spMk id="15" creationId="{00000000-0000-0000-0000-000000000000}"/>
          </ac:spMkLst>
        </pc:spChg>
      </pc:sldChg>
    </pc:docChg>
  </pc:docChgLst>
  <pc:docChgLst>
    <pc:chgData name="이석용(기계공학과)" userId="S::dltjrdyd2000@postech.ac.kr::3e6fb8cd-95a8-472f-9c0f-26b36476b478" providerId="AD" clId="Web-{73668F1F-F4CD-4C2D-8394-9B8972E71862}"/>
    <pc:docChg chg="modSld">
      <pc:chgData name="이석용(기계공학과)" userId="S::dltjrdyd2000@postech.ac.kr::3e6fb8cd-95a8-472f-9c0f-26b36476b478" providerId="AD" clId="Web-{73668F1F-F4CD-4C2D-8394-9B8972E71862}" dt="2020-01-08T02:20:21.061" v="2" actId="14100"/>
      <pc:docMkLst>
        <pc:docMk/>
      </pc:docMkLst>
      <pc:sldChg chg="modSp">
        <pc:chgData name="이석용(기계공학과)" userId="S::dltjrdyd2000@postech.ac.kr::3e6fb8cd-95a8-472f-9c0f-26b36476b478" providerId="AD" clId="Web-{73668F1F-F4CD-4C2D-8394-9B8972E71862}" dt="2020-01-08T02:20:21.061" v="2" actId="14100"/>
        <pc:sldMkLst>
          <pc:docMk/>
          <pc:sldMk cId="68312577" sldId="363"/>
        </pc:sldMkLst>
        <pc:spChg chg="mod">
          <ac:chgData name="이석용(기계공학과)" userId="S::dltjrdyd2000@postech.ac.kr::3e6fb8cd-95a8-472f-9c0f-26b36476b478" providerId="AD" clId="Web-{73668F1F-F4CD-4C2D-8394-9B8972E71862}" dt="2020-01-08T02:20:21.061" v="2" actId="14100"/>
          <ac:spMkLst>
            <pc:docMk/>
            <pc:sldMk cId="68312577" sldId="363"/>
            <ac:spMk id="5" creationId="{F287D9E2-D7D2-476C-BAA6-FA3F04E7A271}"/>
          </ac:spMkLst>
        </pc:spChg>
      </pc:sldChg>
      <pc:sldChg chg="modSp">
        <pc:chgData name="이석용(기계공학과)" userId="S::dltjrdyd2000@postech.ac.kr::3e6fb8cd-95a8-472f-9c0f-26b36476b478" providerId="AD" clId="Web-{73668F1F-F4CD-4C2D-8394-9B8972E71862}" dt="2020-01-08T02:17:25.282" v="0" actId="14100"/>
        <pc:sldMkLst>
          <pc:docMk/>
          <pc:sldMk cId="2167471554" sldId="367"/>
        </pc:sldMkLst>
        <pc:spChg chg="mod">
          <ac:chgData name="이석용(기계공학과)" userId="S::dltjrdyd2000@postech.ac.kr::3e6fb8cd-95a8-472f-9c0f-26b36476b478" providerId="AD" clId="Web-{73668F1F-F4CD-4C2D-8394-9B8972E71862}" dt="2020-01-08T02:17:25.282" v="0" actId="14100"/>
          <ac:spMkLst>
            <pc:docMk/>
            <pc:sldMk cId="2167471554" sldId="367"/>
            <ac:spMk id="7" creationId="{F287D9E2-D7D2-476C-BAA6-FA3F04E7A271}"/>
          </ac:spMkLst>
        </pc:spChg>
      </pc:sldChg>
      <pc:sldChg chg="modSp">
        <pc:chgData name="이석용(기계공학과)" userId="S::dltjrdyd2000@postech.ac.kr::3e6fb8cd-95a8-472f-9c0f-26b36476b478" providerId="AD" clId="Web-{73668F1F-F4CD-4C2D-8394-9B8972E71862}" dt="2020-01-08T02:18:31.437" v="1" actId="14100"/>
        <pc:sldMkLst>
          <pc:docMk/>
          <pc:sldMk cId="2208072086" sldId="368"/>
        </pc:sldMkLst>
        <pc:spChg chg="mod">
          <ac:chgData name="이석용(기계공학과)" userId="S::dltjrdyd2000@postech.ac.kr::3e6fb8cd-95a8-472f-9c0f-26b36476b478" providerId="AD" clId="Web-{73668F1F-F4CD-4C2D-8394-9B8972E71862}" dt="2020-01-08T02:18:31.437" v="1" actId="14100"/>
          <ac:spMkLst>
            <pc:docMk/>
            <pc:sldMk cId="2208072086" sldId="368"/>
            <ac:spMk id="3" creationId="{F287D9E2-D7D2-476C-BAA6-FA3F04E7A27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DAE42-798A-4231-A31D-A240B4CA4AEC}" type="datetimeFigureOut">
              <a:rPr lang="ko-KR" altLang="en-US" smtClean="0"/>
              <a:t>2022-05-15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CFA5B-78B3-414A-8DD7-CE45CF1D5F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7821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29837" cy="498853"/>
          </a:xfrm>
          <a:prstGeom prst="rect">
            <a:avLst/>
          </a:prstGeom>
        </p:spPr>
        <p:txBody>
          <a:bodyPr vert="horz" lIns="95423" tIns="47711" rIns="95423" bIns="47711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29763" y="2"/>
            <a:ext cx="2929837" cy="498853"/>
          </a:xfrm>
          <a:prstGeom prst="rect">
            <a:avLst/>
          </a:prstGeom>
        </p:spPr>
        <p:txBody>
          <a:bodyPr vert="horz" lIns="95423" tIns="47711" rIns="95423" bIns="47711" rtlCol="0"/>
          <a:lstStyle>
            <a:lvl1pPr algn="r">
              <a:defRPr sz="1300"/>
            </a:lvl1pPr>
          </a:lstStyle>
          <a:p>
            <a:fld id="{62DFF6BD-C239-4AFF-BD8B-ABDA17B0D06F}" type="datetimeFigureOut">
              <a:rPr lang="ko-KR" altLang="en-US" smtClean="0"/>
              <a:t>2022-05-15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23" tIns="47711" rIns="95423" bIns="4771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6117" y="4784836"/>
            <a:ext cx="5408930" cy="3914865"/>
          </a:xfrm>
          <a:prstGeom prst="rect">
            <a:avLst/>
          </a:prstGeom>
        </p:spPr>
        <p:txBody>
          <a:bodyPr vert="horz" lIns="95423" tIns="47711" rIns="95423" bIns="47711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3665"/>
            <a:ext cx="2929837" cy="498852"/>
          </a:xfrm>
          <a:prstGeom prst="rect">
            <a:avLst/>
          </a:prstGeom>
        </p:spPr>
        <p:txBody>
          <a:bodyPr vert="horz" lIns="95423" tIns="47711" rIns="95423" bIns="47711" rtlCol="0" anchor="b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5"/>
          </p:nvPr>
        </p:nvSpPr>
        <p:spPr>
          <a:xfrm>
            <a:off x="3829051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72676-5BFD-4CEA-BD2C-21E84BEDC37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5237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52463" y="809625"/>
            <a:ext cx="5397500" cy="40481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4232">
              <a:defRPr/>
            </a:pPr>
            <a:r>
              <a:rPr lang="en-US" altLang="ko-KR" sz="1000" dirty="0" smtClean="0">
                <a:solidFill>
                  <a:schemeClr val="bg2">
                    <a:lumMod val="25000"/>
                  </a:schemeClr>
                </a:solidFill>
                <a:ea typeface="HY견고딕" pitchFamily="18" charset="-127"/>
              </a:rPr>
              <a:t>1p - ref </a:t>
            </a:r>
            <a:r>
              <a:rPr lang="ko-KR" altLang="en-US" sz="1000" dirty="0" smtClean="0">
                <a:solidFill>
                  <a:schemeClr val="bg2">
                    <a:lumMod val="25000"/>
                  </a:schemeClr>
                </a:solidFill>
                <a:ea typeface="HY견고딕" pitchFamily="18" charset="-127"/>
              </a:rPr>
              <a:t>추가 </a:t>
            </a:r>
            <a:r>
              <a:rPr lang="en-US" altLang="ko-KR" sz="1000" dirty="0" smtClean="0">
                <a:solidFill>
                  <a:schemeClr val="bg2">
                    <a:lumMod val="25000"/>
                  </a:schemeClr>
                </a:solidFill>
                <a:ea typeface="HY견고딕" pitchFamily="18" charset="-127"/>
              </a:rPr>
              <a:t>(</a:t>
            </a:r>
            <a:r>
              <a:rPr lang="ko-KR" altLang="en-US" sz="1000" dirty="0" smtClean="0">
                <a:solidFill>
                  <a:schemeClr val="bg2">
                    <a:lumMod val="25000"/>
                  </a:schemeClr>
                </a:solidFill>
                <a:ea typeface="HY견고딕" pitchFamily="18" charset="-127"/>
              </a:rPr>
              <a:t>왼쪽 </a:t>
            </a:r>
            <a:r>
              <a:rPr lang="en-US" altLang="ko-KR" sz="1000" dirty="0" smtClean="0">
                <a:solidFill>
                  <a:schemeClr val="bg2">
                    <a:lumMod val="25000"/>
                  </a:schemeClr>
                </a:solidFill>
                <a:ea typeface="HY견고딕" pitchFamily="18" charset="-127"/>
              </a:rPr>
              <a:t>figure), </a:t>
            </a:r>
            <a:r>
              <a:rPr lang="ko-KR" altLang="en-US" sz="1000" dirty="0" smtClean="0">
                <a:solidFill>
                  <a:schemeClr val="bg2">
                    <a:lumMod val="25000"/>
                  </a:schemeClr>
                </a:solidFill>
                <a:ea typeface="HY견고딕" pitchFamily="18" charset="-127"/>
              </a:rPr>
              <a:t>오른쪽 </a:t>
            </a:r>
            <a:r>
              <a:rPr lang="en-US" altLang="ko-KR" sz="1000" dirty="0" smtClean="0">
                <a:solidFill>
                  <a:schemeClr val="bg2">
                    <a:lumMod val="25000"/>
                  </a:schemeClr>
                </a:solidFill>
                <a:ea typeface="HY견고딕" pitchFamily="18" charset="-127"/>
              </a:rPr>
              <a:t>video </a:t>
            </a:r>
            <a:r>
              <a:rPr lang="ko-KR" altLang="en-US" sz="1000" dirty="0" smtClean="0">
                <a:solidFill>
                  <a:schemeClr val="bg2">
                    <a:lumMod val="25000"/>
                  </a:schemeClr>
                </a:solidFill>
                <a:ea typeface="HY견고딕" pitchFamily="18" charset="-127"/>
              </a:rPr>
              <a:t>고민</a:t>
            </a:r>
            <a:endParaRPr lang="ko-KR" altLang="en-US" sz="1300" dirty="0">
              <a:solidFill>
                <a:schemeClr val="bg2">
                  <a:lumMod val="25000"/>
                </a:schemeClr>
              </a:solidFill>
              <a:ea typeface="HY견고딕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29763" y="9443665"/>
            <a:ext cx="2929837" cy="498852"/>
          </a:xfrm>
          <a:prstGeom prst="rect">
            <a:avLst/>
          </a:prstGeom>
        </p:spPr>
        <p:txBody>
          <a:bodyPr/>
          <a:lstStyle/>
          <a:p>
            <a:fld id="{9253544C-E651-456A-A1F0-280FC92EFB65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52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68C68-2776-4573-8DFB-A877043DE5D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986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[1]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Bejan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 (2016). </a:t>
            </a:r>
            <a:r>
              <a:rPr lang="en-US" altLang="ko-K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 engineering thermodynamics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John Wiley &amp; Sons.</a:t>
            </a:r>
            <a:endParaRPr lang="en-US" altLang="ko-KR" dirty="0" smtClean="0"/>
          </a:p>
          <a:p>
            <a:r>
              <a:rPr lang="en-US" altLang="ko-KR" dirty="0" smtClean="0"/>
              <a:t>[2]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Pool Boiling Heat T </a:t>
            </a:r>
            <a:r>
              <a:rPr lang="en-US" altLang="ko-KR" dirty="0" err="1" smtClean="0"/>
              <a:t>ool</a:t>
            </a:r>
            <a:r>
              <a:rPr lang="en-US" altLang="ko-KR" dirty="0" smtClean="0"/>
              <a:t> Boiling Heat Transfer Surface Enhancement using face Enhancement using Electrodeposition with Non-Electrolyte Bath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72676-5BFD-4CEA-BD2C-21E84BEDC370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4111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[3]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Kwark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S. M., Amaya, M., Kumar, R., Moreno, G., &amp; You, S. M. (2010). Effects of pressure, orientation, and heater size on pool boiling of water with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nanocoated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heaters. </a:t>
            </a:r>
            <a:r>
              <a:rPr lang="en-US" altLang="ko-K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Journal of Heat and Mass Transfer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altLang="ko-K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53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(23-24), 5199-5208.</a:t>
            </a:r>
            <a:endParaRPr lang="en-US" altLang="ko-KR" dirty="0" smtClean="0"/>
          </a:p>
          <a:p>
            <a:r>
              <a:rPr lang="en-US" altLang="ko-KR" dirty="0" smtClean="0"/>
              <a:t>[4]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Zhang, C., Cheng, P., &amp; Hong, F. (2016). Mesoscale simulation of heater size and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subcooling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effects on pool boiling under controlled wall heat flux conditions. </a:t>
            </a:r>
            <a:r>
              <a:rPr lang="en-US" altLang="ko-K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Journal of Heat and Mass Transfer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altLang="ko-K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101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1331-1342.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72676-5BFD-4CEA-BD2C-21E84BEDC370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5776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72676-5BFD-4CEA-BD2C-21E84BEDC370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229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[4]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Kim, H.,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Ahn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H. S.,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Kwak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H. J., Kim, M. H., &amp; Kim, D. E. (2016). Boiling crisis controlled by capillary pumping and viscous friction: Liquid penetration length and dry spot diameter. </a:t>
            </a:r>
            <a:r>
              <a:rPr lang="en-US" altLang="ko-K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Applied Physics Letters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altLang="ko-K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109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(24), 243901.</a:t>
            </a:r>
            <a:endParaRPr lang="en-US" altLang="ko-KR" dirty="0" smtClean="0"/>
          </a:p>
          <a:p>
            <a:r>
              <a:rPr lang="en-US" altLang="ko-KR" dirty="0" smtClean="0"/>
              <a:t>[5]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Chen, R., Lu, M. C., Srinivasan, V., Wang, Z., Cho, H. H., &amp;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Majumdar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 (2009). Nanowires for enhanced boiling heat transfer. </a:t>
            </a:r>
            <a:r>
              <a:rPr lang="en-US" altLang="ko-K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 letters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altLang="ko-K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(2), 548-553.</a:t>
            </a:r>
            <a:endParaRPr lang="en-US" altLang="ko-KR" dirty="0" smtClean="0"/>
          </a:p>
          <a:p>
            <a:r>
              <a:rPr lang="en-US" altLang="ko-KR" dirty="0" smtClean="0"/>
              <a:t>[6]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Chu, K. H., Enright, R., &amp; Wang, E. N. (2012). Structured surfaces for enhanced pool boiling heat transfer. </a:t>
            </a:r>
            <a:r>
              <a:rPr lang="en-US" altLang="ko-K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Applied Physics Letters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altLang="ko-K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(24), 241603.</a:t>
            </a:r>
            <a:endParaRPr lang="en-US" altLang="ko-KR" dirty="0" smtClean="0"/>
          </a:p>
          <a:p>
            <a:r>
              <a:rPr lang="en-US" altLang="ko-KR" dirty="0" smtClean="0"/>
              <a:t>[7]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Zou, A., &amp;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Maroo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S. C. (2013). Critical height of micro/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structures for pool boiling heat transfer enhancement. </a:t>
            </a:r>
            <a:r>
              <a:rPr lang="en-US" altLang="ko-K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Applied Physics Letters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altLang="ko-K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103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(22), 221602.</a:t>
            </a:r>
            <a:endParaRPr lang="en-US" altLang="ko-KR" dirty="0" smtClean="0"/>
          </a:p>
          <a:p>
            <a:r>
              <a:rPr lang="en-US" altLang="ko-KR" dirty="0" smtClean="0"/>
              <a:t>[8]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Kim, D. E., Yu, D. I., Park, S. C.,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Kwak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H. J., &amp;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Ahn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H. S. (2015). Critical heat flux triggering mechanism on micro-structured surfaces: Coalesced bubble departure frequency and liquid furnishing capability. </a:t>
            </a:r>
            <a:r>
              <a:rPr lang="en-US" altLang="ko-K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Journal of Heat and Mass Transfer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altLang="ko-K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1237-1247.</a:t>
            </a:r>
            <a:endParaRPr lang="en-US" altLang="ko-KR" dirty="0" smtClean="0"/>
          </a:p>
          <a:p>
            <a:r>
              <a:rPr lang="en-US" altLang="ko-KR" dirty="0" smtClean="0"/>
              <a:t>[9]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Kim, J. M., Kim, J. H., Park, S. C., Kim, M. H., &amp;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Ahn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H. S. (2016). Nucleate boiling in graphene oxide colloids: morphological change and critical heat flux enhancement. </a:t>
            </a:r>
            <a:r>
              <a:rPr lang="en-US" altLang="ko-K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Journal of Multiphase Flow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altLang="ko-K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85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209-222.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72676-5BFD-4CEA-BD2C-21E84BEDC370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2864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52463" y="809625"/>
            <a:ext cx="5397500" cy="40481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4232">
              <a:defRPr/>
            </a:pPr>
            <a:endParaRPr lang="ko-KR" altLang="en-US" sz="1300" dirty="0">
              <a:solidFill>
                <a:schemeClr val="bg2">
                  <a:lumMod val="25000"/>
                </a:schemeClr>
              </a:solidFill>
              <a:ea typeface="HY견고딕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29763" y="9443665"/>
            <a:ext cx="2929837" cy="498852"/>
          </a:xfrm>
          <a:prstGeom prst="rect">
            <a:avLst/>
          </a:prstGeom>
        </p:spPr>
        <p:txBody>
          <a:bodyPr/>
          <a:lstStyle/>
          <a:p>
            <a:fld id="{9253544C-E651-456A-A1F0-280FC92EFB65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60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200025" y="809625"/>
            <a:ext cx="8640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42434" y="6583394"/>
            <a:ext cx="20874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ko-KR" sz="1200" dirty="0" smtClean="0">
                <a:solidFill>
                  <a:prstClr val="black"/>
                </a:solidFill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dltjrdyd2000@postech.ac.kr</a:t>
            </a:r>
            <a:endParaRPr lang="en-US" altLang="ko-KR" sz="1400" dirty="0">
              <a:solidFill>
                <a:prstClr val="black"/>
              </a:solidFill>
              <a:latin typeface="Arial" panose="020B0604020202020204" pitchFamily="34" charset="0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692" y="6548911"/>
            <a:ext cx="1499909" cy="30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 userDrawn="1"/>
        </p:nvSpPr>
        <p:spPr>
          <a:xfrm>
            <a:off x="6946557" y="532626"/>
            <a:ext cx="18934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ko-KR" sz="1200" dirty="0" smtClean="0">
                <a:solidFill>
                  <a:prstClr val="black"/>
                </a:solidFill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thesystem.postech.ac.kr</a:t>
            </a:r>
            <a:endParaRPr lang="en-US" altLang="ko-KR" sz="1400" dirty="0">
              <a:solidFill>
                <a:prstClr val="black"/>
              </a:solidFill>
              <a:latin typeface="Arial" panose="020B0604020202020204" pitchFamily="34" charset="0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792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2B4D-F95F-4007-9AB0-8919CAB49B7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2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2B4D-F95F-4007-9AB0-8919CAB49B7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80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229819"/>
            <a:ext cx="9144000" cy="70517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06515" y="1043736"/>
            <a:ext cx="8640960" cy="5082428"/>
          </a:xfrm>
        </p:spPr>
        <p:txBody>
          <a:bodyPr>
            <a:normAutofit/>
          </a:bodyPr>
          <a:lstStyle>
            <a:lvl1pPr marL="257169" indent="-257169">
              <a:lnSpc>
                <a:spcPct val="150000"/>
              </a:lnSpc>
              <a:buFont typeface="+mj-lt"/>
              <a:buAutoNum type="arabicPeriod"/>
              <a:defRPr sz="13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6" name="제목 15"/>
          <p:cNvSpPr>
            <a:spLocks noGrp="1"/>
          </p:cNvSpPr>
          <p:nvPr>
            <p:ph type="title"/>
          </p:nvPr>
        </p:nvSpPr>
        <p:spPr>
          <a:xfrm>
            <a:off x="206515" y="325347"/>
            <a:ext cx="6345705" cy="514118"/>
          </a:xfrm>
        </p:spPr>
        <p:txBody>
          <a:bodyPr>
            <a:noAutofit/>
          </a:bodyPr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0" name="직사각형 9"/>
          <p:cNvSpPr/>
          <p:nvPr userDrawn="1"/>
        </p:nvSpPr>
        <p:spPr>
          <a:xfrm>
            <a:off x="206515" y="6470650"/>
            <a:ext cx="8640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692" y="6548911"/>
            <a:ext cx="1499909" cy="30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직사각형 16"/>
          <p:cNvSpPr/>
          <p:nvPr userDrawn="1"/>
        </p:nvSpPr>
        <p:spPr>
          <a:xfrm>
            <a:off x="42434" y="6583394"/>
            <a:ext cx="20874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ko-KR" sz="1200" dirty="0" smtClean="0">
                <a:solidFill>
                  <a:prstClr val="black"/>
                </a:solidFill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dltjrdyd2000@postech.ac.kr</a:t>
            </a:r>
            <a:endParaRPr lang="en-US" altLang="ko-KR" sz="1400" dirty="0">
              <a:solidFill>
                <a:prstClr val="black"/>
              </a:solidFill>
              <a:latin typeface="Arial" panose="020B0604020202020204" pitchFamily="34" charset="0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7194133" y="8238"/>
            <a:ext cx="18934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ko-KR" sz="1200" dirty="0" smtClean="0">
                <a:solidFill>
                  <a:prstClr val="black"/>
                </a:solidFill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thesystem.postech.ac.kr</a:t>
            </a:r>
            <a:endParaRPr lang="en-US" altLang="ko-KR" sz="1400" dirty="0">
              <a:solidFill>
                <a:prstClr val="black"/>
              </a:solidFill>
              <a:latin typeface="Arial" panose="020B0604020202020204" pitchFamily="34" charset="0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959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2B4D-F95F-4007-9AB0-8919CAB49B7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10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2B4D-F95F-4007-9AB0-8919CAB49B7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2B4D-F95F-4007-9AB0-8919CAB49B7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19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2B4D-F95F-4007-9AB0-8919CAB49B7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6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2B4D-F95F-4007-9AB0-8919CAB49B7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47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2B4D-F95F-4007-9AB0-8919CAB49B7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82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2B4D-F95F-4007-9AB0-8919CAB49B7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60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10400" y="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EE32B4D-F95F-4007-9AB0-8919CAB49B7F}" type="slidenum">
              <a:rPr lang="ko-KR" altLang="en-US" smtClean="0"/>
              <a:pPr/>
              <a:t>‹#›</a:t>
            </a:fld>
            <a:r>
              <a:rPr lang="en-US" altLang="ko-KR" dirty="0" smtClean="0"/>
              <a:t>/12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913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514337" rtl="0" eaLnBrk="1" latinLnBrk="1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76" indent="-192876" algn="l" defTabSz="514337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899" indent="-160731" algn="l" defTabSz="514337" rtl="0" eaLnBrk="1" latinLnBrk="1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1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1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1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1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1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1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1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514337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72903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Modified Hydrodynamic Instability Model in consideration of</a:t>
            </a:r>
            <a:br>
              <a:rPr lang="en-US" altLang="ko-KR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US" altLang="ko-KR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Heater Configuration during Pool Boiling</a:t>
            </a:r>
            <a:endParaRPr lang="en-US" altLang="ko-KR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2843460"/>
            <a:ext cx="9144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KNS Spring Meeting</a:t>
            </a:r>
          </a:p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2022. May 18-20. ICC </a:t>
            </a:r>
            <a:r>
              <a:rPr lang="en-US" altLang="ko-KR" sz="14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Jeju</a:t>
            </a:r>
            <a:endParaRPr lang="en-US" altLang="ko-KR" sz="1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altLang="ko-KR" sz="1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Author: SeockYong </a:t>
            </a:r>
            <a:r>
              <a:rPr lang="en-US" altLang="ko-KR" sz="14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Lee</a:t>
            </a:r>
            <a:r>
              <a:rPr lang="en-US" altLang="ko-KR" sz="1400" baseline="300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</a:t>
            </a:r>
            <a:r>
              <a:rPr lang="en-US" altLang="ko-KR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Sehyeon </a:t>
            </a:r>
            <a:r>
              <a:rPr lang="en-US" altLang="ko-KR" sz="14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Park</a:t>
            </a:r>
            <a:r>
              <a:rPr lang="en-US" altLang="ko-KR" sz="1400" baseline="300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</a:t>
            </a:r>
            <a:r>
              <a:rPr lang="en-US" altLang="ko-KR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and HangJin </a:t>
            </a:r>
            <a:r>
              <a:rPr lang="en-US" altLang="ko-KR" sz="14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Jo</a:t>
            </a:r>
            <a:r>
              <a:rPr lang="en-US" altLang="ko-KR" sz="1400" baseline="300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a,b</a:t>
            </a:r>
            <a:endParaRPr lang="en-US" altLang="ko-KR" sz="1400" baseline="300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Presentor</a:t>
            </a:r>
            <a:r>
              <a:rPr lang="en-US" altLang="ko-KR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SeockYong Lee</a:t>
            </a:r>
          </a:p>
          <a:p>
            <a:pPr algn="ctr">
              <a:lnSpc>
                <a:spcPct val="150000"/>
              </a:lnSpc>
            </a:pPr>
            <a:endParaRPr lang="en-US" altLang="ko-KR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Pohang University of Science and Technology</a:t>
            </a:r>
          </a:p>
          <a:p>
            <a:pPr algn="ctr">
              <a:lnSpc>
                <a:spcPct val="150000"/>
              </a:lnSpc>
            </a:pPr>
            <a:r>
              <a:rPr lang="en-US" altLang="ko-KR" sz="1400" baseline="300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</a:t>
            </a:r>
            <a:r>
              <a:rPr lang="en-US" altLang="ko-KR" sz="14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Department</a:t>
            </a:r>
            <a:r>
              <a:rPr lang="en-US" altLang="ko-KR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of Mechanical Engineering</a:t>
            </a:r>
          </a:p>
          <a:p>
            <a:pPr algn="ctr">
              <a:lnSpc>
                <a:spcPct val="150000"/>
              </a:lnSpc>
            </a:pPr>
            <a:r>
              <a:rPr lang="en-US" altLang="ko-KR" sz="1400" baseline="300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</a:t>
            </a:r>
            <a:r>
              <a:rPr lang="en-US" altLang="ko-KR" sz="14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Division</a:t>
            </a:r>
            <a:r>
              <a:rPr lang="en-US" altLang="ko-KR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of Advanced Nuclear Engineering</a:t>
            </a:r>
            <a:endParaRPr lang="en-US" altLang="ko-KR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9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06515" y="1043736"/>
            <a:ext cx="8640960" cy="10418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0" dirty="0" smtClean="0"/>
              <a:t>Similar with original model, we derived CHF using Energy conservation in unit cell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0" dirty="0" smtClean="0"/>
              <a:t>Width (the shortest distance between two liquid paths) </a:t>
            </a:r>
            <a:r>
              <a:rPr lang="en-US" altLang="ko-KR" sz="1400" b="0" dirty="0" smtClean="0">
                <a:sym typeface="Wingdings" panose="05000000000000000000" pitchFamily="2" charset="2"/>
              </a:rPr>
              <a:t> modulated wavelength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/>
              <a:t>04</a:t>
            </a:r>
            <a:r>
              <a:rPr lang="en-US" altLang="ko-KR" dirty="0"/>
              <a:t>. </a:t>
            </a:r>
            <a:r>
              <a:rPr lang="en-US" altLang="ko-KR" dirty="0" smtClean="0"/>
              <a:t>Results – modified instability model development</a:t>
            </a:r>
            <a:endParaRPr lang="ko-KR" altLang="en-US" dirty="0"/>
          </a:p>
        </p:txBody>
      </p:sp>
      <p:grpSp>
        <p:nvGrpSpPr>
          <p:cNvPr id="76" name="그룹 75"/>
          <p:cNvGrpSpPr/>
          <p:nvPr/>
        </p:nvGrpSpPr>
        <p:grpSpPr>
          <a:xfrm>
            <a:off x="114300" y="2214654"/>
            <a:ext cx="5772457" cy="2072316"/>
            <a:chOff x="966397" y="4073735"/>
            <a:chExt cx="5772457" cy="1755248"/>
          </a:xfrm>
        </p:grpSpPr>
        <p:grpSp>
          <p:nvGrpSpPr>
            <p:cNvPr id="45" name="그룹 44"/>
            <p:cNvGrpSpPr/>
            <p:nvPr/>
          </p:nvGrpSpPr>
          <p:grpSpPr>
            <a:xfrm>
              <a:off x="1169766" y="4431895"/>
              <a:ext cx="3773709" cy="1397088"/>
              <a:chOff x="506826" y="4569055"/>
              <a:chExt cx="3773709" cy="1397088"/>
            </a:xfrm>
          </p:grpSpPr>
          <p:sp>
            <p:nvSpPr>
              <p:cNvPr id="44" name="순서도: 수행의 시작/종료 43"/>
              <p:cNvSpPr/>
              <p:nvPr/>
            </p:nvSpPr>
            <p:spPr>
              <a:xfrm rot="5400000">
                <a:off x="189097" y="4936665"/>
                <a:ext cx="1333622" cy="598402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순서도: 수행의 시작/종료 42"/>
              <p:cNvSpPr/>
              <p:nvPr/>
            </p:nvSpPr>
            <p:spPr>
              <a:xfrm rot="5400000">
                <a:off x="3319041" y="5039153"/>
                <a:ext cx="1333622" cy="393427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순서도: 수행의 시작/종료 41"/>
              <p:cNvSpPr/>
              <p:nvPr/>
            </p:nvSpPr>
            <p:spPr>
              <a:xfrm rot="5400000">
                <a:off x="2365546" y="4859175"/>
                <a:ext cx="1333622" cy="753383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순서도: 수행의 시작/종료 40"/>
              <p:cNvSpPr/>
              <p:nvPr/>
            </p:nvSpPr>
            <p:spPr>
              <a:xfrm rot="5400000">
                <a:off x="1237714" y="4859177"/>
                <a:ext cx="1333622" cy="753383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9" name="그룹 38"/>
              <p:cNvGrpSpPr>
                <a:grpSpLocks noChangeAspect="1"/>
              </p:cNvGrpSpPr>
              <p:nvPr/>
            </p:nvGrpSpPr>
            <p:grpSpPr>
              <a:xfrm>
                <a:off x="506826" y="4569057"/>
                <a:ext cx="3773709" cy="1397086"/>
                <a:chOff x="255366" y="4729077"/>
                <a:chExt cx="3773709" cy="1397086"/>
              </a:xfrm>
            </p:grpSpPr>
            <p:grpSp>
              <p:nvGrpSpPr>
                <p:cNvPr id="30" name="그룹 29"/>
                <p:cNvGrpSpPr/>
                <p:nvPr/>
              </p:nvGrpSpPr>
              <p:grpSpPr>
                <a:xfrm>
                  <a:off x="255366" y="4729077"/>
                  <a:ext cx="3773709" cy="1397085"/>
                  <a:chOff x="5462921" y="3849890"/>
                  <a:chExt cx="5161412" cy="1397085"/>
                </a:xfrm>
              </p:grpSpPr>
              <p:sp>
                <p:nvSpPr>
                  <p:cNvPr id="7" name="직사각형 6"/>
                  <p:cNvSpPr/>
                  <p:nvPr/>
                </p:nvSpPr>
                <p:spPr>
                  <a:xfrm>
                    <a:off x="9601992" y="3853330"/>
                    <a:ext cx="222149" cy="962380"/>
                  </a:xfrm>
                  <a:prstGeom prst="rect">
                    <a:avLst/>
                  </a:prstGeom>
                  <a:solidFill>
                    <a:sysClr val="window" lastClr="FFFFFF">
                      <a:lumMod val="75000"/>
                    </a:sysClr>
                  </a:solidFill>
                  <a:ln w="31750" cap="flat" cmpd="sng" algn="ctr">
                    <a:gradFill flip="none" rotWithShape="1">
                      <a:gsLst>
                        <a:gs pos="0">
                          <a:srgbClr val="4472C4">
                            <a:lumMod val="20000"/>
                            <a:lumOff val="80000"/>
                          </a:srgbClr>
                        </a:gs>
                        <a:gs pos="40000">
                          <a:srgbClr val="4472C4"/>
                        </a:gs>
                        <a:gs pos="100000">
                          <a:srgbClr val="4472C4">
                            <a:lumMod val="75000"/>
                          </a:srgbClr>
                        </a:gs>
                      </a:gsLst>
                      <a:lin ang="16200000" scaled="1"/>
                      <a:tileRect/>
                    </a:gra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8" name="직사각형 7"/>
                  <p:cNvSpPr/>
                  <p:nvPr/>
                </p:nvSpPr>
                <p:spPr>
                  <a:xfrm>
                    <a:off x="8039845" y="3853330"/>
                    <a:ext cx="222149" cy="962380"/>
                  </a:xfrm>
                  <a:prstGeom prst="rect">
                    <a:avLst/>
                  </a:prstGeom>
                  <a:solidFill>
                    <a:sysClr val="window" lastClr="FFFFFF">
                      <a:lumMod val="75000"/>
                    </a:sysClr>
                  </a:solidFill>
                  <a:ln w="31750" cap="flat" cmpd="sng" algn="ctr">
                    <a:gradFill flip="none" rotWithShape="1">
                      <a:gsLst>
                        <a:gs pos="0">
                          <a:srgbClr val="4472C4">
                            <a:lumMod val="20000"/>
                            <a:lumOff val="80000"/>
                          </a:srgbClr>
                        </a:gs>
                        <a:gs pos="40000">
                          <a:srgbClr val="4472C4"/>
                        </a:gs>
                        <a:gs pos="100000">
                          <a:srgbClr val="4472C4">
                            <a:lumMod val="75000"/>
                          </a:srgbClr>
                        </a:gs>
                      </a:gsLst>
                      <a:lin ang="16200000" scaled="1"/>
                      <a:tileRect/>
                    </a:gra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9" name="직사각형 8"/>
                  <p:cNvSpPr/>
                  <p:nvPr/>
                </p:nvSpPr>
                <p:spPr>
                  <a:xfrm>
                    <a:off x="6501615" y="3849890"/>
                    <a:ext cx="222149" cy="962380"/>
                  </a:xfrm>
                  <a:prstGeom prst="rect">
                    <a:avLst/>
                  </a:prstGeom>
                  <a:solidFill>
                    <a:sysClr val="window" lastClr="FFFFFF">
                      <a:lumMod val="75000"/>
                    </a:sysClr>
                  </a:solidFill>
                  <a:ln w="31750" cap="flat" cmpd="sng" algn="ctr">
                    <a:gradFill flip="none" rotWithShape="1">
                      <a:gsLst>
                        <a:gs pos="0">
                          <a:srgbClr val="4472C4">
                            <a:lumMod val="20000"/>
                            <a:lumOff val="80000"/>
                          </a:srgbClr>
                        </a:gs>
                        <a:gs pos="40000">
                          <a:srgbClr val="4472C4"/>
                        </a:gs>
                        <a:gs pos="100000">
                          <a:srgbClr val="4472C4">
                            <a:lumMod val="75000"/>
                          </a:srgbClr>
                        </a:gs>
                      </a:gsLst>
                      <a:lin ang="16200000" scaled="1"/>
                      <a:tileRect/>
                    </a:gra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grpSp>
                <p:nvGrpSpPr>
                  <p:cNvPr id="12" name="그룹 11"/>
                  <p:cNvGrpSpPr/>
                  <p:nvPr/>
                </p:nvGrpSpPr>
                <p:grpSpPr>
                  <a:xfrm>
                    <a:off x="5462921" y="3984896"/>
                    <a:ext cx="5161412" cy="1262079"/>
                    <a:chOff x="6143625" y="5534025"/>
                    <a:chExt cx="2647950" cy="1433193"/>
                  </a:xfrm>
                </p:grpSpPr>
                <p:sp>
                  <p:nvSpPr>
                    <p:cNvPr id="16" name="직사각형 15"/>
                    <p:cNvSpPr/>
                    <p:nvPr/>
                  </p:nvSpPr>
                  <p:spPr>
                    <a:xfrm>
                      <a:off x="6143625" y="6473575"/>
                      <a:ext cx="2647950" cy="49364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p:txBody>
                </p:sp>
                <p:cxnSp>
                  <p:nvCxnSpPr>
                    <p:cNvPr id="17" name="직선 화살표 연결선 16"/>
                    <p:cNvCxnSpPr/>
                    <p:nvPr/>
                  </p:nvCxnSpPr>
                  <p:spPr>
                    <a:xfrm>
                      <a:off x="6860857" y="5534025"/>
                      <a:ext cx="0" cy="676275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18" name="직선 화살표 연결선 17"/>
                    <p:cNvCxnSpPr/>
                    <p:nvPr/>
                  </p:nvCxnSpPr>
                  <p:spPr>
                    <a:xfrm>
                      <a:off x="6598919" y="5534025"/>
                      <a:ext cx="0" cy="676275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19" name="직선 화살표 연결선 18"/>
                    <p:cNvCxnSpPr/>
                    <p:nvPr/>
                  </p:nvCxnSpPr>
                  <p:spPr>
                    <a:xfrm>
                      <a:off x="7651432" y="5534025"/>
                      <a:ext cx="0" cy="676275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20" name="직선 화살표 연결선 19"/>
                    <p:cNvCxnSpPr/>
                    <p:nvPr/>
                  </p:nvCxnSpPr>
                  <p:spPr>
                    <a:xfrm>
                      <a:off x="7389494" y="5534025"/>
                      <a:ext cx="0" cy="676275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21" name="직선 화살표 연결선 20"/>
                    <p:cNvCxnSpPr/>
                    <p:nvPr/>
                  </p:nvCxnSpPr>
                  <p:spPr>
                    <a:xfrm>
                      <a:off x="8446770" y="5534025"/>
                      <a:ext cx="0" cy="676275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22" name="직선 화살표 연결선 21"/>
                    <p:cNvCxnSpPr/>
                    <p:nvPr/>
                  </p:nvCxnSpPr>
                  <p:spPr>
                    <a:xfrm>
                      <a:off x="8184832" y="5534025"/>
                      <a:ext cx="0" cy="676275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23" name="직선 화살표 연결선 22"/>
                    <p:cNvCxnSpPr/>
                    <p:nvPr/>
                  </p:nvCxnSpPr>
                  <p:spPr>
                    <a:xfrm rot="5400000">
                      <a:off x="7286369" y="6224507"/>
                      <a:ext cx="0" cy="32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24" name="직선 화살표 연결선 23"/>
                    <p:cNvCxnSpPr/>
                    <p:nvPr/>
                  </p:nvCxnSpPr>
                  <p:spPr>
                    <a:xfrm rot="16200000" flipH="1">
                      <a:off x="6962369" y="6224507"/>
                      <a:ext cx="0" cy="32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25" name="직선 화살표 연결선 24"/>
                    <p:cNvCxnSpPr/>
                    <p:nvPr/>
                  </p:nvCxnSpPr>
                  <p:spPr>
                    <a:xfrm rot="5400000">
                      <a:off x="8081403" y="6224507"/>
                      <a:ext cx="0" cy="32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26" name="직선 화살표 연결선 25"/>
                    <p:cNvCxnSpPr/>
                    <p:nvPr/>
                  </p:nvCxnSpPr>
                  <p:spPr>
                    <a:xfrm rot="16200000" flipH="1">
                      <a:off x="7757403" y="6224507"/>
                      <a:ext cx="0" cy="32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27" name="직선 화살표 연결선 26"/>
                    <p:cNvCxnSpPr/>
                    <p:nvPr/>
                  </p:nvCxnSpPr>
                  <p:spPr>
                    <a:xfrm rot="5400000">
                      <a:off x="6496838" y="6224505"/>
                      <a:ext cx="0" cy="32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28" name="직선 화살표 연결선 27"/>
                    <p:cNvCxnSpPr/>
                    <p:nvPr/>
                  </p:nvCxnSpPr>
                  <p:spPr>
                    <a:xfrm rot="16200000" flipH="1">
                      <a:off x="8560831" y="6224505"/>
                      <a:ext cx="0" cy="32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5462921" y="4812270"/>
                    <a:ext cx="5161412" cy="45719"/>
                  </a:xfrm>
                  <a:prstGeom prst="rect">
                    <a:avLst/>
                  </a:prstGeom>
                  <a:solidFill>
                    <a:schemeClr val="accent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</p:grpSp>
            <p:sp>
              <p:nvSpPr>
                <p:cNvPr id="37" name="위쪽 화살표 36"/>
                <p:cNvSpPr/>
                <p:nvPr/>
              </p:nvSpPr>
              <p:spPr>
                <a:xfrm>
                  <a:off x="2096661" y="5777028"/>
                  <a:ext cx="216131" cy="349135"/>
                </a:xfrm>
                <a:prstGeom prst="upArrow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2301877" y="5754920"/>
                  <a:ext cx="31359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q</a:t>
                  </a:r>
                  <a:r>
                    <a:rPr lang="en-US" altLang="ko-KR" sz="1400" baseline="30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’’</a:t>
                  </a:r>
                  <a:endParaRPr lang="ko-KR" altLang="en-US" sz="1400" baseline="30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6" name="그룹 45"/>
            <p:cNvGrpSpPr/>
            <p:nvPr/>
          </p:nvGrpSpPr>
          <p:grpSpPr>
            <a:xfrm>
              <a:off x="5534119" y="4399264"/>
              <a:ext cx="1204735" cy="1429718"/>
              <a:chOff x="1310414" y="4569058"/>
              <a:chExt cx="1204735" cy="1429718"/>
            </a:xfrm>
          </p:grpSpPr>
          <p:sp>
            <p:nvSpPr>
              <p:cNvPr id="50" name="순서도: 수행의 시작/종료 49"/>
              <p:cNvSpPr/>
              <p:nvPr/>
            </p:nvSpPr>
            <p:spPr>
              <a:xfrm rot="5400000">
                <a:off x="1237715" y="4859176"/>
                <a:ext cx="1333622" cy="753385"/>
              </a:xfrm>
              <a:prstGeom prst="flowChartTerminator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51" name="그룹 50"/>
              <p:cNvGrpSpPr>
                <a:grpSpLocks noChangeAspect="1"/>
              </p:cNvGrpSpPr>
              <p:nvPr/>
            </p:nvGrpSpPr>
            <p:grpSpPr>
              <a:xfrm>
                <a:off x="1310414" y="4877186"/>
                <a:ext cx="1204735" cy="1121590"/>
                <a:chOff x="1058954" y="5037206"/>
                <a:chExt cx="1204735" cy="1121590"/>
              </a:xfrm>
            </p:grpSpPr>
            <p:grpSp>
              <p:nvGrpSpPr>
                <p:cNvPr id="52" name="그룹 51"/>
                <p:cNvGrpSpPr/>
                <p:nvPr/>
              </p:nvGrpSpPr>
              <p:grpSpPr>
                <a:xfrm>
                  <a:off x="1058954" y="5037206"/>
                  <a:ext cx="1204735" cy="1121590"/>
                  <a:chOff x="6562011" y="4158019"/>
                  <a:chExt cx="1647751" cy="1121590"/>
                </a:xfrm>
              </p:grpSpPr>
              <p:grpSp>
                <p:nvGrpSpPr>
                  <p:cNvPr id="58" name="그룹 57"/>
                  <p:cNvGrpSpPr/>
                  <p:nvPr/>
                </p:nvGrpSpPr>
                <p:grpSpPr>
                  <a:xfrm>
                    <a:off x="6562011" y="4158019"/>
                    <a:ext cx="1647751" cy="1121590"/>
                    <a:chOff x="6707483" y="5730623"/>
                    <a:chExt cx="845342" cy="1273657"/>
                  </a:xfrm>
                </p:grpSpPr>
                <p:sp>
                  <p:nvSpPr>
                    <p:cNvPr id="60" name="직사각형 59"/>
                    <p:cNvSpPr/>
                    <p:nvPr/>
                  </p:nvSpPr>
                  <p:spPr>
                    <a:xfrm>
                      <a:off x="6860045" y="6510637"/>
                      <a:ext cx="528638" cy="49364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solidFill>
                        <a:srgbClr val="FF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p:txBody>
                </p:sp>
                <p:cxnSp>
                  <p:nvCxnSpPr>
                    <p:cNvPr id="61" name="직선 화살표 연결선 60"/>
                    <p:cNvCxnSpPr/>
                    <p:nvPr/>
                  </p:nvCxnSpPr>
                  <p:spPr>
                    <a:xfrm rot="20400000">
                      <a:off x="6707483" y="5730623"/>
                      <a:ext cx="0" cy="676275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64" name="직선 화살표 연결선 63"/>
                    <p:cNvCxnSpPr/>
                    <p:nvPr/>
                  </p:nvCxnSpPr>
                  <p:spPr>
                    <a:xfrm rot="1800000">
                      <a:off x="7552825" y="5755532"/>
                      <a:ext cx="0" cy="676275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67" name="직선 화살표 연결선 66"/>
                    <p:cNvCxnSpPr/>
                    <p:nvPr/>
                  </p:nvCxnSpPr>
                  <p:spPr>
                    <a:xfrm rot="5400000">
                      <a:off x="7286369" y="6224507"/>
                      <a:ext cx="0" cy="32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68" name="직선 화살표 연결선 67"/>
                    <p:cNvCxnSpPr/>
                    <p:nvPr/>
                  </p:nvCxnSpPr>
                  <p:spPr>
                    <a:xfrm rot="16200000" flipH="1">
                      <a:off x="6962369" y="6224507"/>
                      <a:ext cx="0" cy="324000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</p:grpSp>
              <p:sp>
                <p:nvSpPr>
                  <p:cNvPr id="59" name="직사각형 58"/>
                  <p:cNvSpPr/>
                  <p:nvPr/>
                </p:nvSpPr>
                <p:spPr>
                  <a:xfrm>
                    <a:off x="6859380" y="4812270"/>
                    <a:ext cx="1030427" cy="45719"/>
                  </a:xfrm>
                  <a:prstGeom prst="rect">
                    <a:avLst/>
                  </a:prstGeom>
                  <a:solidFill>
                    <a:schemeClr val="accent4"/>
                  </a:solidFill>
                  <a:ln w="12700" cap="flat" cmpd="sng" algn="ctr">
                    <a:solidFill>
                      <a:schemeClr val="accent4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</p:grpSp>
            <p:sp>
              <p:nvSpPr>
                <p:cNvPr id="53" name="위쪽 화살표 52"/>
                <p:cNvSpPr/>
                <p:nvPr/>
              </p:nvSpPr>
              <p:spPr>
                <a:xfrm>
                  <a:off x="1544211" y="5790374"/>
                  <a:ext cx="216131" cy="349135"/>
                </a:xfrm>
                <a:prstGeom prst="upArrow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1749427" y="5768266"/>
                  <a:ext cx="31359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q</a:t>
                  </a:r>
                  <a:r>
                    <a:rPr lang="en-US" altLang="ko-KR" sz="1400" baseline="30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’’</a:t>
                  </a:r>
                  <a:endParaRPr lang="ko-KR" altLang="en-US" sz="1400" baseline="30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4" name="직사각형 73"/>
            <p:cNvSpPr/>
            <p:nvPr/>
          </p:nvSpPr>
          <p:spPr>
            <a:xfrm>
              <a:off x="966397" y="4073735"/>
              <a:ext cx="5524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(a)</a:t>
              </a:r>
              <a:endParaRPr lang="ko-K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5197022" y="4079332"/>
              <a:ext cx="5524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(b)</a:t>
              </a:r>
              <a:endParaRPr lang="ko-K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직사각형 76"/>
              <p:cNvSpPr/>
              <p:nvPr/>
            </p:nvSpPr>
            <p:spPr>
              <a:xfrm>
                <a:off x="6177904" y="1951498"/>
                <a:ext cx="2736475" cy="20924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𝐶𝐻𝐹</m:t>
                            </m:r>
                          </m:sub>
                          <m:sup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𝐶𝐻𝐹</m:t>
                            </m:r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𝑍𝑢𝑏𝑒𝑟</m:t>
                            </m:r>
                          </m:sub>
                          <m:sup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bSup>
                      </m:den>
                    </m:f>
                    <m:sSup>
                      <m:sSupPr>
                        <m:ctrlPr>
                          <a:rPr lang="en-US" altLang="ko-KR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d>
                          <m:d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ko-KR" sz="1400" i="1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ko-KR" sz="1400" i="1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US" altLang="ko-KR" sz="1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sz="1400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1400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ko-KR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𝑤𝑖𝑑𝑡h</m:t>
                            </m:r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𝑤𝑖𝑑𝑡h</m:t>
                            </m:r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ko-KR" sz="1400" i="1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ko-KR" sz="1400" i="1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𝑤𝑖𝑑𝑡h</m:t>
                            </m:r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ko-KR" sz="1400" i="1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altLang="ko-KR" sz="1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𝐶𝐻𝐹</m:t>
                            </m:r>
                          </m:sub>
                          <m:sup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𝐶𝐻𝐹</m:t>
                            </m:r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𝑖𝑛𝑓𝑖𝑛𝑖𝑡𝑒</m:t>
                            </m:r>
                          </m:sub>
                          <m:sup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bSup>
                      </m:den>
                    </m:f>
                    <m:r>
                      <a:rPr lang="en-US" altLang="ko-KR" sz="1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ko-KR" sz="1400" i="1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ko-KR" sz="1400" i="1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77" name="직사각형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904" y="1951498"/>
                <a:ext cx="2736475" cy="2092432"/>
              </a:xfrm>
              <a:prstGeom prst="rect">
                <a:avLst/>
              </a:prstGeom>
              <a:blipFill>
                <a:blip r:embed="rId2"/>
                <a:stretch>
                  <a:fillRect l="-2227" t="-10787" b="-3848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206514" y="4461268"/>
            <a:ext cx="8640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[Schematic of hydrodynamic instability model considering (a) artificial liquid paths, (b) heater configuration]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내용 개체 틀 1"/>
          <p:cNvSpPr txBox="1">
            <a:spLocks/>
          </p:cNvSpPr>
          <p:nvPr/>
        </p:nvSpPr>
        <p:spPr>
          <a:xfrm>
            <a:off x="206514" y="4897609"/>
            <a:ext cx="8546961" cy="1305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69" indent="-257169" algn="l" defTabSz="514337" rtl="0" eaLnBrk="1" latinLnBrk="1" hangingPunct="1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 sz="135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17899" indent="-160731" algn="l" defTabSz="514337" rtl="0" eaLnBrk="1" latinLnBrk="1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1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1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1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0" dirty="0" smtClean="0">
                <a:sym typeface="Wingdings" panose="05000000000000000000" pitchFamily="2" charset="2"/>
              </a:rPr>
              <a:t>Difference in heating method, circumstance induce difference in CHF at infinite heating size</a:t>
            </a:r>
          </a:p>
          <a:p>
            <a:pPr marL="0" indent="0">
              <a:buNone/>
            </a:pPr>
            <a:r>
              <a:rPr lang="en-US" altLang="ko-KR" sz="1400" b="0" dirty="0" smtClean="0">
                <a:sym typeface="Wingdings" panose="05000000000000000000" pitchFamily="2" charset="2"/>
              </a:rPr>
              <a:t> </a:t>
            </a:r>
            <a:r>
              <a:rPr lang="en-US" altLang="ko-KR" sz="1400" b="0" dirty="0"/>
              <a:t>CHF with infinite heating size was calculated using CHF at the largest heating size</a:t>
            </a:r>
            <a:br>
              <a:rPr lang="en-US" altLang="ko-KR" sz="1400" b="0" dirty="0"/>
            </a:br>
            <a:r>
              <a:rPr lang="en-US" altLang="ko-KR" sz="1400" b="0" dirty="0" smtClean="0"/>
              <a:t>(Water-S08</a:t>
            </a:r>
            <a:r>
              <a:rPr lang="en-US" altLang="ko-KR" sz="1400" b="0" dirty="0"/>
              <a:t>, </a:t>
            </a:r>
            <a:r>
              <a:rPr lang="en-US" altLang="ko-KR" sz="1400" b="0" dirty="0" smtClean="0"/>
              <a:t>NOVEC</a:t>
            </a:r>
            <a:r>
              <a:rPr lang="en-US" altLang="ko-KR" sz="1400" b="0" baseline="30000" dirty="0" smtClean="0"/>
              <a:t>TM</a:t>
            </a:r>
            <a:r>
              <a:rPr lang="en-US" altLang="ko-KR" sz="1400" b="0" dirty="0" smtClean="0"/>
              <a:t>7100-S13)</a:t>
            </a:r>
            <a:endParaRPr lang="en-US" altLang="ko-KR" sz="1400" b="0" dirty="0"/>
          </a:p>
          <a:p>
            <a:pPr marL="0" indent="0">
              <a:buNone/>
            </a:pPr>
            <a:endParaRPr lang="en-US" altLang="ko-KR" sz="1400" b="0" dirty="0" smtClean="0">
              <a:sym typeface="Wingdings" panose="05000000000000000000" pitchFamily="2" charset="2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8308258" y="6016872"/>
            <a:ext cx="835742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8/10</a:t>
            </a:r>
            <a:endParaRPr lang="en-US" altLang="ko-KR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1158310" y="2586714"/>
            <a:ext cx="1124659" cy="406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53623" y="2244993"/>
            <a:ext cx="962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ko-KR" sz="1400" dirty="0" smtClean="0"/>
              <a:t>λ</a:t>
            </a:r>
            <a:r>
              <a:rPr lang="en-US" altLang="ko-KR" sz="1400" baseline="-25000" dirty="0" smtClean="0"/>
              <a:t>b</a:t>
            </a:r>
            <a:r>
              <a:rPr lang="en-US" altLang="ko-KR" sz="1400" dirty="0" smtClean="0"/>
              <a:t> or </a:t>
            </a:r>
            <a:r>
              <a:rPr lang="el-GR" altLang="ko-KR" sz="1400" dirty="0" smtClean="0"/>
              <a:t>λ</a:t>
            </a:r>
            <a:r>
              <a:rPr lang="en-US" altLang="ko-KR" sz="1400" baseline="-25000" dirty="0" smtClean="0"/>
              <a:t>m</a:t>
            </a:r>
            <a:endParaRPr lang="ko-KR" altLang="en-US" sz="1400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2356334" y="2927836"/>
            <a:ext cx="962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Vapor</a:t>
            </a:r>
          </a:p>
          <a:p>
            <a:pPr algn="ctr"/>
            <a:r>
              <a:rPr lang="en-US" altLang="ko-KR" sz="1400" dirty="0" smtClean="0"/>
              <a:t>column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795448" y="3356545"/>
            <a:ext cx="962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ko-KR" sz="1400" dirty="0" smtClean="0"/>
              <a:t>λ</a:t>
            </a:r>
            <a:r>
              <a:rPr lang="en-US" altLang="ko-KR" sz="1400" baseline="-25000" dirty="0" smtClean="0"/>
              <a:t>m</a:t>
            </a:r>
            <a:endParaRPr lang="ko-KR" altLang="en-US" sz="1400" baseline="-25000" dirty="0"/>
          </a:p>
        </p:txBody>
      </p:sp>
      <p:cxnSp>
        <p:nvCxnSpPr>
          <p:cNvPr id="62" name="직선 화살표 연결선 61"/>
          <p:cNvCxnSpPr/>
          <p:nvPr/>
        </p:nvCxnSpPr>
        <p:spPr>
          <a:xfrm flipV="1">
            <a:off x="4899440" y="3705244"/>
            <a:ext cx="773518" cy="1123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943997" y="2074547"/>
            <a:ext cx="962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Liquid inflow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037512" y="3040405"/>
            <a:ext cx="962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Liquid inflow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02261" y="2839392"/>
            <a:ext cx="962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Vapor</a:t>
            </a:r>
          </a:p>
          <a:p>
            <a:pPr algn="ctr"/>
            <a:r>
              <a:rPr lang="en-US" altLang="ko-KR" sz="1400" dirty="0" smtClean="0"/>
              <a:t>column</a:t>
            </a:r>
          </a:p>
        </p:txBody>
      </p:sp>
    </p:spTree>
    <p:extLst>
      <p:ext uri="{BB962C8B-B14F-4D97-AF65-F5344CB8AC3E}">
        <p14:creationId xmlns:p14="http://schemas.microsoft.com/office/powerpoint/2010/main" val="120167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571" y="930543"/>
            <a:ext cx="4704429" cy="3600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737"/>
            <a:ext cx="4704429" cy="3600000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/>
              <a:t>04</a:t>
            </a:r>
            <a:r>
              <a:rPr lang="en-US" altLang="ko-KR" dirty="0"/>
              <a:t>. </a:t>
            </a:r>
            <a:r>
              <a:rPr lang="en-US" altLang="ko-KR" dirty="0" smtClean="0"/>
              <a:t>Results – Predictability of model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" y="4377752"/>
            <a:ext cx="4704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[CHF v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modulated wavelength-This study]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내용 개체 틀 1"/>
          <p:cNvSpPr txBox="1">
            <a:spLocks/>
          </p:cNvSpPr>
          <p:nvPr/>
        </p:nvSpPr>
        <p:spPr>
          <a:xfrm>
            <a:off x="206514" y="4794158"/>
            <a:ext cx="8785085" cy="1743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69" indent="-257169" algn="l" defTabSz="514337" rtl="0" eaLnBrk="1" latinLnBrk="1" hangingPunct="1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 sz="135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17899" indent="-160731" algn="l" defTabSz="514337" rtl="0" eaLnBrk="1" latinLnBrk="1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1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1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1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0" dirty="0"/>
              <a:t>The equation relatively predicts the experimental results well (Water 15.6 %, NOVEC</a:t>
            </a:r>
            <a:r>
              <a:rPr lang="en-US" altLang="ko-KR" sz="1400" b="0" baseline="30000" dirty="0"/>
              <a:t>TM</a:t>
            </a:r>
            <a:r>
              <a:rPr lang="en-US" altLang="ko-KR" sz="1400" b="0" dirty="0"/>
              <a:t>7100: 2.7 </a:t>
            </a:r>
            <a:r>
              <a:rPr lang="en-US" altLang="ko-KR" sz="1400" b="0" dirty="0" smtClean="0"/>
              <a:t>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0" dirty="0" smtClean="0"/>
              <a:t>Slope </a:t>
            </a:r>
            <a:r>
              <a:rPr lang="en-US" altLang="ko-KR" sz="1400" b="0" dirty="0"/>
              <a:t>of each working fluid </a:t>
            </a:r>
            <a:r>
              <a:rPr lang="en-US" altLang="ko-KR" sz="1400" b="0" dirty="0" smtClean="0"/>
              <a:t>differs [Water-0.612 </a:t>
            </a:r>
            <a:r>
              <a:rPr lang="en-US" altLang="ko-KR" sz="1400" b="0" dirty="0"/>
              <a:t>(</a:t>
            </a:r>
            <a:r>
              <a:rPr lang="en-US" altLang="ko-KR" sz="1400" b="0" dirty="0" smtClean="0"/>
              <a:t>0.531,R</a:t>
            </a:r>
            <a:r>
              <a:rPr lang="en-US" altLang="ko-KR" sz="1400" b="0" baseline="30000" dirty="0" smtClean="0"/>
              <a:t>2</a:t>
            </a:r>
            <a:r>
              <a:rPr lang="en-US" altLang="ko-KR" sz="1400" b="0" dirty="0" smtClean="0"/>
              <a:t>~0.84), NOVEC</a:t>
            </a:r>
            <a:r>
              <a:rPr lang="en-US" altLang="ko-KR" sz="1400" b="0" baseline="30000" dirty="0" smtClean="0"/>
              <a:t>TM</a:t>
            </a:r>
            <a:r>
              <a:rPr lang="en-US" altLang="ko-KR" sz="1400" b="0" dirty="0" smtClean="0"/>
              <a:t>7100-0.805 </a:t>
            </a:r>
            <a:r>
              <a:rPr lang="en-US" altLang="ko-KR" sz="1400" b="0" dirty="0"/>
              <a:t>(</a:t>
            </a:r>
            <a:r>
              <a:rPr lang="en-US" altLang="ko-KR" sz="1400" b="0" dirty="0" smtClean="0"/>
              <a:t>0.812,R</a:t>
            </a:r>
            <a:r>
              <a:rPr lang="en-US" altLang="ko-KR" sz="1400" b="0" baseline="30000" dirty="0" smtClean="0"/>
              <a:t>2</a:t>
            </a:r>
            <a:r>
              <a:rPr lang="en-US" altLang="ko-KR" sz="1400" b="0" dirty="0" smtClean="0"/>
              <a:t>~0.96)]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0" dirty="0" smtClean="0"/>
              <a:t>Experimental results in previous study using water matches relatively well with the prediction</a:t>
            </a:r>
            <a:br>
              <a:rPr lang="en-US" altLang="ko-KR" sz="1400" b="0" dirty="0" smtClean="0"/>
            </a:br>
            <a:r>
              <a:rPr lang="en-US" altLang="ko-KR" sz="1400" b="0" dirty="0" smtClean="0">
                <a:sym typeface="Wingdings" panose="05000000000000000000" pitchFamily="2" charset="2"/>
              </a:rPr>
              <a:t> CHF with various heater dimension </a:t>
            </a:r>
            <a:r>
              <a:rPr lang="en-US" altLang="ko-KR" sz="1400" b="0" dirty="0" smtClean="0"/>
              <a:t>could </a:t>
            </a:r>
            <a:r>
              <a:rPr lang="en-US" altLang="ko-KR" sz="1400" b="0" dirty="0"/>
              <a:t>be </a:t>
            </a:r>
            <a:r>
              <a:rPr lang="en-US" altLang="ko-KR" sz="1400" b="0" dirty="0" smtClean="0"/>
              <a:t>estimated using literatures about same condition</a:t>
            </a:r>
            <a:endParaRPr lang="ko-KR" altLang="en-US" sz="14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4439571" y="4367481"/>
            <a:ext cx="4704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[CHF vs modulated wavelength-literature]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308258" y="6016872"/>
            <a:ext cx="835742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9/10</a:t>
            </a:r>
            <a:endParaRPr lang="en-US" altLang="ko-KR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27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06515" y="1225296"/>
            <a:ext cx="8640960" cy="457168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0" dirty="0" smtClean="0"/>
              <a:t>Effect of heater dimension on CHF was experimentally confirmed in the rectangular type heaters at two working fluids (Water, NOVEC</a:t>
            </a:r>
            <a:r>
              <a:rPr lang="en-US" altLang="ko-KR" sz="1400" b="0" baseline="30000" dirty="0" smtClean="0"/>
              <a:t>TM</a:t>
            </a:r>
            <a:r>
              <a:rPr lang="en-US" altLang="ko-KR" sz="1400" b="0" dirty="0" smtClean="0"/>
              <a:t>7100)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0" dirty="0" smtClean="0"/>
              <a:t>Maximum CHF difference of 107% for water, 56% for NOVEC</a:t>
            </a:r>
            <a:r>
              <a:rPr lang="en-US" altLang="ko-KR" sz="1400" b="0" baseline="30000" dirty="0" smtClean="0"/>
              <a:t>TM</a:t>
            </a:r>
            <a:r>
              <a:rPr lang="en-US" altLang="ko-KR" sz="1400" b="0" dirty="0" smtClean="0"/>
              <a:t>7100 was confirmed within heater dimension used in this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0" dirty="0" smtClean="0"/>
              <a:t>Width, the shorter one of two side lengths, dominantly determines the CHF at fixed working fluid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0" dirty="0" smtClean="0"/>
              <a:t>The hydrodynamic instability model was modified to consider the width as modulated wavelength in consideration of heater dimension and showed relatively good predictability</a:t>
            </a:r>
            <a:endParaRPr lang="ko-KR" altLang="en-US" sz="1400" b="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/>
              <a:t>05</a:t>
            </a:r>
            <a:r>
              <a:rPr lang="en-US" altLang="ko-KR" dirty="0" smtClean="0"/>
              <a:t>. Summary and conclusion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8308258" y="6016872"/>
            <a:ext cx="835742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10/10</a:t>
            </a:r>
            <a:endParaRPr lang="en-US" altLang="ko-KR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5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7290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Thank you</a:t>
            </a:r>
            <a:endParaRPr lang="en-US" altLang="ko-KR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2843460"/>
            <a:ext cx="9144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KNS Spring Meeting</a:t>
            </a:r>
          </a:p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2022. May 18-20. ICC </a:t>
            </a:r>
            <a:r>
              <a:rPr lang="en-US" altLang="ko-KR" sz="14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Jeju</a:t>
            </a:r>
            <a:endParaRPr lang="en-US" altLang="ko-KR" sz="1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altLang="ko-KR" sz="1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Author: SeockYong </a:t>
            </a:r>
            <a:r>
              <a:rPr lang="en-US" altLang="ko-KR" sz="14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Lee</a:t>
            </a:r>
            <a:r>
              <a:rPr lang="en-US" altLang="ko-KR" sz="1400" baseline="300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</a:t>
            </a:r>
            <a:r>
              <a:rPr lang="en-US" altLang="ko-KR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Sehyeon </a:t>
            </a:r>
            <a:r>
              <a:rPr lang="en-US" altLang="ko-KR" sz="14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Park</a:t>
            </a:r>
            <a:r>
              <a:rPr lang="en-US" altLang="ko-KR" sz="1400" baseline="300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</a:t>
            </a:r>
            <a:r>
              <a:rPr lang="en-US" altLang="ko-KR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and HangJin </a:t>
            </a:r>
            <a:r>
              <a:rPr lang="en-US" altLang="ko-KR" sz="14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Jo</a:t>
            </a:r>
            <a:r>
              <a:rPr lang="en-US" altLang="ko-KR" sz="1400" baseline="300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a,b</a:t>
            </a:r>
            <a:endParaRPr lang="en-US" altLang="ko-KR" sz="1400" baseline="300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Presentor</a:t>
            </a:r>
            <a:r>
              <a:rPr lang="en-US" altLang="ko-KR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SeockYong Lee</a:t>
            </a:r>
          </a:p>
          <a:p>
            <a:pPr algn="ctr">
              <a:lnSpc>
                <a:spcPct val="150000"/>
              </a:lnSpc>
            </a:pPr>
            <a:endParaRPr lang="en-US" altLang="ko-KR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Pohang University of Science and Technology</a:t>
            </a:r>
          </a:p>
          <a:p>
            <a:pPr algn="ctr">
              <a:lnSpc>
                <a:spcPct val="150000"/>
              </a:lnSpc>
            </a:pPr>
            <a:r>
              <a:rPr lang="en-US" altLang="ko-KR" sz="1400" baseline="300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</a:t>
            </a:r>
            <a:r>
              <a:rPr lang="en-US" altLang="ko-KR" sz="14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Department</a:t>
            </a:r>
            <a:r>
              <a:rPr lang="en-US" altLang="ko-KR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of Mechanical Engineering</a:t>
            </a:r>
          </a:p>
          <a:p>
            <a:pPr algn="ctr">
              <a:lnSpc>
                <a:spcPct val="150000"/>
              </a:lnSpc>
            </a:pPr>
            <a:r>
              <a:rPr lang="en-US" altLang="ko-KR" sz="1400" baseline="300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</a:t>
            </a:r>
            <a:r>
              <a:rPr lang="en-US" altLang="ko-KR" sz="14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Division</a:t>
            </a:r>
            <a:r>
              <a:rPr lang="en-US" altLang="ko-KR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of Advanced Nuclear Engineering</a:t>
            </a:r>
            <a:endParaRPr lang="en-US" altLang="ko-KR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62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-2396135" y="1178751"/>
            <a:ext cx="4770438" cy="4824413"/>
            <a:chOff x="-2395538" y="1447800"/>
            <a:chExt cx="4770438" cy="4824413"/>
          </a:xfrm>
          <a:solidFill>
            <a:schemeClr val="accent2"/>
          </a:solidFill>
        </p:grpSpPr>
        <p:sp>
          <p:nvSpPr>
            <p:cNvPr id="3" name="AutoShape 46"/>
            <p:cNvSpPr>
              <a:spLocks noChangeArrowheads="1"/>
            </p:cNvSpPr>
            <p:nvPr/>
          </p:nvSpPr>
          <p:spPr bwMode="ltGray">
            <a:xfrm rot="5400000">
              <a:off x="-2422526" y="1474788"/>
              <a:ext cx="4824413" cy="47704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" name="AutoShape 47"/>
            <p:cNvSpPr>
              <a:spLocks noChangeArrowheads="1"/>
            </p:cNvSpPr>
            <p:nvPr/>
          </p:nvSpPr>
          <p:spPr bwMode="ltGray">
            <a:xfrm rot="5400000" flipH="1">
              <a:off x="-2016918" y="1895476"/>
              <a:ext cx="4032250" cy="3929063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3"/>
                    <a:pt x="10855" y="10769"/>
                    <a:pt x="1085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grpFill/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402168" y="1563360"/>
            <a:ext cx="3918521" cy="508000"/>
            <a:chOff x="1446779" y="1820863"/>
            <a:chExt cx="3918521" cy="508000"/>
          </a:xfrm>
        </p:grpSpPr>
        <p:sp>
          <p:nvSpPr>
            <p:cNvPr id="6" name="AutoShape 52"/>
            <p:cNvSpPr>
              <a:spLocks noChangeArrowheads="1"/>
            </p:cNvSpPr>
            <p:nvPr/>
          </p:nvSpPr>
          <p:spPr bwMode="gray">
            <a:xfrm>
              <a:off x="1765300" y="1820863"/>
              <a:ext cx="3600000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accent2">
                  <a:alpha val="6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/>
              <a:r>
                <a:rPr lang="en-US" altLang="ko-KR" dirty="0" smtClean="0">
                  <a:latin typeface="Arial" panose="020B0604020202020204" pitchFamily="34" charset="0"/>
                  <a:ea typeface="HY헤드라인M" panose="02030600000101010101" pitchFamily="18" charset="-127"/>
                  <a:cs typeface="Arial" panose="020B0604020202020204" pitchFamily="34" charset="0"/>
                </a:rPr>
                <a:t>I. </a:t>
              </a:r>
              <a:r>
                <a:rPr lang="en-US" altLang="ko-KR" dirty="0">
                  <a:latin typeface="Arial" panose="020B0604020202020204" pitchFamily="34" charset="0"/>
                  <a:ea typeface="HY헤드라인M" panose="02030600000101010101" pitchFamily="18" charset="-127"/>
                  <a:cs typeface="Arial" panose="020B0604020202020204" pitchFamily="34" charset="0"/>
                </a:rPr>
                <a:t>Introduction</a:t>
              </a:r>
            </a:p>
          </p:txBody>
        </p:sp>
        <p:pic>
          <p:nvPicPr>
            <p:cNvPr id="7" name="Picture 17" descr="014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446779" y="1870702"/>
              <a:ext cx="388917" cy="390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그룹 7"/>
          <p:cNvGrpSpPr/>
          <p:nvPr/>
        </p:nvGrpSpPr>
        <p:grpSpPr>
          <a:xfrm>
            <a:off x="1934292" y="2458447"/>
            <a:ext cx="3892821" cy="508000"/>
            <a:chOff x="1979712" y="2672947"/>
            <a:chExt cx="3892821" cy="508000"/>
          </a:xfrm>
        </p:grpSpPr>
        <p:sp>
          <p:nvSpPr>
            <p:cNvPr id="9" name="AutoShape 51"/>
            <p:cNvSpPr>
              <a:spLocks noChangeArrowheads="1"/>
            </p:cNvSpPr>
            <p:nvPr/>
          </p:nvSpPr>
          <p:spPr bwMode="gray">
            <a:xfrm>
              <a:off x="2272533" y="2672947"/>
              <a:ext cx="3600000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accent2">
                  <a:alpha val="6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altLang="ko-KR" dirty="0" smtClean="0">
                  <a:latin typeface="Arial" panose="020B0604020202020204" pitchFamily="34" charset="0"/>
                  <a:ea typeface="HY헤드라인M" panose="02030600000101010101" pitchFamily="18" charset="-127"/>
                  <a:cs typeface="Arial" panose="020B0604020202020204" pitchFamily="34" charset="0"/>
                </a:rPr>
                <a:t>II. Research objectives</a:t>
              </a:r>
              <a:endParaRPr lang="en-US" altLang="ko-KR" dirty="0"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endParaRPr>
            </a:p>
          </p:txBody>
        </p:sp>
        <p:pic>
          <p:nvPicPr>
            <p:cNvPr id="10" name="Picture 17" descr="014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979712" y="2731636"/>
              <a:ext cx="388917" cy="390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그룹 10"/>
          <p:cNvGrpSpPr/>
          <p:nvPr/>
        </p:nvGrpSpPr>
        <p:grpSpPr>
          <a:xfrm>
            <a:off x="2190597" y="3353534"/>
            <a:ext cx="3900486" cy="508000"/>
            <a:chOff x="2186905" y="3525031"/>
            <a:chExt cx="3900486" cy="508000"/>
          </a:xfrm>
        </p:grpSpPr>
        <p:sp>
          <p:nvSpPr>
            <p:cNvPr id="12" name="AutoShape 49"/>
            <p:cNvSpPr>
              <a:spLocks noChangeArrowheads="1"/>
            </p:cNvSpPr>
            <p:nvPr/>
          </p:nvSpPr>
          <p:spPr bwMode="gray">
            <a:xfrm>
              <a:off x="2487391" y="3525031"/>
              <a:ext cx="3600000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accent2">
                  <a:alpha val="6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altLang="ko-KR" dirty="0" smtClean="0">
                  <a:latin typeface="Arial" panose="020B0604020202020204" pitchFamily="34" charset="0"/>
                  <a:ea typeface="HY헤드라인M" panose="02030600000101010101" pitchFamily="18" charset="-127"/>
                  <a:cs typeface="Arial" panose="020B0604020202020204" pitchFamily="34" charset="0"/>
                </a:rPr>
                <a:t>III. Experiments</a:t>
              </a:r>
              <a:endParaRPr lang="en-US" altLang="ko-KR" dirty="0"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endParaRPr>
            </a:p>
          </p:txBody>
        </p:sp>
        <p:pic>
          <p:nvPicPr>
            <p:cNvPr id="13" name="Picture 17" descr="014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186905" y="3583720"/>
              <a:ext cx="388917" cy="390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그룹 13"/>
          <p:cNvGrpSpPr/>
          <p:nvPr/>
        </p:nvGrpSpPr>
        <p:grpSpPr>
          <a:xfrm>
            <a:off x="1930459" y="4248621"/>
            <a:ext cx="3900487" cy="508000"/>
            <a:chOff x="1979712" y="4377115"/>
            <a:chExt cx="3900487" cy="508000"/>
          </a:xfrm>
        </p:grpSpPr>
        <p:sp>
          <p:nvSpPr>
            <p:cNvPr id="15" name="AutoShape 49"/>
            <p:cNvSpPr>
              <a:spLocks noChangeArrowheads="1"/>
            </p:cNvSpPr>
            <p:nvPr/>
          </p:nvSpPr>
          <p:spPr bwMode="gray">
            <a:xfrm>
              <a:off x="2280199" y="4377115"/>
              <a:ext cx="3600000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accent2">
                  <a:alpha val="6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altLang="ko-KR" dirty="0" smtClean="0">
                  <a:latin typeface="Arial" panose="020B0604020202020204" pitchFamily="34" charset="0"/>
                  <a:ea typeface="HY헤드라인M" panose="02030600000101010101" pitchFamily="18" charset="-127"/>
                  <a:cs typeface="Arial" panose="020B0604020202020204" pitchFamily="34" charset="0"/>
                </a:rPr>
                <a:t>IV. Results</a:t>
              </a:r>
              <a:endParaRPr lang="en-US" altLang="ko-KR" dirty="0"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endParaRPr>
            </a:p>
          </p:txBody>
        </p:sp>
        <p:pic>
          <p:nvPicPr>
            <p:cNvPr id="16" name="Picture 17" descr="014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979712" y="4435804"/>
              <a:ext cx="388917" cy="390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그룹 16"/>
          <p:cNvGrpSpPr/>
          <p:nvPr/>
        </p:nvGrpSpPr>
        <p:grpSpPr>
          <a:xfrm>
            <a:off x="1402995" y="5143709"/>
            <a:ext cx="3916866" cy="508000"/>
            <a:chOff x="1979712" y="4377115"/>
            <a:chExt cx="3714399" cy="508000"/>
          </a:xfrm>
        </p:grpSpPr>
        <p:sp>
          <p:nvSpPr>
            <p:cNvPr id="18" name="AutoShape 49"/>
            <p:cNvSpPr>
              <a:spLocks noChangeArrowheads="1"/>
            </p:cNvSpPr>
            <p:nvPr/>
          </p:nvSpPr>
          <p:spPr bwMode="gray">
            <a:xfrm>
              <a:off x="2280199" y="4377115"/>
              <a:ext cx="3413912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accent2">
                  <a:alpha val="6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altLang="ko-KR" dirty="0" smtClean="0">
                  <a:latin typeface="Arial" panose="020B0604020202020204" pitchFamily="34" charset="0"/>
                  <a:ea typeface="HY헤드라인M" panose="02030600000101010101" pitchFamily="18" charset="-127"/>
                  <a:cs typeface="Arial" panose="020B0604020202020204" pitchFamily="34" charset="0"/>
                </a:rPr>
                <a:t>V. Summary and conclusion</a:t>
              </a:r>
              <a:endParaRPr lang="en-US" altLang="ko-KR" dirty="0"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endParaRPr>
            </a:p>
          </p:txBody>
        </p:sp>
        <p:pic>
          <p:nvPicPr>
            <p:cNvPr id="19" name="Picture 17" descr="014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979712" y="4435804"/>
              <a:ext cx="388917" cy="390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Box 22"/>
          <p:cNvSpPr txBox="1"/>
          <p:nvPr/>
        </p:nvSpPr>
        <p:spPr>
          <a:xfrm>
            <a:off x="148539" y="289034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Contents</a:t>
            </a:r>
            <a:endParaRPr lang="ko-KR" altLang="en-US" sz="2400" b="1" dirty="0">
              <a:ln>
                <a:solidFill>
                  <a:schemeClr val="accent1">
                    <a:alpha val="0"/>
                  </a:schemeClr>
                </a:solidFill>
              </a:ln>
              <a:latin typeface="Arial" panose="020B0604020202020204" pitchFamily="34" charset="0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06515" y="1043736"/>
            <a:ext cx="8640960" cy="186405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0" dirty="0"/>
              <a:t>Boiling: Large amount heat transfer </a:t>
            </a:r>
            <a:r>
              <a:rPr lang="en-US" altLang="ko-KR" sz="1400" b="0" dirty="0" smtClean="0">
                <a:sym typeface="Wingdings" panose="05000000000000000000" pitchFamily="2" charset="2"/>
              </a:rPr>
              <a:t> power </a:t>
            </a:r>
            <a:r>
              <a:rPr lang="en-US" altLang="ko-KR" sz="1400" b="0" dirty="0">
                <a:sym typeface="Wingdings" panose="05000000000000000000" pitchFamily="2" charset="2"/>
              </a:rPr>
              <a:t>plants, electric circuits, nuclear fusion, etc</a:t>
            </a:r>
            <a:r>
              <a:rPr lang="en-US" altLang="ko-KR" sz="1400" b="0" dirty="0" smtClean="0">
                <a:sym typeface="Wingdings" panose="05000000000000000000" pitchFamily="2" charset="2"/>
              </a:rPr>
              <a:t>.</a:t>
            </a:r>
            <a:endParaRPr lang="en-US" altLang="ko-KR" sz="14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0" dirty="0" smtClean="0"/>
              <a:t>Critical </a:t>
            </a:r>
            <a:r>
              <a:rPr lang="en-US" altLang="ko-KR" sz="1400" b="0" dirty="0"/>
              <a:t>Heat Flux: act as safety margin of the </a:t>
            </a:r>
            <a:r>
              <a:rPr lang="en-US" altLang="ko-KR" sz="1400" b="0" dirty="0" smtClean="0"/>
              <a:t>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0" dirty="0" smtClean="0"/>
              <a:t>Various CHF models and corresponding factors exist to explain CHF triggering mechanism</a:t>
            </a:r>
            <a:br>
              <a:rPr lang="en-US" altLang="ko-KR" sz="1400" b="0" dirty="0" smtClean="0"/>
            </a:br>
            <a:r>
              <a:rPr lang="en-US" altLang="ko-KR" sz="1400" b="0" dirty="0" smtClean="0"/>
              <a:t>Ex. Thermal properties, </a:t>
            </a:r>
            <a:r>
              <a:rPr lang="en-US" altLang="ko-KR" sz="1400" b="0" dirty="0" smtClean="0">
                <a:solidFill>
                  <a:srgbClr val="FF0000"/>
                </a:solidFill>
              </a:rPr>
              <a:t>heater configuration (size, aspect ratio)</a:t>
            </a:r>
            <a:r>
              <a:rPr lang="en-US" altLang="ko-KR" sz="1400" b="0" dirty="0" smtClean="0"/>
              <a:t>, wettability, roughness ratio, K-H instability, etc.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/>
              <a:t>01</a:t>
            </a:r>
            <a:r>
              <a:rPr lang="en-US" altLang="ko-KR" dirty="0" smtClean="0"/>
              <a:t>. Introduction </a:t>
            </a:r>
            <a:endParaRPr lang="ko-KR" altLang="en-US" dirty="0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15" y="3073643"/>
            <a:ext cx="4076261" cy="2520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30072" y="5674629"/>
            <a:ext cx="303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[Table of cooling </a:t>
            </a: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en-US" altLang="ko-KR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32301" y="5674628"/>
            <a:ext cx="3039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[Visualization of film boiling</a:t>
            </a:r>
            <a:r>
              <a:rPr lang="en-US" altLang="ko-KR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308258" y="6016872"/>
            <a:ext cx="835742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1/10</a:t>
            </a:r>
            <a:endParaRPr lang="en-US" altLang="ko-KR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rcRect r="434" b="1111"/>
          <a:stretch/>
        </p:blipFill>
        <p:spPr>
          <a:xfrm>
            <a:off x="4643138" y="2907792"/>
            <a:ext cx="381816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3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06515" y="1043736"/>
            <a:ext cx="8640960" cy="211856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0" dirty="0" smtClean="0"/>
              <a:t>Size of cooling channels (chips) differs at the application and type</a:t>
            </a:r>
            <a:br>
              <a:rPr lang="en-US" altLang="ko-KR" sz="1400" b="0" dirty="0" smtClean="0"/>
            </a:br>
            <a:r>
              <a:rPr lang="en-US" altLang="ko-KR" sz="1400" b="0" dirty="0" smtClean="0"/>
              <a:t>GP108-74 mm</a:t>
            </a:r>
            <a:r>
              <a:rPr lang="en-US" altLang="ko-KR" sz="1400" b="0" baseline="30000" dirty="0" smtClean="0"/>
              <a:t>2</a:t>
            </a:r>
            <a:r>
              <a:rPr lang="en-US" altLang="ko-KR" sz="1400" b="0" dirty="0" smtClean="0"/>
              <a:t>, GV100-815 mm</a:t>
            </a:r>
            <a:r>
              <a:rPr lang="en-US" altLang="ko-KR" sz="1400" b="0" baseline="30000" dirty="0" smtClean="0"/>
              <a:t>2</a:t>
            </a:r>
            <a:r>
              <a:rPr lang="en-US" altLang="ko-KR" sz="1400" b="0" dirty="0" smtClean="0"/>
              <a:t>, divertor</a:t>
            </a:r>
            <a:r>
              <a:rPr lang="en-US" altLang="ko-KR" sz="1400" b="0" dirty="0"/>
              <a:t> </a:t>
            </a:r>
            <a:r>
              <a:rPr lang="en-US" altLang="ko-KR" sz="1400" b="0" dirty="0" smtClean="0"/>
              <a:t>cooling channel-diameter~10 mm, length~1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0" dirty="0" smtClean="0"/>
              <a:t>Usually correlate normalized CHF (q</a:t>
            </a:r>
            <a:r>
              <a:rPr lang="en-US" altLang="ko-KR" sz="1400" b="0" baseline="30000" dirty="0" smtClean="0"/>
              <a:t>’’</a:t>
            </a:r>
            <a:r>
              <a:rPr lang="en-US" altLang="ko-KR" sz="1400" b="0" baseline="-25000" dirty="0" err="1" smtClean="0"/>
              <a:t>exp</a:t>
            </a:r>
            <a:r>
              <a:rPr lang="en-US" altLang="ko-KR" sz="1400" b="0" dirty="0" smtClean="0"/>
              <a:t>/q</a:t>
            </a:r>
            <a:r>
              <a:rPr lang="en-US" altLang="ko-KR" sz="1400" b="0" baseline="30000" dirty="0" smtClean="0"/>
              <a:t>’’</a:t>
            </a:r>
            <a:r>
              <a:rPr lang="en-US" altLang="ko-KR" sz="1400" b="0" baseline="-25000" dirty="0" err="1" smtClean="0"/>
              <a:t>zuber</a:t>
            </a:r>
            <a:r>
              <a:rPr lang="en-US" altLang="ko-KR" sz="1400" b="0" dirty="0" smtClean="0"/>
              <a:t>) with characteristic length scale (</a:t>
            </a:r>
            <a:r>
              <a:rPr lang="en-US" altLang="ko-KR" sz="1400" b="0" dirty="0" err="1" smtClean="0"/>
              <a:t>L</a:t>
            </a:r>
            <a:r>
              <a:rPr lang="en-US" altLang="ko-KR" sz="1400" b="0" baseline="-25000" dirty="0" err="1" smtClean="0"/>
              <a:t>characteristic</a:t>
            </a:r>
            <a:r>
              <a:rPr lang="en-US" altLang="ko-KR" sz="1400" b="0" dirty="0" smtClean="0"/>
              <a:t>/</a:t>
            </a:r>
            <a:r>
              <a:rPr lang="en-US" altLang="ko-KR" sz="1400" b="0" dirty="0" err="1" smtClean="0"/>
              <a:t>L</a:t>
            </a:r>
            <a:r>
              <a:rPr lang="en-US" altLang="ko-KR" sz="1400" b="0" baseline="-25000" dirty="0" err="1" smtClean="0"/>
              <a:t>capillary</a:t>
            </a:r>
            <a:r>
              <a:rPr lang="en-US" altLang="ko-KR" sz="1400" b="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0" dirty="0" smtClean="0"/>
              <a:t>Conducted on circular (diameter), square heaters (one side length) unlike actual chips</a:t>
            </a:r>
            <a:endParaRPr lang="ko-KR" altLang="en-US" sz="1400" b="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/>
              <a:t>02</a:t>
            </a:r>
            <a:r>
              <a:rPr lang="en-US" altLang="ko-KR" dirty="0" smtClean="0"/>
              <a:t>. </a:t>
            </a:r>
            <a:r>
              <a:rPr lang="en-US" altLang="ko-KR" dirty="0"/>
              <a:t>Research objectives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86" y="2579312"/>
            <a:ext cx="3037311" cy="288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181" y="5495890"/>
            <a:ext cx="3322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[Effect of heater size on CHF</a:t>
            </a:r>
            <a:r>
              <a:rPr lang="en-US" altLang="ko-KR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내용 개체 틀 1"/>
          <p:cNvSpPr txBox="1">
            <a:spLocks/>
          </p:cNvSpPr>
          <p:nvPr/>
        </p:nvSpPr>
        <p:spPr>
          <a:xfrm>
            <a:off x="206515" y="5867400"/>
            <a:ext cx="8640960" cy="561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69" indent="-257169" algn="l" defTabSz="514337" rtl="0" eaLnBrk="1" latinLnBrk="1" hangingPunct="1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 sz="135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17899" indent="-160731" algn="l" defTabSz="514337" rtl="0" eaLnBrk="1" latinLnBrk="1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1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1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1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b="0" dirty="0" smtClean="0"/>
              <a:t>Research objective - Investigate the heater configuration effect on the CHF with rectangular heaters</a:t>
            </a:r>
            <a:endParaRPr lang="ko-KR" altLang="en-US" sz="1400" b="0" dirty="0"/>
          </a:p>
        </p:txBody>
      </p:sp>
      <p:sp>
        <p:nvSpPr>
          <p:cNvPr id="31" name="TextBox 30"/>
          <p:cNvSpPr txBox="1"/>
          <p:nvPr/>
        </p:nvSpPr>
        <p:spPr>
          <a:xfrm>
            <a:off x="4293811" y="5495855"/>
            <a:ext cx="401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[LBM results about effect of heater size on CHF</a:t>
            </a:r>
            <a:r>
              <a:rPr lang="en-US" altLang="ko-KR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308258" y="6016872"/>
            <a:ext cx="835742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2/10</a:t>
            </a:r>
            <a:endParaRPr lang="en-US" altLang="ko-KR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4962700" y="4775470"/>
            <a:ext cx="2988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90713" y="4738927"/>
            <a:ext cx="1123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ko-KR" sz="1200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''</a:t>
            </a:r>
            <a:r>
              <a:rPr lang="en-US" altLang="ko-KR" sz="1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CHF</a:t>
            </a:r>
            <a:r>
              <a:rPr lang="en-US" altLang="ko-KR" sz="1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-Zuber</a:t>
            </a:r>
            <a:endParaRPr lang="ko-KR" altLang="en-US" sz="1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4293811" y="2579312"/>
            <a:ext cx="3727515" cy="2880000"/>
            <a:chOff x="4293811" y="2579312"/>
            <a:chExt cx="3727515" cy="2880000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4"/>
            <a:srcRect l="3581"/>
            <a:stretch/>
          </p:blipFill>
          <p:spPr>
            <a:xfrm>
              <a:off x="4632959" y="2579312"/>
              <a:ext cx="3388367" cy="2880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293811" y="3711535"/>
              <a:ext cx="3314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/>
                <a:t>k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952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238625" y="1043736"/>
            <a:ext cx="5070476" cy="223343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0" dirty="0" smtClean="0"/>
              <a:t>Pool Boiling facility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b="0" dirty="0" smtClean="0"/>
              <a:t>Heating method: electrical joule heating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b="0" dirty="0" smtClean="0"/>
              <a:t>Working fluid: water, novec</a:t>
            </a:r>
            <a:r>
              <a:rPr lang="en-US" altLang="ko-KR" sz="1400" b="0" baseline="30000" dirty="0" smtClean="0"/>
              <a:t>TM</a:t>
            </a:r>
            <a:r>
              <a:rPr lang="en-US" altLang="ko-KR" sz="1400" b="0" dirty="0" smtClean="0"/>
              <a:t>7100</a:t>
            </a:r>
            <a:br>
              <a:rPr lang="en-US" altLang="ko-KR" sz="1400" b="0" dirty="0" smtClean="0"/>
            </a:br>
            <a:r>
              <a:rPr lang="en-US" altLang="ko-KR" sz="1400" b="0" dirty="0" smtClean="0">
                <a:sym typeface="Wingdings" panose="05000000000000000000" pitchFamily="2" charset="2"/>
              </a:rPr>
              <a:t> to cover wide L‘ range (L</a:t>
            </a:r>
            <a:r>
              <a:rPr lang="en-US" altLang="ko-KR" sz="1400" b="0" baseline="-25000" dirty="0" smtClean="0">
                <a:sym typeface="Wingdings" panose="05000000000000000000" pitchFamily="2" charset="2"/>
              </a:rPr>
              <a:t>capillary</a:t>
            </a:r>
            <a:r>
              <a:rPr lang="en-US" altLang="ko-KR" sz="1400" b="0" dirty="0" smtClean="0">
                <a:sym typeface="Wingdings" panose="05000000000000000000" pitchFamily="2" charset="2"/>
              </a:rPr>
              <a:t>:2.51, 0.96 mm)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b="0" dirty="0" smtClean="0">
                <a:sym typeface="Wingdings" panose="05000000000000000000" pitchFamily="2" charset="2"/>
              </a:rPr>
              <a:t>Pressure: atmospheric pressure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b="0" dirty="0" smtClean="0">
                <a:sym typeface="Wingdings" panose="05000000000000000000" pitchFamily="2" charset="2"/>
              </a:rPr>
              <a:t>Sub-cooling: saturated boiling</a:t>
            </a:r>
          </a:p>
          <a:p>
            <a:pPr marL="0" indent="0">
              <a:buNone/>
            </a:pPr>
            <a:endParaRPr lang="en-US" altLang="ko-KR" sz="1400" b="0" dirty="0" smtClean="0">
              <a:sym typeface="Wingdings" panose="05000000000000000000" pitchFamily="2" charset="2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/>
              <a:t>03</a:t>
            </a:r>
            <a:r>
              <a:rPr lang="en-US" altLang="ko-KR" dirty="0" smtClean="0"/>
              <a:t>. Experiments (Set-up)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9" y="993123"/>
            <a:ext cx="3836842" cy="2160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89" y="3363931"/>
            <a:ext cx="3763543" cy="28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9500" y="3277173"/>
            <a:ext cx="3322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[Experimental setup for pool boiling]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500" y="6119650"/>
            <a:ext cx="3322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[CHF determination]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내용 개체 틀 1"/>
          <p:cNvSpPr txBox="1">
            <a:spLocks/>
          </p:cNvSpPr>
          <p:nvPr/>
        </p:nvSpPr>
        <p:spPr>
          <a:xfrm>
            <a:off x="4238625" y="3644767"/>
            <a:ext cx="4608850" cy="2233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69" indent="-257169" algn="l" defTabSz="514337" rtl="0" eaLnBrk="1" latinLnBrk="1" hangingPunct="1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 sz="135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17899" indent="-160731" algn="l" defTabSz="514337" rtl="0" eaLnBrk="1" latinLnBrk="1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1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1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1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0" dirty="0" smtClean="0"/>
              <a:t>Test procedure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b="0" dirty="0" smtClean="0"/>
              <a:t>Measurement of voltage (test sample, reference resistance) </a:t>
            </a:r>
            <a:r>
              <a:rPr lang="en-US" altLang="ko-KR" sz="1400" b="0" dirty="0" smtClean="0">
                <a:sym typeface="Wingdings" panose="05000000000000000000" pitchFamily="2" charset="2"/>
              </a:rPr>
              <a:t> q’’, </a:t>
            </a:r>
            <a:r>
              <a:rPr lang="en-US" altLang="ko-KR" sz="1400" b="0" dirty="0" err="1" smtClean="0">
                <a:sym typeface="Wingdings" panose="05000000000000000000" pitchFamily="2" charset="2"/>
              </a:rPr>
              <a:t>T</a:t>
            </a:r>
            <a:r>
              <a:rPr lang="en-US" altLang="ko-KR" sz="1400" b="0" baseline="-25000" dirty="0" err="1" smtClean="0">
                <a:sym typeface="Wingdings" panose="05000000000000000000" pitchFamily="2" charset="2"/>
              </a:rPr>
              <a:t>surface</a:t>
            </a:r>
            <a:endParaRPr lang="en-US" altLang="ko-KR" sz="1400" b="0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b="0" dirty="0" smtClean="0">
                <a:sym typeface="Wingdings" panose="05000000000000000000" pitchFamily="2" charset="2"/>
              </a:rPr>
              <a:t>Stepwise increase in heat flux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b="0" dirty="0" smtClean="0">
                <a:sym typeface="Wingdings" panose="05000000000000000000" pitchFamily="2" charset="2"/>
              </a:rPr>
              <a:t>Sudden increase in surface temperature</a:t>
            </a:r>
            <a:br>
              <a:rPr lang="en-US" altLang="ko-KR" sz="1400" b="0" dirty="0" smtClean="0">
                <a:sym typeface="Wingdings" panose="05000000000000000000" pitchFamily="2" charset="2"/>
              </a:rPr>
            </a:br>
            <a:r>
              <a:rPr lang="en-US" altLang="ko-KR" sz="1400" b="0" dirty="0" smtClean="0">
                <a:sym typeface="Wingdings" panose="05000000000000000000" pitchFamily="2" charset="2"/>
              </a:rPr>
              <a:t> CHF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8308258" y="6016872"/>
            <a:ext cx="835742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3/10</a:t>
            </a:r>
            <a:endParaRPr lang="en-US" altLang="ko-KR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 flipH="1" flipV="1">
            <a:off x="3517900" y="5543550"/>
            <a:ext cx="1111250" cy="50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6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0" dirty="0"/>
              <a:t>Heating width and length were both controlled to investigate the effect of heater configuration</a:t>
            </a:r>
            <a:br>
              <a:rPr lang="en-US" altLang="ko-KR" sz="1400" b="0" dirty="0"/>
            </a:br>
            <a:r>
              <a:rPr lang="en-US" altLang="ko-KR" sz="1400" b="0" dirty="0"/>
              <a:t>width: the shorter one of two side lengths, length: the longer </a:t>
            </a:r>
            <a:r>
              <a:rPr lang="en-US" altLang="ko-KR" sz="1400" b="0" dirty="0" smtClean="0"/>
              <a:t>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0" dirty="0" smtClean="0"/>
              <a:t>Heating surfaces were fixed as SiO</a:t>
            </a:r>
            <a:r>
              <a:rPr lang="en-US" altLang="ko-KR" sz="1400" b="0" baseline="-25000" dirty="0" smtClean="0"/>
              <a:t>2</a:t>
            </a:r>
            <a:r>
              <a:rPr lang="en-US" altLang="ko-KR" sz="1400" b="0" dirty="0" smtClean="0"/>
              <a:t> to exclude surface characteristics effects on the CHF</a:t>
            </a:r>
            <a:br>
              <a:rPr lang="en-US" altLang="ko-KR" sz="1400" b="0" dirty="0" smtClean="0"/>
            </a:br>
            <a:r>
              <a:rPr lang="en-US" altLang="ko-KR" sz="1400" b="0" dirty="0" smtClean="0"/>
              <a:t>Average roughness ~ 10 nm, CA ~ 63 °C (Water), 10 </a:t>
            </a:r>
            <a:r>
              <a:rPr lang="en-US" altLang="ko-KR" sz="1400" b="0" dirty="0"/>
              <a:t>°</a:t>
            </a:r>
            <a:r>
              <a:rPr lang="en-US" altLang="ko-KR" sz="1400" b="0" dirty="0" smtClean="0"/>
              <a:t>C (NOVEC</a:t>
            </a:r>
            <a:r>
              <a:rPr lang="en-US" altLang="ko-KR" sz="1400" b="0" baseline="30000" dirty="0" smtClean="0"/>
              <a:t>TM</a:t>
            </a:r>
            <a:r>
              <a:rPr lang="en-US" altLang="ko-KR" sz="1400" b="0" dirty="0" smtClean="0"/>
              <a:t>7100) </a:t>
            </a:r>
            <a:endParaRPr lang="en-US" altLang="ko-KR" sz="1400" b="0" baseline="-250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/>
              <a:t>03</a:t>
            </a:r>
            <a:r>
              <a:rPr lang="en-US" altLang="ko-KR" dirty="0"/>
              <a:t>. Experiments </a:t>
            </a:r>
            <a:r>
              <a:rPr lang="en-US" altLang="ko-KR" dirty="0" smtClean="0"/>
              <a:t>(Sample fabrication)</a:t>
            </a:r>
            <a:endParaRPr lang="ko-KR" altLang="en-US" dirty="0"/>
          </a:p>
        </p:txBody>
      </p:sp>
      <p:grpSp>
        <p:nvGrpSpPr>
          <p:cNvPr id="7" name="그룹 6"/>
          <p:cNvGrpSpPr>
            <a:grpSpLocks noChangeAspect="1"/>
          </p:cNvGrpSpPr>
          <p:nvPr/>
        </p:nvGrpSpPr>
        <p:grpSpPr>
          <a:xfrm>
            <a:off x="6407012" y="2286900"/>
            <a:ext cx="2568886" cy="3960000"/>
            <a:chOff x="1775237" y="1291050"/>
            <a:chExt cx="4320000" cy="6659385"/>
          </a:xfrm>
        </p:grpSpPr>
        <p:grpSp>
          <p:nvGrpSpPr>
            <p:cNvPr id="8" name="그룹 7"/>
            <p:cNvGrpSpPr/>
            <p:nvPr/>
          </p:nvGrpSpPr>
          <p:grpSpPr>
            <a:xfrm>
              <a:off x="1775237" y="1291050"/>
              <a:ext cx="4320000" cy="3240000"/>
              <a:chOff x="-1015588" y="2154650"/>
              <a:chExt cx="4320000" cy="3240000"/>
            </a:xfrm>
          </p:grpSpPr>
          <p:pic>
            <p:nvPicPr>
              <p:cNvPr id="12" name="그림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15588" y="2154650"/>
                <a:ext cx="4320000" cy="3240000"/>
              </a:xfrm>
              <a:prstGeom prst="rect">
                <a:avLst/>
              </a:prstGeom>
            </p:spPr>
          </p:pic>
          <p:sp>
            <p:nvSpPr>
              <p:cNvPr id="13" name="직사각형 12"/>
              <p:cNvSpPr/>
              <p:nvPr/>
            </p:nvSpPr>
            <p:spPr>
              <a:xfrm>
                <a:off x="-1015588" y="2154650"/>
                <a:ext cx="3377857" cy="879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Water</a:t>
                </a:r>
              </a:p>
              <a:p>
                <a:r>
                  <a:rPr lang="en-US" altLang="ko-K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Contact Angle ~ 63°</a:t>
                </a:r>
                <a:endPara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그룹 8"/>
            <p:cNvGrpSpPr/>
            <p:nvPr/>
          </p:nvGrpSpPr>
          <p:grpSpPr>
            <a:xfrm>
              <a:off x="1775237" y="4710435"/>
              <a:ext cx="4320000" cy="3240000"/>
              <a:chOff x="5209749" y="2310736"/>
              <a:chExt cx="4320000" cy="3240000"/>
            </a:xfrm>
          </p:grpSpPr>
          <p:pic>
            <p:nvPicPr>
              <p:cNvPr id="10" name="그림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09749" y="2310736"/>
                <a:ext cx="4320000" cy="3240000"/>
              </a:xfrm>
              <a:prstGeom prst="rect">
                <a:avLst/>
              </a:prstGeom>
            </p:spPr>
          </p:pic>
          <p:sp>
            <p:nvSpPr>
              <p:cNvPr id="11" name="직사각형 10"/>
              <p:cNvSpPr/>
              <p:nvPr/>
            </p:nvSpPr>
            <p:spPr>
              <a:xfrm>
                <a:off x="5209749" y="2310736"/>
                <a:ext cx="3487489" cy="879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NOVEC</a:t>
                </a:r>
                <a:r>
                  <a:rPr lang="en-US" altLang="ko-KR" sz="1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TM</a:t>
                </a:r>
                <a:r>
                  <a:rPr lang="en-US" altLang="ko-K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7100</a:t>
                </a:r>
                <a:endPara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Contact </a:t>
                </a:r>
                <a:r>
                  <a:rPr lang="en-US" altLang="ko-K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Angle ~ </a:t>
                </a:r>
                <a:r>
                  <a:rPr lang="en-US" altLang="ko-K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10°</a:t>
                </a:r>
                <a:endPara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7" name="그룹 16"/>
          <p:cNvGrpSpPr/>
          <p:nvPr/>
        </p:nvGrpSpPr>
        <p:grpSpPr>
          <a:xfrm>
            <a:off x="521202" y="2810120"/>
            <a:ext cx="5305775" cy="2408109"/>
            <a:chOff x="712423" y="1367959"/>
            <a:chExt cx="7509987" cy="3408521"/>
          </a:xfrm>
        </p:grpSpPr>
        <p:grpSp>
          <p:nvGrpSpPr>
            <p:cNvPr id="18" name="그룹 17"/>
            <p:cNvGrpSpPr/>
            <p:nvPr/>
          </p:nvGrpSpPr>
          <p:grpSpPr>
            <a:xfrm>
              <a:off x="712423" y="1367959"/>
              <a:ext cx="7509987" cy="3408521"/>
              <a:chOff x="712423" y="1367959"/>
              <a:chExt cx="7509987" cy="3408521"/>
            </a:xfrm>
          </p:grpSpPr>
          <p:grpSp>
            <p:nvGrpSpPr>
              <p:cNvPr id="24" name="그룹 23"/>
              <p:cNvGrpSpPr/>
              <p:nvPr/>
            </p:nvGrpSpPr>
            <p:grpSpPr>
              <a:xfrm>
                <a:off x="712423" y="1367959"/>
                <a:ext cx="7509987" cy="3408521"/>
                <a:chOff x="712423" y="1367959"/>
                <a:chExt cx="7509987" cy="3408521"/>
              </a:xfrm>
            </p:grpSpPr>
            <p:grpSp>
              <p:nvGrpSpPr>
                <p:cNvPr id="27" name="그룹 26"/>
                <p:cNvGrpSpPr/>
                <p:nvPr/>
              </p:nvGrpSpPr>
              <p:grpSpPr>
                <a:xfrm>
                  <a:off x="712423" y="1367959"/>
                  <a:ext cx="7509987" cy="3408521"/>
                  <a:chOff x="712423" y="1367959"/>
                  <a:chExt cx="7509987" cy="3408521"/>
                </a:xfrm>
              </p:grpSpPr>
              <p:grpSp>
                <p:nvGrpSpPr>
                  <p:cNvPr id="30" name="그룹 29"/>
                  <p:cNvGrpSpPr/>
                  <p:nvPr/>
                </p:nvGrpSpPr>
                <p:grpSpPr>
                  <a:xfrm>
                    <a:off x="4622410" y="1485067"/>
                    <a:ext cx="3600000" cy="2880000"/>
                    <a:chOff x="3761160" y="1608493"/>
                    <a:chExt cx="3600000" cy="2880000"/>
                  </a:xfrm>
                </p:grpSpPr>
                <p:grpSp>
                  <p:nvGrpSpPr>
                    <p:cNvPr id="52" name="그룹 5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3761160" y="1608493"/>
                      <a:ext cx="3600000" cy="2880000"/>
                      <a:chOff x="373268" y="497012"/>
                      <a:chExt cx="9000000" cy="7200000"/>
                    </a:xfrm>
                  </p:grpSpPr>
                  <p:sp>
                    <p:nvSpPr>
                      <p:cNvPr id="57" name="직사각형 5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73268" y="497012"/>
                        <a:ext cx="9000000" cy="7200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58" name="직사각형 57"/>
                      <p:cNvSpPr/>
                      <p:nvPr/>
                    </p:nvSpPr>
                    <p:spPr>
                      <a:xfrm>
                        <a:off x="733267" y="857014"/>
                        <a:ext cx="1440001" cy="6480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59" name="직사각형 58"/>
                      <p:cNvSpPr/>
                      <p:nvPr/>
                    </p:nvSpPr>
                    <p:spPr>
                      <a:xfrm>
                        <a:off x="7573268" y="857012"/>
                        <a:ext cx="1440000" cy="6480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  <p:sp>
                    <p:nvSpPr>
                      <p:cNvPr id="60" name="직사각형 59"/>
                      <p:cNvSpPr/>
                      <p:nvPr/>
                    </p:nvSpPr>
                    <p:spPr>
                      <a:xfrm>
                        <a:off x="2173268" y="2297012"/>
                        <a:ext cx="5400000" cy="3600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/>
                      </a:p>
                    </p:txBody>
                  </p:sp>
                </p:grp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4524300" y="1884846"/>
                      <a:ext cx="2023461" cy="4356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ko-K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Heating length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54" name="직선 화살표 연결선 53"/>
                    <p:cNvCxnSpPr/>
                    <p:nvPr/>
                  </p:nvCxnSpPr>
                  <p:spPr>
                    <a:xfrm>
                      <a:off x="4481159" y="2328493"/>
                      <a:ext cx="216000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직선 화살표 연결선 54"/>
                    <p:cNvCxnSpPr/>
                    <p:nvPr/>
                  </p:nvCxnSpPr>
                  <p:spPr>
                    <a:xfrm>
                      <a:off x="4481158" y="2328493"/>
                      <a:ext cx="1" cy="144000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6" name="TextBox 55"/>
                    <p:cNvSpPr txBox="1"/>
                    <p:nvPr/>
                  </p:nvSpPr>
                  <p:spPr>
                    <a:xfrm rot="16200000">
                      <a:off x="3167418" y="2854008"/>
                      <a:ext cx="2026755" cy="4356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ko-K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Heating width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1" name="그룹 30"/>
                  <p:cNvGrpSpPr/>
                  <p:nvPr/>
                </p:nvGrpSpPr>
                <p:grpSpPr>
                  <a:xfrm>
                    <a:off x="2037793" y="3207685"/>
                    <a:ext cx="1569235" cy="1568795"/>
                    <a:chOff x="682906" y="2068211"/>
                    <a:chExt cx="1569235" cy="1568795"/>
                  </a:xfrm>
                </p:grpSpPr>
                <p:sp>
                  <p:nvSpPr>
                    <p:cNvPr id="46" name="직사각형 45"/>
                    <p:cNvSpPr>
                      <a:spLocks/>
                    </p:cNvSpPr>
                    <p:nvPr/>
                  </p:nvSpPr>
                  <p:spPr>
                    <a:xfrm>
                      <a:off x="682906" y="2641787"/>
                      <a:ext cx="720000" cy="360000"/>
                    </a:xfrm>
                    <a:prstGeom prst="rect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47" name="직사각형 46"/>
                    <p:cNvSpPr>
                      <a:spLocks/>
                    </p:cNvSpPr>
                    <p:nvPr/>
                  </p:nvSpPr>
                  <p:spPr>
                    <a:xfrm>
                      <a:off x="682906" y="2072880"/>
                      <a:ext cx="720000" cy="360000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48" name="직사각형 47"/>
                    <p:cNvSpPr>
                      <a:spLocks/>
                    </p:cNvSpPr>
                    <p:nvPr/>
                  </p:nvSpPr>
                  <p:spPr>
                    <a:xfrm>
                      <a:off x="682906" y="3210700"/>
                      <a:ext cx="720000" cy="360002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49" name="TextBox 48"/>
                    <p:cNvSpPr txBox="1"/>
                    <p:nvPr/>
                  </p:nvSpPr>
                  <p:spPr>
                    <a:xfrm>
                      <a:off x="1619548" y="2068211"/>
                      <a:ext cx="569276" cy="43563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ko-K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" name="직사각형 49"/>
                    <p:cNvSpPr/>
                    <p:nvPr/>
                  </p:nvSpPr>
                  <p:spPr>
                    <a:xfrm>
                      <a:off x="1471168" y="2614896"/>
                      <a:ext cx="780973" cy="435638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en-US" altLang="ko-K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SiO</a:t>
                      </a:r>
                      <a:r>
                        <a:rPr lang="en-US" altLang="ko-KR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1" name="직사각형 50"/>
                    <p:cNvSpPr/>
                    <p:nvPr/>
                  </p:nvSpPr>
                  <p:spPr>
                    <a:xfrm>
                      <a:off x="1610706" y="3201368"/>
                      <a:ext cx="501891" cy="435638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en-US" altLang="ko-K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2" name="그룹 31"/>
                  <p:cNvGrpSpPr/>
                  <p:nvPr/>
                </p:nvGrpSpPr>
                <p:grpSpPr>
                  <a:xfrm>
                    <a:off x="712423" y="1671171"/>
                    <a:ext cx="3777266" cy="1155152"/>
                    <a:chOff x="493724" y="3376357"/>
                    <a:chExt cx="3777266" cy="1155152"/>
                  </a:xfrm>
                </p:grpSpPr>
                <p:sp>
                  <p:nvSpPr>
                    <p:cNvPr id="35" name="직사각형 34"/>
                    <p:cNvSpPr>
                      <a:spLocks/>
                    </p:cNvSpPr>
                    <p:nvPr/>
                  </p:nvSpPr>
                  <p:spPr>
                    <a:xfrm>
                      <a:off x="1482357" y="4046966"/>
                      <a:ext cx="1800000" cy="180000"/>
                    </a:xfrm>
                    <a:prstGeom prst="rect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36" name="직사각형 35"/>
                    <p:cNvSpPr>
                      <a:spLocks/>
                    </p:cNvSpPr>
                    <p:nvPr/>
                  </p:nvSpPr>
                  <p:spPr>
                    <a:xfrm>
                      <a:off x="1662357" y="4226966"/>
                      <a:ext cx="1440000" cy="1080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37" name="직사각형 36"/>
                    <p:cNvSpPr>
                      <a:spLocks/>
                    </p:cNvSpPr>
                    <p:nvPr/>
                  </p:nvSpPr>
                  <p:spPr>
                    <a:xfrm>
                      <a:off x="1482357" y="3864951"/>
                      <a:ext cx="1800000" cy="180000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38" name="직사각형 37"/>
                    <p:cNvSpPr>
                      <a:spLocks/>
                    </p:cNvSpPr>
                    <p:nvPr/>
                  </p:nvSpPr>
                  <p:spPr>
                    <a:xfrm>
                      <a:off x="1482357" y="3682297"/>
                      <a:ext cx="1800000" cy="180000"/>
                    </a:xfrm>
                    <a:prstGeom prst="rect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39" name="직사각형 38"/>
                    <p:cNvSpPr/>
                    <p:nvPr/>
                  </p:nvSpPr>
                  <p:spPr>
                    <a:xfrm>
                      <a:off x="3383346" y="4223732"/>
                      <a:ext cx="880370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en-US" altLang="ko-K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 nm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" name="직사각형 39"/>
                    <p:cNvSpPr/>
                    <p:nvPr/>
                  </p:nvSpPr>
                  <p:spPr>
                    <a:xfrm>
                      <a:off x="3490006" y="3821565"/>
                      <a:ext cx="780984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en-US" altLang="ko-K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 um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41" name="직선 화살표 연결선 40"/>
                    <p:cNvCxnSpPr>
                      <a:stCxn id="39" idx="1"/>
                      <a:endCxn id="36" idx="3"/>
                    </p:cNvCxnSpPr>
                    <p:nvPr/>
                  </p:nvCxnSpPr>
                  <p:spPr>
                    <a:xfrm flipH="1" flipV="1">
                      <a:off x="3102357" y="4280966"/>
                      <a:ext cx="280989" cy="96655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6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직선 화살표 연결선 41"/>
                    <p:cNvCxnSpPr>
                      <a:stCxn id="40" idx="1"/>
                      <a:endCxn id="37" idx="3"/>
                    </p:cNvCxnSpPr>
                    <p:nvPr/>
                  </p:nvCxnSpPr>
                  <p:spPr>
                    <a:xfrm flipH="1" flipV="1">
                      <a:off x="3282357" y="3954951"/>
                      <a:ext cx="207649" cy="20503"/>
                    </a:xfrm>
                    <a:prstGeom prst="straightConnector1">
                      <a:avLst/>
                    </a:prstGeom>
                    <a:ln>
                      <a:solidFill>
                        <a:schemeClr val="bg2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3" name="직사각형 42"/>
                    <p:cNvSpPr/>
                    <p:nvPr/>
                  </p:nvSpPr>
                  <p:spPr>
                    <a:xfrm>
                      <a:off x="493724" y="3376357"/>
                      <a:ext cx="780984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en-US" altLang="ko-K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nm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44" name="직선 화살표 연결선 43"/>
                    <p:cNvCxnSpPr>
                      <a:stCxn id="43" idx="3"/>
                      <a:endCxn id="38" idx="1"/>
                    </p:cNvCxnSpPr>
                    <p:nvPr/>
                  </p:nvCxnSpPr>
                  <p:spPr>
                    <a:xfrm>
                      <a:off x="1274708" y="3530246"/>
                      <a:ext cx="207649" cy="242051"/>
                    </a:xfrm>
                    <a:prstGeom prst="straightConnector1">
                      <a:avLst/>
                    </a:prstGeom>
                    <a:ln>
                      <a:solidFill>
                        <a:schemeClr val="accent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직선 화살표 연결선 44"/>
                    <p:cNvCxnSpPr>
                      <a:stCxn id="43" idx="3"/>
                      <a:endCxn id="35" idx="1"/>
                    </p:cNvCxnSpPr>
                    <p:nvPr/>
                  </p:nvCxnSpPr>
                  <p:spPr>
                    <a:xfrm>
                      <a:off x="1274708" y="3530246"/>
                      <a:ext cx="207649" cy="606720"/>
                    </a:xfrm>
                    <a:prstGeom prst="straightConnector1">
                      <a:avLst/>
                    </a:prstGeom>
                    <a:ln>
                      <a:solidFill>
                        <a:schemeClr val="accent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3" name="직사각형 32"/>
                  <p:cNvSpPr/>
                  <p:nvPr/>
                </p:nvSpPr>
                <p:spPr>
                  <a:xfrm>
                    <a:off x="901577" y="1367959"/>
                    <a:ext cx="402675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altLang="ko-K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(a)</a:t>
                    </a:r>
                    <a:endParaRPr lang="ko-KR" altLang="en-US" sz="1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" name="직사각형 33"/>
                  <p:cNvSpPr/>
                  <p:nvPr/>
                </p:nvSpPr>
                <p:spPr>
                  <a:xfrm>
                    <a:off x="4591422" y="1367959"/>
                    <a:ext cx="402674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altLang="ko-K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(b)</a:t>
                    </a:r>
                    <a:endParaRPr lang="ko-KR" altLang="en-US" sz="1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8" name="직사각형 27"/>
                <p:cNvSpPr/>
                <p:nvPr/>
              </p:nvSpPr>
              <p:spPr>
                <a:xfrm>
                  <a:off x="1538106" y="1410990"/>
                  <a:ext cx="2078812" cy="4356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ko-KR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Heating surface</a:t>
                  </a:r>
                  <a:endParaRPr lang="ko-KR" alt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9" name="직선 화살표 연결선 28"/>
                <p:cNvCxnSpPr>
                  <a:stCxn id="28" idx="2"/>
                  <a:endCxn id="38" idx="0"/>
                </p:cNvCxnSpPr>
                <p:nvPr/>
              </p:nvCxnSpPr>
              <p:spPr>
                <a:xfrm>
                  <a:off x="2577512" y="1846628"/>
                  <a:ext cx="23544" cy="13048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직사각형 22"/>
              <p:cNvSpPr/>
              <p:nvPr/>
            </p:nvSpPr>
            <p:spPr>
              <a:xfrm>
                <a:off x="929965" y="2765779"/>
                <a:ext cx="72167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Heater</a:t>
                </a:r>
                <a:endPara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9" name="직선 화살표 연결선 18"/>
            <p:cNvCxnSpPr>
              <a:stCxn id="23" idx="0"/>
              <a:endCxn id="36" idx="2"/>
            </p:cNvCxnSpPr>
            <p:nvPr/>
          </p:nvCxnSpPr>
          <p:spPr>
            <a:xfrm flipV="1">
              <a:off x="1290801" y="2629780"/>
              <a:ext cx="1310255" cy="1359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직사각형 19"/>
            <p:cNvSpPr/>
            <p:nvPr/>
          </p:nvSpPr>
          <p:spPr>
            <a:xfrm>
              <a:off x="5342409" y="2205067"/>
              <a:ext cx="2160000" cy="144000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1" name="직선 화살표 연결선 20"/>
            <p:cNvCxnSpPr>
              <a:stCxn id="36" idx="2"/>
            </p:cNvCxnSpPr>
            <p:nvPr/>
          </p:nvCxnSpPr>
          <p:spPr>
            <a:xfrm>
              <a:off x="2601056" y="2629780"/>
              <a:ext cx="3609244" cy="3186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1512929" y="5322797"/>
            <a:ext cx="3322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[(a) side view (b) bottom view of heater]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8308258" y="6016872"/>
            <a:ext cx="835742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4/10</a:t>
            </a:r>
            <a:endParaRPr lang="en-US" altLang="ko-KR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88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0" dirty="0" smtClean="0"/>
              <a:t>Heater dimension were selected in consideration of the capillary length of each fluid and infinite heater size (L‘: 12 ~ 20) suggested in previous study</a:t>
            </a:r>
            <a:r>
              <a:rPr lang="en-US" altLang="ko-KR" sz="1400" b="0" dirty="0"/>
              <a:t/>
            </a:r>
            <a:br>
              <a:rPr lang="en-US" altLang="ko-KR" sz="1400" b="0" dirty="0"/>
            </a:br>
            <a:r>
              <a:rPr lang="en-US" altLang="ko-KR" sz="1400" b="0" dirty="0" err="1" smtClean="0"/>
              <a:t>L</a:t>
            </a:r>
            <a:r>
              <a:rPr lang="en-US" altLang="ko-KR" sz="1400" b="0" baseline="-25000" dirty="0" err="1" smtClean="0"/>
              <a:t>c,Water</a:t>
            </a:r>
            <a:r>
              <a:rPr lang="en-US" altLang="ko-KR" sz="1400" b="0" dirty="0" smtClean="0"/>
              <a:t>: 2.51 mm, L</a:t>
            </a:r>
            <a:r>
              <a:rPr lang="en-US" altLang="ko-KR" sz="1400" b="0" baseline="-25000" dirty="0" smtClean="0"/>
              <a:t>c,NOVEC</a:t>
            </a:r>
            <a:r>
              <a:rPr lang="en-US" altLang="ko-KR" sz="1400" b="0" baseline="30000" dirty="0" smtClean="0"/>
              <a:t>TM</a:t>
            </a:r>
            <a:r>
              <a:rPr lang="en-US" altLang="ko-KR" sz="1400" b="0" baseline="-25000" dirty="0" smtClean="0"/>
              <a:t>7100</a:t>
            </a:r>
            <a:r>
              <a:rPr lang="en-US" altLang="ko-KR" sz="1400" b="0" dirty="0" smtClean="0"/>
              <a:t>: 0.96 mm 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/>
              <a:t>03</a:t>
            </a:r>
            <a:r>
              <a:rPr lang="en-US" altLang="ko-KR" dirty="0"/>
              <a:t>. </a:t>
            </a:r>
            <a:r>
              <a:rPr lang="en-US" altLang="ko-KR" dirty="0" smtClean="0"/>
              <a:t>Experiments (Cases)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271029"/>
              </p:ext>
            </p:extLst>
          </p:nvPr>
        </p:nvGraphicFramePr>
        <p:xfrm>
          <a:off x="691753" y="2134924"/>
          <a:ext cx="7670483" cy="3840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4080">
                  <a:extLst>
                    <a:ext uri="{9D8B030D-6E8A-4147-A177-3AD203B41FA5}">
                      <a16:colId xmlns:a16="http://schemas.microsoft.com/office/drawing/2014/main" val="3967489423"/>
                    </a:ext>
                  </a:extLst>
                </a:gridCol>
                <a:gridCol w="1292543">
                  <a:extLst>
                    <a:ext uri="{9D8B030D-6E8A-4147-A177-3AD203B41FA5}">
                      <a16:colId xmlns:a16="http://schemas.microsoft.com/office/drawing/2014/main" val="2595300864"/>
                    </a:ext>
                  </a:extLst>
                </a:gridCol>
                <a:gridCol w="1532065">
                  <a:extLst>
                    <a:ext uri="{9D8B030D-6E8A-4147-A177-3AD203B41FA5}">
                      <a16:colId xmlns:a16="http://schemas.microsoft.com/office/drawing/2014/main" val="3687473010"/>
                    </a:ext>
                  </a:extLst>
                </a:gridCol>
                <a:gridCol w="1617535">
                  <a:extLst>
                    <a:ext uri="{9D8B030D-6E8A-4147-A177-3AD203B41FA5}">
                      <a16:colId xmlns:a16="http://schemas.microsoft.com/office/drawing/2014/main" val="28040558"/>
                    </a:ext>
                  </a:extLst>
                </a:gridCol>
                <a:gridCol w="1033780">
                  <a:extLst>
                    <a:ext uri="{9D8B030D-6E8A-4147-A177-3AD203B41FA5}">
                      <a16:colId xmlns:a16="http://schemas.microsoft.com/office/drawing/2014/main" val="2444047122"/>
                    </a:ext>
                  </a:extLst>
                </a:gridCol>
                <a:gridCol w="1300480">
                  <a:extLst>
                    <a:ext uri="{9D8B030D-6E8A-4147-A177-3AD203B41FA5}">
                      <a16:colId xmlns:a16="http://schemas.microsoft.com/office/drawing/2014/main" val="49003928"/>
                    </a:ext>
                  </a:extLst>
                </a:gridCol>
              </a:tblGrid>
              <a:tr h="2370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  <a:r>
                        <a:rPr lang="en-US" altLang="ko-K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#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Working Fluid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Width [mm]</a:t>
                      </a:r>
                      <a:r>
                        <a:rPr lang="en-US" altLang="ko-K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(L’) [-]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 [mm] </a:t>
                      </a:r>
                      <a:r>
                        <a:rPr lang="en-US" altLang="ko-K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(L’) [-]</a:t>
                      </a:r>
                      <a:endParaRPr lang="ko-KR" alt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[mm</a:t>
                      </a:r>
                      <a:r>
                        <a:rPr lang="en-US" altLang="ko-KR" sz="1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Aspect ratio [-]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144001"/>
                  </a:ext>
                </a:extLst>
              </a:tr>
              <a:tr h="2370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(1.19)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(5.97)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56294"/>
                  </a:ext>
                </a:extLst>
              </a:tr>
              <a:tr h="2370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(1.59)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3.75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088889"/>
                  </a:ext>
                </a:extLst>
              </a:tr>
              <a:tr h="2370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(1.99)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634795"/>
                  </a:ext>
                </a:extLst>
              </a:tr>
              <a:tr h="2370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(3.18)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1.875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170476"/>
                  </a:ext>
                </a:extLst>
              </a:tr>
              <a:tr h="2370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(3.98)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568710"/>
                  </a:ext>
                </a:extLst>
              </a:tr>
              <a:tr h="2370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(1.59)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51433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(15.93)</a:t>
                      </a:r>
                      <a:endParaRPr lang="ko-KR" alt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993134"/>
                  </a:ext>
                </a:extLst>
              </a:tr>
              <a:tr h="2370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(3.18)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51433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480347"/>
                  </a:ext>
                </a:extLst>
              </a:tr>
              <a:tr h="2370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(6.37)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51433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27535"/>
                  </a:ext>
                </a:extLst>
              </a:tr>
              <a:tr h="2370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ctr" defTabSz="51433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NOVEC</a:t>
                      </a:r>
                      <a:r>
                        <a:rPr lang="en-US" altLang="ko-KR" sz="1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7100</a:t>
                      </a:r>
                      <a:endParaRPr lang="ko-KR" alt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(4.16)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 (15.62)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3.75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65380"/>
                  </a:ext>
                </a:extLst>
              </a:tr>
              <a:tr h="2370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51433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(8.33)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1.875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866955"/>
                  </a:ext>
                </a:extLst>
              </a:tr>
              <a:tr h="2370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51433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(4.16)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(41.66)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084909"/>
                  </a:ext>
                </a:extLst>
              </a:tr>
              <a:tr h="2370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51433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(8.33)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4570"/>
                  </a:ext>
                </a:extLst>
              </a:tr>
              <a:tr h="2370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51433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(16.66)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45753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6866" y="6043179"/>
            <a:ext cx="8280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[Geometric information of experimental cases]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308258" y="6016872"/>
            <a:ext cx="835742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5/10</a:t>
            </a:r>
            <a:endParaRPr lang="en-US" altLang="ko-KR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3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0" dirty="0" smtClean="0"/>
              <a:t>Significant CHF change was confirmed depending on heater dimension at each working fluid</a:t>
            </a:r>
            <a:br>
              <a:rPr lang="en-US" altLang="ko-KR" sz="1400" b="0" dirty="0" smtClean="0"/>
            </a:br>
            <a:r>
              <a:rPr lang="en-US" altLang="ko-KR" sz="1400" b="0" dirty="0" smtClean="0"/>
              <a:t>Water- max 107% difference in CHF (S01-1662 kW/m</a:t>
            </a:r>
            <a:r>
              <a:rPr lang="en-US" altLang="ko-KR" sz="1400" b="0" baseline="30000" dirty="0" smtClean="0"/>
              <a:t>2</a:t>
            </a:r>
            <a:r>
              <a:rPr lang="en-US" altLang="ko-KR" sz="1400" b="0" dirty="0" smtClean="0"/>
              <a:t>, S09-800 kW/m</a:t>
            </a:r>
            <a:r>
              <a:rPr lang="en-US" altLang="ko-KR" sz="1400" b="0" baseline="30000" dirty="0" smtClean="0"/>
              <a:t>2</a:t>
            </a:r>
            <a:r>
              <a:rPr lang="en-US" altLang="ko-KR" sz="1400" b="0" dirty="0" smtClean="0"/>
              <a:t>)</a:t>
            </a:r>
            <a:br>
              <a:rPr lang="en-US" altLang="ko-KR" sz="1400" b="0" dirty="0" smtClean="0"/>
            </a:br>
            <a:r>
              <a:rPr lang="en-US" altLang="ko-KR" sz="1400" b="0" dirty="0" smtClean="0"/>
              <a:t>NOVEC</a:t>
            </a:r>
            <a:r>
              <a:rPr lang="en-US" altLang="ko-KR" sz="1400" b="0" baseline="30000" dirty="0" smtClean="0"/>
              <a:t>TM</a:t>
            </a:r>
            <a:r>
              <a:rPr lang="en-US" altLang="ko-KR" sz="1400" b="0" dirty="0" smtClean="0"/>
              <a:t>7100- max 56% difference in CHF (S11-252 kW/m</a:t>
            </a:r>
            <a:r>
              <a:rPr lang="en-US" altLang="ko-KR" sz="1400" b="0" baseline="30000" dirty="0" smtClean="0"/>
              <a:t>2</a:t>
            </a:r>
            <a:r>
              <a:rPr lang="en-US" altLang="ko-KR" sz="1400" b="0" dirty="0" smtClean="0"/>
              <a:t>, S13-161 kW/m</a:t>
            </a:r>
            <a:r>
              <a:rPr lang="en-US" altLang="ko-KR" sz="1400" b="0" baseline="30000" dirty="0" smtClean="0"/>
              <a:t>2</a:t>
            </a:r>
            <a:r>
              <a:rPr lang="en-US" altLang="ko-KR" sz="1400" b="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0" dirty="0" smtClean="0"/>
              <a:t>In general, CHF decreases as the heating size increases, but singularity exists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06515" y="325347"/>
            <a:ext cx="6524485" cy="514118"/>
          </a:xfrm>
        </p:spPr>
        <p:txBody>
          <a:bodyPr/>
          <a:lstStyle/>
          <a:p>
            <a:r>
              <a:rPr lang="en-US" altLang="ko-KR" sz="2400" dirty="0" smtClean="0"/>
              <a:t>04</a:t>
            </a:r>
            <a:r>
              <a:rPr lang="en-US" altLang="ko-KR" dirty="0" smtClean="0"/>
              <a:t>. Results – CHF difference depending on heater dimension</a:t>
            </a:r>
            <a:endParaRPr lang="ko-KR" altLang="en-US" dirty="0"/>
          </a:p>
        </p:txBody>
      </p:sp>
      <p:grpSp>
        <p:nvGrpSpPr>
          <p:cNvPr id="11" name="그룹 10"/>
          <p:cNvGrpSpPr/>
          <p:nvPr/>
        </p:nvGrpSpPr>
        <p:grpSpPr>
          <a:xfrm>
            <a:off x="642146" y="2868193"/>
            <a:ext cx="3763543" cy="2880000"/>
            <a:chOff x="339865" y="2715444"/>
            <a:chExt cx="3763543" cy="2880000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865" y="2715444"/>
              <a:ext cx="3763543" cy="2880000"/>
            </a:xfrm>
            <a:prstGeom prst="rect">
              <a:avLst/>
            </a:prstGeom>
          </p:spPr>
        </p:pic>
        <p:sp>
          <p:nvSpPr>
            <p:cNvPr id="10" name="직사각형 9"/>
            <p:cNvSpPr/>
            <p:nvPr/>
          </p:nvSpPr>
          <p:spPr>
            <a:xfrm>
              <a:off x="339865" y="2715444"/>
              <a:ext cx="5524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(a)</a:t>
              </a:r>
              <a:endParaRPr lang="ko-K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4717495" y="2849905"/>
            <a:ext cx="3763543" cy="2880001"/>
            <a:chOff x="4593670" y="2715443"/>
            <a:chExt cx="3763543" cy="2880001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3670" y="2715444"/>
              <a:ext cx="3763543" cy="2880000"/>
            </a:xfrm>
            <a:prstGeom prst="rect">
              <a:avLst/>
            </a:prstGeom>
          </p:spPr>
        </p:pic>
        <p:sp>
          <p:nvSpPr>
            <p:cNvPr id="12" name="직사각형 11"/>
            <p:cNvSpPr/>
            <p:nvPr/>
          </p:nvSpPr>
          <p:spPr>
            <a:xfrm>
              <a:off x="4593670" y="2715443"/>
              <a:ext cx="5524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(b)</a:t>
              </a:r>
              <a:endParaRPr lang="ko-K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42147" y="5829682"/>
            <a:ext cx="7838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[CHF results depending on the heater dimension (a) Water, (b) NOVEC</a:t>
            </a:r>
            <a:r>
              <a:rPr lang="en-US" altLang="ko-KR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7100]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1476166" y="4844714"/>
            <a:ext cx="2095500" cy="466725"/>
          </a:xfrm>
          <a:prstGeom prst="rightArrow">
            <a:avLst/>
          </a:prstGeom>
          <a:solidFill>
            <a:srgbClr val="FF0000">
              <a:alpha val="4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5521007" y="4844714"/>
            <a:ext cx="2095500" cy="466725"/>
          </a:xfrm>
          <a:prstGeom prst="rightArrow">
            <a:avLst/>
          </a:prstGeom>
          <a:solidFill>
            <a:srgbClr val="FF0000">
              <a:alpha val="4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287199" y="5339260"/>
            <a:ext cx="1706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Larger heating size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308258" y="6016872"/>
            <a:ext cx="835742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6/10</a:t>
            </a:r>
            <a:endParaRPr lang="en-US" altLang="ko-KR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06515" y="1043736"/>
            <a:ext cx="8640960" cy="204236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0" dirty="0" smtClean="0"/>
              <a:t>Various candidates were selected as characteristic length at given heater dimension</a:t>
            </a:r>
            <a:br>
              <a:rPr lang="en-US" altLang="ko-KR" sz="1400" b="0" dirty="0" smtClean="0"/>
            </a:br>
            <a:r>
              <a:rPr lang="en-US" altLang="ko-KR" sz="1400" b="0" dirty="0" smtClean="0"/>
              <a:t>Candidates: width, length, heating size</a:t>
            </a:r>
            <a:r>
              <a:rPr lang="en-US" altLang="ko-KR" sz="1400" b="0" baseline="30000" dirty="0" smtClean="0"/>
              <a:t>1/2</a:t>
            </a:r>
            <a:r>
              <a:rPr lang="en-US" altLang="ko-KR" sz="1400" b="0" dirty="0" smtClean="0"/>
              <a:t> </a:t>
            </a:r>
            <a:endParaRPr lang="ko-KR" altLang="en-US" sz="1400" b="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/>
              <a:t>04</a:t>
            </a:r>
            <a:r>
              <a:rPr lang="en-US" altLang="ko-KR" dirty="0"/>
              <a:t>. </a:t>
            </a:r>
            <a:r>
              <a:rPr lang="en-US" altLang="ko-KR" dirty="0" smtClean="0"/>
              <a:t>Results – comparison with previous study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7549" y="4461268"/>
            <a:ext cx="7838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[Normalized CHF versus characteristic length (a) width, (b) length, (c) heating size</a:t>
            </a:r>
            <a:r>
              <a:rPr lang="en-US" altLang="ko-KR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내용 개체 틀 1"/>
          <p:cNvSpPr txBox="1">
            <a:spLocks/>
          </p:cNvSpPr>
          <p:nvPr/>
        </p:nvSpPr>
        <p:spPr>
          <a:xfrm>
            <a:off x="206515" y="4874056"/>
            <a:ext cx="8640960" cy="1831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69" indent="-257169" algn="l" defTabSz="514337" rtl="0" eaLnBrk="1" latinLnBrk="1" hangingPunct="1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 sz="135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17899" indent="-160731" algn="l" defTabSz="514337" rtl="0" eaLnBrk="1" latinLnBrk="1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1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1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1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0" dirty="0" smtClean="0"/>
              <a:t>Width shows the greatest relevance with CHF among various candidates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0" dirty="0" smtClean="0"/>
              <a:t>Although the trend is similar, but the exact value is different depending on the working fluid</a:t>
            </a:r>
            <a:br>
              <a:rPr lang="en-US" altLang="ko-KR" sz="1400" b="0" dirty="0" smtClean="0"/>
            </a:br>
            <a:r>
              <a:rPr lang="en-US" altLang="ko-KR" sz="1400" b="0" dirty="0" smtClean="0">
                <a:sym typeface="Wingdings" panose="05000000000000000000" pitchFamily="2" charset="2"/>
              </a:rPr>
              <a:t> induced by difference in CA</a:t>
            </a:r>
            <a:endParaRPr lang="en-US" altLang="ko-KR" sz="1400" b="0" dirty="0" smtClean="0"/>
          </a:p>
        </p:txBody>
      </p:sp>
      <p:sp>
        <p:nvSpPr>
          <p:cNvPr id="16" name="직사각형 15"/>
          <p:cNvSpPr/>
          <p:nvPr/>
        </p:nvSpPr>
        <p:spPr>
          <a:xfrm>
            <a:off x="8308258" y="6016872"/>
            <a:ext cx="835742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7/10</a:t>
            </a:r>
            <a:endParaRPr lang="en-US" altLang="ko-KR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9665" y="1783050"/>
            <a:ext cx="9101317" cy="2649426"/>
            <a:chOff x="9665" y="1783050"/>
            <a:chExt cx="9101317" cy="2649426"/>
          </a:xfrm>
        </p:grpSpPr>
        <p:grpSp>
          <p:nvGrpSpPr>
            <p:cNvPr id="37" name="그룹 36"/>
            <p:cNvGrpSpPr/>
            <p:nvPr/>
          </p:nvGrpSpPr>
          <p:grpSpPr>
            <a:xfrm>
              <a:off x="9665" y="1912476"/>
              <a:ext cx="9101317" cy="2520000"/>
              <a:chOff x="9665" y="1912476"/>
              <a:chExt cx="9101317" cy="2520000"/>
            </a:xfrm>
          </p:grpSpPr>
          <p:grpSp>
            <p:nvGrpSpPr>
              <p:cNvPr id="34" name="그룹 33"/>
              <p:cNvGrpSpPr/>
              <p:nvPr/>
            </p:nvGrpSpPr>
            <p:grpSpPr>
              <a:xfrm>
                <a:off x="9665" y="1912476"/>
                <a:ext cx="3293100" cy="2520000"/>
                <a:chOff x="9665" y="1912476"/>
                <a:chExt cx="3293100" cy="2520000"/>
              </a:xfrm>
            </p:grpSpPr>
            <p:pic>
              <p:nvPicPr>
                <p:cNvPr id="7" name="그림 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65" y="1912476"/>
                  <a:ext cx="3293100" cy="2520000"/>
                </a:xfrm>
                <a:prstGeom prst="rect">
                  <a:avLst/>
                </a:prstGeom>
              </p:spPr>
            </p:pic>
            <p:sp>
              <p:nvSpPr>
                <p:cNvPr id="14" name="오른쪽 화살표 13"/>
                <p:cNvSpPr/>
                <p:nvPr/>
              </p:nvSpPr>
              <p:spPr>
                <a:xfrm rot="4137669">
                  <a:off x="328147" y="3040866"/>
                  <a:ext cx="1260000" cy="216000"/>
                </a:xfrm>
                <a:prstGeom prst="rightArrow">
                  <a:avLst/>
                </a:prstGeom>
                <a:solidFill>
                  <a:schemeClr val="tx2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오른쪽 화살표 14"/>
                <p:cNvSpPr/>
                <p:nvPr/>
              </p:nvSpPr>
              <p:spPr>
                <a:xfrm rot="3286808">
                  <a:off x="622130" y="2773167"/>
                  <a:ext cx="1260000" cy="216000"/>
                </a:xfrm>
                <a:prstGeom prst="rightArrow">
                  <a:avLst/>
                </a:prstGeom>
                <a:solidFill>
                  <a:srgbClr val="FF0000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오른쪽 화살표 20"/>
                <p:cNvSpPr/>
                <p:nvPr/>
              </p:nvSpPr>
              <p:spPr>
                <a:xfrm>
                  <a:off x="1529365" y="3506622"/>
                  <a:ext cx="1260000" cy="216000"/>
                </a:xfrm>
                <a:prstGeom prst="rightArrow">
                  <a:avLst/>
                </a:prstGeom>
                <a:solidFill>
                  <a:srgbClr val="FF0000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5" name="그룹 34"/>
              <p:cNvGrpSpPr/>
              <p:nvPr/>
            </p:nvGrpSpPr>
            <p:grpSpPr>
              <a:xfrm>
                <a:off x="2899870" y="1912476"/>
                <a:ext cx="3293100" cy="2520000"/>
                <a:chOff x="2899870" y="1912476"/>
                <a:chExt cx="3293100" cy="2520000"/>
              </a:xfrm>
            </p:grpSpPr>
            <p:pic>
              <p:nvPicPr>
                <p:cNvPr id="29" name="그림 2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99870" y="1912476"/>
                  <a:ext cx="3293100" cy="2520000"/>
                </a:xfrm>
                <a:prstGeom prst="rect">
                  <a:avLst/>
                </a:prstGeom>
              </p:spPr>
            </p:pic>
            <p:sp>
              <p:nvSpPr>
                <p:cNvPr id="22" name="위쪽/아래쪽 화살표 21"/>
                <p:cNvSpPr/>
                <p:nvPr/>
              </p:nvSpPr>
              <p:spPr>
                <a:xfrm>
                  <a:off x="3649925" y="2354622"/>
                  <a:ext cx="216000" cy="1260000"/>
                </a:xfrm>
                <a:prstGeom prst="upDownArrow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위쪽/아래쪽 화살표 22"/>
                <p:cNvSpPr/>
                <p:nvPr/>
              </p:nvSpPr>
              <p:spPr>
                <a:xfrm>
                  <a:off x="5362818" y="2736734"/>
                  <a:ext cx="216000" cy="900000"/>
                </a:xfrm>
                <a:prstGeom prst="upDownArrow">
                  <a:avLst/>
                </a:prstGeom>
                <a:solidFill>
                  <a:srgbClr val="FF00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위쪽/아래쪽 화살표 23"/>
                <p:cNvSpPr/>
                <p:nvPr/>
              </p:nvSpPr>
              <p:spPr>
                <a:xfrm>
                  <a:off x="4201195" y="2875641"/>
                  <a:ext cx="216000" cy="900000"/>
                </a:xfrm>
                <a:prstGeom prst="upDownArrow">
                  <a:avLst/>
                </a:prstGeom>
                <a:solidFill>
                  <a:srgbClr val="FF00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441961" y="3010504"/>
                  <a:ext cx="9080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Large </a:t>
                  </a:r>
                </a:p>
                <a:p>
                  <a:pPr algn="ctr"/>
                  <a:r>
                    <a:rPr lang="en-US" altLang="ko-KR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deviation</a:t>
                  </a:r>
                  <a:endParaRPr lang="ko-KR" alt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6" name="그룹 35"/>
              <p:cNvGrpSpPr/>
              <p:nvPr/>
            </p:nvGrpSpPr>
            <p:grpSpPr>
              <a:xfrm>
                <a:off x="5817882" y="1912476"/>
                <a:ext cx="3293100" cy="2520000"/>
                <a:chOff x="5817882" y="1912476"/>
                <a:chExt cx="3293100" cy="2520000"/>
              </a:xfrm>
            </p:grpSpPr>
            <p:pic>
              <p:nvPicPr>
                <p:cNvPr id="33" name="그림 3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17882" y="1912476"/>
                  <a:ext cx="3293100" cy="2520000"/>
                </a:xfrm>
                <a:prstGeom prst="rect">
                  <a:avLst/>
                </a:prstGeom>
              </p:spPr>
            </p:pic>
            <p:sp>
              <p:nvSpPr>
                <p:cNvPr id="26" name="위쪽/아래쪽 화살표 25"/>
                <p:cNvSpPr/>
                <p:nvPr/>
              </p:nvSpPr>
              <p:spPr>
                <a:xfrm rot="549558">
                  <a:off x="7192504" y="2823870"/>
                  <a:ext cx="216000" cy="720000"/>
                </a:xfrm>
                <a:prstGeom prst="upDownArrow">
                  <a:avLst/>
                </a:prstGeom>
                <a:solidFill>
                  <a:srgbClr val="FF00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위쪽/아래쪽 화살표 26"/>
                <p:cNvSpPr/>
                <p:nvPr/>
              </p:nvSpPr>
              <p:spPr>
                <a:xfrm>
                  <a:off x="6655880" y="2960433"/>
                  <a:ext cx="216000" cy="720000"/>
                </a:xfrm>
                <a:prstGeom prst="upDownArrow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274206" y="2957741"/>
                  <a:ext cx="9080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Large </a:t>
                  </a:r>
                </a:p>
                <a:p>
                  <a:pPr algn="ctr"/>
                  <a:r>
                    <a:rPr lang="en-US" altLang="ko-KR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deviation</a:t>
                  </a:r>
                  <a:endParaRPr lang="ko-KR" alt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8" name="직사각형 17"/>
            <p:cNvSpPr/>
            <p:nvPr/>
          </p:nvSpPr>
          <p:spPr>
            <a:xfrm>
              <a:off x="196283" y="1783050"/>
              <a:ext cx="5524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(a)</a:t>
              </a:r>
              <a:endParaRPr lang="ko-K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2993179" y="1783050"/>
              <a:ext cx="5524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(b)</a:t>
              </a:r>
              <a:endParaRPr lang="ko-K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6040466" y="1783050"/>
              <a:ext cx="5524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(c)</a:t>
              </a:r>
              <a:endParaRPr lang="ko-K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34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56516</TotalTime>
  <Words>1792</Words>
  <Application>Microsoft Office PowerPoint</Application>
  <PresentationFormat>화면 슬라이드 쇼(4:3)</PresentationFormat>
  <Paragraphs>219</Paragraphs>
  <Slides>13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2" baseType="lpstr">
      <vt:lpstr>HY견고딕</vt:lpstr>
      <vt:lpstr>HY헤드라인M</vt:lpstr>
      <vt:lpstr>맑은 고딕</vt:lpstr>
      <vt:lpstr>Arial</vt:lpstr>
      <vt:lpstr>Calibri</vt:lpstr>
      <vt:lpstr>Cambria Math</vt:lpstr>
      <vt:lpstr>Tahoma</vt:lpstr>
      <vt:lpstr>Wingdings</vt:lpstr>
      <vt:lpstr>1_Office 테마</vt:lpstr>
      <vt:lpstr>PowerPoint 프레젠테이션</vt:lpstr>
      <vt:lpstr>PowerPoint 프레젠테이션</vt:lpstr>
      <vt:lpstr>01. Introduction </vt:lpstr>
      <vt:lpstr>02. Research objectives</vt:lpstr>
      <vt:lpstr>03. Experiments (Set-up)</vt:lpstr>
      <vt:lpstr>03. Experiments (Sample fabrication)</vt:lpstr>
      <vt:lpstr>03. Experiments (Cases)</vt:lpstr>
      <vt:lpstr>04. Results – CHF difference depending on heater dimension</vt:lpstr>
      <vt:lpstr>04. Results – comparison with previous study</vt:lpstr>
      <vt:lpstr>04. Results – modified instability model development</vt:lpstr>
      <vt:lpstr>04. Results – Predictability of model</vt:lpstr>
      <vt:lpstr>05. Summary and conclusion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사용자</cp:lastModifiedBy>
  <cp:revision>4228</cp:revision>
  <cp:lastPrinted>2020-01-29T11:40:53Z</cp:lastPrinted>
  <dcterms:created xsi:type="dcterms:W3CDTF">2018-10-29T15:58:21Z</dcterms:created>
  <dcterms:modified xsi:type="dcterms:W3CDTF">2022-05-15T08:19:03Z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E:\Dropbox\연구실\노현우\10-2\ICONE\190328_ICONE_초안.pptx</vt:lpwstr>
  </property>
</Properties>
</file>