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0" r:id="rId3"/>
    <p:sldId id="331" r:id="rId4"/>
    <p:sldId id="332" r:id="rId5"/>
    <p:sldId id="333" r:id="rId6"/>
    <p:sldId id="334" r:id="rId7"/>
    <p:sldId id="335" r:id="rId8"/>
    <p:sldId id="340" r:id="rId9"/>
    <p:sldId id="337" r:id="rId10"/>
    <p:sldId id="338" r:id="rId11"/>
    <p:sldId id="339" r:id="rId12"/>
  </p:sldIdLst>
  <p:sldSz cx="9906000" cy="6858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0101"/>
    <a:srgbClr val="F4B183"/>
    <a:srgbClr val="EBFDCF"/>
    <a:srgbClr val="DDFCAA"/>
    <a:srgbClr val="F8CBAD"/>
    <a:srgbClr val="FFE5E5"/>
    <a:srgbClr val="FFA3A3"/>
    <a:srgbClr val="D9D9D9"/>
    <a:srgbClr val="EDEDED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2218" autoAdjust="0"/>
  </p:normalViewPr>
  <p:slideViewPr>
    <p:cSldViewPr snapToGrid="0">
      <p:cViewPr varScale="1">
        <p:scale>
          <a:sx n="97" d="100"/>
          <a:sy n="97" d="100"/>
        </p:scale>
        <p:origin x="90" y="150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422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3508"/>
          </a:xfrm>
          <a:prstGeom prst="rect">
            <a:avLst/>
          </a:prstGeom>
        </p:spPr>
        <p:txBody>
          <a:bodyPr vert="horz" lIns="96139" tIns="48069" rIns="96139" bIns="48069" rtlCol="0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3994" y="0"/>
            <a:ext cx="3078427" cy="513508"/>
          </a:xfrm>
          <a:prstGeom prst="rect">
            <a:avLst/>
          </a:prstGeom>
        </p:spPr>
        <p:txBody>
          <a:bodyPr vert="horz" lIns="96139" tIns="48069" rIns="96139" bIns="48069" rtlCol="0"/>
          <a:lstStyle>
            <a:lvl1pPr algn="r">
              <a:defRPr sz="1300"/>
            </a:lvl1pPr>
          </a:lstStyle>
          <a:p>
            <a:fld id="{76E2FB53-2C40-4119-81A6-4DEEA802A4D0}" type="datetimeFigureOut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3" y="9721109"/>
            <a:ext cx="3078427" cy="513507"/>
          </a:xfrm>
          <a:prstGeom prst="rect">
            <a:avLst/>
          </a:prstGeom>
        </p:spPr>
        <p:txBody>
          <a:bodyPr vert="horz" lIns="96139" tIns="48069" rIns="96139" bIns="48069" rtlCol="0" anchor="b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3994" y="9721109"/>
            <a:ext cx="3078427" cy="513507"/>
          </a:xfrm>
          <a:prstGeom prst="rect">
            <a:avLst/>
          </a:prstGeom>
        </p:spPr>
        <p:txBody>
          <a:bodyPr vert="horz" lIns="96139" tIns="48069" rIns="96139" bIns="48069" rtlCol="0" anchor="b"/>
          <a:lstStyle>
            <a:lvl1pPr algn="r">
              <a:defRPr sz="1300"/>
            </a:lvl1pPr>
          </a:lstStyle>
          <a:p>
            <a:fld id="{59C570B4-B5FF-4D8D-9D07-83F48131713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7025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3508"/>
          </a:xfrm>
          <a:prstGeom prst="rect">
            <a:avLst/>
          </a:prstGeom>
        </p:spPr>
        <p:txBody>
          <a:bodyPr vert="horz" lIns="96139" tIns="48069" rIns="96139" bIns="48069" rtlCol="0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4" y="0"/>
            <a:ext cx="3078427" cy="513508"/>
          </a:xfrm>
          <a:prstGeom prst="rect">
            <a:avLst/>
          </a:prstGeom>
        </p:spPr>
        <p:txBody>
          <a:bodyPr vert="horz" lIns="96139" tIns="48069" rIns="96139" bIns="48069" rtlCol="0"/>
          <a:lstStyle>
            <a:lvl1pPr algn="r">
              <a:defRPr sz="1300"/>
            </a:lvl1pPr>
          </a:lstStyle>
          <a:p>
            <a:fld id="{553926AD-FD79-4D0E-93B9-9895D059D62A}" type="datetimeFigureOut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60450" y="1281113"/>
            <a:ext cx="4983163" cy="3451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139" tIns="48069" rIns="96139" bIns="48069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6139" tIns="48069" rIns="96139" bIns="48069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8427" cy="513507"/>
          </a:xfrm>
          <a:prstGeom prst="rect">
            <a:avLst/>
          </a:prstGeom>
        </p:spPr>
        <p:txBody>
          <a:bodyPr vert="horz" lIns="96139" tIns="48069" rIns="96139" bIns="48069" rtlCol="0" anchor="b"/>
          <a:lstStyle>
            <a:lvl1pPr algn="l">
              <a:defRPr sz="13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4" y="9721109"/>
            <a:ext cx="3078427" cy="513507"/>
          </a:xfrm>
          <a:prstGeom prst="rect">
            <a:avLst/>
          </a:prstGeom>
        </p:spPr>
        <p:txBody>
          <a:bodyPr vert="horz" lIns="96139" tIns="48069" rIns="96139" bIns="48069" rtlCol="0" anchor="b"/>
          <a:lstStyle>
            <a:lvl1pPr algn="r">
              <a:defRPr sz="1300"/>
            </a:lvl1pPr>
          </a:lstStyle>
          <a:p>
            <a:fld id="{3262A12B-A77B-449D-A333-D53DA0541028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69339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619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5329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2132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2950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55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4341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449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7940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896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7306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60450" y="1281113"/>
            <a:ext cx="4983163" cy="34512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A12B-A77B-449D-A333-D53DA054102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29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A84B-A054-448D-AC43-925E9EFC9C9F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pPr/>
              <a:t>‹#›</a:t>
            </a:fld>
            <a:r>
              <a:rPr lang="en-US" altLang="ko-KR" dirty="0" smtClean="0"/>
              <a:t>/30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5965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8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0B1A-01F4-481D-A079-960CC83C7248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540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73250"/>
            <a:ext cx="8543925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DBD9-44C6-4248-9873-5CBB30D180FA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913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A218-9194-4B72-95C1-0DE3213DA1BB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421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F835-D696-4C83-A4D5-9D891D9928CB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326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DBF3-7767-4BF8-ABEB-035797F827C2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849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FE8-10E1-4AF3-B1B7-9C87FAFC586A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662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0532-4535-4C52-B0D8-F731483C3F90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250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A586-2086-46A9-833C-826D42771A33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570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8292-7AA9-4412-A08B-317B81F8A200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3C28-825E-4075-9F82-D2AC38C4EC3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792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A2BA9-A444-4207-9CCE-6B69EF0B8336}" type="datetime1">
              <a:rPr lang="ko-KR" altLang="en-US" smtClean="0"/>
              <a:t>2022-05-17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3C28-825E-4075-9F82-D2AC38C4EC3E}" type="slidenum">
              <a:rPr lang="ko-KR" altLang="en-US" smtClean="0"/>
              <a:pPr/>
              <a:t>‹#›</a:t>
            </a:fld>
            <a:r>
              <a:rPr lang="en-US" altLang="ko-KR" dirty="0" smtClean="0"/>
              <a:t>/30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4" t="21369" r="69161" b="11553"/>
          <a:stretch/>
        </p:blipFill>
        <p:spPr>
          <a:xfrm>
            <a:off x="1" y="0"/>
            <a:ext cx="1587845" cy="6858000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0" y="6467474"/>
            <a:ext cx="9906000" cy="28800"/>
          </a:xfrm>
          <a:prstGeom prst="rect">
            <a:avLst/>
          </a:prstGeom>
          <a:solidFill>
            <a:srgbClr val="7D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6137051" y="6651550"/>
            <a:ext cx="1125807" cy="217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r" defTabSz="742969" rtl="0" eaLnBrk="1" latinLnBrk="1" hangingPunct="1"/>
            <a:fld id="{54CE3C28-825E-4075-9F82-D2AC38C4EC3E}" type="slidenum">
              <a:rPr lang="ko-KR" altLang="en-US" sz="813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marL="0" algn="r" defTabSz="742969" rtl="0" eaLnBrk="1" latinLnBrk="1" hangingPunct="1"/>
              <a:t>‹#›</a:t>
            </a:fld>
            <a:r>
              <a:rPr lang="en-US" altLang="ko-KR" sz="813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/</a:t>
            </a:r>
            <a:endParaRPr lang="ko-KR" altLang="en-US" sz="813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630" y="6607396"/>
            <a:ext cx="2696370" cy="25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6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7393" y="1531450"/>
            <a:ext cx="8870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3200" b="1" dirty="0" smtClean="0">
                <a:solidFill>
                  <a:srgbClr val="7D0101"/>
                </a:solidFill>
                <a:latin typeface="+mj-ea"/>
                <a:ea typeface="+mj-ea"/>
              </a:rPr>
              <a:t>국외 예비비 데이터 기반 원전해체 비용산정의   예비비 적용 기준 제시</a:t>
            </a:r>
            <a:endParaRPr lang="ko-KR" altLang="en-US" sz="3200" b="1" dirty="0">
              <a:solidFill>
                <a:srgbClr val="7D0101"/>
              </a:solidFill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5615" y="4693788"/>
            <a:ext cx="4031938" cy="185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ko-KR" altLang="en-US" sz="2000" b="1" dirty="0" smtClean="0"/>
              <a:t>한국전력국제원자력대학원대학교</a:t>
            </a:r>
            <a:endParaRPr lang="en-US" altLang="ko-KR" sz="2000" b="1" dirty="0" smtClean="0"/>
          </a:p>
          <a:p>
            <a:pPr algn="r">
              <a:lnSpc>
                <a:spcPct val="200000"/>
              </a:lnSpc>
            </a:pPr>
            <a:r>
              <a:rPr lang="ko-KR" altLang="en-US" sz="2000" b="1" dirty="0" smtClean="0"/>
              <a:t>발표자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김민희</a:t>
            </a:r>
            <a:endParaRPr lang="en-US" altLang="ko-KR" sz="2000" b="1" dirty="0" smtClean="0"/>
          </a:p>
          <a:p>
            <a:pPr algn="r">
              <a:lnSpc>
                <a:spcPct val="200000"/>
              </a:lnSpc>
            </a:pP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056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458" y="0"/>
            <a:ext cx="3226643" cy="609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결론</a:t>
            </a:r>
            <a:endParaRPr lang="en-US" altLang="ko-KR" sz="2000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7347" y="1190675"/>
            <a:ext cx="79055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smtClean="0">
                <a:latin typeface="+mn-ea"/>
              </a:rPr>
              <a:t>실제 해체 경험 자료 및 비용평가 결과 데이터의 부족으로 적정한 예비비 기준 제시 어려움</a:t>
            </a:r>
            <a:endParaRPr lang="en-US" altLang="ko-KR" sz="1400" b="1" dirty="0" smtClean="0">
              <a:latin typeface="+mn-ea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smtClean="0">
                <a:latin typeface="+mn-ea"/>
              </a:rPr>
              <a:t>각 기관 기준과 국외 사례를 기반으로 예비비 평균값 도출</a:t>
            </a:r>
            <a:endParaRPr lang="en-US" altLang="ko-KR" sz="1400" b="1" dirty="0" smtClean="0">
              <a:latin typeface="+mn-ea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smtClean="0">
                <a:latin typeface="+mn-ea"/>
              </a:rPr>
              <a:t>해체 경험이 없는 국가에서 비용 평가시 기준이 될 수 있을것이라 </a:t>
            </a:r>
            <a:r>
              <a:rPr lang="ko-KR" altLang="en-US" sz="1400" b="1" dirty="0" smtClean="0">
                <a:latin typeface="+mn-ea"/>
              </a:rPr>
              <a:t>판단</a:t>
            </a:r>
            <a:endParaRPr lang="en-US" altLang="ko-KR" sz="1400" b="1" dirty="0" smtClean="0">
              <a:latin typeface="+mn-ea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smtClean="0">
                <a:latin typeface="+mn-ea"/>
              </a:rPr>
              <a:t>現 기술의 발달 등으로 공정 별 상세한 예비비 제시</a:t>
            </a:r>
            <a:endParaRPr 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221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-1567547" y="2024743"/>
            <a:ext cx="10230592" cy="17813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81344" y="2431647"/>
            <a:ext cx="7905543" cy="1339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4800" b="1" dirty="0" smtClean="0">
                <a:solidFill>
                  <a:srgbClr val="7D0101"/>
                </a:solidFill>
                <a:latin typeface="+mn-ea"/>
              </a:rPr>
              <a:t>감사합니다</a:t>
            </a:r>
            <a:endParaRPr lang="en-US" sz="1400" b="1" dirty="0">
              <a:solidFill>
                <a:srgbClr val="7D0101"/>
              </a:solidFill>
              <a:latin typeface="+mn-ea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4057" y="4593784"/>
            <a:ext cx="10230592" cy="1781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-1800157" y="1906433"/>
            <a:ext cx="10230592" cy="1781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779237" y="4457661"/>
            <a:ext cx="10230592" cy="17813"/>
          </a:xfrm>
          <a:prstGeom prst="line">
            <a:avLst/>
          </a:prstGeom>
          <a:ln w="50800">
            <a:solidFill>
              <a:srgbClr val="F4B1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83674" y="4756323"/>
            <a:ext cx="10230592" cy="17813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0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0174" y="1374134"/>
            <a:ext cx="864923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000" b="1" dirty="0" smtClean="0">
                <a:solidFill>
                  <a:srgbClr val="C00000"/>
                </a:solidFill>
                <a:latin typeface="+mj-ea"/>
                <a:ea typeface="+mj-ea"/>
              </a:rPr>
              <a:t>발표순서</a:t>
            </a:r>
            <a:endParaRPr lang="en-US" altLang="ko-KR" sz="2000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endParaRPr lang="en-US" altLang="ko-KR" sz="1050" b="1" dirty="0" smtClean="0">
              <a:latin typeface="+mn-ea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+mn-ea"/>
              </a:rPr>
              <a:t>서론</a:t>
            </a:r>
            <a:endParaRPr lang="en-US" altLang="ko-KR" sz="2000" b="1" dirty="0" smtClean="0">
              <a:latin typeface="+mn-ea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+mn-ea"/>
              </a:rPr>
              <a:t>예비비 적용 사례 분석</a:t>
            </a:r>
            <a:endParaRPr lang="en-US" altLang="ko-KR" sz="2000" b="1" dirty="0" smtClean="0">
              <a:latin typeface="+mn-ea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+mn-ea"/>
              </a:rPr>
              <a:t>예비비 적용 기준 </a:t>
            </a:r>
            <a:endParaRPr lang="en-US" altLang="ko-KR" sz="2000" b="1" dirty="0" smtClean="0">
              <a:latin typeface="+mn-ea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smtClean="0">
                <a:latin typeface="+mn-ea"/>
              </a:rPr>
              <a:t>결론</a:t>
            </a:r>
            <a:endParaRPr lang="en-US" altLang="ko-KR" sz="2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38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109" y="206477"/>
            <a:ext cx="2015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latin typeface="+mj-ea"/>
                <a:ea typeface="+mj-ea"/>
              </a:rPr>
              <a:t>서론</a:t>
            </a:r>
            <a:endParaRPr lang="en-US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21109" y="1128705"/>
            <a:ext cx="8099323" cy="4078152"/>
            <a:chOff x="1103671" y="1512163"/>
            <a:chExt cx="8099323" cy="407815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3671" y="1819940"/>
              <a:ext cx="8099323" cy="377037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490452" y="1512163"/>
              <a:ext cx="37460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b="1" dirty="0" smtClean="0">
                  <a:latin typeface="+mn-ea"/>
                </a:rPr>
                <a:t>영구 정지 원자로 현황 </a:t>
              </a:r>
              <a:r>
                <a:rPr lang="en-US" altLang="ko-KR" sz="1000" b="1" dirty="0" smtClean="0">
                  <a:latin typeface="+mn-ea"/>
                </a:rPr>
                <a:t>(2022. 05. 08 </a:t>
              </a:r>
              <a:r>
                <a:rPr lang="ko-KR" altLang="en-US" sz="1000" b="1" dirty="0" smtClean="0">
                  <a:latin typeface="+mn-ea"/>
                </a:rPr>
                <a:t>기준</a:t>
              </a:r>
              <a:r>
                <a:rPr lang="en-US" altLang="ko-KR" sz="1000" b="1" dirty="0" smtClean="0">
                  <a:latin typeface="+mn-ea"/>
                </a:rPr>
                <a:t>)</a:t>
              </a:r>
              <a:endParaRPr lang="en-US" sz="1400" b="1" dirty="0">
                <a:latin typeface="+mn-ea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613059" y="1721175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63</a:t>
              </a:r>
              <a:endParaRPr lang="en-US" sz="1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39779" y="1981730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52</a:t>
              </a:r>
              <a:endParaRPr lang="en-US" sz="1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18904" y="2227951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42</a:t>
              </a:r>
              <a:endParaRPr lang="en-US" sz="1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93923" y="2474172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13</a:t>
              </a:r>
              <a:endParaRPr lang="en-US" sz="1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89124" y="2711298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10</a:t>
              </a:r>
              <a:endParaRPr lang="en-US" sz="1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03989" y="2967351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8</a:t>
              </a:r>
              <a:endParaRPr lang="en-US" sz="1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81203" y="3223404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4</a:t>
              </a:r>
              <a:endParaRPr lang="en-US" sz="1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84558" y="3458906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5</a:t>
              </a:r>
              <a:endParaRPr lang="en-US" sz="1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82881" y="3705127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3</a:t>
              </a:r>
              <a:endParaRPr lang="en-US" sz="1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84558" y="3979764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1</a:t>
              </a:r>
              <a:endParaRPr lang="en-US" sz="1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3217" y="4197225"/>
              <a:ext cx="3932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2</a:t>
              </a:r>
              <a:endParaRPr lang="en-US" sz="1000" b="1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42282" y="3842527"/>
            <a:ext cx="1169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총 </a:t>
            </a:r>
            <a:r>
              <a:rPr lang="en-US" altLang="ko-KR" sz="1200" b="1" dirty="0" smtClean="0">
                <a:latin typeface="+mn-ea"/>
              </a:rPr>
              <a:t>203</a:t>
            </a:r>
            <a:r>
              <a:rPr lang="ko-KR" altLang="en-US" sz="1200" b="1" dirty="0" smtClean="0">
                <a:latin typeface="+mn-ea"/>
              </a:rPr>
              <a:t>기</a:t>
            </a:r>
            <a:endParaRPr lang="en-US" sz="1200" b="1" dirty="0">
              <a:latin typeface="+mn-ea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708420" y="2830114"/>
            <a:ext cx="4884174" cy="3297656"/>
            <a:chOff x="4708420" y="2830114"/>
            <a:chExt cx="4884174" cy="3297656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08420" y="3175943"/>
              <a:ext cx="4884174" cy="2951827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28" name="TextBox 27"/>
            <p:cNvSpPr txBox="1"/>
            <p:nvPr/>
          </p:nvSpPr>
          <p:spPr>
            <a:xfrm>
              <a:off x="5319947" y="2830114"/>
              <a:ext cx="39427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b="1" dirty="0" smtClean="0">
                  <a:latin typeface="+mn-ea"/>
                </a:rPr>
                <a:t>가동 기간 별 운영 원자로 현황 </a:t>
              </a:r>
              <a:r>
                <a:rPr lang="en-US" altLang="ko-KR" sz="1000" b="1" dirty="0" smtClean="0">
                  <a:latin typeface="+mn-ea"/>
                </a:rPr>
                <a:t>(2022. 05. 08 </a:t>
              </a:r>
              <a:r>
                <a:rPr lang="ko-KR" altLang="en-US" sz="1000" b="1" dirty="0" smtClean="0">
                  <a:latin typeface="+mn-ea"/>
                </a:rPr>
                <a:t>기준</a:t>
              </a:r>
              <a:r>
                <a:rPr lang="en-US" altLang="ko-KR" sz="1000" b="1" dirty="0" smtClean="0">
                  <a:latin typeface="+mn-ea"/>
                </a:rPr>
                <a:t>)</a:t>
              </a:r>
              <a:endParaRPr lang="en-US" sz="1400" b="1" dirty="0">
                <a:latin typeface="+mn-ea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8098971" y="3444779"/>
            <a:ext cx="1353787" cy="2023808"/>
          </a:xfrm>
          <a:prstGeom prst="rect">
            <a:avLst/>
          </a:prstGeom>
          <a:noFill/>
          <a:ln w="34925">
            <a:solidFill>
              <a:srgbClr val="7D01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673874" y="3480769"/>
            <a:ext cx="126472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>
                <a:latin typeface="+mn-ea"/>
              </a:rPr>
              <a:t>132</a:t>
            </a:r>
            <a:r>
              <a:rPr lang="ko-KR" altLang="en-US" sz="700" b="1" dirty="0" smtClean="0">
                <a:latin typeface="+mn-ea"/>
              </a:rPr>
              <a:t>기 </a:t>
            </a:r>
            <a:r>
              <a:rPr lang="en-US" altLang="ko-KR" sz="700" b="1" dirty="0" smtClean="0">
                <a:latin typeface="+mn-ea"/>
              </a:rPr>
              <a:t>(</a:t>
            </a:r>
            <a:r>
              <a:rPr lang="en-US" altLang="ko-KR" sz="700" b="1" dirty="0" smtClean="0">
                <a:latin typeface="+mn-ea"/>
              </a:rPr>
              <a:t>29.93%)</a:t>
            </a:r>
            <a:endParaRPr lang="en-US" sz="700" b="1" dirty="0"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63685" y="6494905"/>
            <a:ext cx="3480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Ref. PRIS </a:t>
            </a:r>
            <a:r>
              <a:rPr lang="en-US" sz="900" dirty="0"/>
              <a:t>- Miscellaneous reports - Operational by Age (iaea.org)</a:t>
            </a:r>
          </a:p>
        </p:txBody>
      </p:sp>
    </p:spTree>
    <p:extLst>
      <p:ext uri="{BB962C8B-B14F-4D97-AF65-F5344CB8AC3E}">
        <p14:creationId xmlns:p14="http://schemas.microsoft.com/office/powerpoint/2010/main" val="383983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109" y="206477"/>
            <a:ext cx="2015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latin typeface="+mj-ea"/>
                <a:ea typeface="+mj-ea"/>
              </a:rPr>
              <a:t>서론</a:t>
            </a:r>
            <a:endParaRPr lang="en-US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65344" y="1171973"/>
            <a:ext cx="3283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원전해체 비용평가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101486" y="1171973"/>
            <a:ext cx="3283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/>
              <a:t>원전해체</a:t>
            </a:r>
            <a:r>
              <a:rPr lang="ko-KR" altLang="en-US" sz="2400" dirty="0" smtClean="0"/>
              <a:t> </a:t>
            </a:r>
            <a:r>
              <a:rPr lang="ko-KR" altLang="en-US" sz="2400" b="1" dirty="0"/>
              <a:t>실제 비용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070536" y="857651"/>
            <a:ext cx="3283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 smtClean="0">
                <a:solidFill>
                  <a:srgbClr val="7D0101"/>
                </a:solidFill>
              </a:rPr>
              <a:t>≠</a:t>
            </a:r>
            <a:endParaRPr lang="en-US" b="1" dirty="0">
              <a:solidFill>
                <a:srgbClr val="7D010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099281" y="2889779"/>
            <a:ext cx="1341544" cy="947102"/>
            <a:chOff x="4305345" y="2915537"/>
            <a:chExt cx="1341544" cy="947102"/>
          </a:xfrm>
        </p:grpSpPr>
        <p:sp>
          <p:nvSpPr>
            <p:cNvPr id="29" name="Freeform 28"/>
            <p:cNvSpPr/>
            <p:nvPr/>
          </p:nvSpPr>
          <p:spPr>
            <a:xfrm>
              <a:off x="4942618" y="2958318"/>
              <a:ext cx="77682" cy="881621"/>
            </a:xfrm>
            <a:custGeom>
              <a:avLst/>
              <a:gdLst>
                <a:gd name="connsiteX0" fmla="*/ 8912 w 176060"/>
                <a:gd name="connsiteY0" fmla="*/ 0 h 1366684"/>
                <a:gd name="connsiteX1" fmla="*/ 18744 w 176060"/>
                <a:gd name="connsiteY1" fmla="*/ 1032387 h 1366684"/>
                <a:gd name="connsiteX2" fmla="*/ 176060 w 176060"/>
                <a:gd name="connsiteY2" fmla="*/ 1366684 h 1366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060" h="1366684">
                  <a:moveTo>
                    <a:pt x="8912" y="0"/>
                  </a:moveTo>
                  <a:cubicBezTo>
                    <a:pt x="-101" y="402303"/>
                    <a:pt x="-9114" y="804607"/>
                    <a:pt x="18744" y="1032387"/>
                  </a:cubicBezTo>
                  <a:cubicBezTo>
                    <a:pt x="46602" y="1260167"/>
                    <a:pt x="123621" y="1292942"/>
                    <a:pt x="176060" y="1366684"/>
                  </a:cubicBezTo>
                </a:path>
              </a:pathLst>
            </a:custGeom>
            <a:noFill/>
            <a:ln w="60325">
              <a:solidFill>
                <a:srgbClr val="7D0101"/>
              </a:solidFill>
              <a:head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rot="20936017">
              <a:off x="5343214" y="2929251"/>
              <a:ext cx="303675" cy="919676"/>
            </a:xfrm>
            <a:custGeom>
              <a:avLst/>
              <a:gdLst>
                <a:gd name="connsiteX0" fmla="*/ 0 w 688258"/>
                <a:gd name="connsiteY0" fmla="*/ 0 h 1425677"/>
                <a:gd name="connsiteX1" fmla="*/ 304800 w 688258"/>
                <a:gd name="connsiteY1" fmla="*/ 993058 h 1425677"/>
                <a:gd name="connsiteX2" fmla="*/ 688258 w 688258"/>
                <a:gd name="connsiteY2" fmla="*/ 1425677 h 1425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258" h="1425677">
                  <a:moveTo>
                    <a:pt x="0" y="0"/>
                  </a:moveTo>
                  <a:cubicBezTo>
                    <a:pt x="95045" y="377722"/>
                    <a:pt x="190090" y="755445"/>
                    <a:pt x="304800" y="993058"/>
                  </a:cubicBezTo>
                  <a:cubicBezTo>
                    <a:pt x="419510" y="1230671"/>
                    <a:pt x="565355" y="1387987"/>
                    <a:pt x="688258" y="1425677"/>
                  </a:cubicBezTo>
                </a:path>
              </a:pathLst>
            </a:custGeom>
            <a:noFill/>
            <a:ln w="60325">
              <a:solidFill>
                <a:srgbClr val="7D0101"/>
              </a:solidFill>
              <a:head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 rot="1107324">
              <a:off x="4305345" y="2915537"/>
              <a:ext cx="147743" cy="947102"/>
            </a:xfrm>
            <a:custGeom>
              <a:avLst/>
              <a:gdLst>
                <a:gd name="connsiteX0" fmla="*/ 334850 w 334850"/>
                <a:gd name="connsiteY0" fmla="*/ 0 h 1468192"/>
                <a:gd name="connsiteX1" fmla="*/ 231819 w 334850"/>
                <a:gd name="connsiteY1" fmla="*/ 1120462 h 1468192"/>
                <a:gd name="connsiteX2" fmla="*/ 0 w 334850"/>
                <a:gd name="connsiteY2" fmla="*/ 1468192 h 146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4850" h="1468192">
                  <a:moveTo>
                    <a:pt x="334850" y="0"/>
                  </a:moveTo>
                  <a:cubicBezTo>
                    <a:pt x="311238" y="437881"/>
                    <a:pt x="287627" y="875763"/>
                    <a:pt x="231819" y="1120462"/>
                  </a:cubicBezTo>
                  <a:cubicBezTo>
                    <a:pt x="176011" y="1365161"/>
                    <a:pt x="0" y="1468192"/>
                    <a:pt x="0" y="1468192"/>
                  </a:cubicBezTo>
                </a:path>
              </a:pathLst>
            </a:custGeom>
            <a:noFill/>
            <a:ln w="60325">
              <a:solidFill>
                <a:srgbClr val="7D0101"/>
              </a:solidFill>
              <a:head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32584" y="4004682"/>
            <a:ext cx="1822759" cy="738664"/>
            <a:chOff x="1738648" y="4030440"/>
            <a:chExt cx="1822759" cy="738664"/>
          </a:xfrm>
        </p:grpSpPr>
        <p:sp>
          <p:nvSpPr>
            <p:cNvPr id="37" name="Flowchart: Connector 36"/>
            <p:cNvSpPr/>
            <p:nvPr/>
          </p:nvSpPr>
          <p:spPr>
            <a:xfrm>
              <a:off x="1738648" y="4030440"/>
              <a:ext cx="605307" cy="539524"/>
            </a:xfrm>
            <a:prstGeom prst="flowChartConnector">
              <a:avLst/>
            </a:prstGeom>
            <a:solidFill>
              <a:srgbClr val="FFE5E5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51152" y="4030440"/>
              <a:ext cx="171025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 smtClean="0"/>
                <a:t>기초 데이터 자료의 불확실성</a:t>
              </a:r>
              <a:endParaRPr lang="en-US" sz="1400" b="1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687625" y="4769487"/>
            <a:ext cx="1545465" cy="539524"/>
            <a:chOff x="2893689" y="4795245"/>
            <a:chExt cx="1545465" cy="539524"/>
          </a:xfrm>
        </p:grpSpPr>
        <p:sp>
          <p:nvSpPr>
            <p:cNvPr id="34" name="TextBox 33"/>
            <p:cNvSpPr txBox="1"/>
            <p:nvPr/>
          </p:nvSpPr>
          <p:spPr>
            <a:xfrm>
              <a:off x="2893689" y="4930686"/>
              <a:ext cx="1545465" cy="380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/>
                <a:t>자료의 부족</a:t>
              </a:r>
              <a:endParaRPr lang="en-US" sz="1400" b="1" dirty="0"/>
            </a:p>
          </p:txBody>
        </p:sp>
        <p:sp>
          <p:nvSpPr>
            <p:cNvPr id="38" name="Flowchart: Connector 37"/>
            <p:cNvSpPr/>
            <p:nvPr/>
          </p:nvSpPr>
          <p:spPr>
            <a:xfrm>
              <a:off x="2913395" y="4795245"/>
              <a:ext cx="605307" cy="539524"/>
            </a:xfrm>
            <a:prstGeom prst="flowChartConnector">
              <a:avLst/>
            </a:prstGeom>
            <a:solidFill>
              <a:srgbClr val="FFE5E5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97693" y="4354219"/>
            <a:ext cx="1545465" cy="1153971"/>
            <a:chOff x="4903757" y="4379977"/>
            <a:chExt cx="1545465" cy="1153971"/>
          </a:xfrm>
        </p:grpSpPr>
        <p:sp>
          <p:nvSpPr>
            <p:cNvPr id="35" name="TextBox 34"/>
            <p:cNvSpPr txBox="1"/>
            <p:nvPr/>
          </p:nvSpPr>
          <p:spPr>
            <a:xfrm>
              <a:off x="4903757" y="4472119"/>
              <a:ext cx="1545465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/>
                <a:t>해체 작업 </a:t>
              </a:r>
              <a:r>
                <a:rPr lang="ko-KR" altLang="en-US" sz="1400" b="1" dirty="0" smtClean="0"/>
                <a:t>중</a:t>
              </a:r>
              <a:endParaRPr lang="en-US" altLang="ko-KR" sz="1400" b="1" dirty="0" smtClean="0"/>
            </a:p>
            <a:p>
              <a:pPr algn="ctr">
                <a:lnSpc>
                  <a:spcPct val="150000"/>
                </a:lnSpc>
              </a:pPr>
              <a:r>
                <a:rPr lang="ko-KR" altLang="en-US" sz="1400" b="1" dirty="0" smtClean="0"/>
                <a:t> </a:t>
              </a:r>
              <a:r>
                <a:rPr lang="ko-KR" altLang="en-US" sz="1400" b="1" dirty="0"/>
                <a:t>비용평가 </a:t>
              </a:r>
              <a:endParaRPr lang="en-US" altLang="ko-KR" sz="1400" b="1" dirty="0" smtClean="0"/>
            </a:p>
            <a:p>
              <a:pPr algn="ctr">
                <a:lnSpc>
                  <a:spcPct val="150000"/>
                </a:lnSpc>
              </a:pPr>
              <a:r>
                <a:rPr lang="ko-KR" altLang="en-US" sz="1400" b="1" dirty="0" smtClean="0"/>
                <a:t>매개변수의 </a:t>
              </a:r>
              <a:r>
                <a:rPr lang="ko-KR" altLang="en-US" sz="1400" b="1" dirty="0"/>
                <a:t>변화</a:t>
              </a:r>
              <a:endParaRPr lang="en-US" sz="1400" b="1" dirty="0"/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4942618" y="4379977"/>
              <a:ext cx="605307" cy="539524"/>
            </a:xfrm>
            <a:prstGeom prst="flowChartConnector">
              <a:avLst/>
            </a:prstGeom>
            <a:solidFill>
              <a:srgbClr val="FFE5E5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415063" y="4074728"/>
            <a:ext cx="1590541" cy="821241"/>
            <a:chOff x="6621127" y="4100486"/>
            <a:chExt cx="1590541" cy="821241"/>
          </a:xfrm>
        </p:grpSpPr>
        <p:sp>
          <p:nvSpPr>
            <p:cNvPr id="36" name="TextBox 35"/>
            <p:cNvSpPr txBox="1"/>
            <p:nvPr/>
          </p:nvSpPr>
          <p:spPr>
            <a:xfrm>
              <a:off x="6666203" y="4218201"/>
              <a:ext cx="1545465" cy="703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/>
                <a:t>해체 과정에서 </a:t>
              </a:r>
              <a:endParaRPr lang="en-US" altLang="ko-KR" sz="1400" b="1" dirty="0" smtClean="0"/>
            </a:p>
            <a:p>
              <a:pPr algn="ctr">
                <a:lnSpc>
                  <a:spcPct val="150000"/>
                </a:lnSpc>
              </a:pPr>
              <a:r>
                <a:rPr lang="ko-KR" altLang="en-US" sz="1400" b="1" dirty="0" smtClean="0"/>
                <a:t>발생하는 </a:t>
              </a:r>
              <a:r>
                <a:rPr lang="ko-KR" altLang="en-US" sz="1400" b="1" dirty="0"/>
                <a:t>변수</a:t>
              </a:r>
              <a:endParaRPr lang="en-US" sz="1400" b="1" dirty="0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6621127" y="4100486"/>
              <a:ext cx="605307" cy="539524"/>
            </a:xfrm>
            <a:prstGeom prst="flowChartConnector">
              <a:avLst/>
            </a:prstGeom>
            <a:solidFill>
              <a:srgbClr val="FFE5E5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ounded Rectangle 45"/>
          <p:cNvSpPr/>
          <p:nvPr/>
        </p:nvSpPr>
        <p:spPr>
          <a:xfrm>
            <a:off x="3334141" y="1999922"/>
            <a:ext cx="2804825" cy="736040"/>
          </a:xfrm>
          <a:prstGeom prst="round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비용평가의 불확실성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601234" y="2005454"/>
            <a:ext cx="1969652" cy="877444"/>
            <a:chOff x="6717146" y="2428605"/>
            <a:chExt cx="1969652" cy="877444"/>
          </a:xfrm>
        </p:grpSpPr>
        <p:sp>
          <p:nvSpPr>
            <p:cNvPr id="48" name="Striped Right Arrow 47"/>
            <p:cNvSpPr/>
            <p:nvPr/>
          </p:nvSpPr>
          <p:spPr>
            <a:xfrm rot="10800000">
              <a:off x="6717146" y="2428605"/>
              <a:ext cx="1770029" cy="877444"/>
            </a:xfrm>
            <a:prstGeom prst="stripedRightArrow">
              <a:avLst/>
            </a:prstGeom>
            <a:solidFill>
              <a:srgbClr val="7D01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200674" y="2647786"/>
              <a:ext cx="14861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>
                  <a:solidFill>
                    <a:schemeClr val="bg1"/>
                  </a:solidFill>
                </a:rPr>
                <a:t>예비비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1141010" y="5895448"/>
            <a:ext cx="8770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200" dirty="0" smtClean="0">
                <a:latin typeface="+mn-ea"/>
              </a:rPr>
              <a:t>정의 </a:t>
            </a:r>
            <a:r>
              <a:rPr lang="en-US" altLang="ko-KR" sz="1200" dirty="0">
                <a:latin typeface="+mn-ea"/>
              </a:rPr>
              <a:t>: </a:t>
            </a:r>
            <a:r>
              <a:rPr lang="ko-KR" altLang="en-US" sz="1200" dirty="0">
                <a:latin typeface="+mn-ea"/>
              </a:rPr>
              <a:t>추가비용이 발생할 가능성이 있는 항목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조건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>
                <a:latin typeface="+mn-ea"/>
              </a:rPr>
              <a:t>또는 사안을 허용하기 위해 비용 추정시 추가되는 금액</a:t>
            </a:r>
            <a:endParaRPr lang="en-US" altLang="ko-KR" sz="1200" dirty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200" dirty="0">
                <a:latin typeface="+mn-ea"/>
              </a:rPr>
              <a:t>일반적으로 과거의 프로젝트 경험을 기반으로 적용하여 산정</a:t>
            </a:r>
            <a:endParaRPr lang="en-US" sz="1200" dirty="0">
              <a:latin typeface="+mn-e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41429" y="6456975"/>
            <a:ext cx="5721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Ref. </a:t>
            </a:r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원자력연구시설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해체비용 산정 위한 비용항목 구성 및 비용 영향인자 산출방안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정관성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외 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</a:t>
            </a:r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2005</a:t>
            </a:r>
          </a:p>
          <a:p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해체정보의 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공학적 기술과 요구공학 기술을 연계한 해체 의사결정지원 모델 개념설계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박희성 외 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</a:t>
            </a:r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_</a:t>
            </a:r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2015 </a:t>
            </a:r>
          </a:p>
          <a:p>
            <a:r>
              <a:rPr lang="ko-KR" altLang="en-US" sz="800" dirty="0" smtClean="0">
                <a:latin typeface="맑은 고딕" panose="020B0503020000020004" pitchFamily="50" charset="-127"/>
              </a:rPr>
              <a:t>      원자력발전소 </a:t>
            </a:r>
            <a:r>
              <a:rPr lang="ko-KR" altLang="en-US" sz="800" dirty="0">
                <a:latin typeface="맑은 고딕" panose="020B0503020000020004" pitchFamily="50" charset="-127"/>
              </a:rPr>
              <a:t>해체비용 민감도 분석</a:t>
            </a:r>
            <a:r>
              <a:rPr lang="en-US" altLang="ko-KR" sz="800" dirty="0">
                <a:latin typeface="맑은 고딕" panose="020B0503020000020004" pitchFamily="50" charset="-127"/>
              </a:rPr>
              <a:t>_</a:t>
            </a:r>
            <a:r>
              <a:rPr lang="ko-KR" altLang="en-US" sz="800" dirty="0">
                <a:latin typeface="맑은 고딕" panose="020B0503020000020004" pitchFamily="50" charset="-127"/>
              </a:rPr>
              <a:t>오재용 외 </a:t>
            </a:r>
            <a:r>
              <a:rPr lang="en-US" altLang="ko-KR" sz="800" dirty="0">
                <a:latin typeface="맑은 고딕" panose="020B0503020000020004" pitchFamily="50" charset="-127"/>
              </a:rPr>
              <a:t>2</a:t>
            </a:r>
            <a:r>
              <a:rPr lang="ko-KR" altLang="en-US" sz="800" dirty="0">
                <a:latin typeface="맑은 고딕" panose="020B0503020000020004" pitchFamily="50" charset="-127"/>
              </a:rPr>
              <a:t>인</a:t>
            </a:r>
            <a:r>
              <a:rPr lang="en-US" altLang="ko-KR" sz="800" dirty="0">
                <a:latin typeface="맑은 고딕" panose="020B0503020000020004" pitchFamily="50" charset="-127"/>
              </a:rPr>
              <a:t>_2019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304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6" grpId="0" animBg="1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458" y="0"/>
            <a:ext cx="32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예비비 </a:t>
            </a:r>
            <a:r>
              <a:rPr lang="ko-KR" altLang="en-US" sz="2000" b="1" dirty="0">
                <a:latin typeface="+mj-ea"/>
                <a:ea typeface="+mj-ea"/>
              </a:rPr>
              <a:t>적용 사례 분석</a:t>
            </a:r>
            <a:endParaRPr lang="en-US" altLang="ko-KR" sz="2000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726060"/>
              </p:ext>
            </p:extLst>
          </p:nvPr>
        </p:nvGraphicFramePr>
        <p:xfrm>
          <a:off x="1406299" y="1589919"/>
          <a:ext cx="3693733" cy="2659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7556"/>
                <a:gridCol w="926177"/>
              </a:tblGrid>
              <a:tr h="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해체공정</a:t>
                      </a:r>
                      <a:endParaRPr lang="ko-KR" altLang="en-US" sz="1400" b="1" kern="12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예비비</a:t>
                      </a:r>
                      <a:r>
                        <a:rPr lang="en-US" altLang="ko-KR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ko-KR" altLang="en-US" sz="1400" b="1" kern="12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10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엔지니어링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15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유틸리티</a:t>
                      </a:r>
                      <a:r>
                        <a:rPr lang="en-US" altLang="ko-KR" sz="1200" b="1" kern="0" spc="0" dirty="0">
                          <a:effectLst/>
                        </a:rPr>
                        <a:t>(</a:t>
                      </a:r>
                      <a:r>
                        <a:rPr lang="ko-KR" altLang="en-US" sz="1200" b="1" kern="0" spc="0" dirty="0">
                          <a:effectLst/>
                        </a:rPr>
                        <a:t>에너지</a:t>
                      </a:r>
                      <a:r>
                        <a:rPr lang="en-US" altLang="ko-KR" sz="1200" b="1" kern="0" spc="0" dirty="0">
                          <a:effectLst/>
                        </a:rPr>
                        <a:t>) </a:t>
                      </a:r>
                      <a:r>
                        <a:rPr lang="ko-KR" altLang="en-US" sz="1200" b="1" kern="0" spc="0" dirty="0">
                          <a:effectLst/>
                        </a:rPr>
                        <a:t>및 </a:t>
                      </a:r>
                      <a:r>
                        <a:rPr lang="en-US" altLang="ko-KR" sz="1200" b="1" kern="0" spc="0" dirty="0">
                          <a:effectLst/>
                        </a:rPr>
                        <a:t>DOC </a:t>
                      </a:r>
                      <a:r>
                        <a:rPr lang="ko-KR" altLang="en-US" sz="1200" b="1" kern="0" spc="0" dirty="0">
                          <a:effectLst/>
                        </a:rPr>
                        <a:t>비용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15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제염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50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오염된 기기 제거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오염된 콘크리트 제거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증기발생기</a:t>
                      </a:r>
                      <a:r>
                        <a:rPr lang="en-US" altLang="ko-KR" sz="1200" b="1" kern="0" spc="0" dirty="0">
                          <a:effectLst/>
                        </a:rPr>
                        <a:t>, </a:t>
                      </a:r>
                      <a:r>
                        <a:rPr lang="ko-KR" altLang="en-US" sz="1200" b="1" kern="0" spc="0" dirty="0">
                          <a:effectLst/>
                        </a:rPr>
                        <a:t>가압기</a:t>
                      </a:r>
                      <a:r>
                        <a:rPr lang="en-US" altLang="ko-KR" sz="1200" b="1" kern="0" spc="0" dirty="0">
                          <a:effectLst/>
                        </a:rPr>
                        <a:t>, </a:t>
                      </a:r>
                      <a:r>
                        <a:rPr lang="ko-KR" altLang="en-US" sz="1200" b="1" kern="0" spc="0" dirty="0">
                          <a:effectLst/>
                        </a:rPr>
                        <a:t>순환펌프 제거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원자로 제거</a:t>
                      </a:r>
                      <a:r>
                        <a:rPr lang="en-US" altLang="ko-KR" sz="1200" b="1" kern="0" spc="0" dirty="0">
                          <a:effectLst/>
                        </a:rPr>
                        <a:t>(</a:t>
                      </a:r>
                      <a:r>
                        <a:rPr lang="ko-KR" altLang="en-US" sz="1200" b="1" kern="0" spc="0" dirty="0">
                          <a:effectLst/>
                        </a:rPr>
                        <a:t>절단</a:t>
                      </a:r>
                      <a:r>
                        <a:rPr lang="en-US" altLang="ko-KR" sz="1200" b="1" kern="0" spc="0" dirty="0">
                          <a:effectLst/>
                        </a:rPr>
                        <a:t>)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75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원자로</a:t>
                      </a:r>
                      <a:r>
                        <a:rPr lang="en-US" altLang="ko-KR" sz="1200" b="1" kern="0" spc="0" dirty="0">
                          <a:effectLst/>
                        </a:rPr>
                        <a:t>(</a:t>
                      </a:r>
                      <a:r>
                        <a:rPr lang="ko-KR" altLang="en-US" sz="1200" b="1" kern="0" spc="0" dirty="0">
                          <a:effectLst/>
                        </a:rPr>
                        <a:t>폐기물</a:t>
                      </a:r>
                      <a:r>
                        <a:rPr lang="en-US" altLang="ko-KR" sz="1200" b="1" kern="0" spc="0" dirty="0">
                          <a:effectLst/>
                        </a:rPr>
                        <a:t>)</a:t>
                      </a:r>
                      <a:r>
                        <a:rPr lang="ko-KR" altLang="en-US" sz="1200" b="1" kern="0" spc="0" dirty="0">
                          <a:effectLst/>
                        </a:rPr>
                        <a:t>포장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253165" y="1100239"/>
            <a:ext cx="374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ea"/>
              </a:rPr>
              <a:t>AIF/NESP-036 </a:t>
            </a:r>
            <a:r>
              <a:rPr lang="ko-KR" altLang="en-US" sz="1400" b="1" dirty="0" smtClean="0">
                <a:latin typeface="+mn-ea"/>
              </a:rPr>
              <a:t>보고서 예비비 기준</a:t>
            </a:r>
            <a:endParaRPr lang="en-US" sz="1400" b="1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4934" y="4711630"/>
            <a:ext cx="51748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ea"/>
              </a:rPr>
              <a:t>AIF/NESP-036</a:t>
            </a:r>
            <a:r>
              <a:rPr lang="ko-KR" altLang="en-US" sz="1400" b="1" dirty="0" smtClean="0">
                <a:latin typeface="+mn-ea"/>
              </a:rPr>
              <a:t>보고서 </a:t>
            </a:r>
            <a:r>
              <a:rPr lang="en-US" altLang="ko-KR" sz="1400" b="1" dirty="0" smtClean="0">
                <a:latin typeface="+mn-ea"/>
              </a:rPr>
              <a:t>: </a:t>
            </a:r>
            <a:r>
              <a:rPr lang="ko-KR" altLang="en-US" sz="1400" b="1" dirty="0" smtClean="0">
                <a:latin typeface="+mn-ea"/>
              </a:rPr>
              <a:t>해체 공정 별 예비비 제시</a:t>
            </a:r>
            <a:endParaRPr lang="en-US" sz="1400" b="1" dirty="0" smtClean="0">
              <a:latin typeface="+mn-ea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>
                <a:latin typeface="+mn-ea"/>
              </a:rPr>
              <a:t>NRC </a:t>
            </a:r>
            <a:r>
              <a:rPr lang="en-US" sz="1400" b="1" dirty="0">
                <a:latin typeface="+mn-ea"/>
              </a:rPr>
              <a:t>: </a:t>
            </a:r>
            <a:r>
              <a:rPr lang="ko-KR" altLang="en-US" sz="1400" b="1" dirty="0">
                <a:latin typeface="+mn-ea"/>
              </a:rPr>
              <a:t>전체 비용의 </a:t>
            </a:r>
            <a:r>
              <a:rPr lang="en-US" altLang="ko-KR" sz="1400" b="1" dirty="0">
                <a:latin typeface="+mn-ea"/>
              </a:rPr>
              <a:t>25%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latin typeface="+mn-ea"/>
              </a:rPr>
              <a:t>OECD/NEA : </a:t>
            </a:r>
            <a:r>
              <a:rPr lang="ko-KR" altLang="en-US" sz="1400" b="1" dirty="0">
                <a:latin typeface="+mn-ea"/>
              </a:rPr>
              <a:t>전체 비용의 </a:t>
            </a:r>
            <a:r>
              <a:rPr lang="en-US" altLang="ko-KR" sz="1400" b="1" dirty="0">
                <a:latin typeface="+mn-ea"/>
              </a:rPr>
              <a:t>30%</a:t>
            </a:r>
            <a:endParaRPr lang="en-US" sz="1400" b="1" dirty="0">
              <a:latin typeface="+mn-ea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96251"/>
              </p:ext>
            </p:extLst>
          </p:nvPr>
        </p:nvGraphicFramePr>
        <p:xfrm>
          <a:off x="5291675" y="1589919"/>
          <a:ext cx="3693733" cy="23650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7556"/>
                <a:gridCol w="926177"/>
              </a:tblGrid>
              <a:tr h="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해체공정</a:t>
                      </a:r>
                      <a:endParaRPr lang="ko-KR" altLang="en-US" sz="1400" b="1" kern="12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예비비</a:t>
                      </a:r>
                      <a:r>
                        <a:rPr lang="en-US" altLang="ko-KR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ko-KR" altLang="en-US" sz="1400" b="1" kern="12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원자로</a:t>
                      </a:r>
                      <a:r>
                        <a:rPr lang="en-US" altLang="ko-KR" sz="1200" b="1" kern="0" spc="0" dirty="0">
                          <a:effectLst/>
                        </a:rPr>
                        <a:t>(</a:t>
                      </a:r>
                      <a:r>
                        <a:rPr lang="ko-KR" altLang="en-US" sz="1200" b="1" kern="0" spc="0" dirty="0">
                          <a:effectLst/>
                        </a:rPr>
                        <a:t>폐기물</a:t>
                      </a:r>
                      <a:r>
                        <a:rPr lang="en-US" altLang="ko-KR" sz="1200" b="1" kern="0" spc="0" dirty="0">
                          <a:effectLst/>
                        </a:rPr>
                        <a:t>)</a:t>
                      </a:r>
                      <a:r>
                        <a:rPr lang="ko-KR" altLang="en-US" sz="1200" b="1" kern="0" spc="0" dirty="0">
                          <a:effectLst/>
                        </a:rPr>
                        <a:t>수송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원자로</a:t>
                      </a:r>
                      <a:r>
                        <a:rPr lang="en-US" altLang="ko-KR" sz="1200" b="1" kern="0" spc="0" dirty="0">
                          <a:effectLst/>
                        </a:rPr>
                        <a:t>(</a:t>
                      </a:r>
                      <a:r>
                        <a:rPr lang="ko-KR" altLang="en-US" sz="1200" b="1" kern="0" spc="0" dirty="0">
                          <a:effectLst/>
                        </a:rPr>
                        <a:t>폐기물</a:t>
                      </a:r>
                      <a:r>
                        <a:rPr lang="en-US" altLang="ko-KR" sz="1200" b="1" kern="0" spc="0" dirty="0">
                          <a:effectLst/>
                        </a:rPr>
                        <a:t>) </a:t>
                      </a:r>
                      <a:r>
                        <a:rPr lang="ko-KR" altLang="en-US" sz="1200" b="1" kern="0" spc="0" dirty="0">
                          <a:effectLst/>
                        </a:rPr>
                        <a:t>처분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50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방사성폐기물 포장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10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방사성폐기물 운반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15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방사성폐기물 처리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비오염 기기 제거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15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공급</a:t>
                      </a:r>
                      <a:r>
                        <a:rPr lang="en-US" altLang="ko-KR" sz="1200" b="1" kern="0" spc="0" dirty="0">
                          <a:effectLst/>
                        </a:rPr>
                        <a:t>/</a:t>
                      </a:r>
                      <a:r>
                        <a:rPr lang="ko-KR" altLang="en-US" sz="1200" b="1" kern="0" spc="0" dirty="0">
                          <a:effectLst/>
                        </a:rPr>
                        <a:t>소비품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25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41429" y="6456975"/>
            <a:ext cx="6426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Ref. </a:t>
            </a:r>
            <a:r>
              <a:rPr lang="en-US" sz="800" dirty="0"/>
              <a:t>T. S. LaGuardia, "Guidelines for Producing Commercial Nuclear Power Plant Decommissioning Cost Estimates", AIF/NESP-036, May 1986</a:t>
            </a:r>
          </a:p>
          <a:p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Standard Review Plan for Decommissioning Cost Estimates for Nuclear Power Reactors, U.S. NRC, 2004</a:t>
            </a:r>
          </a:p>
          <a:p>
            <a:r>
              <a:rPr lang="en-US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The Practice of Cost Estimation for Decommissioning of Nuclear Facilities, OECD/NEA, 2015</a:t>
            </a:r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6075633" y="4711630"/>
            <a:ext cx="3609141" cy="1316194"/>
          </a:xfrm>
          <a:prstGeom prst="rect">
            <a:avLst/>
          </a:prstGeom>
          <a:noFill/>
          <a:ln>
            <a:solidFill>
              <a:srgbClr val="7D0101"/>
            </a:solidFill>
            <a:prstDash val="lgDash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 smtClean="0"/>
              <a:t>- </a:t>
            </a:r>
            <a:r>
              <a:rPr lang="ko-KR" altLang="en-US" sz="900" dirty="0" smtClean="0"/>
              <a:t>미국 원자력산업회의</a:t>
            </a:r>
            <a:endParaRPr lang="en-US" altLang="ko-KR" sz="900" dirty="0" smtClean="0"/>
          </a:p>
          <a:p>
            <a:pPr>
              <a:lnSpc>
                <a:spcPct val="150000"/>
              </a:lnSpc>
            </a:pPr>
            <a:r>
              <a:rPr lang="en-US" sz="900" dirty="0" smtClean="0"/>
              <a:t>- 1986</a:t>
            </a:r>
            <a:r>
              <a:rPr lang="ko-KR" altLang="en-US" sz="900" dirty="0" smtClean="0"/>
              <a:t>년 작성</a:t>
            </a:r>
            <a:endParaRPr lang="en-US" altLang="ko-KR" sz="900" dirty="0" smtClean="0"/>
          </a:p>
          <a:p>
            <a:pPr>
              <a:lnSpc>
                <a:spcPct val="150000"/>
              </a:lnSpc>
            </a:pPr>
            <a:r>
              <a:rPr lang="en-US" altLang="ko-KR" sz="900" dirty="0" smtClean="0"/>
              <a:t>- </a:t>
            </a:r>
            <a:r>
              <a:rPr lang="ko-KR" altLang="en-US" sz="900" dirty="0" smtClean="0"/>
              <a:t>목적 </a:t>
            </a:r>
            <a:endParaRPr lang="en-US" altLang="ko-KR" sz="900" dirty="0" smtClean="0"/>
          </a:p>
          <a:p>
            <a:pPr>
              <a:lnSpc>
                <a:spcPct val="150000"/>
              </a:lnSpc>
            </a:pPr>
            <a:r>
              <a:rPr lang="en-US" altLang="ko-KR" sz="900" dirty="0" smtClean="0"/>
              <a:t>   </a:t>
            </a:r>
            <a:r>
              <a:rPr lang="ar-AE" altLang="ko-KR" sz="900" dirty="0" smtClean="0"/>
              <a:t>۰</a:t>
            </a:r>
            <a:r>
              <a:rPr lang="ko-KR" altLang="en-US" sz="900" dirty="0" smtClean="0"/>
              <a:t>상업용 원전의 해체비용 표준화</a:t>
            </a:r>
            <a:endParaRPr lang="en-US" altLang="ko-KR" sz="900" dirty="0" smtClean="0"/>
          </a:p>
          <a:p>
            <a:pPr>
              <a:lnSpc>
                <a:spcPct val="150000"/>
              </a:lnSpc>
            </a:pPr>
            <a:r>
              <a:rPr lang="en-US" altLang="ko-KR" sz="900" dirty="0" smtClean="0"/>
              <a:t> </a:t>
            </a:r>
            <a:r>
              <a:rPr lang="ar-AE" altLang="ko-KR" sz="900" dirty="0" smtClean="0"/>
              <a:t>۰ </a:t>
            </a:r>
            <a:r>
              <a:rPr lang="ko-KR" altLang="en-US" sz="900" dirty="0" smtClean="0"/>
              <a:t>기관 간 공통적인 기준 사용</a:t>
            </a:r>
            <a:endParaRPr lang="en-US" altLang="ko-KR" sz="900" dirty="0" smtClean="0"/>
          </a:p>
          <a:p>
            <a:pPr>
              <a:lnSpc>
                <a:spcPct val="150000"/>
              </a:lnSpc>
            </a:pPr>
            <a:r>
              <a:rPr lang="en-US" altLang="ko-KR" sz="900" dirty="0" smtClean="0"/>
              <a:t>- </a:t>
            </a:r>
            <a:r>
              <a:rPr lang="ko-KR" altLang="en-US" sz="900" dirty="0" smtClean="0"/>
              <a:t>상용원전 해체경험을 토대로 해체 목록과 단위비용인자 도출</a:t>
            </a:r>
            <a:endParaRPr lang="en-US" sz="9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71535" y="4994787"/>
            <a:ext cx="304098" cy="0"/>
          </a:xfrm>
          <a:prstGeom prst="straightConnector1">
            <a:avLst/>
          </a:prstGeom>
          <a:ln w="15875">
            <a:solidFill>
              <a:srgbClr val="7D010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9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458" y="0"/>
            <a:ext cx="32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예비비 </a:t>
            </a:r>
            <a:r>
              <a:rPr lang="ko-KR" altLang="en-US" sz="2000" b="1" dirty="0">
                <a:latin typeface="+mj-ea"/>
                <a:ea typeface="+mj-ea"/>
              </a:rPr>
              <a:t>적용 사례 분석</a:t>
            </a:r>
            <a:endParaRPr lang="en-US" altLang="ko-KR" sz="2000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430477"/>
              </p:ext>
            </p:extLst>
          </p:nvPr>
        </p:nvGraphicFramePr>
        <p:xfrm>
          <a:off x="2151615" y="1139159"/>
          <a:ext cx="5719000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828000"/>
                <a:gridCol w="828000"/>
                <a:gridCol w="2412000"/>
              </a:tblGrid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국가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평균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범위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비고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Finland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9 %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9.08-9.1 %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0" spc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Loviisa</a:t>
                      </a:r>
                      <a:r>
                        <a:rPr lang="ko-KR" altLang="en-US" sz="1200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원전</a:t>
                      </a:r>
                      <a:r>
                        <a:rPr lang="en-US" altLang="ko-KR" sz="1200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10% </a:t>
                      </a:r>
                      <a:r>
                        <a:rPr lang="ko-KR" altLang="en-US" sz="1200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적용</a:t>
                      </a: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Slovak Republic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8 %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0.2-16.5 %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Switzerland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30 %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effectLst/>
                        </a:rPr>
                        <a:t>-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United Kingdom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17 %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effectLst/>
                        </a:rPr>
                        <a:t>1-24 %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Belgium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0" spc="0" dirty="0" smtClean="0">
                          <a:effectLst/>
                        </a:rPr>
                        <a:t>15 %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0" spc="0" dirty="0" smtClean="0">
                          <a:effectLst/>
                        </a:rPr>
                        <a:t>15 %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kern="0" spc="0" dirty="0" smtClean="0">
                          <a:effectLst/>
                        </a:rPr>
                        <a:t>예비비 반영 </a:t>
                      </a:r>
                      <a:r>
                        <a:rPr lang="en-US" altLang="ko-KR" sz="1200" kern="0" spc="0" dirty="0" smtClean="0">
                          <a:effectLst/>
                        </a:rPr>
                        <a:t>X</a:t>
                      </a:r>
                    </a:p>
                    <a:p>
                      <a:r>
                        <a:rPr lang="ko-KR" altLang="en-US" sz="1200" kern="0" spc="0" dirty="0" smtClean="0">
                          <a:effectLst/>
                        </a:rPr>
                        <a:t>매년 실제 비용과 예상 비용 비교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Sweden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0" spc="0" dirty="0" smtClean="0">
                          <a:effectLst/>
                        </a:rPr>
                        <a:t>6 % 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kern="0" spc="0" dirty="0" smtClean="0">
                          <a:effectLst/>
                        </a:rPr>
                        <a:t>전체 비용에 부가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Canada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0" spc="0" dirty="0" smtClean="0">
                          <a:effectLst/>
                        </a:rPr>
                        <a:t>10-30 %</a:t>
                      </a:r>
                      <a:endParaRPr lang="en-US" sz="12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United States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0" spc="0" dirty="0" smtClean="0">
                          <a:effectLst/>
                        </a:rPr>
                        <a:t>25 %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0" spc="0" dirty="0" smtClean="0">
                          <a:effectLst/>
                        </a:rPr>
                        <a:t>NRC</a:t>
                      </a:r>
                      <a:r>
                        <a:rPr lang="ko-KR" altLang="en-US" sz="1200" kern="0" spc="0" dirty="0" smtClean="0">
                          <a:effectLst/>
                        </a:rPr>
                        <a:t>기준</a:t>
                      </a:r>
                      <a:r>
                        <a:rPr lang="en-US" altLang="ko-KR" sz="1200" kern="0" spc="0" dirty="0" smtClean="0">
                          <a:effectLst/>
                        </a:rPr>
                        <a:t>,</a:t>
                      </a:r>
                      <a:r>
                        <a:rPr lang="ko-KR" altLang="en-US" sz="1200" kern="0" spc="0" dirty="0" smtClean="0">
                          <a:effectLst/>
                        </a:rPr>
                        <a:t> 전체 비용에 부가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Spain, Germany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effectLst/>
                        </a:rPr>
                        <a:t>예비비 반영 </a:t>
                      </a:r>
                      <a:r>
                        <a:rPr lang="en-US" altLang="ko-KR" sz="1200" kern="0" spc="0" dirty="0" smtClean="0">
                          <a:effectLst/>
                        </a:rPr>
                        <a:t>X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Canada, Netherlands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effectLst/>
                        </a:rPr>
                        <a:t>구체적인 정보 없음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3138070" y="782512"/>
            <a:ext cx="3746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latin typeface="+mn-ea"/>
              </a:rPr>
              <a:t>나라별 예비비 적용 </a:t>
            </a:r>
            <a:r>
              <a:rPr lang="ko-KR" altLang="en-US" sz="1400" b="1" dirty="0" smtClean="0">
                <a:latin typeface="+mn-ea"/>
              </a:rPr>
              <a:t>사례</a:t>
            </a:r>
            <a:endParaRPr lang="en-US" sz="1400" b="1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1429" y="6456975"/>
            <a:ext cx="642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Ref. </a:t>
            </a:r>
            <a:r>
              <a:rPr lang="en-US" altLang="ko-KR" sz="800" dirty="0" smtClean="0"/>
              <a:t>Costs of decommissioning nuclear power plants, OECD/NEA, 2016</a:t>
            </a:r>
          </a:p>
          <a:p>
            <a:pPr fontAlgn="base"/>
            <a:r>
              <a:rPr lang="en-US" sz="800" dirty="0"/>
              <a:t> </a:t>
            </a:r>
            <a:r>
              <a:rPr lang="en-US" sz="800" dirty="0" smtClean="0"/>
              <a:t>        Cost Estimation for Decommissioning, OECD/NEA, 2010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244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458" y="0"/>
            <a:ext cx="32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예비비 </a:t>
            </a:r>
            <a:r>
              <a:rPr lang="ko-KR" altLang="en-US" sz="2000" b="1" dirty="0">
                <a:latin typeface="+mj-ea"/>
                <a:ea typeface="+mj-ea"/>
              </a:rPr>
              <a:t>적용 사례 분석</a:t>
            </a:r>
            <a:endParaRPr lang="en-US" altLang="ko-KR" sz="2000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91702" y="779137"/>
            <a:ext cx="475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latin typeface="+mn-ea"/>
              </a:rPr>
              <a:t>스웨덴 </a:t>
            </a:r>
            <a:r>
              <a:rPr lang="en-US" altLang="ko-KR" sz="1400" b="1" dirty="0" err="1" smtClean="0">
                <a:latin typeface="+mn-ea"/>
              </a:rPr>
              <a:t>Oskarshamn</a:t>
            </a:r>
            <a:r>
              <a:rPr lang="en-US" altLang="ko-KR" sz="1400" b="1" dirty="0" smtClean="0">
                <a:latin typeface="+mn-ea"/>
              </a:rPr>
              <a:t>(BWR) </a:t>
            </a:r>
            <a:r>
              <a:rPr lang="ko-KR" altLang="en-US" sz="1400" b="1" dirty="0" smtClean="0">
                <a:latin typeface="+mn-ea"/>
              </a:rPr>
              <a:t>원전 해체 시 공정별 예비비</a:t>
            </a:r>
            <a:endParaRPr lang="en-US" sz="1400" b="1" dirty="0">
              <a:latin typeface="+mn-ea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961744"/>
              </p:ext>
            </p:extLst>
          </p:nvPr>
        </p:nvGraphicFramePr>
        <p:xfrm>
          <a:off x="443710" y="1167551"/>
          <a:ext cx="5652000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6000"/>
                <a:gridCol w="1476000"/>
              </a:tblGrid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해체공정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예비비</a:t>
                      </a:r>
                      <a:r>
                        <a:rPr lang="en-US" altLang="ko-KR" sz="12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ko-KR" altLang="en-US" sz="12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 Pre-decommissioning activities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 Facility shutdown activities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 Additional activities for safe enclosure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 Dismantling activities within the controlled area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 Waste processing, storage and disposal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 Site infrastructure and operation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 Conventional dismantling, demolition and site restoration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 Project management, Engineering and support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 Research and development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Fuel and nuclear material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Miscellaneous expenditures</a:t>
                      </a:r>
                    </a:p>
                  </a:txBody>
                  <a:tcPr marL="64770" marR="64770" marT="17907" marB="17907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54076" y="797835"/>
            <a:ext cx="359784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+mn-ea"/>
              </a:rPr>
              <a:t>TLG Service. Inc</a:t>
            </a:r>
            <a:r>
              <a:rPr lang="en-US" sz="1400" b="1" dirty="0" smtClean="0">
                <a:latin typeface="+mn-ea"/>
              </a:rPr>
              <a:t>. </a:t>
            </a:r>
            <a:r>
              <a:rPr lang="ko-KR" altLang="en-US" sz="1400" b="1" dirty="0" smtClean="0">
                <a:latin typeface="+mn-ea"/>
              </a:rPr>
              <a:t>해체 사례 </a:t>
            </a:r>
            <a:r>
              <a:rPr lang="en-US" altLang="ko-KR" sz="1400" b="1" dirty="0" smtClean="0">
                <a:latin typeface="+mn-ea"/>
              </a:rPr>
              <a:t>(15</a:t>
            </a:r>
            <a:r>
              <a:rPr lang="ko-KR" altLang="en-US" sz="1400" b="1" dirty="0" smtClean="0">
                <a:latin typeface="+mn-ea"/>
              </a:rPr>
              <a:t>개</a:t>
            </a:r>
            <a:r>
              <a:rPr lang="en-US" altLang="ko-KR" sz="1400" b="1" dirty="0" smtClean="0">
                <a:latin typeface="+mn-ea"/>
              </a:rPr>
              <a:t>)</a:t>
            </a:r>
            <a:endParaRPr lang="en-US" sz="1400" b="1" dirty="0">
              <a:latin typeface="+mn-ea"/>
            </a:endParaRPr>
          </a:p>
          <a:p>
            <a:endParaRPr lang="en-US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Columbia Generating Station [BWR</a:t>
            </a:r>
            <a:r>
              <a:rPr lang="en-US" altLang="ko-KR" sz="1200" dirty="0" smtClean="0"/>
              <a:t>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Oyster Creek </a:t>
            </a:r>
            <a:r>
              <a:rPr lang="en-US" sz="1200" dirty="0"/>
              <a:t>[BWR</a:t>
            </a:r>
            <a:r>
              <a:rPr lang="en-US" altLang="ko-KR" sz="1200" dirty="0"/>
              <a:t>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Monticello</a:t>
            </a:r>
            <a:r>
              <a:rPr lang="en-US" sz="1200" dirty="0"/>
              <a:t> [BWR</a:t>
            </a:r>
            <a:r>
              <a:rPr lang="en-US" altLang="ko-KR" sz="1200" dirty="0"/>
              <a:t>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Comanche Peak NPP Unit 1 [PWR]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Comanche Peak NPP </a:t>
            </a:r>
            <a:r>
              <a:rPr lang="en-US" sz="1200" dirty="0" smtClean="0"/>
              <a:t>Unit 2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Arkansas Nuclear One Unit 1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Arkansas Nuclear One </a:t>
            </a:r>
            <a:r>
              <a:rPr lang="en-US" sz="1200" dirty="0" smtClean="0"/>
              <a:t>Unit 2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Donald C. Cook Nuclear Plant Unit 1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Donald C. Cook Nuclear Plant </a:t>
            </a:r>
            <a:r>
              <a:rPr lang="en-US" sz="1200" dirty="0" smtClean="0"/>
              <a:t>Unit 2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/>
              <a:t>Crystal River Unit 3 Nuclear Generation Plant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Indian Point Energy </a:t>
            </a:r>
            <a:r>
              <a:rPr lang="en-US" sz="1200" dirty="0" smtClean="0"/>
              <a:t>Center </a:t>
            </a:r>
            <a:r>
              <a:rPr lang="en-US" sz="1200" dirty="0"/>
              <a:t>Unit </a:t>
            </a:r>
            <a:r>
              <a:rPr lang="en-US" sz="1200" dirty="0" smtClean="0"/>
              <a:t>3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Pilgrim </a:t>
            </a:r>
            <a:r>
              <a:rPr lang="en-US" sz="1200" dirty="0" smtClean="0"/>
              <a:t>Nuclear Power Station</a:t>
            </a:r>
            <a:r>
              <a:rPr lang="en-US" sz="1200" dirty="0"/>
              <a:t> [BWR</a:t>
            </a:r>
            <a:r>
              <a:rPr lang="en-US" altLang="ko-KR" sz="1200" dirty="0"/>
              <a:t>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Zion </a:t>
            </a:r>
            <a:r>
              <a:rPr lang="en-US" sz="1200" dirty="0" smtClean="0"/>
              <a:t>Nuclear Power Station </a:t>
            </a:r>
            <a:r>
              <a:rPr lang="en-US" sz="1200" dirty="0"/>
              <a:t>Unit </a:t>
            </a:r>
            <a:r>
              <a:rPr lang="en-US" sz="1200" dirty="0" smtClean="0"/>
              <a:t>1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Zion Nuclear Power Station </a:t>
            </a:r>
            <a:r>
              <a:rPr lang="en-US" sz="1200" dirty="0" smtClean="0"/>
              <a:t>Unit 2</a:t>
            </a:r>
            <a:r>
              <a:rPr lang="en-US" sz="1200" dirty="0"/>
              <a:t> [PWR]</a:t>
            </a:r>
            <a:endParaRPr lang="en-US" sz="1200" dirty="0" smtClean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Vermont </a:t>
            </a:r>
            <a:r>
              <a:rPr lang="en-US" sz="1200" dirty="0" smtClean="0"/>
              <a:t>Yankee </a:t>
            </a:r>
            <a:r>
              <a:rPr lang="en-US" sz="1200" dirty="0"/>
              <a:t>Nuclear Power Station [BWR</a:t>
            </a:r>
            <a:r>
              <a:rPr lang="en-US" altLang="ko-KR" sz="1200" dirty="0"/>
              <a:t>]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97158" y="5708718"/>
            <a:ext cx="9073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200" dirty="0">
                <a:latin typeface="+mn-ea"/>
              </a:rPr>
              <a:t>NEA, IAEA, EU </a:t>
            </a:r>
            <a:r>
              <a:rPr lang="ko-KR" altLang="en-US" sz="1200" dirty="0">
                <a:latin typeface="+mn-ea"/>
              </a:rPr>
              <a:t>공동개발</a:t>
            </a:r>
            <a:endParaRPr lang="en-US" altLang="ko-KR" sz="1200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>
                <a:latin typeface="+mn-ea"/>
              </a:rPr>
              <a:t>해체 프로젝트를 계층적 구조로서 구축한 </a:t>
            </a:r>
            <a:r>
              <a:rPr lang="en-US" altLang="ko-KR" sz="1200" dirty="0">
                <a:latin typeface="+mn-ea"/>
              </a:rPr>
              <a:t>WBS</a:t>
            </a:r>
            <a:r>
              <a:rPr lang="ko-KR" altLang="en-US" sz="1200" dirty="0">
                <a:latin typeface="+mn-ea"/>
              </a:rPr>
              <a:t>를 기반으로 비용인자를 매칭시켜 비용산출 </a:t>
            </a:r>
            <a:r>
              <a:rPr lang="en-US" altLang="ko-KR" sz="1200" dirty="0">
                <a:latin typeface="+mn-ea"/>
              </a:rPr>
              <a:t>&gt; </a:t>
            </a:r>
            <a:r>
              <a:rPr lang="ko-KR" altLang="en-US" sz="1200" dirty="0">
                <a:latin typeface="+mn-ea"/>
              </a:rPr>
              <a:t>원전 해체 분류 체계</a:t>
            </a:r>
            <a:endParaRPr lang="en-US" altLang="ko-KR" sz="1200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>
                <a:latin typeface="+mn-ea"/>
              </a:rPr>
              <a:t>국가간 해체 비용 추정치의 일관성 향상</a:t>
            </a:r>
            <a:r>
              <a:rPr lang="en-US" altLang="ko-KR" sz="1200" dirty="0">
                <a:latin typeface="+mn-ea"/>
              </a:rPr>
              <a:t> / </a:t>
            </a:r>
            <a:r>
              <a:rPr lang="ko-KR" altLang="en-US" sz="1200" dirty="0">
                <a:latin typeface="+mn-ea"/>
              </a:rPr>
              <a:t>비교 가능성 향상</a:t>
            </a:r>
            <a:endParaRPr lang="en-US" altLang="ko-KR" sz="1200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1429" y="6456975"/>
            <a:ext cx="642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Ref. </a:t>
            </a:r>
            <a:r>
              <a:rPr lang="en-US" sz="800" dirty="0"/>
              <a:t>Decommissioning Study of </a:t>
            </a:r>
            <a:r>
              <a:rPr lang="en-US" sz="800" dirty="0" err="1"/>
              <a:t>Oskarshamn</a:t>
            </a:r>
            <a:r>
              <a:rPr lang="en-US" sz="800" dirty="0"/>
              <a:t> NPP_SKB_2013</a:t>
            </a:r>
          </a:p>
          <a:p>
            <a:pPr fontAlgn="base"/>
            <a:r>
              <a:rPr lang="en-US" sz="800" dirty="0" smtClean="0"/>
              <a:t>         </a:t>
            </a:r>
            <a:r>
              <a:rPr lang="en-US" sz="800" dirty="0"/>
              <a:t>Decommissioning Cost Analysis for the Columbia Generating </a:t>
            </a:r>
            <a:r>
              <a:rPr lang="en-US" sz="800" dirty="0" err="1"/>
              <a:t>Station_TLG</a:t>
            </a:r>
            <a:r>
              <a:rPr lang="en-US" sz="800" dirty="0"/>
              <a:t> </a:t>
            </a:r>
            <a:r>
              <a:rPr lang="en-US" sz="800" dirty="0" smtClean="0"/>
              <a:t>Services,Inc_2019 </a:t>
            </a:r>
            <a:r>
              <a:rPr lang="ko-KR" altLang="en-US" sz="800" dirty="0" smtClean="0"/>
              <a:t>외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개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820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458" y="0"/>
            <a:ext cx="32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예비비 </a:t>
            </a:r>
            <a:r>
              <a:rPr lang="ko-KR" altLang="en-US" sz="2000" b="1" dirty="0">
                <a:latin typeface="+mj-ea"/>
                <a:ea typeface="+mj-ea"/>
              </a:rPr>
              <a:t>적용 사례 분석</a:t>
            </a:r>
            <a:endParaRPr lang="en-US" altLang="ko-KR" sz="2000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02139"/>
              </p:ext>
            </p:extLst>
          </p:nvPr>
        </p:nvGraphicFramePr>
        <p:xfrm>
          <a:off x="528451" y="807526"/>
          <a:ext cx="8900556" cy="56099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55912"/>
                <a:gridCol w="1147183"/>
                <a:gridCol w="1147183"/>
                <a:gridCol w="2155912"/>
                <a:gridCol w="1147183"/>
                <a:gridCol w="1147183"/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해체시나리오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DECON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해체시나리오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SAFSTOR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844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kern="0" spc="0" dirty="0">
                          <a:effectLst/>
                        </a:rPr>
                        <a:t>평가 원전</a:t>
                      </a: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effectLst/>
                        </a:rPr>
                        <a:t>Columbia, Monticello, Comanche Peak Unit 1, </a:t>
                      </a:r>
                      <a:endParaRPr lang="en-US" sz="900" b="1" kern="0" spc="0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900" b="1" kern="0" spc="0" dirty="0" smtClean="0">
                          <a:effectLst/>
                        </a:rPr>
                        <a:t>Comanche </a:t>
                      </a:r>
                      <a:r>
                        <a:rPr lang="en-US" sz="900" b="1" kern="0" spc="0" dirty="0">
                          <a:effectLst/>
                        </a:rPr>
                        <a:t>Peak Unit 2, Arkansas Unit 1, </a:t>
                      </a:r>
                      <a:br>
                        <a:rPr lang="en-US" sz="900" b="1" kern="0" spc="0" dirty="0">
                          <a:effectLst/>
                        </a:rPr>
                      </a:br>
                      <a:r>
                        <a:rPr lang="en-US" sz="900" b="1" kern="0" spc="0" dirty="0">
                          <a:effectLst/>
                        </a:rPr>
                        <a:t>Arkansas Unit 2, </a:t>
                      </a:r>
                      <a:br>
                        <a:rPr lang="en-US" sz="900" b="1" kern="0" spc="0" dirty="0">
                          <a:effectLst/>
                        </a:rPr>
                      </a:br>
                      <a:r>
                        <a:rPr lang="en-US" sz="900" b="1" kern="0" spc="0" dirty="0">
                          <a:effectLst/>
                        </a:rPr>
                        <a:t>DC Cook Unit 1, </a:t>
                      </a:r>
                      <a:br>
                        <a:rPr lang="en-US" sz="900" b="1" kern="0" spc="0" dirty="0">
                          <a:effectLst/>
                        </a:rPr>
                      </a:br>
                      <a:r>
                        <a:rPr lang="en-US" sz="900" b="1" kern="0" spc="0" dirty="0">
                          <a:effectLst/>
                        </a:rPr>
                        <a:t>DC Cook Unit 2</a:t>
                      </a:r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kern="0" spc="0" dirty="0">
                          <a:effectLst/>
                        </a:rPr>
                        <a:t>평가원전</a:t>
                      </a: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effectLst/>
                        </a:rPr>
                        <a:t>Columbia, </a:t>
                      </a:r>
                      <a:br>
                        <a:rPr lang="en-US" sz="900" b="1" kern="0" spc="0" dirty="0">
                          <a:effectLst/>
                        </a:rPr>
                      </a:br>
                      <a:r>
                        <a:rPr lang="en-US" sz="900" b="1" kern="0" spc="0" dirty="0">
                          <a:effectLst/>
                        </a:rPr>
                        <a:t>Oyster Creek, </a:t>
                      </a:r>
                      <a:br>
                        <a:rPr lang="en-US" sz="900" b="1" kern="0" spc="0" dirty="0">
                          <a:effectLst/>
                        </a:rPr>
                      </a:br>
                      <a:r>
                        <a:rPr lang="en-US" sz="900" b="1" kern="0" spc="0" dirty="0">
                          <a:effectLst/>
                        </a:rPr>
                        <a:t>Crystal River Unit 3, Indian Point Unit 3, </a:t>
                      </a:r>
                      <a:endParaRPr lang="en-US" sz="900" b="1" kern="0" spc="0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900" b="1" kern="0" spc="0" dirty="0" smtClean="0">
                          <a:effectLst/>
                        </a:rPr>
                        <a:t>Pilgrim</a:t>
                      </a:r>
                      <a:r>
                        <a:rPr lang="en-US" sz="900" b="1" kern="0" spc="0" dirty="0">
                          <a:effectLst/>
                        </a:rPr>
                        <a:t>, Zion Unit 1, Zion Unit 2, </a:t>
                      </a:r>
                      <a:br>
                        <a:rPr lang="en-US" sz="900" b="1" kern="0" spc="0" dirty="0">
                          <a:effectLst/>
                        </a:rPr>
                      </a:br>
                      <a:r>
                        <a:rPr lang="en-US" sz="900" b="1" kern="0" spc="0" dirty="0">
                          <a:effectLst/>
                        </a:rPr>
                        <a:t>Vermont Yankee</a:t>
                      </a:r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해체공정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Average (%)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Range (%)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해체공정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Average (%)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Range (%)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fontAlgn="ctr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0a - Pre-Shutdown Early Planning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fontAlgn="ctr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0a - Pre-Shutdown Early Planning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1a - Shutdown through Transition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1a - Shutdown through Transition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1b - Decommissioning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Preparations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14-16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1b - SAFSTOR Limited </a:t>
                      </a:r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DECON</a:t>
                      </a: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17-19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2a - Large Component Removal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18-21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1c - Preparations for SAFSTOR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Dormancy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2b - Site Decontamination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14-18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2a - SAFSTOR Dormancy with Wet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Spent 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Storage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2c - Spent fuel delay prior to SFP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decon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2b - SAFSTOR Dormancy with Dry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Spent 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Storage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2d - Decontamination 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15-18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2c - SAFSTOR Dormancy without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Spent 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Storage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2f - License Termination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15-18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3a - Reactivate Site Following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SAFSTOR </a:t>
                      </a:r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Dormancy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13-15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3b - Site Restoration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3b - Decommissioning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Preparations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13-16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3c - Fuel Storage 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Operations/Shipping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4a - Large Component Removal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13-23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3d - GTCC shipping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12-14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4b - Site Decontamination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15-17 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3e - ISFSI Decontamination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13-20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4f - License Termination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2-18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3f - ISFSI Site Restoration</a:t>
                      </a: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5b - Site Restoration</a:t>
                      </a: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12-16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3535">
                <a:tc>
                  <a:txBody>
                    <a:bodyPr/>
                    <a:lstStyle/>
                    <a:p>
                      <a:pPr marL="0" indent="88900" algn="l" defTabSz="914400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Contingency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15-16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890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9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Contingency</a:t>
                      </a:r>
                      <a:endParaRPr lang="en-US" sz="900" b="1" kern="0" spc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808038" rtl="0" eaLnBrk="1" fontAlgn="ctr" latinLnBrk="1" hangingPunct="1"/>
                      <a:r>
                        <a:rPr lang="en-US" sz="900" b="1" kern="0" spc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15-16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3" marR="5953" marT="5953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713675" y="2050191"/>
            <a:ext cx="2265054" cy="288990"/>
          </a:xfrm>
          <a:prstGeom prst="rect">
            <a:avLst/>
          </a:prstGeom>
          <a:solidFill>
            <a:srgbClr val="FFE5E5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01 Pre-decommissioning activities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05632" y="2664707"/>
            <a:ext cx="2265054" cy="288990"/>
          </a:xfrm>
          <a:prstGeom prst="rect">
            <a:avLst/>
          </a:prstGeom>
          <a:solidFill>
            <a:srgbClr val="FFE5E5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01 Pre-decommissioning activities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3953" y="2050191"/>
            <a:ext cx="2265054" cy="288990"/>
          </a:xfrm>
          <a:prstGeom prst="rect">
            <a:avLst/>
          </a:prstGeom>
          <a:solidFill>
            <a:srgbClr val="FFE5E5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01 Pre-decommissioning activities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163953" y="2664707"/>
            <a:ext cx="2265054" cy="288990"/>
          </a:xfrm>
          <a:prstGeom prst="rect">
            <a:avLst/>
          </a:prstGeom>
          <a:solidFill>
            <a:srgbClr val="FFE5E5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01 Pre-decommissioning activities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13675" y="2357449"/>
            <a:ext cx="2265054" cy="2889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02 Facility shutdown </a:t>
            </a:r>
            <a:r>
              <a:rPr lang="en-US" sz="900" b="1" kern="0" dirty="0" smtClean="0"/>
              <a:t>activities</a:t>
            </a:r>
            <a:endParaRPr lang="en-US" sz="900" b="1" kern="0" dirty="0"/>
          </a:p>
        </p:txBody>
      </p:sp>
      <p:sp>
        <p:nvSpPr>
          <p:cNvPr id="37" name="Rectangle 36"/>
          <p:cNvSpPr/>
          <p:nvPr/>
        </p:nvSpPr>
        <p:spPr>
          <a:xfrm>
            <a:off x="7157699" y="2355807"/>
            <a:ext cx="2265054" cy="2889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02 Facility shutdown </a:t>
            </a:r>
            <a:r>
              <a:rPr lang="en-US" sz="900" b="1" kern="0" dirty="0" smtClean="0"/>
              <a:t>activities</a:t>
            </a:r>
            <a:endParaRPr lang="en-US" sz="900" b="1" kern="0" dirty="0"/>
          </a:p>
        </p:txBody>
      </p:sp>
      <p:sp>
        <p:nvSpPr>
          <p:cNvPr id="38" name="Rectangle 37"/>
          <p:cNvSpPr/>
          <p:nvPr/>
        </p:nvSpPr>
        <p:spPr>
          <a:xfrm>
            <a:off x="7163953" y="2974923"/>
            <a:ext cx="2265054" cy="2889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03 Additional activities for safe enclosure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163953" y="4229206"/>
            <a:ext cx="2265054" cy="2889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03 Additional activities for safe enclosure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705632" y="2990233"/>
            <a:ext cx="226505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750" b="1" kern="0" dirty="0"/>
              <a:t>04 Dismantling activities within the controlled area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63953" y="4875896"/>
            <a:ext cx="226505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750" b="1" kern="0" dirty="0"/>
              <a:t>04 Dismantling activities within the controlled area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705632" y="3613031"/>
            <a:ext cx="2265054" cy="288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05</a:t>
            </a:r>
            <a:r>
              <a:rPr lang="en-US" sz="800" b="1" kern="0" dirty="0"/>
              <a:t> </a:t>
            </a:r>
            <a:r>
              <a:rPr lang="en-US" sz="900" b="1" kern="0" dirty="0"/>
              <a:t>Waste processing, storage and disposal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705632" y="3923427"/>
            <a:ext cx="2265054" cy="288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05</a:t>
            </a:r>
            <a:r>
              <a:rPr lang="en-US" sz="800" b="1" kern="0" dirty="0"/>
              <a:t> </a:t>
            </a:r>
            <a:r>
              <a:rPr lang="en-US" sz="900" b="1" kern="0" dirty="0"/>
              <a:t>Waste processing, storage and disposal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163953" y="3292856"/>
            <a:ext cx="2265054" cy="288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05</a:t>
            </a:r>
            <a:r>
              <a:rPr lang="en-US" sz="800" b="1" kern="0" dirty="0"/>
              <a:t> </a:t>
            </a:r>
            <a:r>
              <a:rPr lang="en-US" sz="900" b="1" kern="0" dirty="0"/>
              <a:t>Waste processing, storage and disposal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157699" y="3607414"/>
            <a:ext cx="2265054" cy="288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05</a:t>
            </a:r>
            <a:r>
              <a:rPr lang="en-US" sz="800" b="1" kern="0" dirty="0"/>
              <a:t> </a:t>
            </a:r>
            <a:r>
              <a:rPr lang="en-US" sz="900" b="1" kern="0" dirty="0"/>
              <a:t>Waste processing, storage and disposal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163953" y="3923590"/>
            <a:ext cx="2265054" cy="288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05</a:t>
            </a:r>
            <a:r>
              <a:rPr lang="en-US" sz="800" b="1" kern="0" dirty="0"/>
              <a:t> </a:t>
            </a:r>
            <a:r>
              <a:rPr lang="en-US" sz="900" b="1" kern="0" dirty="0"/>
              <a:t>Waste processing, storage and disposal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713674" y="3303201"/>
            <a:ext cx="2625242" cy="276999"/>
          </a:xfrm>
          <a:prstGeom prst="rect">
            <a:avLst/>
          </a:prstGeom>
          <a:solidFill>
            <a:srgbClr val="EBFDCF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750" b="1" kern="0" dirty="0"/>
              <a:t>07 Conventional dismantling, demolition and site restoration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713674" y="4544220"/>
            <a:ext cx="2625242" cy="276999"/>
          </a:xfrm>
          <a:prstGeom prst="rect">
            <a:avLst/>
          </a:prstGeom>
          <a:solidFill>
            <a:srgbClr val="EBFDCF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750" b="1" kern="0" dirty="0"/>
              <a:t>07 Conventional dismantling, demolition and site restoration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157699" y="5179333"/>
            <a:ext cx="2625242" cy="276999"/>
          </a:xfrm>
          <a:prstGeom prst="rect">
            <a:avLst/>
          </a:prstGeom>
          <a:solidFill>
            <a:srgbClr val="EBFDCF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750" b="1" kern="0" dirty="0"/>
              <a:t>07 Conventional dismantling, demolition and site restoration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157699" y="5807482"/>
            <a:ext cx="2625242" cy="276999"/>
          </a:xfrm>
          <a:prstGeom prst="rect">
            <a:avLst/>
          </a:prstGeom>
          <a:solidFill>
            <a:srgbClr val="EBFDCF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750" b="1" kern="0" dirty="0"/>
              <a:t>07 Conventional dismantling, demolition and site restoration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711028" y="5176437"/>
            <a:ext cx="2265054" cy="288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10 Fuel and nuclear material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713675" y="4866041"/>
            <a:ext cx="2265054" cy="288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10 Fuel and nuclear material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705632" y="5801486"/>
            <a:ext cx="2265054" cy="288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10 Fuel and nuclear material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713675" y="5484981"/>
            <a:ext cx="2265054" cy="288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10 Fuel and nuclear material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157699" y="4548929"/>
            <a:ext cx="2265054" cy="288990"/>
          </a:xfrm>
          <a:prstGeom prst="rect">
            <a:avLst/>
          </a:prstGeom>
          <a:solidFill>
            <a:srgbClr val="FFE5E5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01 Pre-decommissioning activities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705632" y="4232654"/>
            <a:ext cx="2265054" cy="288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11 Miscellaneous expenditures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157699" y="5497266"/>
            <a:ext cx="2265054" cy="288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sz="900" b="1" kern="0" dirty="0"/>
              <a:t>11 Miscellaneous expenditures</a:t>
            </a:r>
          </a:p>
        </p:txBody>
      </p:sp>
    </p:spTree>
    <p:extLst>
      <p:ext uri="{BB962C8B-B14F-4D97-AF65-F5344CB8AC3E}">
        <p14:creationId xmlns:p14="http://schemas.microsoft.com/office/powerpoint/2010/main" val="308094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98" y="997961"/>
            <a:ext cx="2118073" cy="28611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3458" y="0"/>
            <a:ext cx="32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예비비 </a:t>
            </a:r>
            <a:r>
              <a:rPr lang="ko-KR" altLang="en-US" sz="2000" b="1" dirty="0">
                <a:latin typeface="+mj-ea"/>
                <a:ea typeface="+mj-ea"/>
              </a:rPr>
              <a:t>적용 </a:t>
            </a:r>
            <a:r>
              <a:rPr lang="ko-KR" altLang="en-US" sz="2000" b="1" dirty="0" smtClean="0">
                <a:latin typeface="+mj-ea"/>
                <a:ea typeface="+mj-ea"/>
              </a:rPr>
              <a:t>기준</a:t>
            </a:r>
            <a:endParaRPr lang="en-US" altLang="ko-KR" sz="2000" b="1" dirty="0">
              <a:latin typeface="+mj-ea"/>
              <a:ea typeface="+mj-e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3458" y="595337"/>
            <a:ext cx="9301316" cy="0"/>
          </a:xfrm>
          <a:prstGeom prst="line">
            <a:avLst/>
          </a:prstGeom>
          <a:ln w="50800">
            <a:solidFill>
              <a:srgbClr val="7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700511"/>
              </p:ext>
            </p:extLst>
          </p:nvPr>
        </p:nvGraphicFramePr>
        <p:xfrm>
          <a:off x="1415844" y="1788090"/>
          <a:ext cx="8183085" cy="43570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2000"/>
                <a:gridCol w="612000"/>
                <a:gridCol w="612000"/>
                <a:gridCol w="612000"/>
                <a:gridCol w="612000"/>
                <a:gridCol w="155085"/>
                <a:gridCol w="612000"/>
                <a:gridCol w="612000"/>
                <a:gridCol w="612000"/>
                <a:gridCol w="612000"/>
              </a:tblGrid>
              <a:tr h="242734">
                <a:tc>
                  <a:txBody>
                    <a:bodyPr/>
                    <a:lstStyle/>
                    <a:p>
                      <a:pPr algn="l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PWR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BWR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D0101"/>
                    </a:solidFill>
                  </a:tcPr>
                </a:tc>
              </a:tr>
              <a:tr h="546151">
                <a:tc>
                  <a:txBody>
                    <a:bodyPr/>
                    <a:lstStyle/>
                    <a:p>
                      <a:pPr algn="l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0" spc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AIF/NESP</a:t>
                      </a:r>
                    </a:p>
                    <a:p>
                      <a:pPr algn="ctr" fontAlgn="ctr"/>
                      <a:r>
                        <a:rPr lang="en-US" sz="900" b="1" kern="0" spc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-036 </a:t>
                      </a:r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TLG</a:t>
                      </a:r>
                      <a:b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TLG</a:t>
                      </a:r>
                      <a:b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SAFSTOR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SKB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TLG</a:t>
                      </a:r>
                      <a:b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TLG</a:t>
                      </a:r>
                      <a:b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SAFSTOR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="1" kern="0" spc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0101"/>
                    </a:solidFill>
                  </a:tcPr>
                </a:tc>
              </a:tr>
              <a:tr h="364101">
                <a:tc>
                  <a:txBody>
                    <a:bodyPr/>
                    <a:lstStyle/>
                    <a:p>
                      <a:pPr marL="0" indent="176213" algn="l" fontAlgn="ctr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 Pre-decommissioning activities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14.25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15.25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14.83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10.00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14.17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12.00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12.06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871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 Facility shutdown activities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13.00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13.00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13.00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13.00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13.67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871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 Additional activities for safe enclosure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50.00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13.00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31.50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13.50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13.50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468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 Dismantling activities within the controlled area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37.50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18.83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19.25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25.19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13.00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19.67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18.25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16.97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871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 Waste processing, storage and disposal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25.00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15.10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12.17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17.42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13.00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15.33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11.83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13.39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871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 Site infrastructure and operation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-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15.00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468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 Conventional dismantling, demolition and site restoration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15.00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13.75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14.88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14.54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15.00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14.50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14.63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14.71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468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 Project management, Engineering and support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-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17.00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17.00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2734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 Research and development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-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-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2734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Fuel and nuclear material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13.31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13.31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14.17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         -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14.17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2734">
                <a:tc>
                  <a:txBody>
                    <a:bodyPr/>
                    <a:lstStyle/>
                    <a:p>
                      <a:pPr marL="0" indent="176213" algn="l" defTabSz="914400" rtl="0" eaLnBrk="1" fontAlgn="ctr" latinLnBrk="1" hangingPunct="1"/>
                      <a:r>
                        <a:rPr lang="en-US" sz="900" b="1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Miscellaneous expenditures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         -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16.50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13.75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15.13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>
                          <a:effectLst/>
                        </a:rPr>
                        <a:t>        29.00 </a:t>
                      </a:r>
                      <a:endParaRPr lang="en-US" sz="900" b="1" kern="0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16.67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effectLst/>
                        </a:rPr>
                        <a:t>        17.25 </a:t>
                      </a:r>
                      <a:endParaRPr lang="en-US" sz="900" b="1" kern="0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kern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20.97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9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31175</TotalTime>
  <Words>1480</Words>
  <Application>Microsoft Office PowerPoint</Application>
  <PresentationFormat>A4 Paper (210x297 mm)</PresentationFormat>
  <Paragraphs>445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Sanghwa Shin</dc:creator>
  <cp:lastModifiedBy>KINGS</cp:lastModifiedBy>
  <cp:revision>793</cp:revision>
  <cp:lastPrinted>2022-05-17T07:33:13Z</cp:lastPrinted>
  <dcterms:created xsi:type="dcterms:W3CDTF">2017-03-22T06:26:31Z</dcterms:created>
  <dcterms:modified xsi:type="dcterms:W3CDTF">2022-05-17T07:36:20Z</dcterms:modified>
</cp:coreProperties>
</file>