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5213" cy="42803763"/>
  <p:notesSz cx="6669088" cy="9928225"/>
  <p:defaultTextStyle>
    <a:defPPr>
      <a:defRPr lang="ko-KR"/>
    </a:defPPr>
    <a:lvl1pPr algn="l" rtl="0" fontAlgn="base" latinLnBrk="1">
      <a:spcBef>
        <a:spcPct val="0"/>
      </a:spcBef>
      <a:spcAft>
        <a:spcPct val="0"/>
      </a:spcAft>
      <a:defRPr kumimoji="1" sz="2320" kern="1200">
        <a:solidFill>
          <a:schemeClr val="tx1"/>
        </a:solidFill>
        <a:latin typeface="Times New Roman" panose="02020603050405020304" pitchFamily="18" charset="0"/>
        <a:ea typeface="굴림" panose="020B0600000101010101" pitchFamily="50" charset="-127"/>
        <a:cs typeface="+mn-cs"/>
      </a:defRPr>
    </a:lvl1pPr>
    <a:lvl2pPr marL="441884" algn="l" rtl="0" fontAlgn="base" latinLnBrk="1">
      <a:spcBef>
        <a:spcPct val="0"/>
      </a:spcBef>
      <a:spcAft>
        <a:spcPct val="0"/>
      </a:spcAft>
      <a:defRPr kumimoji="1" sz="2320" kern="1200">
        <a:solidFill>
          <a:schemeClr val="tx1"/>
        </a:solidFill>
        <a:latin typeface="Times New Roman" panose="02020603050405020304" pitchFamily="18" charset="0"/>
        <a:ea typeface="굴림" panose="020B0600000101010101" pitchFamily="50" charset="-127"/>
        <a:cs typeface="+mn-cs"/>
      </a:defRPr>
    </a:lvl2pPr>
    <a:lvl3pPr marL="883768" algn="l" rtl="0" fontAlgn="base" latinLnBrk="1">
      <a:spcBef>
        <a:spcPct val="0"/>
      </a:spcBef>
      <a:spcAft>
        <a:spcPct val="0"/>
      </a:spcAft>
      <a:defRPr kumimoji="1" sz="2320" kern="1200">
        <a:solidFill>
          <a:schemeClr val="tx1"/>
        </a:solidFill>
        <a:latin typeface="Times New Roman" panose="02020603050405020304" pitchFamily="18" charset="0"/>
        <a:ea typeface="굴림" panose="020B0600000101010101" pitchFamily="50" charset="-127"/>
        <a:cs typeface="+mn-cs"/>
      </a:defRPr>
    </a:lvl3pPr>
    <a:lvl4pPr marL="1325651" algn="l" rtl="0" fontAlgn="base" latinLnBrk="1">
      <a:spcBef>
        <a:spcPct val="0"/>
      </a:spcBef>
      <a:spcAft>
        <a:spcPct val="0"/>
      </a:spcAft>
      <a:defRPr kumimoji="1" sz="2320" kern="1200">
        <a:solidFill>
          <a:schemeClr val="tx1"/>
        </a:solidFill>
        <a:latin typeface="Times New Roman" panose="02020603050405020304" pitchFamily="18" charset="0"/>
        <a:ea typeface="굴림" panose="020B0600000101010101" pitchFamily="50" charset="-127"/>
        <a:cs typeface="+mn-cs"/>
      </a:defRPr>
    </a:lvl4pPr>
    <a:lvl5pPr marL="1767535" algn="l" rtl="0" fontAlgn="base" latinLnBrk="1">
      <a:spcBef>
        <a:spcPct val="0"/>
      </a:spcBef>
      <a:spcAft>
        <a:spcPct val="0"/>
      </a:spcAft>
      <a:defRPr kumimoji="1" sz="2320" kern="1200">
        <a:solidFill>
          <a:schemeClr val="tx1"/>
        </a:solidFill>
        <a:latin typeface="Times New Roman" panose="02020603050405020304" pitchFamily="18" charset="0"/>
        <a:ea typeface="굴림" panose="020B0600000101010101" pitchFamily="50" charset="-127"/>
        <a:cs typeface="+mn-cs"/>
      </a:defRPr>
    </a:lvl5pPr>
    <a:lvl6pPr marL="2209419" algn="l" defTabSz="883768" rtl="0" eaLnBrk="1" latinLnBrk="1" hangingPunct="1">
      <a:defRPr kumimoji="1" sz="2320" kern="1200">
        <a:solidFill>
          <a:schemeClr val="tx1"/>
        </a:solidFill>
        <a:latin typeface="Times New Roman" panose="02020603050405020304" pitchFamily="18" charset="0"/>
        <a:ea typeface="굴림" panose="020B0600000101010101" pitchFamily="50" charset="-127"/>
        <a:cs typeface="+mn-cs"/>
      </a:defRPr>
    </a:lvl6pPr>
    <a:lvl7pPr marL="2651303" algn="l" defTabSz="883768" rtl="0" eaLnBrk="1" latinLnBrk="1" hangingPunct="1">
      <a:defRPr kumimoji="1" sz="2320" kern="1200">
        <a:solidFill>
          <a:schemeClr val="tx1"/>
        </a:solidFill>
        <a:latin typeface="Times New Roman" panose="02020603050405020304" pitchFamily="18" charset="0"/>
        <a:ea typeface="굴림" panose="020B0600000101010101" pitchFamily="50" charset="-127"/>
        <a:cs typeface="+mn-cs"/>
      </a:defRPr>
    </a:lvl7pPr>
    <a:lvl8pPr marL="3093187" algn="l" defTabSz="883768" rtl="0" eaLnBrk="1" latinLnBrk="1" hangingPunct="1">
      <a:defRPr kumimoji="1" sz="2320" kern="1200">
        <a:solidFill>
          <a:schemeClr val="tx1"/>
        </a:solidFill>
        <a:latin typeface="Times New Roman" panose="02020603050405020304" pitchFamily="18" charset="0"/>
        <a:ea typeface="굴림" panose="020B0600000101010101" pitchFamily="50" charset="-127"/>
        <a:cs typeface="+mn-cs"/>
      </a:defRPr>
    </a:lvl8pPr>
    <a:lvl9pPr marL="3535070" algn="l" defTabSz="883768" rtl="0" eaLnBrk="1" latinLnBrk="1" hangingPunct="1">
      <a:defRPr kumimoji="1" sz="232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14987"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a:srgbClr val="66FFFF"/>
    <a:srgbClr val="FFFFCC"/>
    <a:srgbClr val="0000CC"/>
    <a:srgbClr val="0066FF"/>
    <a:srgbClr val="008000"/>
    <a:srgbClr val="FFCC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6" autoAdjust="0"/>
    <p:restoredTop sz="94654" autoAdjust="0"/>
  </p:normalViewPr>
  <p:slideViewPr>
    <p:cSldViewPr snapToGrid="0">
      <p:cViewPr varScale="1">
        <p:scale>
          <a:sx n="24" d="100"/>
          <a:sy n="24" d="100"/>
        </p:scale>
        <p:origin x="450" y="48"/>
      </p:cViewPr>
      <p:guideLst>
        <p:guide orient="horz" pos="14987"/>
        <p:guide pos="9536"/>
      </p:guideLst>
    </p:cSldViewPr>
  </p:slideViewPr>
  <p:outlineViewPr>
    <p:cViewPr>
      <p:scale>
        <a:sx n="33" d="100"/>
        <a:sy n="33" d="100"/>
      </p:scale>
      <p:origin x="0" y="0"/>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defRPr sz="1200">
                <a:latin typeface="굴림" pitchFamily="50" charset="-127"/>
              </a:defRPr>
            </a:lvl1pPr>
          </a:lstStyle>
          <a:p>
            <a:pPr>
              <a:defRPr/>
            </a:pPr>
            <a:endParaRPr lang="en-US" altLang="ko-KR"/>
          </a:p>
        </p:txBody>
      </p:sp>
      <p:sp>
        <p:nvSpPr>
          <p:cNvPr id="4099" name="Rectangle 1027"/>
          <p:cNvSpPr>
            <a:spLocks noGrp="1" noChangeArrowheads="1"/>
          </p:cNvSpPr>
          <p:nvPr>
            <p:ph type="dt" sz="quarter" idx="1"/>
          </p:nvPr>
        </p:nvSpPr>
        <p:spPr bwMode="auto">
          <a:xfrm>
            <a:off x="3781425" y="0"/>
            <a:ext cx="2887663" cy="496888"/>
          </a:xfrm>
          <a:prstGeom prst="rect">
            <a:avLst/>
          </a:prstGeom>
          <a:noFill/>
          <a:ln w="9525">
            <a:noFill/>
            <a:miter lim="800000"/>
            <a:headEnd/>
            <a:tailEnd/>
          </a:ln>
          <a:effectLst/>
        </p:spPr>
        <p:txBody>
          <a:bodyPr vert="horz" wrap="square" lIns="91477" tIns="45738" rIns="91477" bIns="45738" numCol="1" anchor="t" anchorCtr="0" compatLnSpc="1">
            <a:prstTxWarp prst="textNoShape">
              <a:avLst/>
            </a:prstTxWarp>
          </a:bodyPr>
          <a:lstStyle>
            <a:lvl1pPr algn="r">
              <a:defRPr sz="1200">
                <a:latin typeface="굴림" pitchFamily="50" charset="-127"/>
              </a:defRPr>
            </a:lvl1pPr>
          </a:lstStyle>
          <a:p>
            <a:pPr>
              <a:defRPr/>
            </a:pPr>
            <a:endParaRPr lang="en-US" altLang="ko-KR"/>
          </a:p>
        </p:txBody>
      </p:sp>
      <p:sp>
        <p:nvSpPr>
          <p:cNvPr id="4100" name="Rectangle 1028"/>
          <p:cNvSpPr>
            <a:spLocks noGrp="1" noChangeArrowheads="1"/>
          </p:cNvSpPr>
          <p:nvPr>
            <p:ph type="ftr" sz="quarter" idx="2"/>
          </p:nvPr>
        </p:nvSpPr>
        <p:spPr bwMode="auto">
          <a:xfrm>
            <a:off x="0" y="9431338"/>
            <a:ext cx="2887663" cy="496887"/>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defRPr sz="1200">
                <a:latin typeface="굴림" pitchFamily="50" charset="-127"/>
              </a:defRPr>
            </a:lvl1pPr>
          </a:lstStyle>
          <a:p>
            <a:pPr>
              <a:defRPr/>
            </a:pPr>
            <a:endParaRPr lang="en-US" altLang="ko-KR"/>
          </a:p>
        </p:txBody>
      </p:sp>
      <p:sp>
        <p:nvSpPr>
          <p:cNvPr id="4101" name="Rectangle 1029"/>
          <p:cNvSpPr>
            <a:spLocks noGrp="1" noChangeArrowheads="1"/>
          </p:cNvSpPr>
          <p:nvPr>
            <p:ph type="sldNum" sz="quarter" idx="3"/>
          </p:nvPr>
        </p:nvSpPr>
        <p:spPr bwMode="auto">
          <a:xfrm>
            <a:off x="3781425" y="9431338"/>
            <a:ext cx="2887663" cy="496887"/>
          </a:xfrm>
          <a:prstGeom prst="rect">
            <a:avLst/>
          </a:prstGeom>
          <a:noFill/>
          <a:ln w="9525">
            <a:noFill/>
            <a:miter lim="800000"/>
            <a:headEnd/>
            <a:tailEnd/>
          </a:ln>
          <a:effectLst/>
        </p:spPr>
        <p:txBody>
          <a:bodyPr vert="horz" wrap="square" lIns="91477" tIns="45738" rIns="91477" bIns="45738" numCol="1" anchor="b" anchorCtr="0" compatLnSpc="1">
            <a:prstTxWarp prst="textNoShape">
              <a:avLst/>
            </a:prstTxWarp>
          </a:bodyPr>
          <a:lstStyle>
            <a:lvl1pPr algn="r">
              <a:defRPr sz="1200">
                <a:latin typeface="굴림" panose="020B0600000101010101" pitchFamily="50" charset="-127"/>
              </a:defRPr>
            </a:lvl1pPr>
          </a:lstStyle>
          <a:p>
            <a:fld id="{54DE2ED8-1206-4D77-AC47-0C427BC0769E}" type="slidenum">
              <a:rPr lang="en-US" altLang="ko-K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002ABDE8-3FAE-45AE-A91B-8DB2BAB48115}" type="datetimeFigureOut">
              <a:rPr lang="ko-KR" altLang="en-US" smtClean="0"/>
              <a:t>2022-05-23</a:t>
            </a:fld>
            <a:endParaRPr lang="ko-KR" altLang="en-US"/>
          </a:p>
        </p:txBody>
      </p:sp>
      <p:sp>
        <p:nvSpPr>
          <p:cNvPr id="4" name="슬라이드 이미지 개체 틀 3"/>
          <p:cNvSpPr>
            <a:spLocks noGrp="1" noRot="1" noChangeAspect="1"/>
          </p:cNvSpPr>
          <p:nvPr>
            <p:ph type="sldImg" idx="2"/>
          </p:nvPr>
        </p:nvSpPr>
        <p:spPr>
          <a:xfrm>
            <a:off x="2149475" y="1241425"/>
            <a:ext cx="2370138"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71F4C3B8-54C8-4DCA-A580-CB33DB0597C7}" type="slidenum">
              <a:rPr lang="ko-KR" altLang="en-US" smtClean="0"/>
              <a:t>‹#›</a:t>
            </a:fld>
            <a:endParaRPr lang="ko-KR" altLang="en-US"/>
          </a:p>
        </p:txBody>
      </p:sp>
    </p:spTree>
    <p:extLst>
      <p:ext uri="{BB962C8B-B14F-4D97-AF65-F5344CB8AC3E}">
        <p14:creationId xmlns:p14="http://schemas.microsoft.com/office/powerpoint/2010/main" val="2437776525"/>
      </p:ext>
    </p:extLst>
  </p:cSld>
  <p:clrMap bg1="lt1" tx1="dk1" bg2="lt2" tx2="dk2" accent1="accent1" accent2="accent2" accent3="accent3" accent4="accent4" accent5="accent5" accent6="accent6" hlink="hlink" folHlink="folHlink"/>
  <p:notesStyle>
    <a:lvl1pPr marL="0" algn="l" defTabSz="883768" rtl="0" eaLnBrk="1" latinLnBrk="1" hangingPunct="1">
      <a:defRPr sz="1160" kern="1200">
        <a:solidFill>
          <a:schemeClr val="tx1"/>
        </a:solidFill>
        <a:latin typeface="+mn-lt"/>
        <a:ea typeface="+mn-ea"/>
        <a:cs typeface="+mn-cs"/>
      </a:defRPr>
    </a:lvl1pPr>
    <a:lvl2pPr marL="441884" algn="l" defTabSz="883768" rtl="0" eaLnBrk="1" latinLnBrk="1" hangingPunct="1">
      <a:defRPr sz="1160" kern="1200">
        <a:solidFill>
          <a:schemeClr val="tx1"/>
        </a:solidFill>
        <a:latin typeface="+mn-lt"/>
        <a:ea typeface="+mn-ea"/>
        <a:cs typeface="+mn-cs"/>
      </a:defRPr>
    </a:lvl2pPr>
    <a:lvl3pPr marL="883768" algn="l" defTabSz="883768" rtl="0" eaLnBrk="1" latinLnBrk="1" hangingPunct="1">
      <a:defRPr sz="1160" kern="1200">
        <a:solidFill>
          <a:schemeClr val="tx1"/>
        </a:solidFill>
        <a:latin typeface="+mn-lt"/>
        <a:ea typeface="+mn-ea"/>
        <a:cs typeface="+mn-cs"/>
      </a:defRPr>
    </a:lvl3pPr>
    <a:lvl4pPr marL="1325651" algn="l" defTabSz="883768" rtl="0" eaLnBrk="1" latinLnBrk="1" hangingPunct="1">
      <a:defRPr sz="1160" kern="1200">
        <a:solidFill>
          <a:schemeClr val="tx1"/>
        </a:solidFill>
        <a:latin typeface="+mn-lt"/>
        <a:ea typeface="+mn-ea"/>
        <a:cs typeface="+mn-cs"/>
      </a:defRPr>
    </a:lvl4pPr>
    <a:lvl5pPr marL="1767535" algn="l" defTabSz="883768" rtl="0" eaLnBrk="1" latinLnBrk="1" hangingPunct="1">
      <a:defRPr sz="1160" kern="1200">
        <a:solidFill>
          <a:schemeClr val="tx1"/>
        </a:solidFill>
        <a:latin typeface="+mn-lt"/>
        <a:ea typeface="+mn-ea"/>
        <a:cs typeface="+mn-cs"/>
      </a:defRPr>
    </a:lvl5pPr>
    <a:lvl6pPr marL="2209419" algn="l" defTabSz="883768" rtl="0" eaLnBrk="1" latinLnBrk="1" hangingPunct="1">
      <a:defRPr sz="1160" kern="1200">
        <a:solidFill>
          <a:schemeClr val="tx1"/>
        </a:solidFill>
        <a:latin typeface="+mn-lt"/>
        <a:ea typeface="+mn-ea"/>
        <a:cs typeface="+mn-cs"/>
      </a:defRPr>
    </a:lvl6pPr>
    <a:lvl7pPr marL="2651303" algn="l" defTabSz="883768" rtl="0" eaLnBrk="1" latinLnBrk="1" hangingPunct="1">
      <a:defRPr sz="1160" kern="1200">
        <a:solidFill>
          <a:schemeClr val="tx1"/>
        </a:solidFill>
        <a:latin typeface="+mn-lt"/>
        <a:ea typeface="+mn-ea"/>
        <a:cs typeface="+mn-cs"/>
      </a:defRPr>
    </a:lvl7pPr>
    <a:lvl8pPr marL="3093187" algn="l" defTabSz="883768" rtl="0" eaLnBrk="1" latinLnBrk="1" hangingPunct="1">
      <a:defRPr sz="1160" kern="1200">
        <a:solidFill>
          <a:schemeClr val="tx1"/>
        </a:solidFill>
        <a:latin typeface="+mn-lt"/>
        <a:ea typeface="+mn-ea"/>
        <a:cs typeface="+mn-cs"/>
      </a:defRPr>
    </a:lvl8pPr>
    <a:lvl9pPr marL="3535070" algn="l" defTabSz="883768" rtl="0" eaLnBrk="1" latinLnBrk="1" hangingPunct="1">
      <a:defRPr sz="11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149475" y="1241425"/>
            <a:ext cx="2370138" cy="3349625"/>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71F4C3B8-54C8-4DCA-A580-CB33DB0597C7}" type="slidenum">
              <a:rPr lang="ko-KR" altLang="en-US" smtClean="0"/>
              <a:t>1</a:t>
            </a:fld>
            <a:endParaRPr lang="ko-KR" altLang="en-US"/>
          </a:p>
        </p:txBody>
      </p:sp>
    </p:spTree>
    <p:extLst>
      <p:ext uri="{BB962C8B-B14F-4D97-AF65-F5344CB8AC3E}">
        <p14:creationId xmlns:p14="http://schemas.microsoft.com/office/powerpoint/2010/main" val="267306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2270920" y="13297541"/>
            <a:ext cx="25733374" cy="9173807"/>
          </a:xfrm>
        </p:spPr>
        <p:txBody>
          <a:bodyPr/>
          <a:lstStyle/>
          <a:p>
            <a:r>
              <a:rPr lang="ko-KR" altLang="en-US"/>
              <a:t>마스터 제목 스타일 편집</a:t>
            </a:r>
          </a:p>
        </p:txBody>
      </p:sp>
      <p:sp>
        <p:nvSpPr>
          <p:cNvPr id="3" name="부제목 2"/>
          <p:cNvSpPr>
            <a:spLocks noGrp="1"/>
          </p:cNvSpPr>
          <p:nvPr>
            <p:ph type="subTitle" idx="1"/>
          </p:nvPr>
        </p:nvSpPr>
        <p:spPr>
          <a:xfrm>
            <a:off x="4541839" y="24254836"/>
            <a:ext cx="21191537" cy="10939998"/>
          </a:xfrm>
        </p:spPr>
        <p:txBody>
          <a:bodyPr/>
          <a:lstStyle>
            <a:lvl1pPr marL="0" indent="0" algn="ctr">
              <a:buNone/>
              <a:defRPr/>
            </a:lvl1pPr>
            <a:lvl2pPr marL="427162" indent="0" algn="ctr">
              <a:buNone/>
              <a:defRPr/>
            </a:lvl2pPr>
            <a:lvl3pPr marL="854324" indent="0" algn="ctr">
              <a:buNone/>
              <a:defRPr/>
            </a:lvl3pPr>
            <a:lvl4pPr marL="1281486" indent="0" algn="ctr">
              <a:buNone/>
              <a:defRPr/>
            </a:lvl4pPr>
            <a:lvl5pPr marL="1708648" indent="0" algn="ctr">
              <a:buNone/>
              <a:defRPr/>
            </a:lvl5pPr>
            <a:lvl6pPr marL="2135810" indent="0" algn="ctr">
              <a:buNone/>
              <a:defRPr/>
            </a:lvl6pPr>
            <a:lvl7pPr marL="2562972" indent="0" algn="ctr">
              <a:buNone/>
              <a:defRPr/>
            </a:lvl7pPr>
            <a:lvl8pPr marL="2990134" indent="0" algn="ctr">
              <a:buNone/>
              <a:defRPr/>
            </a:lvl8pPr>
            <a:lvl9pPr marL="3417296"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66DC9A7F-4842-4CF5-ABF8-AC296B2A1D83}" type="slidenum">
              <a:rPr lang="en-US" altLang="ko-KR"/>
              <a:pPr/>
              <a:t>‹#›</a:t>
            </a:fld>
            <a:endParaRPr lang="en-US" altLang="ko-KR"/>
          </a:p>
        </p:txBody>
      </p:sp>
    </p:spTree>
    <p:extLst>
      <p:ext uri="{BB962C8B-B14F-4D97-AF65-F5344CB8AC3E}">
        <p14:creationId xmlns:p14="http://schemas.microsoft.com/office/powerpoint/2010/main" val="37992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DBC230CC-EC67-46B9-AAA5-9CA676C1BD2B}" type="slidenum">
              <a:rPr lang="en-US" altLang="ko-KR"/>
              <a:pPr/>
              <a:t>‹#›</a:t>
            </a:fld>
            <a:endParaRPr lang="en-US" altLang="ko-KR"/>
          </a:p>
        </p:txBody>
      </p:sp>
    </p:spTree>
    <p:extLst>
      <p:ext uri="{BB962C8B-B14F-4D97-AF65-F5344CB8AC3E}">
        <p14:creationId xmlns:p14="http://schemas.microsoft.com/office/powerpoint/2010/main" val="346940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21571347" y="3806037"/>
            <a:ext cx="6432946" cy="34241752"/>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2270921" y="3806037"/>
            <a:ext cx="19147867" cy="34241752"/>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3C376AA1-9DD5-4C14-8AC8-B1B0A9F19581}" type="slidenum">
              <a:rPr lang="en-US" altLang="ko-KR"/>
              <a:pPr/>
              <a:t>‹#›</a:t>
            </a:fld>
            <a:endParaRPr lang="en-US" altLang="ko-KR"/>
          </a:p>
        </p:txBody>
      </p:sp>
    </p:spTree>
    <p:extLst>
      <p:ext uri="{BB962C8B-B14F-4D97-AF65-F5344CB8AC3E}">
        <p14:creationId xmlns:p14="http://schemas.microsoft.com/office/powerpoint/2010/main" val="194500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9B6AE2A7-84A2-4800-AC13-B096DEE1D7D4}" type="slidenum">
              <a:rPr lang="en-US" altLang="ko-KR"/>
              <a:pPr/>
              <a:t>‹#›</a:t>
            </a:fld>
            <a:endParaRPr lang="en-US" altLang="ko-KR"/>
          </a:p>
        </p:txBody>
      </p:sp>
    </p:spTree>
    <p:extLst>
      <p:ext uri="{BB962C8B-B14F-4D97-AF65-F5344CB8AC3E}">
        <p14:creationId xmlns:p14="http://schemas.microsoft.com/office/powerpoint/2010/main" val="216897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2391697" y="27505698"/>
            <a:ext cx="25733374" cy="8500673"/>
          </a:xfrm>
        </p:spPr>
        <p:txBody>
          <a:bodyPr anchor="t"/>
          <a:lstStyle>
            <a:lvl1pPr algn="l">
              <a:defRPr sz="3737" b="1" cap="all"/>
            </a:lvl1pPr>
          </a:lstStyle>
          <a:p>
            <a:r>
              <a:rPr lang="ko-KR" altLang="en-US"/>
              <a:t>마스터 제목 스타일 편집</a:t>
            </a:r>
          </a:p>
        </p:txBody>
      </p:sp>
      <p:sp>
        <p:nvSpPr>
          <p:cNvPr id="3" name="텍스트 개체 틀 2"/>
          <p:cNvSpPr>
            <a:spLocks noGrp="1"/>
          </p:cNvSpPr>
          <p:nvPr>
            <p:ph type="body" idx="1"/>
          </p:nvPr>
        </p:nvSpPr>
        <p:spPr>
          <a:xfrm>
            <a:off x="2391697" y="18141588"/>
            <a:ext cx="25733374" cy="9364110"/>
          </a:xfrm>
        </p:spPr>
        <p:txBody>
          <a:bodyPr anchor="b"/>
          <a:lstStyle>
            <a:lvl1pPr marL="0" indent="0">
              <a:buNone/>
              <a:defRPr sz="1869"/>
            </a:lvl1pPr>
            <a:lvl2pPr marL="427162" indent="0">
              <a:buNone/>
              <a:defRPr sz="1682"/>
            </a:lvl2pPr>
            <a:lvl3pPr marL="854324" indent="0">
              <a:buNone/>
              <a:defRPr sz="1495"/>
            </a:lvl3pPr>
            <a:lvl4pPr marL="1281486" indent="0">
              <a:buNone/>
              <a:defRPr sz="1308"/>
            </a:lvl4pPr>
            <a:lvl5pPr marL="1708648" indent="0">
              <a:buNone/>
              <a:defRPr sz="1308"/>
            </a:lvl5pPr>
            <a:lvl6pPr marL="2135810" indent="0">
              <a:buNone/>
              <a:defRPr sz="1308"/>
            </a:lvl6pPr>
            <a:lvl7pPr marL="2562972" indent="0">
              <a:buNone/>
              <a:defRPr sz="1308"/>
            </a:lvl7pPr>
            <a:lvl8pPr marL="2990134" indent="0">
              <a:buNone/>
              <a:defRPr sz="1308"/>
            </a:lvl8pPr>
            <a:lvl9pPr marL="3417296" indent="0">
              <a:buNone/>
              <a:defRPr sz="1308"/>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E144DF76-2DA1-4E23-968D-8DE7F8AD762B}" type="slidenum">
              <a:rPr lang="en-US" altLang="ko-KR"/>
              <a:pPr/>
              <a:t>‹#›</a:t>
            </a:fld>
            <a:endParaRPr lang="en-US" altLang="ko-KR"/>
          </a:p>
        </p:txBody>
      </p:sp>
    </p:spTree>
    <p:extLst>
      <p:ext uri="{BB962C8B-B14F-4D97-AF65-F5344CB8AC3E}">
        <p14:creationId xmlns:p14="http://schemas.microsoft.com/office/powerpoint/2010/main" val="29763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2270920" y="12366477"/>
            <a:ext cx="12789612" cy="25681314"/>
          </a:xfrm>
        </p:spPr>
        <p:txBody>
          <a:bodyPr/>
          <a:lstStyle>
            <a:lvl1pPr>
              <a:defRPr sz="2616"/>
            </a:lvl1pPr>
            <a:lvl2pPr>
              <a:defRPr sz="2242"/>
            </a:lvl2pPr>
            <a:lvl3pPr>
              <a:defRPr sz="1869"/>
            </a:lvl3pPr>
            <a:lvl4pPr>
              <a:defRPr sz="1682"/>
            </a:lvl4pPr>
            <a:lvl5pPr>
              <a:defRPr sz="1682"/>
            </a:lvl5pPr>
            <a:lvl6pPr>
              <a:defRPr sz="1682"/>
            </a:lvl6pPr>
            <a:lvl7pPr>
              <a:defRPr sz="1682"/>
            </a:lvl7pPr>
            <a:lvl8pPr>
              <a:defRPr sz="1682"/>
            </a:lvl8pPr>
            <a:lvl9pPr>
              <a:defRPr sz="1682"/>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15213092" y="12366477"/>
            <a:ext cx="12791202" cy="25681314"/>
          </a:xfrm>
        </p:spPr>
        <p:txBody>
          <a:bodyPr/>
          <a:lstStyle>
            <a:lvl1pPr>
              <a:defRPr sz="2616"/>
            </a:lvl1pPr>
            <a:lvl2pPr>
              <a:defRPr sz="2242"/>
            </a:lvl2pPr>
            <a:lvl3pPr>
              <a:defRPr sz="1869"/>
            </a:lvl3pPr>
            <a:lvl4pPr>
              <a:defRPr sz="1682"/>
            </a:lvl4pPr>
            <a:lvl5pPr>
              <a:defRPr sz="1682"/>
            </a:lvl5pPr>
            <a:lvl6pPr>
              <a:defRPr sz="1682"/>
            </a:lvl6pPr>
            <a:lvl7pPr>
              <a:defRPr sz="1682"/>
            </a:lvl7pPr>
            <a:lvl8pPr>
              <a:defRPr sz="1682"/>
            </a:lvl8pPr>
            <a:lvl9pPr>
              <a:defRPr sz="1682"/>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fld id="{B91C9924-E030-4275-989B-9AA2A0F46BE0}" type="slidenum">
              <a:rPr lang="en-US" altLang="ko-KR"/>
              <a:pPr/>
              <a:t>‹#›</a:t>
            </a:fld>
            <a:endParaRPr lang="en-US" altLang="ko-KR"/>
          </a:p>
        </p:txBody>
      </p:sp>
    </p:spTree>
    <p:extLst>
      <p:ext uri="{BB962C8B-B14F-4D97-AF65-F5344CB8AC3E}">
        <p14:creationId xmlns:p14="http://schemas.microsoft.com/office/powerpoint/2010/main" val="201729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514477" y="1714289"/>
            <a:ext cx="27246260" cy="7133961"/>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1514477" y="9581149"/>
            <a:ext cx="13376015" cy="3993194"/>
          </a:xfrm>
        </p:spPr>
        <p:txBody>
          <a:bodyPr anchor="b"/>
          <a:lstStyle>
            <a:lvl1pPr marL="0" indent="0">
              <a:buNone/>
              <a:defRPr sz="2242" b="1"/>
            </a:lvl1pPr>
            <a:lvl2pPr marL="427162" indent="0">
              <a:buNone/>
              <a:defRPr sz="1869" b="1"/>
            </a:lvl2pPr>
            <a:lvl3pPr marL="854324" indent="0">
              <a:buNone/>
              <a:defRPr sz="1682" b="1"/>
            </a:lvl3pPr>
            <a:lvl4pPr marL="1281486" indent="0">
              <a:buNone/>
              <a:defRPr sz="1495" b="1"/>
            </a:lvl4pPr>
            <a:lvl5pPr marL="1708648" indent="0">
              <a:buNone/>
              <a:defRPr sz="1495" b="1"/>
            </a:lvl5pPr>
            <a:lvl6pPr marL="2135810" indent="0">
              <a:buNone/>
              <a:defRPr sz="1495" b="1"/>
            </a:lvl6pPr>
            <a:lvl7pPr marL="2562972" indent="0">
              <a:buNone/>
              <a:defRPr sz="1495" b="1"/>
            </a:lvl7pPr>
            <a:lvl8pPr marL="2990134" indent="0">
              <a:buNone/>
              <a:defRPr sz="1495" b="1"/>
            </a:lvl8pPr>
            <a:lvl9pPr marL="3417296" indent="0">
              <a:buNone/>
              <a:defRPr sz="1495" b="1"/>
            </a:lvl9pPr>
          </a:lstStyle>
          <a:p>
            <a:pPr lvl="0"/>
            <a:r>
              <a:rPr lang="ko-KR" altLang="en-US"/>
              <a:t>마스터 텍스트 스타일을 편집합니다</a:t>
            </a:r>
          </a:p>
        </p:txBody>
      </p:sp>
      <p:sp>
        <p:nvSpPr>
          <p:cNvPr id="4" name="내용 개체 틀 3"/>
          <p:cNvSpPr>
            <a:spLocks noGrp="1"/>
          </p:cNvSpPr>
          <p:nvPr>
            <p:ph sz="half" idx="2"/>
          </p:nvPr>
        </p:nvSpPr>
        <p:spPr>
          <a:xfrm>
            <a:off x="1514477" y="13574344"/>
            <a:ext cx="13376015" cy="24662176"/>
          </a:xfrm>
        </p:spPr>
        <p:txBody>
          <a:bodyPr/>
          <a:lstStyle>
            <a:lvl1pPr>
              <a:defRPr sz="2242"/>
            </a:lvl1pPr>
            <a:lvl2pPr>
              <a:defRPr sz="1869"/>
            </a:lvl2pPr>
            <a:lvl3pPr>
              <a:defRPr sz="1682"/>
            </a:lvl3pPr>
            <a:lvl4pPr>
              <a:defRPr sz="1495"/>
            </a:lvl4pPr>
            <a:lvl5pPr>
              <a:defRPr sz="1495"/>
            </a:lvl5pPr>
            <a:lvl6pPr>
              <a:defRPr sz="1495"/>
            </a:lvl6pPr>
            <a:lvl7pPr>
              <a:defRPr sz="1495"/>
            </a:lvl7pPr>
            <a:lvl8pPr>
              <a:defRPr sz="1495"/>
            </a:lvl8pPr>
            <a:lvl9pPr>
              <a:defRPr sz="1495"/>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15379954" y="9581149"/>
            <a:ext cx="13380783" cy="3993194"/>
          </a:xfrm>
        </p:spPr>
        <p:txBody>
          <a:bodyPr anchor="b"/>
          <a:lstStyle>
            <a:lvl1pPr marL="0" indent="0">
              <a:buNone/>
              <a:defRPr sz="2242" b="1"/>
            </a:lvl1pPr>
            <a:lvl2pPr marL="427162" indent="0">
              <a:buNone/>
              <a:defRPr sz="1869" b="1"/>
            </a:lvl2pPr>
            <a:lvl3pPr marL="854324" indent="0">
              <a:buNone/>
              <a:defRPr sz="1682" b="1"/>
            </a:lvl3pPr>
            <a:lvl4pPr marL="1281486" indent="0">
              <a:buNone/>
              <a:defRPr sz="1495" b="1"/>
            </a:lvl4pPr>
            <a:lvl5pPr marL="1708648" indent="0">
              <a:buNone/>
              <a:defRPr sz="1495" b="1"/>
            </a:lvl5pPr>
            <a:lvl6pPr marL="2135810" indent="0">
              <a:buNone/>
              <a:defRPr sz="1495" b="1"/>
            </a:lvl6pPr>
            <a:lvl7pPr marL="2562972" indent="0">
              <a:buNone/>
              <a:defRPr sz="1495" b="1"/>
            </a:lvl7pPr>
            <a:lvl8pPr marL="2990134" indent="0">
              <a:buNone/>
              <a:defRPr sz="1495" b="1"/>
            </a:lvl8pPr>
            <a:lvl9pPr marL="3417296" indent="0">
              <a:buNone/>
              <a:defRPr sz="1495" b="1"/>
            </a:lvl9pPr>
          </a:lstStyle>
          <a:p>
            <a:pPr lvl="0"/>
            <a:r>
              <a:rPr lang="ko-KR" altLang="en-US"/>
              <a:t>마스터 텍스트 스타일을 편집합니다</a:t>
            </a:r>
          </a:p>
        </p:txBody>
      </p:sp>
      <p:sp>
        <p:nvSpPr>
          <p:cNvPr id="6" name="내용 개체 틀 5"/>
          <p:cNvSpPr>
            <a:spLocks noGrp="1"/>
          </p:cNvSpPr>
          <p:nvPr>
            <p:ph sz="quarter" idx="4"/>
          </p:nvPr>
        </p:nvSpPr>
        <p:spPr>
          <a:xfrm>
            <a:off x="15379954" y="13574344"/>
            <a:ext cx="13380783" cy="24662176"/>
          </a:xfrm>
        </p:spPr>
        <p:txBody>
          <a:bodyPr/>
          <a:lstStyle>
            <a:lvl1pPr>
              <a:defRPr sz="2242"/>
            </a:lvl1pPr>
            <a:lvl2pPr>
              <a:defRPr sz="1869"/>
            </a:lvl2pPr>
            <a:lvl3pPr>
              <a:defRPr sz="1682"/>
            </a:lvl3pPr>
            <a:lvl4pPr>
              <a:defRPr sz="1495"/>
            </a:lvl4pPr>
            <a:lvl5pPr>
              <a:defRPr sz="1495"/>
            </a:lvl5pPr>
            <a:lvl6pPr>
              <a:defRPr sz="1495"/>
            </a:lvl6pPr>
            <a:lvl7pPr>
              <a:defRPr sz="1495"/>
            </a:lvl7pPr>
            <a:lvl8pPr>
              <a:defRPr sz="1495"/>
            </a:lvl8pPr>
            <a:lvl9pPr>
              <a:defRPr sz="1495"/>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fld id="{C21FA7C6-2130-41C9-ABB5-311F4DDE50A5}" type="slidenum">
              <a:rPr lang="en-US" altLang="ko-KR"/>
              <a:pPr/>
              <a:t>‹#›</a:t>
            </a:fld>
            <a:endParaRPr lang="en-US" altLang="ko-KR"/>
          </a:p>
        </p:txBody>
      </p:sp>
    </p:spTree>
    <p:extLst>
      <p:ext uri="{BB962C8B-B14F-4D97-AF65-F5344CB8AC3E}">
        <p14:creationId xmlns:p14="http://schemas.microsoft.com/office/powerpoint/2010/main" val="263173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fld id="{9A41DF62-0944-4D85-BED0-0589248FFA09}" type="slidenum">
              <a:rPr lang="en-US" altLang="ko-KR"/>
              <a:pPr/>
              <a:t>‹#›</a:t>
            </a:fld>
            <a:endParaRPr lang="en-US" altLang="ko-KR"/>
          </a:p>
        </p:txBody>
      </p:sp>
    </p:spTree>
    <p:extLst>
      <p:ext uri="{BB962C8B-B14F-4D97-AF65-F5344CB8AC3E}">
        <p14:creationId xmlns:p14="http://schemas.microsoft.com/office/powerpoint/2010/main" val="263761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fld id="{97C55113-76CF-4069-A8D1-474CBAA51079}" type="slidenum">
              <a:rPr lang="en-US" altLang="ko-KR"/>
              <a:pPr/>
              <a:t>‹#›</a:t>
            </a:fld>
            <a:endParaRPr lang="en-US" altLang="ko-KR"/>
          </a:p>
        </p:txBody>
      </p:sp>
    </p:spTree>
    <p:extLst>
      <p:ext uri="{BB962C8B-B14F-4D97-AF65-F5344CB8AC3E}">
        <p14:creationId xmlns:p14="http://schemas.microsoft.com/office/powerpoint/2010/main" val="19129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514476" y="1704854"/>
            <a:ext cx="9959307" cy="7251917"/>
          </a:xfrm>
        </p:spPr>
        <p:txBody>
          <a:bodyPr anchor="b"/>
          <a:lstStyle>
            <a:lvl1pPr algn="l">
              <a:defRPr sz="1869" b="1"/>
            </a:lvl1pPr>
          </a:lstStyle>
          <a:p>
            <a:r>
              <a:rPr lang="ko-KR" altLang="en-US"/>
              <a:t>마스터 제목 스타일 편집</a:t>
            </a:r>
          </a:p>
        </p:txBody>
      </p:sp>
      <p:sp>
        <p:nvSpPr>
          <p:cNvPr id="3" name="내용 개체 틀 2"/>
          <p:cNvSpPr>
            <a:spLocks noGrp="1"/>
          </p:cNvSpPr>
          <p:nvPr>
            <p:ph idx="1"/>
          </p:nvPr>
        </p:nvSpPr>
        <p:spPr>
          <a:xfrm>
            <a:off x="11836113" y="1704853"/>
            <a:ext cx="16924624" cy="36531665"/>
          </a:xfrm>
        </p:spPr>
        <p:txBody>
          <a:bodyPr/>
          <a:lstStyle>
            <a:lvl1pPr>
              <a:defRPr sz="2990"/>
            </a:lvl1pPr>
            <a:lvl2pPr>
              <a:defRPr sz="2616"/>
            </a:lvl2pPr>
            <a:lvl3pPr>
              <a:defRPr sz="2242"/>
            </a:lvl3pPr>
            <a:lvl4pPr>
              <a:defRPr sz="1869"/>
            </a:lvl4pPr>
            <a:lvl5pPr>
              <a:defRPr sz="1869"/>
            </a:lvl5pPr>
            <a:lvl6pPr>
              <a:defRPr sz="1869"/>
            </a:lvl6pPr>
            <a:lvl7pPr>
              <a:defRPr sz="1869"/>
            </a:lvl7pPr>
            <a:lvl8pPr>
              <a:defRPr sz="1869"/>
            </a:lvl8pPr>
            <a:lvl9pPr>
              <a:defRPr sz="1869"/>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1514476" y="8956771"/>
            <a:ext cx="9959307" cy="29279749"/>
          </a:xfrm>
        </p:spPr>
        <p:txBody>
          <a:bodyPr/>
          <a:lstStyle>
            <a:lvl1pPr marL="0" indent="0">
              <a:buNone/>
              <a:defRPr sz="1308"/>
            </a:lvl1pPr>
            <a:lvl2pPr marL="427162" indent="0">
              <a:buNone/>
              <a:defRPr sz="1121"/>
            </a:lvl2pPr>
            <a:lvl3pPr marL="854324" indent="0">
              <a:buNone/>
              <a:defRPr sz="934"/>
            </a:lvl3pPr>
            <a:lvl4pPr marL="1281486" indent="0">
              <a:buNone/>
              <a:defRPr sz="841"/>
            </a:lvl4pPr>
            <a:lvl5pPr marL="1708648" indent="0">
              <a:buNone/>
              <a:defRPr sz="841"/>
            </a:lvl5pPr>
            <a:lvl6pPr marL="2135810" indent="0">
              <a:buNone/>
              <a:defRPr sz="841"/>
            </a:lvl6pPr>
            <a:lvl7pPr marL="2562972" indent="0">
              <a:buNone/>
              <a:defRPr sz="841"/>
            </a:lvl7pPr>
            <a:lvl8pPr marL="2990134" indent="0">
              <a:buNone/>
              <a:defRPr sz="841"/>
            </a:lvl8pPr>
            <a:lvl9pPr marL="3417296" indent="0">
              <a:buNone/>
              <a:defRPr sz="841"/>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fld id="{673EA853-87D5-47E7-84AD-983298801A07}" type="slidenum">
              <a:rPr lang="en-US" altLang="ko-KR"/>
              <a:pPr/>
              <a:t>‹#›</a:t>
            </a:fld>
            <a:endParaRPr lang="en-US" altLang="ko-KR"/>
          </a:p>
        </p:txBody>
      </p:sp>
    </p:spTree>
    <p:extLst>
      <p:ext uri="{BB962C8B-B14F-4D97-AF65-F5344CB8AC3E}">
        <p14:creationId xmlns:p14="http://schemas.microsoft.com/office/powerpoint/2010/main" val="41156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5933949" y="29962321"/>
            <a:ext cx="18165764" cy="3537098"/>
          </a:xfrm>
        </p:spPr>
        <p:txBody>
          <a:bodyPr anchor="b"/>
          <a:lstStyle>
            <a:lvl1pPr algn="l">
              <a:defRPr sz="1869" b="1"/>
            </a:lvl1pPr>
          </a:lstStyle>
          <a:p>
            <a:r>
              <a:rPr lang="ko-KR" altLang="en-US"/>
              <a:t>마스터 제목 스타일 편집</a:t>
            </a:r>
          </a:p>
        </p:txBody>
      </p:sp>
      <p:sp>
        <p:nvSpPr>
          <p:cNvPr id="3" name="그림 개체 틀 2"/>
          <p:cNvSpPr>
            <a:spLocks noGrp="1"/>
          </p:cNvSpPr>
          <p:nvPr>
            <p:ph type="pic" idx="1"/>
          </p:nvPr>
        </p:nvSpPr>
        <p:spPr>
          <a:xfrm>
            <a:off x="5933949" y="3824910"/>
            <a:ext cx="18165764" cy="25681315"/>
          </a:xfrm>
        </p:spPr>
        <p:txBody>
          <a:bodyPr/>
          <a:lstStyle>
            <a:lvl1pPr marL="0" indent="0">
              <a:buNone/>
              <a:defRPr sz="2990"/>
            </a:lvl1pPr>
            <a:lvl2pPr marL="427162" indent="0">
              <a:buNone/>
              <a:defRPr sz="2616"/>
            </a:lvl2pPr>
            <a:lvl3pPr marL="854324" indent="0">
              <a:buNone/>
              <a:defRPr sz="2242"/>
            </a:lvl3pPr>
            <a:lvl4pPr marL="1281486" indent="0">
              <a:buNone/>
              <a:defRPr sz="1869"/>
            </a:lvl4pPr>
            <a:lvl5pPr marL="1708648" indent="0">
              <a:buNone/>
              <a:defRPr sz="1869"/>
            </a:lvl5pPr>
            <a:lvl6pPr marL="2135810" indent="0">
              <a:buNone/>
              <a:defRPr sz="1869"/>
            </a:lvl6pPr>
            <a:lvl7pPr marL="2562972" indent="0">
              <a:buNone/>
              <a:defRPr sz="1869"/>
            </a:lvl7pPr>
            <a:lvl8pPr marL="2990134" indent="0">
              <a:buNone/>
              <a:defRPr sz="1869"/>
            </a:lvl8pPr>
            <a:lvl9pPr marL="3417296" indent="0">
              <a:buNone/>
              <a:defRPr sz="1869"/>
            </a:lvl9pPr>
          </a:lstStyle>
          <a:p>
            <a:pPr lvl="0"/>
            <a:endParaRPr lang="ko-KR" altLang="en-US" noProof="0"/>
          </a:p>
        </p:txBody>
      </p:sp>
      <p:sp>
        <p:nvSpPr>
          <p:cNvPr id="4" name="텍스트 개체 틀 3"/>
          <p:cNvSpPr>
            <a:spLocks noGrp="1"/>
          </p:cNvSpPr>
          <p:nvPr>
            <p:ph type="body" sz="half" idx="2"/>
          </p:nvPr>
        </p:nvSpPr>
        <p:spPr>
          <a:xfrm>
            <a:off x="5933949" y="33499419"/>
            <a:ext cx="18165764" cy="5023340"/>
          </a:xfrm>
        </p:spPr>
        <p:txBody>
          <a:bodyPr/>
          <a:lstStyle>
            <a:lvl1pPr marL="0" indent="0">
              <a:buNone/>
              <a:defRPr sz="1308"/>
            </a:lvl1pPr>
            <a:lvl2pPr marL="427162" indent="0">
              <a:buNone/>
              <a:defRPr sz="1121"/>
            </a:lvl2pPr>
            <a:lvl3pPr marL="854324" indent="0">
              <a:buNone/>
              <a:defRPr sz="934"/>
            </a:lvl3pPr>
            <a:lvl4pPr marL="1281486" indent="0">
              <a:buNone/>
              <a:defRPr sz="841"/>
            </a:lvl4pPr>
            <a:lvl5pPr marL="1708648" indent="0">
              <a:buNone/>
              <a:defRPr sz="841"/>
            </a:lvl5pPr>
            <a:lvl6pPr marL="2135810" indent="0">
              <a:buNone/>
              <a:defRPr sz="841"/>
            </a:lvl6pPr>
            <a:lvl7pPr marL="2562972" indent="0">
              <a:buNone/>
              <a:defRPr sz="841"/>
            </a:lvl7pPr>
            <a:lvl8pPr marL="2990134" indent="0">
              <a:buNone/>
              <a:defRPr sz="841"/>
            </a:lvl8pPr>
            <a:lvl9pPr marL="3417296" indent="0">
              <a:buNone/>
              <a:defRPr sz="841"/>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fld id="{F0BFAB83-7F92-4190-A209-EDA9F8EF80AF}" type="slidenum">
              <a:rPr lang="en-US" altLang="ko-KR"/>
              <a:pPr/>
              <a:t>‹#›</a:t>
            </a:fld>
            <a:endParaRPr lang="en-US" altLang="ko-KR"/>
          </a:p>
        </p:txBody>
      </p:sp>
    </p:spTree>
    <p:extLst>
      <p:ext uri="{BB962C8B-B14F-4D97-AF65-F5344CB8AC3E}">
        <p14:creationId xmlns:p14="http://schemas.microsoft.com/office/powerpoint/2010/main" val="320394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790" y="3806037"/>
            <a:ext cx="25733634" cy="713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7244" tIns="178622" rIns="357244" bIns="178622" numCol="1" anchor="ctr" anchorCtr="0" compatLnSpc="1">
            <a:prstTxWarp prst="textNoShape">
              <a:avLst/>
            </a:prstTxWarp>
          </a:bodyPr>
          <a:lstStyle/>
          <a:p>
            <a:pPr lvl="0"/>
            <a:r>
              <a:rPr lang="ko-KR" altLang="en-US"/>
              <a:t>마스터 제목 스타일 편집</a:t>
            </a:r>
          </a:p>
        </p:txBody>
      </p:sp>
      <p:sp>
        <p:nvSpPr>
          <p:cNvPr id="1027" name="Rectangle 3"/>
          <p:cNvSpPr>
            <a:spLocks noGrp="1" noChangeArrowheads="1"/>
          </p:cNvSpPr>
          <p:nvPr>
            <p:ph type="body" idx="1"/>
          </p:nvPr>
        </p:nvSpPr>
        <p:spPr bwMode="auto">
          <a:xfrm>
            <a:off x="2270790" y="12366476"/>
            <a:ext cx="25733634" cy="2568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7244" tIns="178622" rIns="357244" bIns="178622"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p:cNvSpPr>
            <a:spLocks noGrp="1" noChangeArrowheads="1"/>
          </p:cNvSpPr>
          <p:nvPr>
            <p:ph type="dt" sz="half" idx="2"/>
          </p:nvPr>
        </p:nvSpPr>
        <p:spPr bwMode="auto">
          <a:xfrm>
            <a:off x="2270790" y="38997726"/>
            <a:ext cx="6311044" cy="2856101"/>
          </a:xfrm>
          <a:prstGeom prst="rect">
            <a:avLst/>
          </a:prstGeom>
          <a:noFill/>
          <a:ln w="9525">
            <a:noFill/>
            <a:miter lim="800000"/>
            <a:headEnd/>
            <a:tailEnd/>
          </a:ln>
          <a:effectLst/>
        </p:spPr>
        <p:txBody>
          <a:bodyPr vert="horz" wrap="square" lIns="357244" tIns="178622" rIns="357244" bIns="178622" numCol="1" anchor="t" anchorCtr="0" compatLnSpc="1">
            <a:prstTxWarp prst="textNoShape">
              <a:avLst/>
            </a:prstTxWarp>
          </a:bodyPr>
          <a:lstStyle>
            <a:lvl1pPr>
              <a:defRPr sz="5045">
                <a:latin typeface="굴림" pitchFamily="50" charset="-127"/>
              </a:defRPr>
            </a:lvl1pPr>
          </a:lstStyle>
          <a:p>
            <a:pPr>
              <a:defRPr/>
            </a:pPr>
            <a:endParaRPr lang="en-US" altLang="ko-KR"/>
          </a:p>
        </p:txBody>
      </p:sp>
      <p:sp>
        <p:nvSpPr>
          <p:cNvPr id="1029" name="Rectangle 5"/>
          <p:cNvSpPr>
            <a:spLocks noGrp="1" noChangeArrowheads="1"/>
          </p:cNvSpPr>
          <p:nvPr>
            <p:ph type="ftr" sz="quarter" idx="3"/>
          </p:nvPr>
        </p:nvSpPr>
        <p:spPr bwMode="auto">
          <a:xfrm>
            <a:off x="10343883" y="38997726"/>
            <a:ext cx="9587447" cy="2856101"/>
          </a:xfrm>
          <a:prstGeom prst="rect">
            <a:avLst/>
          </a:prstGeom>
          <a:noFill/>
          <a:ln w="9525">
            <a:noFill/>
            <a:miter lim="800000"/>
            <a:headEnd/>
            <a:tailEnd/>
          </a:ln>
          <a:effectLst/>
        </p:spPr>
        <p:txBody>
          <a:bodyPr vert="horz" wrap="square" lIns="357244" tIns="178622" rIns="357244" bIns="178622" numCol="1" anchor="t" anchorCtr="0" compatLnSpc="1">
            <a:prstTxWarp prst="textNoShape">
              <a:avLst/>
            </a:prstTxWarp>
          </a:bodyPr>
          <a:lstStyle>
            <a:lvl1pPr algn="ctr">
              <a:defRPr sz="5045">
                <a:latin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21693380" y="38997726"/>
            <a:ext cx="6311045" cy="2856101"/>
          </a:xfrm>
          <a:prstGeom prst="rect">
            <a:avLst/>
          </a:prstGeom>
          <a:noFill/>
          <a:ln w="9525">
            <a:noFill/>
            <a:miter lim="800000"/>
            <a:headEnd/>
            <a:tailEnd/>
          </a:ln>
          <a:effectLst/>
        </p:spPr>
        <p:txBody>
          <a:bodyPr vert="horz" wrap="square" lIns="357244" tIns="178622" rIns="357244" bIns="178622" numCol="1" anchor="t" anchorCtr="0" compatLnSpc="1">
            <a:prstTxWarp prst="textNoShape">
              <a:avLst/>
            </a:prstTxWarp>
          </a:bodyPr>
          <a:lstStyle>
            <a:lvl1pPr algn="r">
              <a:defRPr sz="5045">
                <a:latin typeface="굴림" panose="020B0600000101010101" pitchFamily="50" charset="-127"/>
              </a:defRPr>
            </a:lvl1pPr>
          </a:lstStyle>
          <a:p>
            <a:fld id="{A5AC5E7B-4EA5-4DF2-ABFE-2BBF43AD6655}"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38686" rtl="0" eaLnBrk="0" fontAlgn="base" latinLnBrk="1" hangingPunct="0">
        <a:spcBef>
          <a:spcPct val="0"/>
        </a:spcBef>
        <a:spcAft>
          <a:spcPct val="0"/>
        </a:spcAft>
        <a:defRPr kumimoji="1" sz="16163">
          <a:solidFill>
            <a:schemeClr val="tx2"/>
          </a:solidFill>
          <a:latin typeface="+mj-lt"/>
          <a:ea typeface="+mj-ea"/>
          <a:cs typeface="+mj-cs"/>
        </a:defRPr>
      </a:lvl1pPr>
      <a:lvl2pPr algn="ctr" defTabSz="3338686" rtl="0" eaLnBrk="0" fontAlgn="base" latinLnBrk="1" hangingPunct="0">
        <a:spcBef>
          <a:spcPct val="0"/>
        </a:spcBef>
        <a:spcAft>
          <a:spcPct val="0"/>
        </a:spcAft>
        <a:defRPr kumimoji="1" sz="16163">
          <a:solidFill>
            <a:schemeClr val="tx2"/>
          </a:solidFill>
          <a:latin typeface="굴림" pitchFamily="50" charset="-127"/>
          <a:ea typeface="굴림" pitchFamily="50" charset="-127"/>
        </a:defRPr>
      </a:lvl2pPr>
      <a:lvl3pPr algn="ctr" defTabSz="3338686" rtl="0" eaLnBrk="0" fontAlgn="base" latinLnBrk="1" hangingPunct="0">
        <a:spcBef>
          <a:spcPct val="0"/>
        </a:spcBef>
        <a:spcAft>
          <a:spcPct val="0"/>
        </a:spcAft>
        <a:defRPr kumimoji="1" sz="16163">
          <a:solidFill>
            <a:schemeClr val="tx2"/>
          </a:solidFill>
          <a:latin typeface="굴림" pitchFamily="50" charset="-127"/>
          <a:ea typeface="굴림" pitchFamily="50" charset="-127"/>
        </a:defRPr>
      </a:lvl3pPr>
      <a:lvl4pPr algn="ctr" defTabSz="3338686" rtl="0" eaLnBrk="0" fontAlgn="base" latinLnBrk="1" hangingPunct="0">
        <a:spcBef>
          <a:spcPct val="0"/>
        </a:spcBef>
        <a:spcAft>
          <a:spcPct val="0"/>
        </a:spcAft>
        <a:defRPr kumimoji="1" sz="16163">
          <a:solidFill>
            <a:schemeClr val="tx2"/>
          </a:solidFill>
          <a:latin typeface="굴림" pitchFamily="50" charset="-127"/>
          <a:ea typeface="굴림" pitchFamily="50" charset="-127"/>
        </a:defRPr>
      </a:lvl4pPr>
      <a:lvl5pPr algn="ctr" defTabSz="3338686" rtl="0" eaLnBrk="0" fontAlgn="base" latinLnBrk="1" hangingPunct="0">
        <a:spcBef>
          <a:spcPct val="0"/>
        </a:spcBef>
        <a:spcAft>
          <a:spcPct val="0"/>
        </a:spcAft>
        <a:defRPr kumimoji="1" sz="16163">
          <a:solidFill>
            <a:schemeClr val="tx2"/>
          </a:solidFill>
          <a:latin typeface="굴림" pitchFamily="50" charset="-127"/>
          <a:ea typeface="굴림" pitchFamily="50" charset="-127"/>
        </a:defRPr>
      </a:lvl5pPr>
      <a:lvl6pPr marL="427162" algn="ctr" defTabSz="3338686" rtl="0" fontAlgn="base" latinLnBrk="1">
        <a:spcBef>
          <a:spcPct val="0"/>
        </a:spcBef>
        <a:spcAft>
          <a:spcPct val="0"/>
        </a:spcAft>
        <a:defRPr kumimoji="1" sz="16163">
          <a:solidFill>
            <a:schemeClr val="tx2"/>
          </a:solidFill>
          <a:latin typeface="굴림" pitchFamily="50" charset="-127"/>
          <a:ea typeface="굴림" pitchFamily="50" charset="-127"/>
        </a:defRPr>
      </a:lvl6pPr>
      <a:lvl7pPr marL="854324" algn="ctr" defTabSz="3338686" rtl="0" fontAlgn="base" latinLnBrk="1">
        <a:spcBef>
          <a:spcPct val="0"/>
        </a:spcBef>
        <a:spcAft>
          <a:spcPct val="0"/>
        </a:spcAft>
        <a:defRPr kumimoji="1" sz="16163">
          <a:solidFill>
            <a:schemeClr val="tx2"/>
          </a:solidFill>
          <a:latin typeface="굴림" pitchFamily="50" charset="-127"/>
          <a:ea typeface="굴림" pitchFamily="50" charset="-127"/>
        </a:defRPr>
      </a:lvl7pPr>
      <a:lvl8pPr marL="1281486" algn="ctr" defTabSz="3338686" rtl="0" fontAlgn="base" latinLnBrk="1">
        <a:spcBef>
          <a:spcPct val="0"/>
        </a:spcBef>
        <a:spcAft>
          <a:spcPct val="0"/>
        </a:spcAft>
        <a:defRPr kumimoji="1" sz="16163">
          <a:solidFill>
            <a:schemeClr val="tx2"/>
          </a:solidFill>
          <a:latin typeface="굴림" pitchFamily="50" charset="-127"/>
          <a:ea typeface="굴림" pitchFamily="50" charset="-127"/>
        </a:defRPr>
      </a:lvl8pPr>
      <a:lvl9pPr marL="1708648" algn="ctr" defTabSz="3338686" rtl="0" fontAlgn="base" latinLnBrk="1">
        <a:spcBef>
          <a:spcPct val="0"/>
        </a:spcBef>
        <a:spcAft>
          <a:spcPct val="0"/>
        </a:spcAft>
        <a:defRPr kumimoji="1" sz="16163">
          <a:solidFill>
            <a:schemeClr val="tx2"/>
          </a:solidFill>
          <a:latin typeface="굴림" pitchFamily="50" charset="-127"/>
          <a:ea typeface="굴림" pitchFamily="50" charset="-127"/>
        </a:defRPr>
      </a:lvl9pPr>
    </p:titleStyle>
    <p:bodyStyle>
      <a:lvl1pPr marL="1251822" indent="-1251822" algn="l" defTabSz="3338686" rtl="0" eaLnBrk="0" fontAlgn="base" latinLnBrk="1" hangingPunct="0">
        <a:spcBef>
          <a:spcPct val="20000"/>
        </a:spcBef>
        <a:spcAft>
          <a:spcPct val="0"/>
        </a:spcAft>
        <a:buChar char="•"/>
        <a:defRPr kumimoji="1" sz="11679">
          <a:solidFill>
            <a:schemeClr val="tx1"/>
          </a:solidFill>
          <a:latin typeface="+mn-lt"/>
          <a:ea typeface="+mn-ea"/>
          <a:cs typeface="+mn-cs"/>
        </a:defRPr>
      </a:lvl1pPr>
      <a:lvl2pPr marL="2712776" indent="-1042691" algn="l" defTabSz="3338686" rtl="0" eaLnBrk="0" fontAlgn="base" latinLnBrk="1" hangingPunct="0">
        <a:spcBef>
          <a:spcPct val="20000"/>
        </a:spcBef>
        <a:spcAft>
          <a:spcPct val="0"/>
        </a:spcAft>
        <a:buChar char="–"/>
        <a:defRPr kumimoji="1" sz="10277">
          <a:solidFill>
            <a:schemeClr val="tx1"/>
          </a:solidFill>
          <a:latin typeface="+mn-lt"/>
          <a:ea typeface="+mn-ea"/>
        </a:defRPr>
      </a:lvl2pPr>
      <a:lvl3pPr marL="4173728" indent="-835043" algn="l" defTabSz="3338686" rtl="0" eaLnBrk="0" fontAlgn="base" latinLnBrk="1" hangingPunct="0">
        <a:spcBef>
          <a:spcPct val="20000"/>
        </a:spcBef>
        <a:spcAft>
          <a:spcPct val="0"/>
        </a:spcAft>
        <a:buChar char="•"/>
        <a:defRPr kumimoji="1" sz="8782">
          <a:solidFill>
            <a:schemeClr val="tx1"/>
          </a:solidFill>
          <a:latin typeface="+mn-lt"/>
          <a:ea typeface="+mn-ea"/>
        </a:defRPr>
      </a:lvl3pPr>
      <a:lvl4pPr marL="5839364" indent="-830593" algn="l" defTabSz="3338686" rtl="0" eaLnBrk="0" fontAlgn="base" latinLnBrk="1" hangingPunct="0">
        <a:spcBef>
          <a:spcPct val="20000"/>
        </a:spcBef>
        <a:spcAft>
          <a:spcPct val="0"/>
        </a:spcAft>
        <a:buChar char="–"/>
        <a:defRPr kumimoji="1" sz="7288">
          <a:solidFill>
            <a:schemeClr val="tx1"/>
          </a:solidFill>
          <a:latin typeface="+mn-lt"/>
          <a:ea typeface="+mn-ea"/>
        </a:defRPr>
      </a:lvl4pPr>
      <a:lvl5pPr marL="7510931" indent="-835043" algn="l" defTabSz="3338686" rtl="0" eaLnBrk="0" fontAlgn="base" latinLnBrk="1" hangingPunct="0">
        <a:spcBef>
          <a:spcPct val="20000"/>
        </a:spcBef>
        <a:spcAft>
          <a:spcPct val="0"/>
        </a:spcAft>
        <a:buChar char="»"/>
        <a:defRPr kumimoji="1" sz="7288">
          <a:solidFill>
            <a:schemeClr val="tx1"/>
          </a:solidFill>
          <a:latin typeface="+mn-lt"/>
          <a:ea typeface="+mn-ea"/>
        </a:defRPr>
      </a:lvl5pPr>
      <a:lvl6pPr marL="7938093" indent="-835043" algn="l" defTabSz="3338686" rtl="0" fontAlgn="base" latinLnBrk="1">
        <a:spcBef>
          <a:spcPct val="20000"/>
        </a:spcBef>
        <a:spcAft>
          <a:spcPct val="0"/>
        </a:spcAft>
        <a:buChar char="»"/>
        <a:defRPr kumimoji="1" sz="7288">
          <a:solidFill>
            <a:schemeClr val="tx1"/>
          </a:solidFill>
          <a:latin typeface="+mn-lt"/>
          <a:ea typeface="+mn-ea"/>
        </a:defRPr>
      </a:lvl6pPr>
      <a:lvl7pPr marL="8365255" indent="-835043" algn="l" defTabSz="3338686" rtl="0" fontAlgn="base" latinLnBrk="1">
        <a:spcBef>
          <a:spcPct val="20000"/>
        </a:spcBef>
        <a:spcAft>
          <a:spcPct val="0"/>
        </a:spcAft>
        <a:buChar char="»"/>
        <a:defRPr kumimoji="1" sz="7288">
          <a:solidFill>
            <a:schemeClr val="tx1"/>
          </a:solidFill>
          <a:latin typeface="+mn-lt"/>
          <a:ea typeface="+mn-ea"/>
        </a:defRPr>
      </a:lvl7pPr>
      <a:lvl8pPr marL="8792417" indent="-835043" algn="l" defTabSz="3338686" rtl="0" fontAlgn="base" latinLnBrk="1">
        <a:spcBef>
          <a:spcPct val="20000"/>
        </a:spcBef>
        <a:spcAft>
          <a:spcPct val="0"/>
        </a:spcAft>
        <a:buChar char="»"/>
        <a:defRPr kumimoji="1" sz="7288">
          <a:solidFill>
            <a:schemeClr val="tx1"/>
          </a:solidFill>
          <a:latin typeface="+mn-lt"/>
          <a:ea typeface="+mn-ea"/>
        </a:defRPr>
      </a:lvl8pPr>
      <a:lvl9pPr marL="9219579" indent="-835043" algn="l" defTabSz="3338686" rtl="0" fontAlgn="base" latinLnBrk="1">
        <a:spcBef>
          <a:spcPct val="20000"/>
        </a:spcBef>
        <a:spcAft>
          <a:spcPct val="0"/>
        </a:spcAft>
        <a:buChar char="»"/>
        <a:defRPr kumimoji="1" sz="7288">
          <a:solidFill>
            <a:schemeClr val="tx1"/>
          </a:solidFill>
          <a:latin typeface="+mn-lt"/>
          <a:ea typeface="+mn-ea"/>
        </a:defRPr>
      </a:lvl9pPr>
    </p:bodyStyle>
    <p:otherStyle>
      <a:defPPr>
        <a:defRPr lang="ko-KR"/>
      </a:defPPr>
      <a:lvl1pPr marL="0" algn="l" defTabSz="854324" rtl="0" eaLnBrk="1" latinLnBrk="1" hangingPunct="1">
        <a:defRPr sz="1682" kern="1200">
          <a:solidFill>
            <a:schemeClr val="tx1"/>
          </a:solidFill>
          <a:latin typeface="+mn-lt"/>
          <a:ea typeface="+mn-ea"/>
          <a:cs typeface="+mn-cs"/>
        </a:defRPr>
      </a:lvl1pPr>
      <a:lvl2pPr marL="427162" algn="l" defTabSz="854324" rtl="0" eaLnBrk="1" latinLnBrk="1" hangingPunct="1">
        <a:defRPr sz="1682" kern="1200">
          <a:solidFill>
            <a:schemeClr val="tx1"/>
          </a:solidFill>
          <a:latin typeface="+mn-lt"/>
          <a:ea typeface="+mn-ea"/>
          <a:cs typeface="+mn-cs"/>
        </a:defRPr>
      </a:lvl2pPr>
      <a:lvl3pPr marL="854324" algn="l" defTabSz="854324" rtl="0" eaLnBrk="1" latinLnBrk="1" hangingPunct="1">
        <a:defRPr sz="1682" kern="1200">
          <a:solidFill>
            <a:schemeClr val="tx1"/>
          </a:solidFill>
          <a:latin typeface="+mn-lt"/>
          <a:ea typeface="+mn-ea"/>
          <a:cs typeface="+mn-cs"/>
        </a:defRPr>
      </a:lvl3pPr>
      <a:lvl4pPr marL="1281486" algn="l" defTabSz="854324" rtl="0" eaLnBrk="1" latinLnBrk="1" hangingPunct="1">
        <a:defRPr sz="1682" kern="1200">
          <a:solidFill>
            <a:schemeClr val="tx1"/>
          </a:solidFill>
          <a:latin typeface="+mn-lt"/>
          <a:ea typeface="+mn-ea"/>
          <a:cs typeface="+mn-cs"/>
        </a:defRPr>
      </a:lvl4pPr>
      <a:lvl5pPr marL="1708648" algn="l" defTabSz="854324" rtl="0" eaLnBrk="1" latinLnBrk="1" hangingPunct="1">
        <a:defRPr sz="1682" kern="1200">
          <a:solidFill>
            <a:schemeClr val="tx1"/>
          </a:solidFill>
          <a:latin typeface="+mn-lt"/>
          <a:ea typeface="+mn-ea"/>
          <a:cs typeface="+mn-cs"/>
        </a:defRPr>
      </a:lvl5pPr>
      <a:lvl6pPr marL="2135810" algn="l" defTabSz="854324" rtl="0" eaLnBrk="1" latinLnBrk="1" hangingPunct="1">
        <a:defRPr sz="1682" kern="1200">
          <a:solidFill>
            <a:schemeClr val="tx1"/>
          </a:solidFill>
          <a:latin typeface="+mn-lt"/>
          <a:ea typeface="+mn-ea"/>
          <a:cs typeface="+mn-cs"/>
        </a:defRPr>
      </a:lvl6pPr>
      <a:lvl7pPr marL="2562972" algn="l" defTabSz="854324" rtl="0" eaLnBrk="1" latinLnBrk="1" hangingPunct="1">
        <a:defRPr sz="1682" kern="1200">
          <a:solidFill>
            <a:schemeClr val="tx1"/>
          </a:solidFill>
          <a:latin typeface="+mn-lt"/>
          <a:ea typeface="+mn-ea"/>
          <a:cs typeface="+mn-cs"/>
        </a:defRPr>
      </a:lvl7pPr>
      <a:lvl8pPr marL="2990134" algn="l" defTabSz="854324" rtl="0" eaLnBrk="1" latinLnBrk="1" hangingPunct="1">
        <a:defRPr sz="1682" kern="1200">
          <a:solidFill>
            <a:schemeClr val="tx1"/>
          </a:solidFill>
          <a:latin typeface="+mn-lt"/>
          <a:ea typeface="+mn-ea"/>
          <a:cs typeface="+mn-cs"/>
        </a:defRPr>
      </a:lvl8pPr>
      <a:lvl9pPr marL="3417296" algn="l" defTabSz="854324" rtl="0" eaLnBrk="1" latinLnBrk="1" hangingPunct="1">
        <a:defRPr sz="16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mhbaik@kaeri.re.kr"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87366" y="1996335"/>
            <a:ext cx="28354460" cy="37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616" tIns="43809" rIns="87616" bIns="43809">
            <a:spAutoFit/>
          </a:bodyPr>
          <a:lstStyle>
            <a:lvl1pPr defTabSz="939800"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defTabSz="939800"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defTabSz="939800"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defTabSz="939800"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defTabSz="939800"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defTabSz="9398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defTabSz="9398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defTabSz="9398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defTabSz="9398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algn="ctr" eaLnBrk="1" hangingPunct="1"/>
            <a:r>
              <a:rPr lang="en-US" altLang="ko-KR" sz="6166" b="1" dirty="0">
                <a:solidFill>
                  <a:srgbClr val="0000CC"/>
                </a:solidFill>
                <a:latin typeface="Lucida Sans" panose="020B0602030504020204" pitchFamily="34" charset="0"/>
                <a:ea typeface="휴먼엑스포" panose="02030504000101010101" pitchFamily="18" charset="-127"/>
              </a:rPr>
              <a:t>Preliminary Evaluation of the Suitability for Geological Disposal of </a:t>
            </a:r>
          </a:p>
          <a:p>
            <a:pPr algn="ctr" eaLnBrk="1" hangingPunct="1"/>
            <a:r>
              <a:rPr lang="en-US" altLang="ko-KR" sz="6166" b="1" dirty="0">
                <a:solidFill>
                  <a:srgbClr val="0000CC"/>
                </a:solidFill>
                <a:latin typeface="Lucida Sans" panose="020B0602030504020204" pitchFamily="34" charset="0"/>
                <a:ea typeface="휴먼엑스포" panose="02030504000101010101" pitchFamily="18" charset="-127"/>
              </a:rPr>
              <a:t>a Solidified Decommissioning Waste</a:t>
            </a:r>
          </a:p>
          <a:p>
            <a:pPr algn="ctr" eaLnBrk="1" hangingPunct="1">
              <a:lnSpc>
                <a:spcPct val="150000"/>
              </a:lnSpc>
              <a:spcBef>
                <a:spcPts val="1121"/>
              </a:spcBef>
            </a:pPr>
            <a:r>
              <a:rPr lang="en-US" altLang="ko-KR" sz="3737" b="1" u="sng" dirty="0">
                <a:latin typeface="맑은 고딕" panose="020B0503020000020004" pitchFamily="50" charset="-127"/>
                <a:ea typeface="맑은 고딕" panose="020B0503020000020004" pitchFamily="50" charset="-127"/>
                <a:cs typeface="Arial" panose="020B0604020202020204" pitchFamily="34" charset="0"/>
              </a:rPr>
              <a:t>Min-</a:t>
            </a:r>
            <a:r>
              <a:rPr lang="en-US" altLang="ko-KR" sz="3737" b="1" u="sng" dirty="0" err="1">
                <a:latin typeface="맑은 고딕" panose="020B0503020000020004" pitchFamily="50" charset="-127"/>
                <a:ea typeface="맑은 고딕" panose="020B0503020000020004" pitchFamily="50" charset="-127"/>
                <a:cs typeface="Arial" panose="020B0604020202020204" pitchFamily="34" charset="0"/>
              </a:rPr>
              <a:t>Hoon</a:t>
            </a:r>
            <a:r>
              <a:rPr lang="en-US" altLang="ko-KR" sz="3737" b="1" u="sng"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3737" b="1" u="sng" dirty="0" err="1">
                <a:latin typeface="맑은 고딕" panose="020B0503020000020004" pitchFamily="50" charset="-127"/>
                <a:ea typeface="맑은 고딕" panose="020B0503020000020004" pitchFamily="50" charset="-127"/>
                <a:cs typeface="Arial" panose="020B0604020202020204" pitchFamily="34" charset="0"/>
              </a:rPr>
              <a:t>Baik</a:t>
            </a:r>
            <a:r>
              <a:rPr lang="en-US" altLang="ko-KR" sz="3737" b="1" dirty="0">
                <a:latin typeface="맑은 고딕" panose="020B0503020000020004" pitchFamily="50" charset="-127"/>
                <a:ea typeface="맑은 고딕" panose="020B0503020000020004" pitchFamily="50" charset="-127"/>
                <a:cs typeface="Arial" panose="020B0604020202020204" pitchFamily="34" charset="0"/>
              </a:rPr>
              <a:t>(</a:t>
            </a:r>
            <a:r>
              <a:rPr lang="en-US" altLang="ko-KR" sz="3737" b="1" dirty="0">
                <a:latin typeface="맑은 고딕" panose="020B0503020000020004" pitchFamily="50" charset="-127"/>
                <a:ea typeface="맑은 고딕" panose="020B0503020000020004" pitchFamily="50" charset="-127"/>
                <a:cs typeface="Arial" panose="020B0604020202020204" pitchFamily="34" charset="0"/>
                <a:hlinkClick r:id="rId3">
                  <a:extLst>
                    <a:ext uri="{A12FA001-AC4F-418D-AE19-62706E023703}">
                      <ahyp:hlinkClr xmlns:ahyp="http://schemas.microsoft.com/office/drawing/2018/hyperlinkcolor" val="tx"/>
                    </a:ext>
                  </a:extLst>
                </a:hlinkClick>
              </a:rPr>
              <a:t>mhbaik@kaeri.re.kr</a:t>
            </a:r>
            <a:r>
              <a:rPr lang="en-US" altLang="ko-KR" sz="3737"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3737" b="1" dirty="0" err="1">
                <a:latin typeface="맑은 고딕" panose="020B0503020000020004" pitchFamily="50" charset="-127"/>
                <a:ea typeface="맑은 고딕" panose="020B0503020000020004" pitchFamily="50" charset="-127"/>
                <a:cs typeface="Arial" panose="020B0604020202020204" pitchFamily="34" charset="0"/>
              </a:rPr>
              <a:t>Jongtae</a:t>
            </a:r>
            <a:r>
              <a:rPr lang="en-US" altLang="ko-KR" sz="3737"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3737" b="1" dirty="0" err="1">
                <a:latin typeface="맑은 고딕" panose="020B0503020000020004" pitchFamily="50" charset="-127"/>
                <a:ea typeface="맑은 고딕" panose="020B0503020000020004" pitchFamily="50" charset="-127"/>
                <a:cs typeface="Arial" panose="020B0604020202020204" pitchFamily="34" charset="0"/>
              </a:rPr>
              <a:t>Jeong</a:t>
            </a:r>
            <a:r>
              <a:rPr lang="en-US" altLang="ko-KR" sz="3737"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3737" b="1" dirty="0" err="1">
                <a:latin typeface="맑은 고딕" panose="020B0503020000020004" pitchFamily="50" charset="-127"/>
                <a:ea typeface="맑은 고딕" panose="020B0503020000020004" pitchFamily="50" charset="-127"/>
                <a:cs typeface="Arial" panose="020B0604020202020204" pitchFamily="34" charset="0"/>
              </a:rPr>
              <a:t>Heejae</a:t>
            </a:r>
            <a:r>
              <a:rPr lang="en-US" altLang="ko-KR" sz="3737" b="1" dirty="0">
                <a:latin typeface="맑은 고딕" panose="020B0503020000020004" pitchFamily="50" charset="-127"/>
                <a:ea typeface="맑은 고딕" panose="020B0503020000020004" pitchFamily="50" charset="-127"/>
                <a:cs typeface="Arial" panose="020B0604020202020204" pitchFamily="34" charset="0"/>
              </a:rPr>
              <a:t> Ju, Jae-Kwang Lee</a:t>
            </a:r>
          </a:p>
          <a:p>
            <a:pPr algn="ctr" eaLnBrk="1" hangingPunct="1">
              <a:spcBef>
                <a:spcPts val="1121"/>
              </a:spcBef>
            </a:pPr>
            <a:r>
              <a:rPr lang="en-US" altLang="ko-KR" sz="3737" b="1" dirty="0">
                <a:latin typeface="맑은 고딕" panose="020B0503020000020004" pitchFamily="50" charset="-127"/>
                <a:ea typeface="맑은 고딕" panose="020B0503020000020004" pitchFamily="50" charset="-127"/>
                <a:cs typeface="Arial" panose="020B0604020202020204" pitchFamily="34" charset="0"/>
              </a:rPr>
              <a:t>Disposal Safety Evaluation Research Division, KAERI</a:t>
            </a:r>
          </a:p>
        </p:txBody>
      </p:sp>
      <p:sp>
        <p:nvSpPr>
          <p:cNvPr id="2051" name="Rectangle 3677"/>
          <p:cNvSpPr>
            <a:spLocks noChangeArrowheads="1"/>
          </p:cNvSpPr>
          <p:nvPr/>
        </p:nvSpPr>
        <p:spPr bwMode="auto">
          <a:xfrm>
            <a:off x="-352491" y="25605694"/>
            <a:ext cx="168721"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eaLnBrk="1" hangingPunct="1"/>
            <a:endParaRPr lang="ko-KR" altLang="en-US" sz="2242"/>
          </a:p>
        </p:txBody>
      </p:sp>
      <p:sp>
        <p:nvSpPr>
          <p:cNvPr id="2052" name="Rectangle 97"/>
          <p:cNvSpPr>
            <a:spLocks noChangeArrowheads="1"/>
          </p:cNvSpPr>
          <p:nvPr/>
        </p:nvSpPr>
        <p:spPr bwMode="auto">
          <a:xfrm>
            <a:off x="0" y="999725"/>
            <a:ext cx="184731"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eaLnBrk="1" hangingPunct="1"/>
            <a:endParaRPr lang="ko-KR" altLang="en-US" sz="2242"/>
          </a:p>
        </p:txBody>
      </p:sp>
      <p:sp>
        <p:nvSpPr>
          <p:cNvPr id="2053" name="Rectangle 99"/>
          <p:cNvSpPr>
            <a:spLocks noChangeArrowheads="1"/>
          </p:cNvSpPr>
          <p:nvPr/>
        </p:nvSpPr>
        <p:spPr bwMode="auto">
          <a:xfrm>
            <a:off x="0" y="999725"/>
            <a:ext cx="184731"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eaLnBrk="1" hangingPunct="1"/>
            <a:endParaRPr lang="ko-KR" altLang="en-US" sz="2242"/>
          </a:p>
        </p:txBody>
      </p:sp>
      <p:sp>
        <p:nvSpPr>
          <p:cNvPr id="2055" name="Rectangle 3072"/>
          <p:cNvSpPr>
            <a:spLocks noChangeArrowheads="1"/>
          </p:cNvSpPr>
          <p:nvPr/>
        </p:nvSpPr>
        <p:spPr bwMode="auto">
          <a:xfrm>
            <a:off x="8832776" y="24894927"/>
            <a:ext cx="4912380" cy="48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65" tIns="41482" rIns="82965" bIns="41482" anchor="ctr">
            <a:spAutoFit/>
          </a:bodyPr>
          <a:lstStyle>
            <a:lvl1pPr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eaLnBrk="1" hangingPunct="1"/>
            <a:r>
              <a:rPr lang="en-US" altLang="ko-KR" sz="2616" b="1"/>
              <a:t>K</a:t>
            </a:r>
            <a:r>
              <a:rPr lang="en-US" altLang="ko-KR" sz="2616" b="1" baseline="-25000"/>
              <a:t>d</a:t>
            </a:r>
            <a:r>
              <a:rPr lang="en-US" altLang="ko-KR" sz="2616" b="1" baseline="30000"/>
              <a:t>*</a:t>
            </a:r>
            <a:r>
              <a:rPr lang="en-US" altLang="ko-KR" sz="2616" b="1"/>
              <a:t> are representative K</a:t>
            </a:r>
            <a:r>
              <a:rPr lang="en-US" altLang="ko-KR" sz="2616" b="1" baseline="-25000"/>
              <a:t>d</a:t>
            </a:r>
            <a:r>
              <a:rPr lang="en-US" altLang="ko-KR" sz="2616" b="1"/>
              <a:t> values</a:t>
            </a:r>
            <a:endParaRPr lang="ko-KR" altLang="en-US" sz="2616" b="1"/>
          </a:p>
        </p:txBody>
      </p:sp>
      <p:sp>
        <p:nvSpPr>
          <p:cNvPr id="2056" name="Rectangle 110"/>
          <p:cNvSpPr>
            <a:spLocks noChangeArrowheads="1"/>
          </p:cNvSpPr>
          <p:nvPr/>
        </p:nvSpPr>
        <p:spPr bwMode="auto">
          <a:xfrm>
            <a:off x="0" y="999725"/>
            <a:ext cx="184731"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eaLnBrk="1" hangingPunct="1"/>
            <a:endParaRPr lang="ko-KR" altLang="en-US" sz="2242"/>
          </a:p>
        </p:txBody>
      </p:sp>
      <p:sp>
        <p:nvSpPr>
          <p:cNvPr id="2104" name="모서리가 둥근 직사각형 42"/>
          <p:cNvSpPr>
            <a:spLocks noChangeArrowheads="1"/>
          </p:cNvSpPr>
          <p:nvPr/>
        </p:nvSpPr>
        <p:spPr bwMode="auto">
          <a:xfrm>
            <a:off x="533212" y="6859371"/>
            <a:ext cx="14379095" cy="13305121"/>
          </a:xfrm>
          <a:prstGeom prst="roundRect">
            <a:avLst>
              <a:gd name="adj" fmla="val 4875"/>
            </a:avLst>
          </a:prstGeom>
          <a:gradFill rotWithShape="0">
            <a:gsLst>
              <a:gs pos="0">
                <a:srgbClr val="FFCCFF"/>
              </a:gs>
              <a:gs pos="100000">
                <a:schemeClr val="bg1"/>
              </a:gs>
            </a:gsLst>
            <a:lin ang="5400000" scaled="1"/>
          </a:gradFill>
          <a:ln w="9525" algn="ctr">
            <a:solidFill>
              <a:schemeClr val="tx1"/>
            </a:solidFill>
            <a:round/>
            <a:headEnd/>
            <a:tailEnd/>
          </a:ln>
        </p:spPr>
        <p:txBody>
          <a:bodyPr lIns="0" tIns="0" rIns="0" bIns="0"/>
          <a:lstStyle/>
          <a:p>
            <a:pPr>
              <a:lnSpc>
                <a:spcPct val="120000"/>
              </a:lnSpc>
              <a:defRPr/>
            </a:pPr>
            <a:endParaRPr lang="en-US" altLang="ko-KR" sz="2800" dirty="0">
              <a:latin typeface="Arial" charset="0"/>
              <a:cs typeface="Arial" charset="0"/>
              <a:sym typeface="Wingdings" pitchFamily="2" charset="2"/>
            </a:endParaRPr>
          </a:p>
          <a:p>
            <a:pPr marL="457200" indent="-457200">
              <a:lnSpc>
                <a:spcPct val="120000"/>
              </a:lnSpc>
              <a:spcBef>
                <a:spcPts val="1000"/>
              </a:spcBef>
              <a:buFont typeface="Wingdings" panose="05000000000000000000" pitchFamily="2" charset="2"/>
              <a:buChar char="u"/>
            </a:pPr>
            <a:r>
              <a:rPr lang="en-US" altLang="ko-KR" sz="2800" dirty="0">
                <a:latin typeface="Arial" panose="020B0604020202020204" pitchFamily="34" charset="0"/>
                <a:cs typeface="Arial" panose="020B0604020202020204" pitchFamily="34" charset="0"/>
              </a:rPr>
              <a:t>The generation of large amounts of radioactive wastes is now of important issue in the decommissioning of nuclear power plants (NPPs). Various types of radioactive wastes are generated from decommissioning of NPPs [1].</a:t>
            </a:r>
          </a:p>
          <a:p>
            <a:pPr>
              <a:lnSpc>
                <a:spcPct val="120000"/>
              </a:lnSpc>
              <a:spcBef>
                <a:spcPts val="1000"/>
              </a:spcBef>
            </a:pPr>
            <a:endParaRPr lang="en-US" altLang="ko-KR" sz="2800" dirty="0">
              <a:latin typeface="Arial" panose="020B0604020202020204" pitchFamily="34" charset="0"/>
              <a:cs typeface="Arial" panose="020B0604020202020204" pitchFamily="34" charset="0"/>
            </a:endParaRPr>
          </a:p>
          <a:p>
            <a:pPr>
              <a:lnSpc>
                <a:spcPct val="120000"/>
              </a:lnSpc>
              <a:spcBef>
                <a:spcPts val="1000"/>
              </a:spcBef>
            </a:pPr>
            <a:endParaRPr lang="en-US" altLang="ko-KR" sz="2800" dirty="0">
              <a:latin typeface="Arial" panose="020B0604020202020204" pitchFamily="34" charset="0"/>
              <a:cs typeface="Arial" panose="020B0604020202020204" pitchFamily="34" charset="0"/>
            </a:endParaRPr>
          </a:p>
          <a:p>
            <a:pPr>
              <a:lnSpc>
                <a:spcPct val="120000"/>
              </a:lnSpc>
              <a:spcBef>
                <a:spcPts val="1000"/>
              </a:spcBef>
            </a:pPr>
            <a:endParaRPr lang="en-US" altLang="ko-KR" sz="2800" dirty="0">
              <a:latin typeface="Arial" panose="020B0604020202020204" pitchFamily="34" charset="0"/>
              <a:cs typeface="Arial" panose="020B0604020202020204" pitchFamily="34" charset="0"/>
            </a:endParaRPr>
          </a:p>
          <a:p>
            <a:pPr>
              <a:lnSpc>
                <a:spcPct val="120000"/>
              </a:lnSpc>
              <a:spcBef>
                <a:spcPts val="1000"/>
              </a:spcBef>
            </a:pPr>
            <a:endParaRPr lang="en-US" altLang="ko-KR" sz="2800" dirty="0">
              <a:latin typeface="Arial" panose="020B0604020202020204" pitchFamily="34" charset="0"/>
              <a:cs typeface="Arial" panose="020B0604020202020204" pitchFamily="34" charset="0"/>
            </a:endParaRPr>
          </a:p>
          <a:p>
            <a:pPr>
              <a:lnSpc>
                <a:spcPct val="120000"/>
              </a:lnSpc>
              <a:spcBef>
                <a:spcPts val="1000"/>
              </a:spcBef>
            </a:pPr>
            <a:endParaRPr lang="en-US" altLang="ko-KR" sz="2800" dirty="0">
              <a:latin typeface="Arial" panose="020B0604020202020204" pitchFamily="34" charset="0"/>
              <a:cs typeface="Arial" panose="020B0604020202020204" pitchFamily="34" charset="0"/>
            </a:endParaRPr>
          </a:p>
          <a:p>
            <a:pPr>
              <a:lnSpc>
                <a:spcPct val="120000"/>
              </a:lnSpc>
              <a:spcBef>
                <a:spcPts val="1000"/>
              </a:spcBef>
            </a:pPr>
            <a:endParaRPr lang="en-US" altLang="ko-KR" sz="2800" dirty="0">
              <a:latin typeface="Arial" panose="020B0604020202020204" pitchFamily="34" charset="0"/>
              <a:cs typeface="Arial" panose="020B0604020202020204" pitchFamily="34" charset="0"/>
            </a:endParaRPr>
          </a:p>
          <a:p>
            <a:pPr>
              <a:lnSpc>
                <a:spcPct val="120000"/>
              </a:lnSpc>
              <a:spcBef>
                <a:spcPts val="1000"/>
              </a:spcBef>
            </a:pPr>
            <a:endParaRPr lang="en-US" altLang="ko-KR" sz="2800" dirty="0">
              <a:latin typeface="Arial" panose="020B0604020202020204" pitchFamily="34" charset="0"/>
              <a:cs typeface="Arial" panose="020B0604020202020204" pitchFamily="34" charset="0"/>
            </a:endParaRPr>
          </a:p>
          <a:p>
            <a:pPr>
              <a:lnSpc>
                <a:spcPct val="120000"/>
              </a:lnSpc>
              <a:spcBef>
                <a:spcPts val="1000"/>
              </a:spcBef>
            </a:pPr>
            <a:endParaRPr lang="ko-KR" altLang="ko-KR" sz="2800" dirty="0">
              <a:latin typeface="Arial" panose="020B0604020202020204" pitchFamily="34" charset="0"/>
              <a:cs typeface="Arial" panose="020B0604020202020204" pitchFamily="34" charset="0"/>
            </a:endParaRPr>
          </a:p>
          <a:p>
            <a:pPr marL="457200" indent="-457200">
              <a:lnSpc>
                <a:spcPct val="120000"/>
              </a:lnSpc>
              <a:spcBef>
                <a:spcPts val="1000"/>
              </a:spcBef>
              <a:buFont typeface="Wingdings" panose="05000000000000000000" pitchFamily="2" charset="2"/>
              <a:buChar char="u"/>
            </a:pPr>
            <a:r>
              <a:rPr lang="en-US" altLang="ko-KR" sz="2800" dirty="0">
                <a:latin typeface="Arial" panose="020B0604020202020204" pitchFamily="34" charset="0"/>
                <a:cs typeface="Arial" panose="020B0604020202020204" pitchFamily="34" charset="0"/>
              </a:rPr>
              <a:t>Solidification technologies need to be developed to improve the acceptability for safe disposal of the wastes generated during treatment processes for the volume reduction of decommissioning wastes [2]. </a:t>
            </a:r>
          </a:p>
          <a:p>
            <a:pPr marL="457200" indent="-457200">
              <a:lnSpc>
                <a:spcPct val="120000"/>
              </a:lnSpc>
              <a:spcBef>
                <a:spcPts val="1000"/>
              </a:spcBef>
              <a:buFont typeface="Wingdings" panose="05000000000000000000" pitchFamily="2" charset="2"/>
              <a:buChar char="u"/>
            </a:pPr>
            <a:r>
              <a:rPr lang="en-US" altLang="ko-KR" sz="2800" dirty="0">
                <a:latin typeface="Arial" panose="020B0604020202020204" pitchFamily="34" charset="0"/>
                <a:cs typeface="Arial" panose="020B0604020202020204" pitchFamily="34" charset="0"/>
              </a:rPr>
              <a:t>In addition, it is necessary to assure disposal safety through safety and suitability assessments for a suggested disposal method according to the classification of radioactive wastes. </a:t>
            </a:r>
            <a:endParaRPr lang="ko-KR" altLang="ko-KR" sz="2800" dirty="0">
              <a:latin typeface="Arial" panose="020B0604020202020204" pitchFamily="34" charset="0"/>
              <a:cs typeface="Arial" panose="020B0604020202020204" pitchFamily="34" charset="0"/>
            </a:endParaRPr>
          </a:p>
          <a:p>
            <a:pPr marL="457200" indent="-457200">
              <a:lnSpc>
                <a:spcPct val="120000"/>
              </a:lnSpc>
              <a:spcBef>
                <a:spcPts val="1000"/>
              </a:spcBef>
              <a:buFont typeface="Wingdings" panose="05000000000000000000" pitchFamily="2" charset="2"/>
              <a:buChar char="u"/>
            </a:pPr>
            <a:r>
              <a:rPr lang="en-US" altLang="ko-KR" sz="2800" dirty="0">
                <a:latin typeface="Arial" panose="020B0604020202020204" pitchFamily="34" charset="0"/>
                <a:cs typeface="Arial" panose="020B0604020202020204" pitchFamily="34" charset="0"/>
              </a:rPr>
              <a:t>In this study, a preliminary suitability for a solidified concrete waste from decommissioning of NPPs using MKPC (Magnesium Potassium Phosphate Cement) was evaluated for both landfill and near-surface disposal sites based on safety assessment and acceptance criteria. </a:t>
            </a:r>
          </a:p>
        </p:txBody>
      </p:sp>
      <p:sp>
        <p:nvSpPr>
          <p:cNvPr id="2" name="AutoShape 3464"/>
          <p:cNvSpPr>
            <a:spLocks noChangeArrowheads="1"/>
          </p:cNvSpPr>
          <p:nvPr/>
        </p:nvSpPr>
        <p:spPr bwMode="auto">
          <a:xfrm>
            <a:off x="4957391" y="6261648"/>
            <a:ext cx="5530737" cy="1063459"/>
          </a:xfrm>
          <a:prstGeom prst="roundRect">
            <a:avLst>
              <a:gd name="adj" fmla="val 50000"/>
            </a:avLst>
          </a:prstGeom>
          <a:solidFill>
            <a:srgbClr val="660066"/>
          </a:solidFill>
          <a:ln w="9525">
            <a:solidFill>
              <a:schemeClr val="tx1"/>
            </a:solidFill>
            <a:round/>
            <a:headEnd/>
            <a:tailEnd/>
          </a:ln>
          <a:effectLst>
            <a:outerShdw dist="165100" dir="4042808" algn="ctr" rotWithShape="0">
              <a:srgbClr val="FF66FF"/>
            </a:outerShdw>
          </a:effectLst>
        </p:spPr>
        <p:txBody>
          <a:bodyPr wrap="none" anchor="ctr"/>
          <a:lstStyle>
            <a:lvl1pPr defTabSz="796925"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defTabSz="796925"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algn="ctr" eaLnBrk="1" hangingPunct="1"/>
            <a:r>
              <a:rPr lang="en-US" altLang="ko-KR" sz="4111" dirty="0">
                <a:solidFill>
                  <a:schemeClr val="bg1"/>
                </a:solidFill>
                <a:latin typeface="Arial Black" panose="020B0A04020102020204" pitchFamily="34" charset="0"/>
                <a:ea typeface="휴먼엑스포" panose="02030504000101010101" pitchFamily="18" charset="-127"/>
                <a:cs typeface="Arial" panose="020B0604020202020204" pitchFamily="34" charset="0"/>
              </a:rPr>
              <a:t>Introduction</a:t>
            </a:r>
          </a:p>
        </p:txBody>
      </p:sp>
      <p:sp>
        <p:nvSpPr>
          <p:cNvPr id="2105" name="모서리가 둥근 직사각형 43"/>
          <p:cNvSpPr>
            <a:spLocks noChangeArrowheads="1"/>
          </p:cNvSpPr>
          <p:nvPr/>
        </p:nvSpPr>
        <p:spPr bwMode="auto">
          <a:xfrm>
            <a:off x="15316926" y="6859369"/>
            <a:ext cx="14369239" cy="26292555"/>
          </a:xfrm>
          <a:prstGeom prst="roundRect">
            <a:avLst>
              <a:gd name="adj" fmla="val 3711"/>
            </a:avLst>
          </a:prstGeom>
          <a:gradFill rotWithShape="0">
            <a:gsLst>
              <a:gs pos="0">
                <a:srgbClr val="FFFF99"/>
              </a:gs>
              <a:gs pos="100000">
                <a:schemeClr val="bg1"/>
              </a:gs>
            </a:gsLst>
            <a:lin ang="5400000" scaled="1"/>
          </a:gradFill>
          <a:ln w="9525" algn="ctr">
            <a:solidFill>
              <a:schemeClr val="tx1"/>
            </a:solidFill>
            <a:round/>
            <a:headEnd/>
            <a:tailEnd/>
          </a:ln>
        </p:spPr>
        <p:txBody>
          <a:bodyPr/>
          <a:lstStyle/>
          <a:p>
            <a:pPr defTabSz="744567">
              <a:lnSpc>
                <a:spcPct val="130000"/>
              </a:lnSpc>
              <a:defRPr/>
            </a:pPr>
            <a:endParaRPr lang="en-US" altLang="ko-KR" sz="3363" dirty="0">
              <a:latin typeface="Arial" charset="0"/>
              <a:cs typeface="Arial" charset="0"/>
            </a:endParaRPr>
          </a:p>
          <a:p>
            <a:pPr marL="753466" indent="-652609">
              <a:spcBef>
                <a:spcPts val="1121"/>
              </a:spcBef>
              <a:buFont typeface="Wingdings" panose="05000000000000000000" pitchFamily="2" charset="2"/>
              <a:buChar char="q"/>
              <a:defRPr/>
            </a:pPr>
            <a:r>
              <a:rPr lang="en-US" altLang="ko-KR" sz="3363" spc="-93" dirty="0">
                <a:solidFill>
                  <a:srgbClr val="C00000"/>
                </a:solidFill>
                <a:latin typeface="Arial Black" panose="020B0A04020102020204" pitchFamily="34" charset="0"/>
                <a:ea typeface="맑은 고딕" pitchFamily="50" charset="-127"/>
                <a:cs typeface="Arial" panose="020B0604020202020204" pitchFamily="34" charset="0"/>
              </a:rPr>
              <a:t>Landfill Disposal</a:t>
            </a:r>
          </a:p>
          <a:p>
            <a:pPr marL="1260721" indent="-609596" latinLnBrk="0">
              <a:spcBef>
                <a:spcPts val="1000"/>
              </a:spcBef>
              <a:buFont typeface="Wingdings" panose="05000000000000000000" pitchFamily="2" charset="2"/>
              <a:buChar char="Ø"/>
              <a:defRPr/>
            </a:pPr>
            <a:r>
              <a:rPr lang="en-US" altLang="ko-KR" sz="2800" dirty="0">
                <a:solidFill>
                  <a:schemeClr val="tx2"/>
                </a:solidFill>
                <a:latin typeface="Arial" panose="020B0604020202020204" pitchFamily="34" charset="0"/>
                <a:cs typeface="Arial" panose="020B0604020202020204" pitchFamily="34" charset="0"/>
              </a:rPr>
              <a:t>In the case of landfill disposal, the RESRAD-Onsite code developed by ANL (Argonne National Laboratory, USA) was used for the safety assessment [4].</a:t>
            </a:r>
            <a:endParaRPr lang="en-US" altLang="ko-KR" sz="2800" spc="-93" dirty="0">
              <a:solidFill>
                <a:schemeClr val="tx2"/>
              </a:solidFill>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651125" latinLnBrk="0">
              <a:spcBef>
                <a:spcPts val="0"/>
              </a:spcBef>
              <a:defRPr/>
            </a:pPr>
            <a:endParaRPr lang="en-US" altLang="ko-KR" sz="2990" spc="-93" dirty="0">
              <a:latin typeface="Arial" panose="020B0604020202020204" pitchFamily="34" charset="0"/>
              <a:cs typeface="Arial" panose="020B0604020202020204" pitchFamily="34" charset="0"/>
            </a:endParaRPr>
          </a:p>
          <a:p>
            <a:pPr marL="753466" indent="-652609">
              <a:spcBef>
                <a:spcPts val="1121"/>
              </a:spcBef>
              <a:buFont typeface="Wingdings" panose="05000000000000000000" pitchFamily="2" charset="2"/>
              <a:buChar char="q"/>
              <a:defRPr/>
            </a:pPr>
            <a:r>
              <a:rPr lang="en-US" altLang="ko-KR" sz="3363" spc="-93" dirty="0">
                <a:solidFill>
                  <a:srgbClr val="C00000"/>
                </a:solidFill>
                <a:latin typeface="Arial Black" panose="020B0A04020102020204" pitchFamily="34" charset="0"/>
                <a:ea typeface="맑은 고딕" pitchFamily="50" charset="-127"/>
                <a:cs typeface="Arial" panose="020B0604020202020204" pitchFamily="34" charset="0"/>
              </a:rPr>
              <a:t>Near Surface Disposal</a:t>
            </a:r>
            <a:endParaRPr lang="en-US" altLang="ko-KR" sz="2616" spc="-93" dirty="0">
              <a:latin typeface="Arial" panose="020B0604020202020204" pitchFamily="34" charset="0"/>
              <a:ea typeface="맑은 고딕" pitchFamily="50" charset="-127"/>
              <a:cs typeface="Arial" panose="020B0604020202020204" pitchFamily="34" charset="0"/>
            </a:endParaRPr>
          </a:p>
          <a:p>
            <a:pPr marL="1108325" indent="-457200" latinLnBrk="0">
              <a:spcBef>
                <a:spcPts val="1000"/>
              </a:spcBef>
              <a:buFont typeface="Wingdings" panose="05000000000000000000" pitchFamily="2" charset="2"/>
              <a:buChar char="Ø"/>
              <a:defRPr/>
            </a:pPr>
            <a:r>
              <a:rPr lang="en-US" altLang="ko-KR" sz="2800" dirty="0">
                <a:latin typeface="Arial" panose="020B0604020202020204" pitchFamily="34" charset="0"/>
                <a:cs typeface="Arial" panose="020B0604020202020204" pitchFamily="34" charset="0"/>
              </a:rPr>
              <a:t>GS-TRENCH code developed by KAERI was used for the safety assessment of near surface disposal [6]. </a:t>
            </a:r>
            <a:endParaRPr lang="en-US" altLang="ko-KR" sz="2800"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a:p>
            <a:pPr marL="651125" latinLnBrk="0">
              <a:spcBef>
                <a:spcPts val="0"/>
              </a:spcBef>
              <a:defRPr/>
            </a:pPr>
            <a:endParaRPr lang="en-US" altLang="ko-KR" sz="2616" spc="-93" dirty="0">
              <a:latin typeface="Arial" panose="020B0604020202020204" pitchFamily="34" charset="0"/>
              <a:ea typeface="맑은 고딕" pitchFamily="50" charset="-127"/>
              <a:cs typeface="Arial" panose="020B0604020202020204" pitchFamily="34" charset="0"/>
            </a:endParaRPr>
          </a:p>
        </p:txBody>
      </p:sp>
      <p:sp>
        <p:nvSpPr>
          <p:cNvPr id="2106" name="AutoShape 3633"/>
          <p:cNvSpPr>
            <a:spLocks noChangeArrowheads="1"/>
          </p:cNvSpPr>
          <p:nvPr/>
        </p:nvSpPr>
        <p:spPr bwMode="auto">
          <a:xfrm>
            <a:off x="17240461" y="6321971"/>
            <a:ext cx="10666251" cy="1063459"/>
          </a:xfrm>
          <a:prstGeom prst="roundRect">
            <a:avLst>
              <a:gd name="adj" fmla="val 50000"/>
            </a:avLst>
          </a:prstGeom>
          <a:solidFill>
            <a:srgbClr val="996600"/>
          </a:solidFill>
          <a:ln w="9525">
            <a:solidFill>
              <a:schemeClr val="tx1"/>
            </a:solidFill>
            <a:round/>
            <a:headEnd/>
            <a:tailEnd/>
          </a:ln>
          <a:effectLst>
            <a:outerShdw dist="165100" dir="4042808" algn="ctr" rotWithShape="0">
              <a:srgbClr val="FFCC00"/>
            </a:outerShdw>
          </a:effectLst>
        </p:spPr>
        <p:txBody>
          <a:bodyPr wrap="none" anchor="ctr"/>
          <a:lstStyle>
            <a:lvl1pPr defTabSz="796925"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defTabSz="796925"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algn="ctr" eaLnBrk="1" hangingPunct="1"/>
            <a:r>
              <a:rPr lang="en-US" altLang="ko-KR" sz="4111" spc="-93" dirty="0">
                <a:solidFill>
                  <a:schemeClr val="bg1"/>
                </a:solidFill>
                <a:latin typeface="Arial Black" panose="020B0A04020102020204" pitchFamily="34" charset="0"/>
                <a:ea typeface="휴먼엑스포" panose="02030504000101010101" pitchFamily="18" charset="-127"/>
                <a:cs typeface="Arial" panose="020B0604020202020204" pitchFamily="34" charset="0"/>
              </a:rPr>
              <a:t>Disposal Safety Assessment</a:t>
            </a:r>
          </a:p>
        </p:txBody>
      </p:sp>
      <p:sp>
        <p:nvSpPr>
          <p:cNvPr id="2107" name="모서리가 둥근 직사각형 46"/>
          <p:cNvSpPr>
            <a:spLocks noChangeArrowheads="1"/>
          </p:cNvSpPr>
          <p:nvPr/>
        </p:nvSpPr>
        <p:spPr bwMode="auto">
          <a:xfrm>
            <a:off x="533211" y="21059916"/>
            <a:ext cx="14379095" cy="14506434"/>
          </a:xfrm>
          <a:prstGeom prst="roundRect">
            <a:avLst>
              <a:gd name="adj" fmla="val 4787"/>
            </a:avLst>
          </a:prstGeom>
          <a:gradFill rotWithShape="0">
            <a:gsLst>
              <a:gs pos="0">
                <a:srgbClr val="66FFFF"/>
              </a:gs>
              <a:gs pos="100000">
                <a:schemeClr val="bg1"/>
              </a:gs>
            </a:gsLst>
            <a:lin ang="5400000" scaled="1"/>
          </a:gradFill>
          <a:ln w="9525" algn="ctr">
            <a:solidFill>
              <a:schemeClr val="tx1"/>
            </a:solidFill>
            <a:round/>
            <a:headEnd/>
            <a:tailEnd/>
          </a:ln>
        </p:spPr>
        <p:txBody>
          <a:bodyPr lIns="0" tIns="0" rIns="0" bIns="0"/>
          <a:lstStyle>
            <a:lvl1pPr defTabSz="796925"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defTabSz="796925"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eaLnBrk="1" hangingPunct="1">
              <a:lnSpc>
                <a:spcPct val="120000"/>
              </a:lnSpc>
            </a:pPr>
            <a:endParaRPr lang="en-US" altLang="ko-KR" sz="3363" dirty="0">
              <a:latin typeface="맑은 고딕" panose="020B0503020000020004" pitchFamily="50" charset="-127"/>
              <a:ea typeface="맑은 고딕" panose="020B0503020000020004" pitchFamily="50" charset="-127"/>
              <a:cs typeface="Arial" panose="020B0604020202020204" pitchFamily="34" charset="0"/>
              <a:sym typeface="Wingdings" panose="05000000000000000000" pitchFamily="2" charset="2"/>
            </a:endParaRPr>
          </a:p>
          <a:p>
            <a:pPr marL="457200" indent="-457200" eaLnBrk="1" hangingPunct="1">
              <a:lnSpc>
                <a:spcPct val="120000"/>
              </a:lnSpc>
              <a:spcBef>
                <a:spcPts val="1200"/>
              </a:spcBef>
              <a:buFont typeface="Wingdings" panose="05000000000000000000" pitchFamily="2" charset="2"/>
              <a:buChar char="u"/>
            </a:pPr>
            <a:r>
              <a:rPr lang="en-US" altLang="ko-KR" sz="2800" dirty="0">
                <a:latin typeface="Arial" panose="020B0604020202020204" pitchFamily="34" charset="0"/>
                <a:cs typeface="Arial" panose="020B0604020202020204" pitchFamily="34" charset="0"/>
              </a:rPr>
              <a:t>A recent research suggested the use of magnesium potassium phosphate cement (MKPC) to solidify concrete powder waste generated from decommissioning of nuclear power plants [3]. </a:t>
            </a:r>
          </a:p>
          <a:p>
            <a:pPr marL="457200" indent="-457200" eaLnBrk="1" hangingPunct="1">
              <a:lnSpc>
                <a:spcPct val="120000"/>
              </a:lnSpc>
              <a:spcBef>
                <a:spcPts val="1200"/>
              </a:spcBef>
              <a:buFont typeface="Wingdings" panose="05000000000000000000" pitchFamily="2" charset="2"/>
              <a:buChar char="u"/>
            </a:pPr>
            <a:r>
              <a:rPr lang="en-US" altLang="ko-KR" sz="2800" dirty="0">
                <a:latin typeface="Arial" panose="020B0604020202020204" pitchFamily="34" charset="0"/>
                <a:cs typeface="Arial" panose="020B0604020202020204" pitchFamily="34" charset="0"/>
              </a:rPr>
              <a:t>It has been also demonstrated that the concrete powder waste solidified with MKPC can be used to immobilize radioactive concrete waste [3]. </a:t>
            </a:r>
            <a:endParaRPr lang="en-US" altLang="ko-KR" sz="2800" dirty="0">
              <a:solidFill>
                <a:srgbClr val="0000CC"/>
              </a:solidFill>
              <a:latin typeface="Arial" panose="020B0604020202020204" pitchFamily="34" charset="0"/>
              <a:ea typeface="맑은 고딕" pitchFamily="50" charset="-127"/>
              <a:cs typeface="Arial" panose="020B0604020202020204" pitchFamily="34" charset="0"/>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marL="533952" indent="-533952" eaLnBrk="1" hangingPunct="1">
              <a:lnSpc>
                <a:spcPct val="120000"/>
              </a:lnSpc>
              <a:buFont typeface="Wingdings" panose="05000000000000000000" pitchFamily="2" charset="2"/>
              <a:buChar char="q"/>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eaLnBrk="1" hangingPunct="1">
              <a:lnSpc>
                <a:spcPct val="120000"/>
              </a:lnSpc>
            </a:pPr>
            <a:endParaRPr lang="en-US" altLang="ko-KR" sz="3363" dirty="0">
              <a:solidFill>
                <a:srgbClr val="0000CC"/>
              </a:solidFill>
              <a:latin typeface="Arial Black" panose="020B0A04020102020204" pitchFamily="34" charset="0"/>
              <a:ea typeface="맑은 고딕" pitchFamily="50" charset="-127"/>
              <a:sym typeface="Wingdings"/>
            </a:endParaRPr>
          </a:p>
          <a:p>
            <a:pPr marL="533952" indent="-533952" eaLnBrk="1" hangingPunct="1">
              <a:lnSpc>
                <a:spcPct val="120000"/>
              </a:lnSpc>
              <a:buFont typeface="Wingdings" panose="05000000000000000000" pitchFamily="2" charset="2"/>
              <a:buChar char="q"/>
            </a:pPr>
            <a:endParaRPr lang="en-US" altLang="ko-KR" sz="3363" dirty="0">
              <a:solidFill>
                <a:srgbClr val="0000CC"/>
              </a:solidFill>
              <a:latin typeface="Arial Black" panose="020B0A04020102020204" pitchFamily="34" charset="0"/>
              <a:ea typeface="맑은 고딕" pitchFamily="50" charset="-127"/>
              <a:sym typeface="Wingdings"/>
            </a:endParaRPr>
          </a:p>
        </p:txBody>
      </p:sp>
      <p:sp>
        <p:nvSpPr>
          <p:cNvPr id="2108" name="AutoShape 3633"/>
          <p:cNvSpPr>
            <a:spLocks noChangeArrowheads="1"/>
          </p:cNvSpPr>
          <p:nvPr/>
        </p:nvSpPr>
        <p:spPr bwMode="auto">
          <a:xfrm>
            <a:off x="2046062" y="20566499"/>
            <a:ext cx="11227321" cy="915694"/>
          </a:xfrm>
          <a:prstGeom prst="roundRect">
            <a:avLst>
              <a:gd name="adj" fmla="val 50000"/>
            </a:avLst>
          </a:prstGeom>
          <a:solidFill>
            <a:srgbClr val="0000FF"/>
          </a:solidFill>
          <a:ln w="9525">
            <a:solidFill>
              <a:schemeClr val="tx1"/>
            </a:solidFill>
            <a:round/>
            <a:headEnd/>
            <a:tailEnd/>
          </a:ln>
          <a:effectLst>
            <a:outerShdw dist="165100" dir="4042808" algn="ctr" rotWithShape="0">
              <a:srgbClr val="0066FF"/>
            </a:outerShdw>
          </a:effectLst>
        </p:spPr>
        <p:txBody>
          <a:bodyPr wrap="none" anchor="ctr"/>
          <a:lstStyle>
            <a:lvl1pPr defTabSz="796925"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defTabSz="796925"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algn="ctr" eaLnBrk="1" hangingPunct="1"/>
            <a:r>
              <a:rPr lang="en-US" altLang="ko-KR" sz="4111" spc="-93" dirty="0">
                <a:solidFill>
                  <a:schemeClr val="bg1"/>
                </a:solidFill>
                <a:latin typeface="Arial Black" panose="020B0A04020102020204" pitchFamily="34" charset="0"/>
                <a:ea typeface="휴먼엑스포" panose="02030504000101010101" pitchFamily="18" charset="-127"/>
                <a:cs typeface="Arial" panose="020B0604020202020204" pitchFamily="34" charset="0"/>
              </a:rPr>
              <a:t>Solidified Decommissioning Wastes</a:t>
            </a:r>
          </a:p>
        </p:txBody>
      </p:sp>
      <p:sp>
        <p:nvSpPr>
          <p:cNvPr id="2158" name="모서리가 둥근 직사각형 46"/>
          <p:cNvSpPr>
            <a:spLocks noChangeArrowheads="1"/>
          </p:cNvSpPr>
          <p:nvPr/>
        </p:nvSpPr>
        <p:spPr bwMode="auto">
          <a:xfrm>
            <a:off x="15264798" y="33933276"/>
            <a:ext cx="14477203" cy="7189376"/>
          </a:xfrm>
          <a:prstGeom prst="roundRect">
            <a:avLst>
              <a:gd name="adj" fmla="val 7894"/>
            </a:avLst>
          </a:prstGeom>
          <a:gradFill rotWithShape="0">
            <a:gsLst>
              <a:gs pos="0">
                <a:srgbClr val="99FFCC"/>
              </a:gs>
              <a:gs pos="100000">
                <a:schemeClr val="bg1"/>
              </a:gs>
            </a:gsLst>
            <a:lin ang="5400000" scaled="1"/>
          </a:gradFill>
          <a:ln w="9525" algn="ctr">
            <a:solidFill>
              <a:schemeClr val="tx1"/>
            </a:solidFill>
            <a:round/>
            <a:headEnd/>
            <a:tailEnd/>
          </a:ln>
        </p:spPr>
        <p:txBody>
          <a:bodyPr lIns="0" tIns="0" rIns="0" bIns="0"/>
          <a:lstStyle/>
          <a:p>
            <a:pPr defTabSz="744567">
              <a:lnSpc>
                <a:spcPct val="120000"/>
              </a:lnSpc>
              <a:spcBef>
                <a:spcPts val="1121"/>
              </a:spcBef>
              <a:defRPr/>
            </a:pPr>
            <a:endParaRPr lang="en-US" altLang="ko-KR" sz="2168" dirty="0">
              <a:latin typeface="맑은 고딕" pitchFamily="50" charset="-127"/>
              <a:ea typeface="맑은 고딕" pitchFamily="50" charset="-127"/>
              <a:cs typeface="Arial" charset="0"/>
              <a:sym typeface="Wingdings" pitchFamily="2" charset="2"/>
            </a:endParaRPr>
          </a:p>
          <a:p>
            <a:pPr marL="528638" indent="-528638">
              <a:lnSpc>
                <a:spcPct val="120000"/>
              </a:lnSpc>
              <a:spcBef>
                <a:spcPts val="600"/>
              </a:spcBef>
              <a:buFont typeface="Wingdings" panose="05000000000000000000" pitchFamily="2" charset="2"/>
              <a:buChar char="u"/>
            </a:pPr>
            <a:r>
              <a:rPr lang="en-US" altLang="ko-KR" sz="2400" b="1" dirty="0">
                <a:solidFill>
                  <a:srgbClr val="0000FF"/>
                </a:solidFill>
                <a:latin typeface="Arial" panose="020B0604020202020204" pitchFamily="34" charset="0"/>
                <a:cs typeface="Arial" panose="020B0604020202020204" pitchFamily="34" charset="0"/>
              </a:rPr>
              <a:t>Based on the results of safety assessment for the landfill and near-surface disposal sites, the solidified decommissioning concrete waste using MKPC is postulated to be acceptable to both disposal sites in the of radiological aspect because their calculated exposure doses are estimated to be less than the regulatory safety goal (0.1 mSv/</a:t>
            </a:r>
            <a:r>
              <a:rPr lang="en-US" altLang="ko-KR" sz="2400" b="1" dirty="0" err="1">
                <a:solidFill>
                  <a:srgbClr val="0000FF"/>
                </a:solidFill>
                <a:latin typeface="Arial" panose="020B0604020202020204" pitchFamily="34" charset="0"/>
                <a:cs typeface="Arial" panose="020B0604020202020204" pitchFamily="34" charset="0"/>
              </a:rPr>
              <a:t>yr</a:t>
            </a:r>
            <a:r>
              <a:rPr lang="en-US" altLang="ko-KR" sz="2400" b="1" dirty="0">
                <a:solidFill>
                  <a:srgbClr val="0000FF"/>
                </a:solidFill>
                <a:latin typeface="Arial" panose="020B0604020202020204" pitchFamily="34" charset="0"/>
                <a:cs typeface="Arial" panose="020B0604020202020204" pitchFamily="34" charset="0"/>
              </a:rPr>
              <a:t>).</a:t>
            </a:r>
          </a:p>
          <a:p>
            <a:pPr marL="528638" indent="-528638">
              <a:lnSpc>
                <a:spcPct val="120000"/>
              </a:lnSpc>
              <a:spcBef>
                <a:spcPts val="600"/>
              </a:spcBef>
              <a:buFont typeface="Wingdings" panose="05000000000000000000" pitchFamily="2" charset="2"/>
              <a:buChar char="u"/>
            </a:pPr>
            <a:r>
              <a:rPr lang="en-US" altLang="ko-KR" sz="2400" b="1" dirty="0">
                <a:solidFill>
                  <a:srgbClr val="0000FF"/>
                </a:solidFill>
                <a:latin typeface="Arial" panose="020B0604020202020204" pitchFamily="34" charset="0"/>
                <a:cs typeface="Arial" panose="020B0604020202020204" pitchFamily="34" charset="0"/>
              </a:rPr>
              <a:t>The characteristics of the solidified waste form using MKPC was also estimated to be acceptable to the both radioactive waste repositories due to following facts [3]:</a:t>
            </a:r>
          </a:p>
          <a:p>
            <a:pPr marL="895350" indent="-361950">
              <a:lnSpc>
                <a:spcPct val="120000"/>
              </a:lnSpc>
              <a:spcBef>
                <a:spcPts val="600"/>
              </a:spcBef>
              <a:buFont typeface="Arial" panose="020B0604020202020204" pitchFamily="34" charset="0"/>
              <a:buChar char="•"/>
            </a:pPr>
            <a:r>
              <a:rPr lang="en-US" altLang="ko-KR" sz="2400" b="1" dirty="0">
                <a:solidFill>
                  <a:srgbClr val="0000FF"/>
                </a:solidFill>
                <a:latin typeface="Arial" panose="020B0604020202020204" pitchFamily="34" charset="0"/>
                <a:cs typeface="Arial" panose="020B0604020202020204" pitchFamily="34" charset="0"/>
              </a:rPr>
              <a:t>the compressive strength of the solid waste using MKPC showed &gt; 45 MPa, which satisfies the waste acceptance criterion (3.45 MPa), and </a:t>
            </a:r>
          </a:p>
          <a:p>
            <a:pPr marL="895350" indent="-361950">
              <a:lnSpc>
                <a:spcPct val="120000"/>
              </a:lnSpc>
              <a:spcBef>
                <a:spcPts val="600"/>
              </a:spcBef>
              <a:buFont typeface="Arial" panose="020B0604020202020204" pitchFamily="34" charset="0"/>
              <a:buChar char="•"/>
            </a:pPr>
            <a:r>
              <a:rPr lang="en-US" altLang="ko-KR" sz="2400" b="1" dirty="0">
                <a:solidFill>
                  <a:srgbClr val="0000FF"/>
                </a:solidFill>
                <a:latin typeface="Arial" panose="020B0604020202020204" pitchFamily="34" charset="0"/>
                <a:cs typeface="Arial" panose="020B0604020202020204" pitchFamily="34" charset="0"/>
              </a:rPr>
              <a:t>the leaching indices of Cs, Co, and Sr analyzed following the ANS 16.1 procedure, were 11.45, 17.63, and 15.66, respectively; these also satisfy the waste acceptance criterion (&gt; 6).</a:t>
            </a:r>
          </a:p>
          <a:p>
            <a:pPr marL="528638" indent="-528638">
              <a:lnSpc>
                <a:spcPct val="120000"/>
              </a:lnSpc>
              <a:spcBef>
                <a:spcPts val="600"/>
              </a:spcBef>
              <a:buFont typeface="Wingdings" panose="05000000000000000000" pitchFamily="2" charset="2"/>
              <a:buChar char="u"/>
            </a:pPr>
            <a:r>
              <a:rPr lang="en-US" altLang="ko-KR" sz="2400" b="1" dirty="0">
                <a:solidFill>
                  <a:srgbClr val="0000FF"/>
                </a:solidFill>
                <a:latin typeface="Arial" panose="020B0604020202020204" pitchFamily="34" charset="0"/>
                <a:cs typeface="Arial" panose="020B0604020202020204" pitchFamily="34" charset="0"/>
              </a:rPr>
              <a:t>Therefore, based on the results of safety assessments and characteristic study for the solid waste form, it can be preliminarily concluded that MKPC can be used to immobilize radioactive concrete wastes generated during the decommissioning of nuclear power plants and suitable to both landfill and near surface disposal.</a:t>
            </a:r>
          </a:p>
        </p:txBody>
      </p:sp>
      <p:sp>
        <p:nvSpPr>
          <p:cNvPr id="3" name="AutoShape 3633"/>
          <p:cNvSpPr>
            <a:spLocks noChangeArrowheads="1"/>
          </p:cNvSpPr>
          <p:nvPr/>
        </p:nvSpPr>
        <p:spPr bwMode="auto">
          <a:xfrm>
            <a:off x="17542617" y="33496694"/>
            <a:ext cx="9553093" cy="867537"/>
          </a:xfrm>
          <a:prstGeom prst="roundRect">
            <a:avLst>
              <a:gd name="adj" fmla="val 50000"/>
            </a:avLst>
          </a:prstGeom>
          <a:solidFill>
            <a:srgbClr val="006600"/>
          </a:solidFill>
          <a:ln w="9525">
            <a:solidFill>
              <a:schemeClr val="tx1"/>
            </a:solidFill>
            <a:round/>
            <a:headEnd/>
            <a:tailEnd/>
          </a:ln>
          <a:effectLst>
            <a:outerShdw dist="165100" dir="4042808" algn="ctr" rotWithShape="0">
              <a:srgbClr val="99FF33"/>
            </a:outerShdw>
          </a:effectLst>
        </p:spPr>
        <p:txBody>
          <a:bodyPr wrap="none" anchor="ctr"/>
          <a:lstStyle>
            <a:lvl1pPr defTabSz="796925"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defTabSz="796925"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defTabSz="796925"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defTabSz="796925"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algn="ctr" eaLnBrk="1" hangingPunct="1"/>
            <a:r>
              <a:rPr lang="en-US" altLang="ko-KR" sz="4111" dirty="0">
                <a:solidFill>
                  <a:schemeClr val="bg1"/>
                </a:solidFill>
                <a:latin typeface="Arial Black" panose="020B0A04020102020204" pitchFamily="34" charset="0"/>
                <a:ea typeface="휴먼엑스포" panose="02030504000101010101" pitchFamily="18" charset="-127"/>
                <a:cs typeface="Arial" panose="020B0604020202020204" pitchFamily="34" charset="0"/>
              </a:rPr>
              <a:t>Preliminary Suitability</a:t>
            </a:r>
          </a:p>
        </p:txBody>
      </p:sp>
      <p:sp>
        <p:nvSpPr>
          <p:cNvPr id="2159" name="Rectangle 3677"/>
          <p:cNvSpPr>
            <a:spLocks noChangeArrowheads="1"/>
          </p:cNvSpPr>
          <p:nvPr/>
        </p:nvSpPr>
        <p:spPr bwMode="auto">
          <a:xfrm>
            <a:off x="14786234" y="10413104"/>
            <a:ext cx="184731" cy="43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굴림" panose="020B0600000101010101" pitchFamily="50" charset="-127"/>
              </a:defRPr>
            </a:lvl1pPr>
            <a:lvl2pPr marL="742950" indent="-285750" eaLnBrk="0" hangingPunct="0">
              <a:defRPr kumimoji="1" sz="2400">
                <a:solidFill>
                  <a:schemeClr val="tx1"/>
                </a:solidFill>
                <a:latin typeface="Times New Roman" panose="02020603050405020304" pitchFamily="18" charset="0"/>
                <a:ea typeface="굴림" panose="020B0600000101010101" pitchFamily="50" charset="-127"/>
              </a:defRPr>
            </a:lvl2pPr>
            <a:lvl3pPr marL="1143000" indent="-228600" eaLnBrk="0" hangingPunct="0">
              <a:defRPr kumimoji="1" sz="2400">
                <a:solidFill>
                  <a:schemeClr val="tx1"/>
                </a:solidFill>
                <a:latin typeface="Times New Roman" panose="02020603050405020304" pitchFamily="18" charset="0"/>
                <a:ea typeface="굴림" panose="020B0600000101010101" pitchFamily="50" charset="-127"/>
              </a:defRPr>
            </a:lvl3pPr>
            <a:lvl4pPr marL="1600200" indent="-228600" eaLnBrk="0" hangingPunct="0">
              <a:defRPr kumimoji="1" sz="2400">
                <a:solidFill>
                  <a:schemeClr val="tx1"/>
                </a:solidFill>
                <a:latin typeface="Times New Roman" panose="02020603050405020304" pitchFamily="18" charset="0"/>
                <a:ea typeface="굴림" panose="020B0600000101010101" pitchFamily="50" charset="-127"/>
              </a:defRPr>
            </a:lvl4pPr>
            <a:lvl5pPr marL="2057400" indent="-228600" eaLnBrk="0" hangingPunct="0">
              <a:defRPr kumimoji="1" sz="2400">
                <a:solidFill>
                  <a:schemeClr val="tx1"/>
                </a:solidFill>
                <a:latin typeface="Times New Roman" panose="02020603050405020304" pitchFamily="18" charset="0"/>
                <a:ea typeface="굴림" panose="020B0600000101010101" pitchFamily="50" charset="-127"/>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굴림" panose="020B0600000101010101" pitchFamily="50" charset="-127"/>
              </a:defRPr>
            </a:lvl9pPr>
          </a:lstStyle>
          <a:p>
            <a:pPr eaLnBrk="1" hangingPunct="1"/>
            <a:endParaRPr lang="ko-KR" altLang="en-US" sz="2242"/>
          </a:p>
        </p:txBody>
      </p:sp>
      <p:pic>
        <p:nvPicPr>
          <p:cNvPr id="2162" name="그림 32" descr="KAERI_ Sig_A.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11" y="41521090"/>
            <a:ext cx="4677697" cy="12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모서리가 둥근 직사각형 41"/>
          <p:cNvSpPr/>
          <p:nvPr/>
        </p:nvSpPr>
        <p:spPr bwMode="auto">
          <a:xfrm>
            <a:off x="3932255" y="277379"/>
            <a:ext cx="22861299" cy="1241358"/>
          </a:xfrm>
          <a:prstGeom prst="roundRect">
            <a:avLst>
              <a:gd name="adj" fmla="val 50000"/>
            </a:avLst>
          </a:prstGeom>
          <a:noFill/>
          <a:ln w="28575">
            <a:solidFill>
              <a:schemeClr val="tx1"/>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84087" tIns="43725" rIns="84087" bIns="43725" anchor="ctr"/>
          <a:lstStyle/>
          <a:p>
            <a:pPr algn="ctr">
              <a:defRPr/>
            </a:pPr>
            <a:r>
              <a:rPr lang="en-US" altLang="ko-KR" sz="4000" b="1" dirty="0">
                <a:solidFill>
                  <a:srgbClr val="990000"/>
                </a:solidFill>
                <a:latin typeface="맑은 고딕" pitchFamily="50" charset="-127"/>
                <a:ea typeface="맑은 고딕" pitchFamily="50" charset="-127"/>
                <a:cs typeface="Arial" pitchFamily="34" charset="0"/>
              </a:rPr>
              <a:t>The Korean Nuclear Society</a:t>
            </a:r>
            <a:r>
              <a:rPr lang="ko-KR" altLang="en-US" sz="4000" b="1" dirty="0">
                <a:solidFill>
                  <a:srgbClr val="990000"/>
                </a:solidFill>
                <a:latin typeface="맑은 고딕" pitchFamily="50" charset="-127"/>
                <a:ea typeface="맑은 고딕" pitchFamily="50" charset="-127"/>
                <a:cs typeface="Arial" pitchFamily="34" charset="0"/>
              </a:rPr>
              <a:t> </a:t>
            </a:r>
            <a:r>
              <a:rPr lang="en-US" altLang="ko-KR" sz="4000" b="1" dirty="0">
                <a:solidFill>
                  <a:srgbClr val="990000"/>
                </a:solidFill>
                <a:latin typeface="맑은 고딕" pitchFamily="50" charset="-127"/>
                <a:ea typeface="맑은 고딕" pitchFamily="50" charset="-127"/>
                <a:cs typeface="Arial" pitchFamily="34" charset="0"/>
              </a:rPr>
              <a:t>2022</a:t>
            </a:r>
            <a:r>
              <a:rPr lang="ko-KR" altLang="en-US" sz="4000" b="1" dirty="0">
                <a:solidFill>
                  <a:srgbClr val="990000"/>
                </a:solidFill>
                <a:latin typeface="맑은 고딕" pitchFamily="50" charset="-127"/>
                <a:ea typeface="맑은 고딕" pitchFamily="50" charset="-127"/>
                <a:cs typeface="Arial" pitchFamily="34" charset="0"/>
              </a:rPr>
              <a:t> </a:t>
            </a:r>
            <a:r>
              <a:rPr lang="en-US" altLang="ko-KR" sz="4000" b="1" dirty="0">
                <a:solidFill>
                  <a:srgbClr val="990000"/>
                </a:solidFill>
                <a:latin typeface="맑은 고딕" pitchFamily="50" charset="-127"/>
                <a:ea typeface="맑은 고딕" pitchFamily="50" charset="-127"/>
                <a:cs typeface="Arial" pitchFamily="34" charset="0"/>
              </a:rPr>
              <a:t>Spring Meeting, May 18-19, 2022, </a:t>
            </a:r>
            <a:r>
              <a:rPr lang="en-US" altLang="ko-KR" sz="4000" b="1" dirty="0" err="1">
                <a:solidFill>
                  <a:srgbClr val="990000"/>
                </a:solidFill>
                <a:latin typeface="맑은 고딕" pitchFamily="50" charset="-127"/>
                <a:ea typeface="맑은 고딕" pitchFamily="50" charset="-127"/>
                <a:cs typeface="Arial" pitchFamily="34" charset="0"/>
              </a:rPr>
              <a:t>Jeju</a:t>
            </a:r>
            <a:r>
              <a:rPr lang="ko-KR" altLang="en-US" sz="4000" b="1" dirty="0">
                <a:solidFill>
                  <a:srgbClr val="990000"/>
                </a:solidFill>
                <a:latin typeface="맑은 고딕" pitchFamily="50" charset="-127"/>
                <a:ea typeface="맑은 고딕" pitchFamily="50" charset="-127"/>
                <a:cs typeface="Arial" pitchFamily="34" charset="0"/>
              </a:rPr>
              <a:t> </a:t>
            </a:r>
            <a:r>
              <a:rPr lang="en-US" altLang="ko-KR" sz="4000" b="1" dirty="0">
                <a:solidFill>
                  <a:srgbClr val="990000"/>
                </a:solidFill>
                <a:latin typeface="맑은 고딕" pitchFamily="50" charset="-127"/>
                <a:ea typeface="맑은 고딕" pitchFamily="50" charset="-127"/>
                <a:cs typeface="Arial" pitchFamily="34" charset="0"/>
              </a:rPr>
              <a:t>ICC</a:t>
            </a:r>
            <a:r>
              <a:rPr lang="ko-KR" altLang="en-US" sz="4000" b="1" dirty="0">
                <a:solidFill>
                  <a:srgbClr val="990000"/>
                </a:solidFill>
                <a:latin typeface="맑은 고딕" pitchFamily="50" charset="-127"/>
                <a:ea typeface="맑은 고딕" pitchFamily="50" charset="-127"/>
                <a:cs typeface="Arial" pitchFamily="34" charset="0"/>
              </a:rPr>
              <a:t> </a:t>
            </a:r>
            <a:endParaRPr lang="en-US" altLang="ko-KR" sz="4000" b="1" dirty="0">
              <a:solidFill>
                <a:srgbClr val="990000"/>
              </a:solidFill>
              <a:latin typeface="맑은 고딕" pitchFamily="50" charset="-127"/>
              <a:ea typeface="맑은 고딕" pitchFamily="50" charset="-127"/>
              <a:cs typeface="Arial" pitchFamily="34" charset="0"/>
            </a:endParaRPr>
          </a:p>
        </p:txBody>
      </p:sp>
      <p:sp>
        <p:nvSpPr>
          <p:cNvPr id="6" name="TextBox 5"/>
          <p:cNvSpPr txBox="1"/>
          <p:nvPr/>
        </p:nvSpPr>
        <p:spPr bwMode="auto">
          <a:xfrm>
            <a:off x="6504565" y="41716169"/>
            <a:ext cx="23077343" cy="945549"/>
          </a:xfrm>
          <a:prstGeom prst="rect">
            <a:avLst/>
          </a:prstGeom>
          <a:noFill/>
          <a:ln w="9525">
            <a:noFill/>
            <a:miter lim="800000"/>
            <a:headEnd/>
            <a:tailEnd/>
          </a:ln>
        </p:spPr>
        <p:txBody>
          <a:bodyPr wrap="square" lIns="82965" tIns="41482" rIns="82965" bIns="41482" rtlCol="0">
            <a:spAutoFit/>
          </a:bodyPr>
          <a:lstStyle/>
          <a:p>
            <a:pPr algn="just" defTabSz="744567"/>
            <a:r>
              <a:rPr lang="en-US" altLang="ko-KR" sz="2800" dirty="0">
                <a:latin typeface="Arial" panose="020B0604020202020204" pitchFamily="34" charset="0"/>
                <a:cs typeface="Arial" panose="020B0604020202020204" pitchFamily="34" charset="0"/>
              </a:rPr>
              <a:t>This work was supported by National Research Foundation of Korea (NRF) grant funded by the Korea government (Ministry of Science and ICT, MSIT) (No. 2017M2B2B1072407)</a:t>
            </a:r>
            <a:endParaRPr lang="en-US" altLang="ko-KR" sz="2800" dirty="0">
              <a:latin typeface="Arial" panose="020B0604020202020204" pitchFamily="34" charset="0"/>
              <a:ea typeface="굴림" charset="-127"/>
              <a:cs typeface="Arial" panose="020B0604020202020204" pitchFamily="34" charset="0"/>
            </a:endParaRPr>
          </a:p>
        </p:txBody>
      </p:sp>
      <p:sp>
        <p:nvSpPr>
          <p:cNvPr id="4" name="직사각형 3"/>
          <p:cNvSpPr/>
          <p:nvPr/>
        </p:nvSpPr>
        <p:spPr bwMode="auto">
          <a:xfrm>
            <a:off x="256313" y="277379"/>
            <a:ext cx="3225345" cy="115971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5433" tIns="42716" rIns="85433" bIns="42716" numCol="1" rtlCol="0" anchor="ctr" anchorCtr="0" compatLnSpc="1">
            <a:prstTxWarp prst="textNoShape">
              <a:avLst/>
            </a:prstTxWarp>
          </a:bodyPr>
          <a:lstStyle/>
          <a:p>
            <a:pPr algn="ctr" defTabSz="744567"/>
            <a:r>
              <a:rPr lang="en-US" altLang="ko-KR" sz="4800" dirty="0">
                <a:latin typeface="Arial Black" panose="020B0A04020102020204" pitchFamily="34" charset="0"/>
              </a:rPr>
              <a:t>P03C09</a:t>
            </a:r>
            <a:endParaRPr lang="ko-KR" altLang="en-US" sz="4800" dirty="0">
              <a:latin typeface="Arial Black" panose="020B0A04020102020204" pitchFamily="34" charset="0"/>
            </a:endParaRPr>
          </a:p>
        </p:txBody>
      </p:sp>
      <p:graphicFrame>
        <p:nvGraphicFramePr>
          <p:cNvPr id="9" name="표 8">
            <a:extLst>
              <a:ext uri="{FF2B5EF4-FFF2-40B4-BE49-F238E27FC236}">
                <a16:creationId xmlns:a16="http://schemas.microsoft.com/office/drawing/2014/main" id="{BABF0E8C-91BF-4416-AB12-84632BE9C140}"/>
              </a:ext>
            </a:extLst>
          </p:cNvPr>
          <p:cNvGraphicFramePr>
            <a:graphicFrameLocks noGrp="1"/>
          </p:cNvGraphicFramePr>
          <p:nvPr>
            <p:extLst>
              <p:ext uri="{D42A27DB-BD31-4B8C-83A1-F6EECF244321}">
                <p14:modId xmlns:p14="http://schemas.microsoft.com/office/powerpoint/2010/main" val="3064031502"/>
              </p:ext>
            </p:extLst>
          </p:nvPr>
        </p:nvGraphicFramePr>
        <p:xfrm>
          <a:off x="2881483" y="10081158"/>
          <a:ext cx="9781486" cy="3936069"/>
        </p:xfrm>
        <a:graphic>
          <a:graphicData uri="http://schemas.openxmlformats.org/drawingml/2006/table">
            <a:tbl>
              <a:tblPr firstRow="1" firstCol="1" bandRow="1">
                <a:tableStyleId>{5C22544A-7EE6-4342-B048-85BDC9FD1C3A}</a:tableStyleId>
              </a:tblPr>
              <a:tblGrid>
                <a:gridCol w="6101324">
                  <a:extLst>
                    <a:ext uri="{9D8B030D-6E8A-4147-A177-3AD203B41FA5}">
                      <a16:colId xmlns:a16="http://schemas.microsoft.com/office/drawing/2014/main" val="942845398"/>
                    </a:ext>
                  </a:extLst>
                </a:gridCol>
                <a:gridCol w="2453442">
                  <a:extLst>
                    <a:ext uri="{9D8B030D-6E8A-4147-A177-3AD203B41FA5}">
                      <a16:colId xmlns:a16="http://schemas.microsoft.com/office/drawing/2014/main" val="4184851324"/>
                    </a:ext>
                  </a:extLst>
                </a:gridCol>
                <a:gridCol w="1226720">
                  <a:extLst>
                    <a:ext uri="{9D8B030D-6E8A-4147-A177-3AD203B41FA5}">
                      <a16:colId xmlns:a16="http://schemas.microsoft.com/office/drawing/2014/main" val="128202902"/>
                    </a:ext>
                  </a:extLst>
                </a:gridCol>
              </a:tblGrid>
              <a:tr h="437341">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Radioactive wastes</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Amount (ton)</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74981405"/>
                  </a:ext>
                </a:extLst>
              </a:tr>
              <a:tr h="437341">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Activated steel</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650</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10.5</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766410"/>
                  </a:ext>
                </a:extLst>
              </a:tr>
              <a:tr h="437341">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Activated concrete</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300</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4.9</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678206"/>
                  </a:ext>
                </a:extLst>
              </a:tr>
              <a:tr h="437341">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Contaminated ferritic steel</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2,400</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38.7</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616051"/>
                  </a:ext>
                </a:extLst>
              </a:tr>
              <a:tr h="437341">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Steel likely to be contaminated</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1,100</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17.1</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0224229"/>
                  </a:ext>
                </a:extLst>
              </a:tr>
              <a:tr h="437341">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Contaminated concrete</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600</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9.7</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442260"/>
                  </a:ext>
                </a:extLst>
              </a:tr>
              <a:tr h="437341">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Contaminated lagging</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150</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2.4</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8514540"/>
                  </a:ext>
                </a:extLst>
              </a:tr>
              <a:tr h="437341">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Contaminated technological wastes</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a:solidFill>
                            <a:schemeClr val="tx1"/>
                          </a:solidFill>
                          <a:effectLst/>
                          <a:latin typeface="Arial" panose="020B0604020202020204" pitchFamily="34" charset="0"/>
                          <a:cs typeface="Arial" panose="020B0604020202020204" pitchFamily="34" charset="0"/>
                        </a:rPr>
                        <a:t>1,000</a:t>
                      </a:r>
                      <a:endParaRPr lang="ko-KR"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16.1</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318796"/>
                  </a:ext>
                </a:extLst>
              </a:tr>
              <a:tr h="437341">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Total</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6,200</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indent="127000" algn="ctr">
                        <a:spcAft>
                          <a:spcPts val="0"/>
                        </a:spcAft>
                      </a:pPr>
                      <a:r>
                        <a:rPr lang="en-US" sz="1800" dirty="0">
                          <a:solidFill>
                            <a:schemeClr val="tx1"/>
                          </a:solidFill>
                          <a:effectLst/>
                          <a:latin typeface="Arial" panose="020B0604020202020204" pitchFamily="34" charset="0"/>
                          <a:cs typeface="Arial" panose="020B0604020202020204" pitchFamily="34" charset="0"/>
                        </a:rPr>
                        <a:t>100</a:t>
                      </a:r>
                      <a:endParaRPr lang="ko-KR"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777419"/>
                  </a:ext>
                </a:extLst>
              </a:tr>
            </a:tbl>
          </a:graphicData>
        </a:graphic>
      </p:graphicFrame>
      <p:sp>
        <p:nvSpPr>
          <p:cNvPr id="12" name="TextBox 11">
            <a:extLst>
              <a:ext uri="{FF2B5EF4-FFF2-40B4-BE49-F238E27FC236}">
                <a16:creationId xmlns:a16="http://schemas.microsoft.com/office/drawing/2014/main" id="{6CA2D85A-2ED8-44BE-826C-74B718EF2509}"/>
              </a:ext>
            </a:extLst>
          </p:cNvPr>
          <p:cNvSpPr txBox="1"/>
          <p:nvPr/>
        </p:nvSpPr>
        <p:spPr bwMode="auto">
          <a:xfrm>
            <a:off x="533211" y="36316682"/>
            <a:ext cx="14379095" cy="4767869"/>
          </a:xfrm>
          <a:prstGeom prst="rect">
            <a:avLst/>
          </a:prstGeom>
          <a:noFill/>
          <a:ln w="9525">
            <a:solidFill>
              <a:schemeClr val="tx1"/>
            </a:solidFill>
            <a:miter lim="800000"/>
            <a:headEnd/>
            <a:tailEnd/>
          </a:ln>
        </p:spPr>
        <p:txBody>
          <a:bodyPr wrap="square" lIns="88799" tIns="44399" rIns="88799" bIns="44399" rtlCol="0">
            <a:spAutoFit/>
          </a:bodyPr>
          <a:lstStyle/>
          <a:p>
            <a:r>
              <a:rPr lang="en-US" altLang="ko-KR" sz="2400" b="1" dirty="0">
                <a:latin typeface="맑은 고딕" panose="020B0503020000020004" pitchFamily="50" charset="-127"/>
                <a:ea typeface="맑은 고딕" panose="020B0503020000020004" pitchFamily="50" charset="-127"/>
                <a:cs typeface="Arial" panose="020B0604020202020204" pitchFamily="34" charset="0"/>
              </a:rPr>
              <a:t>References</a:t>
            </a:r>
          </a:p>
          <a:p>
            <a:endParaRPr lang="en-US" altLang="ko-KR" sz="2000" dirty="0">
              <a:latin typeface="맑은 고딕" panose="020B0503020000020004" pitchFamily="50" charset="-127"/>
              <a:ea typeface="맑은 고딕" panose="020B0503020000020004" pitchFamily="50" charset="-127"/>
              <a:cs typeface="Arial" panose="020B0604020202020204" pitchFamily="34" charset="0"/>
            </a:endParaRPr>
          </a:p>
          <a:p>
            <a:pPr marL="361950" indent="-361950"/>
            <a:r>
              <a:rPr lang="en-US" altLang="ko-KR" sz="2000" dirty="0">
                <a:latin typeface="맑은 고딕" panose="020B0503020000020004" pitchFamily="50" charset="-127"/>
                <a:ea typeface="맑은 고딕" panose="020B0503020000020004" pitchFamily="50" charset="-127"/>
                <a:cs typeface="Arial" panose="020B0604020202020204" pitchFamily="34" charset="0"/>
              </a:rPr>
              <a:t>[1] IAEA, Management low radioactivity material from the decommissioning of nuclear facilities, Technical Report Series No. 462, International Atomic Energy Agency, 2007.</a:t>
            </a:r>
            <a:endParaRPr lang="ko-KR" altLang="ko-KR" sz="2000" dirty="0">
              <a:latin typeface="맑은 고딕" panose="020B0503020000020004" pitchFamily="50" charset="-127"/>
              <a:ea typeface="맑은 고딕" panose="020B0503020000020004" pitchFamily="50" charset="-127"/>
              <a:cs typeface="Arial" panose="020B0604020202020204" pitchFamily="34" charset="0"/>
            </a:endParaRPr>
          </a:p>
          <a:p>
            <a:pPr marL="361950" indent="-361950"/>
            <a:r>
              <a:rPr lang="en-US" altLang="ko-KR" sz="2000" dirty="0">
                <a:latin typeface="맑은 고딕" panose="020B0503020000020004" pitchFamily="50" charset="-127"/>
                <a:ea typeface="맑은 고딕" panose="020B0503020000020004" pitchFamily="50" charset="-127"/>
                <a:cs typeface="Arial" panose="020B0604020202020204" pitchFamily="34" charset="0"/>
              </a:rPr>
              <a:t>[2] NSSC, The regulation on the classification of radioactive wastes and regulatory clearance, Notice 2020-06, Nuclear Safety and Security Commission, 2020.</a:t>
            </a:r>
            <a:endParaRPr lang="ko-KR" altLang="ko-KR" sz="2000" dirty="0">
              <a:latin typeface="맑은 고딕" panose="020B0503020000020004" pitchFamily="50" charset="-127"/>
              <a:ea typeface="맑은 고딕" panose="020B0503020000020004" pitchFamily="50" charset="-127"/>
              <a:cs typeface="Arial" panose="020B0604020202020204" pitchFamily="34" charset="0"/>
            </a:endParaRPr>
          </a:p>
          <a:p>
            <a:pPr marL="361950" indent="-361950"/>
            <a:r>
              <a:rPr lang="en-US" altLang="ko-KR" sz="2000" dirty="0">
                <a:latin typeface="맑은 고딕" panose="020B0503020000020004" pitchFamily="50" charset="-127"/>
                <a:ea typeface="맑은 고딕" panose="020B0503020000020004" pitchFamily="50" charset="-127"/>
                <a:cs typeface="Arial" panose="020B0604020202020204" pitchFamily="34" charset="0"/>
              </a:rPr>
              <a:t>[3] J.-Y.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Pyo</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W. Um, J.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Heo</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Magnesium potassium phosphate cements to immobilize radioactive concrete wastes generated by decommissioning of nuclear power plants, Nuclear Engineering and Technology, Vol. 53, p. 2261-2267, 2021.</a:t>
            </a:r>
            <a:endParaRPr lang="ko-KR" altLang="ko-KR" sz="2000" dirty="0">
              <a:latin typeface="맑은 고딕" panose="020B0503020000020004" pitchFamily="50" charset="-127"/>
              <a:ea typeface="맑은 고딕" panose="020B0503020000020004" pitchFamily="50" charset="-127"/>
              <a:cs typeface="Arial" panose="020B0604020202020204" pitchFamily="34" charset="0"/>
            </a:endParaRPr>
          </a:p>
          <a:p>
            <a:pPr marL="361950" indent="-361950"/>
            <a:r>
              <a:rPr lang="en-US" altLang="ko-KR" sz="2000" dirty="0">
                <a:latin typeface="맑은 고딕" panose="020B0503020000020004" pitchFamily="50" charset="-127"/>
                <a:ea typeface="맑은 고딕" panose="020B0503020000020004" pitchFamily="50" charset="-127"/>
                <a:cs typeface="Arial" panose="020B0604020202020204" pitchFamily="34" charset="0"/>
              </a:rPr>
              <a:t>[4] S. Kamboj, E.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Gnanapragasam</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C. Yu, User’s guide for RESRAD-Onsite Code, Version 7.2, ANL/EVS/TM-18/1, Argonne National Laboratory, 2018.</a:t>
            </a:r>
          </a:p>
          <a:p>
            <a:pPr marL="361950" indent="-361950"/>
            <a:r>
              <a:rPr lang="en-US" altLang="ko-KR" sz="2000" dirty="0">
                <a:latin typeface="맑은 고딕" panose="020B0503020000020004" pitchFamily="50" charset="-127"/>
                <a:ea typeface="맑은 고딕" panose="020B0503020000020004" pitchFamily="50" charset="-127"/>
                <a:cs typeface="Arial" panose="020B0604020202020204" pitchFamily="34" charset="0"/>
              </a:rPr>
              <a:t>[5] J.T.</a:t>
            </a:r>
            <a:r>
              <a:rPr lang="ko-KR" altLang="en-US" sz="2000"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Jeong</a:t>
            </a:r>
            <a:r>
              <a:rPr lang="ko-KR" altLang="en-US" sz="2000"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M.-H.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Baik</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J.-K. Lee, J.-Y.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Pyo</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W. Um, J.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Heo</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Safety assessment for the Landfill disposal of decommissioning waste solidified by magnesium potassium phosphate cement. J.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Nucl</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Fuel Waste Technol, Vol. 20, No. 1, p. 13-22, 2022.</a:t>
            </a:r>
          </a:p>
          <a:p>
            <a:pPr marL="361950" indent="-361950"/>
            <a:r>
              <a:rPr lang="en-US" altLang="ko-KR" sz="2000" dirty="0">
                <a:latin typeface="맑은 고딕" panose="020B0503020000020004" pitchFamily="50" charset="-127"/>
                <a:ea typeface="맑은 고딕" panose="020B0503020000020004" pitchFamily="50" charset="-127"/>
                <a:cs typeface="Arial" panose="020B0604020202020204" pitchFamily="34" charset="0"/>
              </a:rPr>
              <a:t>[6] Y. M. Lee, J.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Jeong</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Development of </a:t>
            </a:r>
            <a:r>
              <a:rPr lang="en-US" altLang="ko-KR" sz="2000" dirty="0" err="1">
                <a:latin typeface="맑은 고딕" panose="020B0503020000020004" pitchFamily="50" charset="-127"/>
                <a:ea typeface="맑은 고딕" panose="020B0503020000020004" pitchFamily="50" charset="-127"/>
                <a:cs typeface="Arial" panose="020B0604020202020204" pitchFamily="34" charset="0"/>
              </a:rPr>
              <a:t>GoldSim</a:t>
            </a:r>
            <a:r>
              <a:rPr lang="en-US" altLang="ko-KR" sz="2000" dirty="0">
                <a:latin typeface="맑은 고딕" panose="020B0503020000020004" pitchFamily="50" charset="-127"/>
                <a:ea typeface="맑은 고딕" panose="020B0503020000020004" pitchFamily="50" charset="-127"/>
                <a:cs typeface="Arial" panose="020B0604020202020204" pitchFamily="34" charset="0"/>
              </a:rPr>
              <a:t> program template for safety assessment of an LILW disposal, KAERI/TR-4105/2010, Korea Atomic Energy Research Institute, 2010.</a:t>
            </a:r>
          </a:p>
        </p:txBody>
      </p:sp>
      <p:graphicFrame>
        <p:nvGraphicFramePr>
          <p:cNvPr id="14" name="표 13">
            <a:extLst>
              <a:ext uri="{FF2B5EF4-FFF2-40B4-BE49-F238E27FC236}">
                <a16:creationId xmlns:a16="http://schemas.microsoft.com/office/drawing/2014/main" id="{1791F33D-9799-4A33-842C-DD0AB78663C6}"/>
              </a:ext>
            </a:extLst>
          </p:cNvPr>
          <p:cNvGraphicFramePr>
            <a:graphicFrameLocks noGrp="1"/>
          </p:cNvGraphicFramePr>
          <p:nvPr>
            <p:extLst>
              <p:ext uri="{D42A27DB-BD31-4B8C-83A1-F6EECF244321}">
                <p14:modId xmlns:p14="http://schemas.microsoft.com/office/powerpoint/2010/main" val="2734412095"/>
              </p:ext>
            </p:extLst>
          </p:nvPr>
        </p:nvGraphicFramePr>
        <p:xfrm>
          <a:off x="885705" y="26087721"/>
          <a:ext cx="5618860" cy="4391490"/>
        </p:xfrm>
        <a:graphic>
          <a:graphicData uri="http://schemas.openxmlformats.org/drawingml/2006/table">
            <a:tbl>
              <a:tblPr firstRow="1" firstCol="1" bandRow="1">
                <a:tableStyleId>{5C22544A-7EE6-4342-B048-85BDC9FD1C3A}</a:tableStyleId>
              </a:tblPr>
              <a:tblGrid>
                <a:gridCol w="3243810">
                  <a:extLst>
                    <a:ext uri="{9D8B030D-6E8A-4147-A177-3AD203B41FA5}">
                      <a16:colId xmlns:a16="http://schemas.microsoft.com/office/drawing/2014/main" val="2839178969"/>
                    </a:ext>
                  </a:extLst>
                </a:gridCol>
                <a:gridCol w="2375050">
                  <a:extLst>
                    <a:ext uri="{9D8B030D-6E8A-4147-A177-3AD203B41FA5}">
                      <a16:colId xmlns:a16="http://schemas.microsoft.com/office/drawing/2014/main" val="2412529431"/>
                    </a:ext>
                  </a:extLst>
                </a:gridCol>
              </a:tblGrid>
              <a:tr h="439149">
                <a:tc>
                  <a:txBody>
                    <a:bodyPr/>
                    <a:lstStyle/>
                    <a:p>
                      <a:pPr algn="ctr" latinLnBrk="0">
                        <a:lnSpc>
                          <a:spcPct val="160000"/>
                        </a:lnSpc>
                        <a:spcAft>
                          <a:spcPts val="0"/>
                        </a:spcAft>
                      </a:pPr>
                      <a:r>
                        <a:rPr lang="en-US" sz="2000" dirty="0">
                          <a:solidFill>
                            <a:schemeClr val="tx1"/>
                          </a:solidFill>
                          <a:effectLst/>
                          <a:latin typeface="Arial" panose="020B0604020202020204" pitchFamily="34" charset="0"/>
                          <a:cs typeface="Arial" panose="020B0604020202020204" pitchFamily="34" charset="0"/>
                        </a:rPr>
                        <a:t>Component</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latinLnBrk="0">
                        <a:lnSpc>
                          <a:spcPct val="160000"/>
                        </a:lnSpc>
                        <a:spcAft>
                          <a:spcPts val="0"/>
                        </a:spcAft>
                      </a:pPr>
                      <a:r>
                        <a:rPr lang="en-US" sz="2000">
                          <a:solidFill>
                            <a:schemeClr val="tx1"/>
                          </a:solidFill>
                          <a:effectLst/>
                          <a:latin typeface="Arial" panose="020B0604020202020204" pitchFamily="34" charset="0"/>
                          <a:cs typeface="Arial" panose="020B0604020202020204" pitchFamily="34" charset="0"/>
                        </a:rPr>
                        <a:t>Wt. %</a:t>
                      </a:r>
                      <a:endParaRPr lang="ko-KR" sz="200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167342368"/>
                  </a:ext>
                </a:extLst>
              </a:tr>
              <a:tr h="439149">
                <a:tc>
                  <a:txBody>
                    <a:bodyPr/>
                    <a:lstStyle/>
                    <a:p>
                      <a:pPr algn="ctr" latinLnBrk="0">
                        <a:lnSpc>
                          <a:spcPct val="160000"/>
                        </a:lnSpc>
                        <a:spcAft>
                          <a:spcPts val="0"/>
                        </a:spcAft>
                      </a:pPr>
                      <a:r>
                        <a:rPr lang="en-US" sz="2000" dirty="0">
                          <a:solidFill>
                            <a:schemeClr val="tx1"/>
                          </a:solidFill>
                          <a:effectLst/>
                          <a:latin typeface="Arial" panose="020B0604020202020204" pitchFamily="34" charset="0"/>
                          <a:cs typeface="Arial" panose="020B0604020202020204" pitchFamily="34" charset="0"/>
                        </a:rPr>
                        <a:t>SCPW</a:t>
                      </a:r>
                      <a:r>
                        <a:rPr lang="en-US" sz="2000" baseline="30000" dirty="0">
                          <a:solidFill>
                            <a:schemeClr val="tx1"/>
                          </a:solidFill>
                          <a:effectLst/>
                          <a:latin typeface="Arial" panose="020B0604020202020204" pitchFamily="34" charset="0"/>
                          <a:cs typeface="Arial" panose="020B0604020202020204" pitchFamily="34" charset="0"/>
                        </a:rPr>
                        <a:t>1)</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50</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4112131"/>
                  </a:ext>
                </a:extLst>
              </a:tr>
              <a:tr h="439149">
                <a:tc>
                  <a:txBody>
                    <a:bodyPr/>
                    <a:lstStyle/>
                    <a:p>
                      <a:pPr algn="ctr" latinLnBrk="0">
                        <a:lnSpc>
                          <a:spcPct val="160000"/>
                        </a:lnSpc>
                        <a:spcAft>
                          <a:spcPts val="0"/>
                        </a:spcAft>
                      </a:pPr>
                      <a:r>
                        <a:rPr lang="en-US" sz="2000" dirty="0">
                          <a:solidFill>
                            <a:schemeClr val="tx1"/>
                          </a:solidFill>
                          <a:effectLst/>
                          <a:latin typeface="Arial" panose="020B0604020202020204" pitchFamily="34" charset="0"/>
                          <a:cs typeface="Arial" panose="020B0604020202020204" pitchFamily="34" charset="0"/>
                        </a:rPr>
                        <a:t>MgO</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10.07</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697518"/>
                  </a:ext>
                </a:extLst>
              </a:tr>
              <a:tr h="439149">
                <a:tc>
                  <a:txBody>
                    <a:bodyPr/>
                    <a:lstStyle/>
                    <a:p>
                      <a:pPr algn="ctr" latinLnBrk="0">
                        <a:lnSpc>
                          <a:spcPct val="160000"/>
                        </a:lnSpc>
                        <a:spcAft>
                          <a:spcPts val="0"/>
                        </a:spcAft>
                      </a:pPr>
                      <a:r>
                        <a:rPr lang="en-US" sz="2000" dirty="0">
                          <a:solidFill>
                            <a:schemeClr val="tx1"/>
                          </a:solidFill>
                          <a:effectLst/>
                          <a:latin typeface="Arial" panose="020B0604020202020204" pitchFamily="34" charset="0"/>
                          <a:cs typeface="Arial" panose="020B0604020202020204" pitchFamily="34" charset="0"/>
                        </a:rPr>
                        <a:t>KH</a:t>
                      </a:r>
                      <a:r>
                        <a:rPr lang="en-US" sz="2000" baseline="-25000" dirty="0">
                          <a:solidFill>
                            <a:schemeClr val="tx1"/>
                          </a:solidFill>
                          <a:effectLst/>
                          <a:latin typeface="Arial" panose="020B0604020202020204" pitchFamily="34" charset="0"/>
                          <a:cs typeface="Arial" panose="020B0604020202020204" pitchFamily="34" charset="0"/>
                        </a:rPr>
                        <a:t>2</a:t>
                      </a:r>
                      <a:r>
                        <a:rPr lang="en-US" sz="2000" dirty="0">
                          <a:solidFill>
                            <a:schemeClr val="tx1"/>
                          </a:solidFill>
                          <a:effectLst/>
                          <a:latin typeface="Arial" panose="020B0604020202020204" pitchFamily="34" charset="0"/>
                          <a:cs typeface="Arial" panose="020B0604020202020204" pitchFamily="34" charset="0"/>
                        </a:rPr>
                        <a:t>PO</a:t>
                      </a:r>
                      <a:r>
                        <a:rPr lang="en-US" sz="2000" baseline="-25000" dirty="0">
                          <a:solidFill>
                            <a:schemeClr val="tx1"/>
                          </a:solidFill>
                          <a:effectLst/>
                          <a:latin typeface="Arial" panose="020B0604020202020204" pitchFamily="34" charset="0"/>
                          <a:cs typeface="Arial" panose="020B0604020202020204" pitchFamily="34" charset="0"/>
                        </a:rPr>
                        <a:t>4</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22.66</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4257684"/>
                  </a:ext>
                </a:extLst>
              </a:tr>
              <a:tr h="439149">
                <a:tc>
                  <a:txBody>
                    <a:bodyPr/>
                    <a:lstStyle/>
                    <a:p>
                      <a:pPr algn="ctr" latinLnBrk="0">
                        <a:lnSpc>
                          <a:spcPct val="160000"/>
                        </a:lnSpc>
                        <a:spcAft>
                          <a:spcPts val="0"/>
                        </a:spcAft>
                      </a:pPr>
                      <a:r>
                        <a:rPr lang="en-US" sz="2000">
                          <a:solidFill>
                            <a:schemeClr val="tx1"/>
                          </a:solidFill>
                          <a:effectLst/>
                          <a:latin typeface="Arial" panose="020B0604020202020204" pitchFamily="34" charset="0"/>
                          <a:cs typeface="Arial" panose="020B0604020202020204" pitchFamily="34" charset="0"/>
                        </a:rPr>
                        <a:t>H</a:t>
                      </a:r>
                      <a:r>
                        <a:rPr lang="en-US" sz="2000" baseline="-25000">
                          <a:solidFill>
                            <a:schemeClr val="tx1"/>
                          </a:solidFill>
                          <a:effectLst/>
                          <a:latin typeface="Arial" panose="020B0604020202020204" pitchFamily="34" charset="0"/>
                          <a:cs typeface="Arial" panose="020B0604020202020204" pitchFamily="34" charset="0"/>
                        </a:rPr>
                        <a:t>2</a:t>
                      </a:r>
                      <a:r>
                        <a:rPr lang="en-US" sz="2000">
                          <a:solidFill>
                            <a:schemeClr val="tx1"/>
                          </a:solidFill>
                          <a:effectLst/>
                          <a:latin typeface="Arial" panose="020B0604020202020204" pitchFamily="34" charset="0"/>
                          <a:cs typeface="Arial" panose="020B0604020202020204" pitchFamily="34" charset="0"/>
                        </a:rPr>
                        <a:t>O</a:t>
                      </a:r>
                      <a:endParaRPr lang="ko-KR" sz="200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14.68</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71299"/>
                  </a:ext>
                </a:extLst>
              </a:tr>
              <a:tr h="439149">
                <a:tc>
                  <a:txBody>
                    <a:bodyPr/>
                    <a:lstStyle/>
                    <a:p>
                      <a:pPr algn="ctr" latinLnBrk="0">
                        <a:lnSpc>
                          <a:spcPct val="160000"/>
                        </a:lnSpc>
                        <a:spcAft>
                          <a:spcPts val="0"/>
                        </a:spcAft>
                      </a:pPr>
                      <a:r>
                        <a:rPr lang="en-US" sz="2000">
                          <a:solidFill>
                            <a:schemeClr val="tx1"/>
                          </a:solidFill>
                          <a:effectLst/>
                          <a:latin typeface="Arial" panose="020B0604020202020204" pitchFamily="34" charset="0"/>
                          <a:cs typeface="Arial" panose="020B0604020202020204" pitchFamily="34" charset="0"/>
                        </a:rPr>
                        <a:t>H</a:t>
                      </a:r>
                      <a:r>
                        <a:rPr lang="en-US" sz="2000" baseline="-25000">
                          <a:solidFill>
                            <a:schemeClr val="tx1"/>
                          </a:solidFill>
                          <a:effectLst/>
                          <a:latin typeface="Arial" panose="020B0604020202020204" pitchFamily="34" charset="0"/>
                          <a:cs typeface="Arial" panose="020B0604020202020204" pitchFamily="34" charset="0"/>
                        </a:rPr>
                        <a:t>3</a:t>
                      </a:r>
                      <a:r>
                        <a:rPr lang="en-US" sz="2000">
                          <a:solidFill>
                            <a:schemeClr val="tx1"/>
                          </a:solidFill>
                          <a:effectLst/>
                          <a:latin typeface="Arial" panose="020B0604020202020204" pitchFamily="34" charset="0"/>
                          <a:cs typeface="Arial" panose="020B0604020202020204" pitchFamily="34" charset="0"/>
                        </a:rPr>
                        <a:t>BO</a:t>
                      </a:r>
                      <a:r>
                        <a:rPr lang="en-US" sz="2000" baseline="-25000">
                          <a:solidFill>
                            <a:schemeClr val="tx1"/>
                          </a:solidFill>
                          <a:effectLst/>
                          <a:latin typeface="Arial" panose="020B0604020202020204" pitchFamily="34" charset="0"/>
                          <a:cs typeface="Arial" panose="020B0604020202020204" pitchFamily="34" charset="0"/>
                        </a:rPr>
                        <a:t>3</a:t>
                      </a:r>
                      <a:endParaRPr lang="ko-KR" sz="200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0.5</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147681"/>
                  </a:ext>
                </a:extLst>
              </a:tr>
              <a:tr h="439149">
                <a:tc>
                  <a:txBody>
                    <a:bodyPr/>
                    <a:lstStyle/>
                    <a:p>
                      <a:pPr algn="ctr" latinLnBrk="0">
                        <a:lnSpc>
                          <a:spcPct val="160000"/>
                        </a:lnSpc>
                        <a:spcAft>
                          <a:spcPts val="0"/>
                        </a:spcAft>
                      </a:pPr>
                      <a:r>
                        <a:rPr lang="en-US" sz="2000">
                          <a:solidFill>
                            <a:schemeClr val="tx1"/>
                          </a:solidFill>
                          <a:effectLst/>
                          <a:latin typeface="Arial" panose="020B0604020202020204" pitchFamily="34" charset="0"/>
                          <a:cs typeface="Arial" panose="020B0604020202020204" pitchFamily="34" charset="0"/>
                        </a:rPr>
                        <a:t>CsNO</a:t>
                      </a:r>
                      <a:r>
                        <a:rPr lang="en-US" sz="2000" baseline="-25000">
                          <a:solidFill>
                            <a:schemeClr val="tx1"/>
                          </a:solidFill>
                          <a:effectLst/>
                          <a:latin typeface="Arial" panose="020B0604020202020204" pitchFamily="34" charset="0"/>
                          <a:cs typeface="Arial" panose="020B0604020202020204" pitchFamily="34" charset="0"/>
                        </a:rPr>
                        <a:t>3</a:t>
                      </a:r>
                      <a:r>
                        <a:rPr lang="en-US" sz="2000" baseline="30000">
                          <a:solidFill>
                            <a:schemeClr val="tx1"/>
                          </a:solidFill>
                          <a:effectLst/>
                          <a:latin typeface="Arial" panose="020B0604020202020204" pitchFamily="34" charset="0"/>
                          <a:cs typeface="Arial" panose="020B0604020202020204" pitchFamily="34" charset="0"/>
                        </a:rPr>
                        <a:t>2)</a:t>
                      </a:r>
                      <a:endParaRPr lang="ko-KR" sz="200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0.58</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5551332"/>
                  </a:ext>
                </a:extLst>
              </a:tr>
              <a:tr h="439149">
                <a:tc>
                  <a:txBody>
                    <a:bodyPr/>
                    <a:lstStyle/>
                    <a:p>
                      <a:pPr algn="ctr" latinLnBrk="0">
                        <a:lnSpc>
                          <a:spcPct val="160000"/>
                        </a:lnSpc>
                        <a:spcAft>
                          <a:spcPts val="0"/>
                        </a:spcAft>
                      </a:pPr>
                      <a:r>
                        <a:rPr lang="en-US" sz="2000">
                          <a:solidFill>
                            <a:schemeClr val="tx1"/>
                          </a:solidFill>
                          <a:effectLst/>
                          <a:latin typeface="Arial" panose="020B0604020202020204" pitchFamily="34" charset="0"/>
                          <a:cs typeface="Arial" panose="020B0604020202020204" pitchFamily="34" charset="0"/>
                        </a:rPr>
                        <a:t>Co(NO</a:t>
                      </a:r>
                      <a:r>
                        <a:rPr lang="en-US" sz="2000" baseline="-25000">
                          <a:solidFill>
                            <a:schemeClr val="tx1"/>
                          </a:solidFill>
                          <a:effectLst/>
                          <a:latin typeface="Arial" panose="020B0604020202020204" pitchFamily="34" charset="0"/>
                          <a:cs typeface="Arial" panose="020B0604020202020204" pitchFamily="34" charset="0"/>
                        </a:rPr>
                        <a:t>3</a:t>
                      </a:r>
                      <a:r>
                        <a:rPr lang="en-US" sz="2000">
                          <a:solidFill>
                            <a:schemeClr val="tx1"/>
                          </a:solidFill>
                          <a:effectLst/>
                          <a:latin typeface="Arial" panose="020B0604020202020204" pitchFamily="34" charset="0"/>
                          <a:cs typeface="Arial" panose="020B0604020202020204" pitchFamily="34" charset="0"/>
                        </a:rPr>
                        <a:t>)</a:t>
                      </a:r>
                      <a:r>
                        <a:rPr lang="en-US" sz="2000" baseline="-25000">
                          <a:solidFill>
                            <a:schemeClr val="tx1"/>
                          </a:solidFill>
                          <a:effectLst/>
                          <a:latin typeface="Arial" panose="020B0604020202020204" pitchFamily="34" charset="0"/>
                          <a:cs typeface="Arial" panose="020B0604020202020204" pitchFamily="34" charset="0"/>
                        </a:rPr>
                        <a:t>2</a:t>
                      </a:r>
                      <a:r>
                        <a:rPr lang="en-US" sz="2000" baseline="30000">
                          <a:solidFill>
                            <a:schemeClr val="tx1"/>
                          </a:solidFill>
                          <a:effectLst/>
                          <a:latin typeface="Arial" panose="020B0604020202020204" pitchFamily="34" charset="0"/>
                          <a:cs typeface="Arial" panose="020B0604020202020204" pitchFamily="34" charset="0"/>
                        </a:rPr>
                        <a:t>2)</a:t>
                      </a:r>
                      <a:endParaRPr lang="ko-KR" sz="200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0.87</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492283"/>
                  </a:ext>
                </a:extLst>
              </a:tr>
              <a:tr h="439149">
                <a:tc>
                  <a:txBody>
                    <a:bodyPr/>
                    <a:lstStyle/>
                    <a:p>
                      <a:pPr algn="ctr" latinLnBrk="0">
                        <a:lnSpc>
                          <a:spcPct val="160000"/>
                        </a:lnSpc>
                        <a:spcAft>
                          <a:spcPts val="0"/>
                        </a:spcAft>
                      </a:pPr>
                      <a:r>
                        <a:rPr lang="en-US" sz="2000">
                          <a:solidFill>
                            <a:schemeClr val="tx1"/>
                          </a:solidFill>
                          <a:effectLst/>
                          <a:latin typeface="Arial" panose="020B0604020202020204" pitchFamily="34" charset="0"/>
                          <a:cs typeface="Arial" panose="020B0604020202020204" pitchFamily="34" charset="0"/>
                        </a:rPr>
                        <a:t>Sr(NO</a:t>
                      </a:r>
                      <a:r>
                        <a:rPr lang="en-US" sz="2000" baseline="-25000">
                          <a:solidFill>
                            <a:schemeClr val="tx1"/>
                          </a:solidFill>
                          <a:effectLst/>
                          <a:latin typeface="Arial" panose="020B0604020202020204" pitchFamily="34" charset="0"/>
                          <a:cs typeface="Arial" panose="020B0604020202020204" pitchFamily="34" charset="0"/>
                        </a:rPr>
                        <a:t>3</a:t>
                      </a:r>
                      <a:r>
                        <a:rPr lang="en-US" sz="2000">
                          <a:solidFill>
                            <a:schemeClr val="tx1"/>
                          </a:solidFill>
                          <a:effectLst/>
                          <a:latin typeface="Arial" panose="020B0604020202020204" pitchFamily="34" charset="0"/>
                          <a:cs typeface="Arial" panose="020B0604020202020204" pitchFamily="34" charset="0"/>
                        </a:rPr>
                        <a:t>)</a:t>
                      </a:r>
                      <a:r>
                        <a:rPr lang="en-US" sz="2000" baseline="-25000">
                          <a:solidFill>
                            <a:schemeClr val="tx1"/>
                          </a:solidFill>
                          <a:effectLst/>
                          <a:latin typeface="Arial" panose="020B0604020202020204" pitchFamily="34" charset="0"/>
                          <a:cs typeface="Arial" panose="020B0604020202020204" pitchFamily="34" charset="0"/>
                        </a:rPr>
                        <a:t>2</a:t>
                      </a:r>
                      <a:r>
                        <a:rPr lang="en-US" sz="2000" baseline="30000">
                          <a:solidFill>
                            <a:schemeClr val="tx1"/>
                          </a:solidFill>
                          <a:effectLst/>
                          <a:latin typeface="Arial" panose="020B0604020202020204" pitchFamily="34" charset="0"/>
                          <a:cs typeface="Arial" panose="020B0604020202020204" pitchFamily="34" charset="0"/>
                        </a:rPr>
                        <a:t>2)</a:t>
                      </a:r>
                      <a:endParaRPr lang="ko-KR" sz="200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0.63</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700493"/>
                  </a:ext>
                </a:extLst>
              </a:tr>
              <a:tr h="439149">
                <a:tc>
                  <a:txBody>
                    <a:bodyPr/>
                    <a:lstStyle/>
                    <a:p>
                      <a:pPr algn="ctr" latinLnBrk="0">
                        <a:lnSpc>
                          <a:spcPct val="160000"/>
                        </a:lnSpc>
                        <a:spcAft>
                          <a:spcPts val="0"/>
                        </a:spcAft>
                      </a:pPr>
                      <a:r>
                        <a:rPr lang="en-US" sz="2000">
                          <a:solidFill>
                            <a:schemeClr val="tx1"/>
                          </a:solidFill>
                          <a:effectLst/>
                          <a:latin typeface="Arial" panose="020B0604020202020204" pitchFamily="34" charset="0"/>
                          <a:cs typeface="Arial" panose="020B0604020202020204" pitchFamily="34" charset="0"/>
                        </a:rPr>
                        <a:t>Total</a:t>
                      </a:r>
                      <a:endParaRPr lang="ko-KR" sz="200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sz="2000" b="1" dirty="0">
                          <a:solidFill>
                            <a:schemeClr val="tx1"/>
                          </a:solidFill>
                          <a:effectLst/>
                          <a:latin typeface="Arial" panose="020B0604020202020204" pitchFamily="34" charset="0"/>
                          <a:cs typeface="Arial" panose="020B0604020202020204" pitchFamily="34" charset="0"/>
                        </a:rPr>
                        <a:t>100</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081462"/>
                  </a:ext>
                </a:extLst>
              </a:tr>
            </a:tbl>
          </a:graphicData>
        </a:graphic>
      </p:graphicFrame>
      <p:sp>
        <p:nvSpPr>
          <p:cNvPr id="15" name="직사각형 14">
            <a:extLst>
              <a:ext uri="{FF2B5EF4-FFF2-40B4-BE49-F238E27FC236}">
                <a16:creationId xmlns:a16="http://schemas.microsoft.com/office/drawing/2014/main" id="{CD938BCF-F3F1-4A0E-AE98-E318CE493CA9}"/>
              </a:ext>
            </a:extLst>
          </p:cNvPr>
          <p:cNvSpPr/>
          <p:nvPr/>
        </p:nvSpPr>
        <p:spPr>
          <a:xfrm>
            <a:off x="823513" y="30513742"/>
            <a:ext cx="9456822" cy="707886"/>
          </a:xfrm>
          <a:prstGeom prst="rect">
            <a:avLst/>
          </a:prstGeom>
        </p:spPr>
        <p:txBody>
          <a:bodyPr wrap="square">
            <a:spAutoFit/>
          </a:bodyPr>
          <a:lstStyle/>
          <a:p>
            <a:pPr marL="457200" indent="-457200" algn="just">
              <a:spcAft>
                <a:spcPts val="0"/>
              </a:spcAft>
              <a:buAutoNum type="arabicParenR"/>
            </a:pPr>
            <a:r>
              <a:rPr lang="en-US" altLang="ko-KR" sz="2000" dirty="0">
                <a:latin typeface="Arial" panose="020B0604020202020204" pitchFamily="34" charset="0"/>
                <a:ea typeface="바탕" panose="02030600000101010101" pitchFamily="18" charset="-127"/>
                <a:cs typeface="Arial" panose="020B0604020202020204" pitchFamily="34" charset="0"/>
              </a:rPr>
              <a:t>simulated concrete powder waste,  </a:t>
            </a:r>
          </a:p>
          <a:p>
            <a:pPr marL="457200" indent="-457200" algn="just">
              <a:spcAft>
                <a:spcPts val="0"/>
              </a:spcAft>
              <a:buAutoNum type="arabicParenR"/>
            </a:pPr>
            <a:r>
              <a:rPr lang="en-US" altLang="ko-KR" sz="2000" baseline="30000" dirty="0">
                <a:latin typeface="Arial" panose="020B0604020202020204" pitchFamily="34" charset="0"/>
                <a:ea typeface="바탕" panose="02030600000101010101" pitchFamily="18" charset="-127"/>
                <a:cs typeface="Arial" panose="020B0604020202020204" pitchFamily="34" charset="0"/>
              </a:rPr>
              <a:t>2)</a:t>
            </a:r>
            <a:r>
              <a:rPr lang="en-US" altLang="ko-KR" sz="2000" dirty="0">
                <a:latin typeface="Arial" panose="020B0604020202020204" pitchFamily="34" charset="0"/>
                <a:ea typeface="바탕" panose="02030600000101010101" pitchFamily="18" charset="-127"/>
                <a:cs typeface="Arial" panose="020B0604020202020204" pitchFamily="34" charset="0"/>
              </a:rPr>
              <a:t> nuclides contained in the wastes</a:t>
            </a:r>
            <a:endParaRPr lang="ko-KR" altLang="ko-KR" sz="2000" dirty="0">
              <a:latin typeface="Arial" panose="020B0604020202020204" pitchFamily="34" charset="0"/>
              <a:ea typeface="바탕" panose="02030600000101010101" pitchFamily="18" charset="-127"/>
              <a:cs typeface="Arial" panose="020B0604020202020204" pitchFamily="34" charset="0"/>
            </a:endParaRPr>
          </a:p>
        </p:txBody>
      </p:sp>
      <p:graphicFrame>
        <p:nvGraphicFramePr>
          <p:cNvPr id="35" name="표 34">
            <a:extLst>
              <a:ext uri="{FF2B5EF4-FFF2-40B4-BE49-F238E27FC236}">
                <a16:creationId xmlns:a16="http://schemas.microsoft.com/office/drawing/2014/main" id="{D966E64D-F888-4F2D-902A-DA1A6145E74D}"/>
              </a:ext>
            </a:extLst>
          </p:cNvPr>
          <p:cNvGraphicFramePr>
            <a:graphicFrameLocks noGrp="1"/>
          </p:cNvGraphicFramePr>
          <p:nvPr>
            <p:extLst>
              <p:ext uri="{D42A27DB-BD31-4B8C-83A1-F6EECF244321}">
                <p14:modId xmlns:p14="http://schemas.microsoft.com/office/powerpoint/2010/main" val="3028520745"/>
              </p:ext>
            </p:extLst>
          </p:nvPr>
        </p:nvGraphicFramePr>
        <p:xfrm>
          <a:off x="885704" y="32073139"/>
          <a:ext cx="8448796" cy="3196752"/>
        </p:xfrm>
        <a:graphic>
          <a:graphicData uri="http://schemas.openxmlformats.org/drawingml/2006/table">
            <a:tbl>
              <a:tblPr firstRow="1" firstCol="1" bandRow="1">
                <a:tableStyleId>{5C22544A-7EE6-4342-B048-85BDC9FD1C3A}</a:tableStyleId>
              </a:tblPr>
              <a:tblGrid>
                <a:gridCol w="2080257">
                  <a:extLst>
                    <a:ext uri="{9D8B030D-6E8A-4147-A177-3AD203B41FA5}">
                      <a16:colId xmlns:a16="http://schemas.microsoft.com/office/drawing/2014/main" val="2839178969"/>
                    </a:ext>
                  </a:extLst>
                </a:gridCol>
                <a:gridCol w="1682239">
                  <a:extLst>
                    <a:ext uri="{9D8B030D-6E8A-4147-A177-3AD203B41FA5}">
                      <a16:colId xmlns:a16="http://schemas.microsoft.com/office/drawing/2014/main" val="2412529431"/>
                    </a:ext>
                  </a:extLst>
                </a:gridCol>
                <a:gridCol w="2284476">
                  <a:extLst>
                    <a:ext uri="{9D8B030D-6E8A-4147-A177-3AD203B41FA5}">
                      <a16:colId xmlns:a16="http://schemas.microsoft.com/office/drawing/2014/main" val="2357208804"/>
                    </a:ext>
                  </a:extLst>
                </a:gridCol>
                <a:gridCol w="2401824">
                  <a:extLst>
                    <a:ext uri="{9D8B030D-6E8A-4147-A177-3AD203B41FA5}">
                      <a16:colId xmlns:a16="http://schemas.microsoft.com/office/drawing/2014/main" val="1412367242"/>
                    </a:ext>
                  </a:extLst>
                </a:gridCol>
              </a:tblGrid>
              <a:tr h="532792">
                <a:tc rowSpan="2">
                  <a:txBody>
                    <a:bodyPr/>
                    <a:lstStyle/>
                    <a:p>
                      <a:pPr algn="ctr" latinLnBrk="0">
                        <a:lnSpc>
                          <a:spcPct val="160000"/>
                        </a:lnSpc>
                        <a:spcAft>
                          <a:spcPts val="0"/>
                        </a:spcAft>
                      </a:pPr>
                      <a:r>
                        <a:rPr lang="en-US" sz="2000" dirty="0">
                          <a:solidFill>
                            <a:schemeClr val="tx1"/>
                          </a:solidFill>
                          <a:effectLst/>
                          <a:latin typeface="Arial" panose="020B0604020202020204" pitchFamily="34" charset="0"/>
                          <a:cs typeface="Arial" panose="020B0604020202020204" pitchFamily="34" charset="0"/>
                        </a:rPr>
                        <a:t>Sample</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gridSpan="3">
                  <a:txBody>
                    <a:bodyPr/>
                    <a:lstStyle/>
                    <a:p>
                      <a:pPr algn="ctr" latinLnBrk="0">
                        <a:lnSpc>
                          <a:spcPct val="160000"/>
                        </a:lnSpc>
                        <a:spcAft>
                          <a:spcPts val="0"/>
                        </a:spcAft>
                      </a:pPr>
                      <a:r>
                        <a:rPr lang="en-US" alt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rPr>
                        <a:t>Compressive Strength (MPa)</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hMerge="1">
                  <a:txBody>
                    <a:bodyPr/>
                    <a:lstStyle/>
                    <a:p>
                      <a:pPr algn="ctr" latinLnBrk="0">
                        <a:lnSpc>
                          <a:spcPct val="160000"/>
                        </a:lnSpc>
                        <a:spcAft>
                          <a:spcPts val="0"/>
                        </a:spcAft>
                      </a:pPr>
                      <a:endParaRPr lang="ko-KR" sz="24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hMerge="1">
                  <a:txBody>
                    <a:bodyPr/>
                    <a:lstStyle/>
                    <a:p>
                      <a:pPr algn="ctr" latinLnBrk="0">
                        <a:lnSpc>
                          <a:spcPct val="160000"/>
                        </a:lnSpc>
                        <a:spcAft>
                          <a:spcPts val="0"/>
                        </a:spcAft>
                      </a:pPr>
                      <a:endParaRPr lang="ko-KR" sz="24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167342368"/>
                  </a:ext>
                </a:extLst>
              </a:tr>
              <a:tr h="532792">
                <a:tc vMerge="1">
                  <a:txBody>
                    <a:bodyPr/>
                    <a:lstStyle/>
                    <a:p>
                      <a:pPr algn="ctr" latinLnBrk="0">
                        <a:lnSpc>
                          <a:spcPct val="160000"/>
                        </a:lnSpc>
                        <a:spcAft>
                          <a:spcPts val="0"/>
                        </a:spcAft>
                      </a:pPr>
                      <a:endParaRPr lang="ko-KR" sz="24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Pristine</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Thermal cycling</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Water immersion</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98147681"/>
                  </a:ext>
                </a:extLst>
              </a:tr>
              <a:tr h="532792">
                <a:tc>
                  <a:txBody>
                    <a:bodyPr/>
                    <a:lstStyle/>
                    <a:p>
                      <a:pPr algn="ctr" latinLnBrk="0">
                        <a:lnSpc>
                          <a:spcPct val="160000"/>
                        </a:lnSpc>
                        <a:spcAft>
                          <a:spcPts val="0"/>
                        </a:spcAft>
                      </a:pPr>
                      <a:r>
                        <a:rPr lang="en-US" alt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rPr>
                        <a:t>1</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61.39</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40.52</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51.58</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5551332"/>
                  </a:ext>
                </a:extLst>
              </a:tr>
              <a:tr h="532792">
                <a:tc>
                  <a:txBody>
                    <a:bodyPr/>
                    <a:lstStyle/>
                    <a:p>
                      <a:pPr algn="ctr" latinLnBrk="0">
                        <a:lnSpc>
                          <a:spcPct val="160000"/>
                        </a:lnSpc>
                        <a:spcAft>
                          <a:spcPts val="0"/>
                        </a:spcAft>
                      </a:pPr>
                      <a:r>
                        <a:rPr lang="en-US" alt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rPr>
                        <a:t>2</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51.73</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50.00</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44.35</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492283"/>
                  </a:ext>
                </a:extLst>
              </a:tr>
              <a:tr h="532792">
                <a:tc>
                  <a:txBody>
                    <a:bodyPr/>
                    <a:lstStyle/>
                    <a:p>
                      <a:pPr algn="ctr" latinLnBrk="0">
                        <a:lnSpc>
                          <a:spcPct val="160000"/>
                        </a:lnSpc>
                        <a:spcAft>
                          <a:spcPts val="0"/>
                        </a:spcAft>
                      </a:pPr>
                      <a:r>
                        <a:rPr lang="en-US" alt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rPr>
                        <a:t>3</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55.70</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49.09</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51.21</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700493"/>
                  </a:ext>
                </a:extLst>
              </a:tr>
              <a:tr h="532792">
                <a:tc>
                  <a:txBody>
                    <a:bodyPr/>
                    <a:lstStyle/>
                    <a:p>
                      <a:pPr algn="ctr" latinLnBrk="0">
                        <a:lnSpc>
                          <a:spcPct val="160000"/>
                        </a:lnSpc>
                        <a:spcAft>
                          <a:spcPts val="0"/>
                        </a:spcAft>
                      </a:pPr>
                      <a:r>
                        <a:rPr lang="en-US" alt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rPr>
                        <a:t>Average ± </a:t>
                      </a:r>
                      <a:r>
                        <a:rPr lang="en-US" altLang="ko-KR" sz="2000" dirty="0" err="1">
                          <a:solidFill>
                            <a:schemeClr val="tx1"/>
                          </a:solidFill>
                          <a:effectLst/>
                          <a:latin typeface="Arial" panose="020B0604020202020204" pitchFamily="34" charset="0"/>
                          <a:ea typeface="굴림" panose="020B0600000101010101" pitchFamily="50" charset="-127"/>
                          <a:cs typeface="Arial" panose="020B0604020202020204" pitchFamily="34" charset="0"/>
                        </a:rPr>
                        <a:t>s.d.</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56.27 ± 4.86</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46.72 ± 5.42</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49.05 ± 4.86</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081462"/>
                  </a:ext>
                </a:extLst>
              </a:tr>
            </a:tbl>
          </a:graphicData>
        </a:graphic>
      </p:graphicFrame>
      <p:sp>
        <p:nvSpPr>
          <p:cNvPr id="16" name="TextBox 15">
            <a:extLst>
              <a:ext uri="{FF2B5EF4-FFF2-40B4-BE49-F238E27FC236}">
                <a16:creationId xmlns:a16="http://schemas.microsoft.com/office/drawing/2014/main" id="{A8EEE444-68AB-4979-A2AC-1A9410757E56}"/>
              </a:ext>
            </a:extLst>
          </p:cNvPr>
          <p:cNvSpPr txBox="1"/>
          <p:nvPr/>
        </p:nvSpPr>
        <p:spPr bwMode="auto">
          <a:xfrm>
            <a:off x="9504608" y="32073140"/>
            <a:ext cx="5237590" cy="1382327"/>
          </a:xfrm>
          <a:prstGeom prst="rect">
            <a:avLst/>
          </a:prstGeom>
          <a:noFill/>
          <a:ln w="9525">
            <a:noFill/>
            <a:miter lim="800000"/>
            <a:headEnd/>
            <a:tailEnd/>
          </a:ln>
        </p:spPr>
        <p:txBody>
          <a:bodyPr wrap="square" lIns="88799" tIns="44399" rIns="88799" bIns="44399" rtlCol="0">
            <a:spAutoFit/>
          </a:bodyPr>
          <a:lstStyle/>
          <a:p>
            <a:pPr marL="457200" indent="-457200">
              <a:buFont typeface="Wingdings" panose="05000000000000000000" pitchFamily="2" charset="2"/>
              <a:buChar char="Ø"/>
            </a:pPr>
            <a:r>
              <a:rPr lang="en-US" altLang="ko-KR" sz="2800" dirty="0">
                <a:latin typeface="Arial" panose="020B0604020202020204" pitchFamily="34" charset="0"/>
                <a:cs typeface="Arial" panose="020B0604020202020204" pitchFamily="34" charset="0"/>
              </a:rPr>
              <a:t>The compressive strength of the specimens are well above the WAC of 3.45 MPa.</a:t>
            </a:r>
            <a:endParaRPr lang="ko-KR" altLang="en-US" sz="2800" dirty="0">
              <a:latin typeface="Arial" panose="020B0604020202020204" pitchFamily="34" charset="0"/>
              <a:cs typeface="Arial" panose="020B0604020202020204" pitchFamily="34" charset="0"/>
            </a:endParaRPr>
          </a:p>
        </p:txBody>
      </p:sp>
      <p:graphicFrame>
        <p:nvGraphicFramePr>
          <p:cNvPr id="37" name="표 36">
            <a:extLst>
              <a:ext uri="{FF2B5EF4-FFF2-40B4-BE49-F238E27FC236}">
                <a16:creationId xmlns:a16="http://schemas.microsoft.com/office/drawing/2014/main" id="{86C02DCD-9ED9-44C5-9C8F-DCC7337D5ABA}"/>
              </a:ext>
            </a:extLst>
          </p:cNvPr>
          <p:cNvGraphicFramePr>
            <a:graphicFrameLocks noGrp="1"/>
          </p:cNvGraphicFramePr>
          <p:nvPr>
            <p:extLst>
              <p:ext uri="{D42A27DB-BD31-4B8C-83A1-F6EECF244321}">
                <p14:modId xmlns:p14="http://schemas.microsoft.com/office/powerpoint/2010/main" val="2256023749"/>
              </p:ext>
            </p:extLst>
          </p:nvPr>
        </p:nvGraphicFramePr>
        <p:xfrm>
          <a:off x="7866147" y="26125704"/>
          <a:ext cx="6581896" cy="1763496"/>
        </p:xfrm>
        <a:graphic>
          <a:graphicData uri="http://schemas.openxmlformats.org/drawingml/2006/table">
            <a:tbl>
              <a:tblPr firstRow="1" firstCol="1" bandRow="1">
                <a:tableStyleId>{5C22544A-7EE6-4342-B048-85BDC9FD1C3A}</a:tableStyleId>
              </a:tblPr>
              <a:tblGrid>
                <a:gridCol w="2263067">
                  <a:extLst>
                    <a:ext uri="{9D8B030D-6E8A-4147-A177-3AD203B41FA5}">
                      <a16:colId xmlns:a16="http://schemas.microsoft.com/office/drawing/2014/main" val="2412529431"/>
                    </a:ext>
                  </a:extLst>
                </a:gridCol>
                <a:gridCol w="2176690">
                  <a:extLst>
                    <a:ext uri="{9D8B030D-6E8A-4147-A177-3AD203B41FA5}">
                      <a16:colId xmlns:a16="http://schemas.microsoft.com/office/drawing/2014/main" val="2357208804"/>
                    </a:ext>
                  </a:extLst>
                </a:gridCol>
                <a:gridCol w="2142139">
                  <a:extLst>
                    <a:ext uri="{9D8B030D-6E8A-4147-A177-3AD203B41FA5}">
                      <a16:colId xmlns:a16="http://schemas.microsoft.com/office/drawing/2014/main" val="1412367242"/>
                    </a:ext>
                  </a:extLst>
                </a:gridCol>
              </a:tblGrid>
              <a:tr h="587832">
                <a:tc gridSpan="3">
                  <a:txBody>
                    <a:bodyPr/>
                    <a:lstStyle/>
                    <a:p>
                      <a:pPr algn="ctr" latinLnBrk="0">
                        <a:lnSpc>
                          <a:spcPct val="160000"/>
                        </a:lnSpc>
                        <a:spcAft>
                          <a:spcPts val="0"/>
                        </a:spcAft>
                      </a:pPr>
                      <a:r>
                        <a:rPr lang="en-US" alt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rPr>
                        <a:t>Leachability Index (LI) by ANS16.1 method</a:t>
                      </a:r>
                      <a:endParaRPr lang="ko-KR" sz="20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hMerge="1">
                  <a:txBody>
                    <a:bodyPr/>
                    <a:lstStyle/>
                    <a:p>
                      <a:pPr algn="ctr" latinLnBrk="0">
                        <a:lnSpc>
                          <a:spcPct val="160000"/>
                        </a:lnSpc>
                        <a:spcAft>
                          <a:spcPts val="0"/>
                        </a:spcAft>
                      </a:pPr>
                      <a:endParaRPr lang="ko-KR" sz="24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hMerge="1">
                  <a:txBody>
                    <a:bodyPr/>
                    <a:lstStyle/>
                    <a:p>
                      <a:pPr algn="ctr" latinLnBrk="0">
                        <a:lnSpc>
                          <a:spcPct val="160000"/>
                        </a:lnSpc>
                        <a:spcAft>
                          <a:spcPts val="0"/>
                        </a:spcAft>
                      </a:pPr>
                      <a:endParaRPr lang="ko-KR" sz="240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167342368"/>
                  </a:ext>
                </a:extLst>
              </a:tr>
              <a:tr h="587832">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Cs</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Co</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latinLnBrk="0">
                        <a:lnSpc>
                          <a:spcPct val="160000"/>
                        </a:lnSpc>
                        <a:spcAft>
                          <a:spcPts val="0"/>
                        </a:spcAft>
                      </a:pPr>
                      <a:r>
                        <a:rPr lang="en-US" alt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rPr>
                        <a:t>Sr</a:t>
                      </a:r>
                      <a:endParaRPr lang="ko-KR" sz="2000" b="1"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98147681"/>
                  </a:ext>
                </a:extLst>
              </a:tr>
              <a:tr h="587832">
                <a:tc>
                  <a:txBody>
                    <a:bodyPr/>
                    <a:lstStyle/>
                    <a:p>
                      <a:pPr algn="ctr" latinLnBrk="0">
                        <a:lnSpc>
                          <a:spcPct val="160000"/>
                        </a:lnSpc>
                        <a:spcAft>
                          <a:spcPts val="0"/>
                        </a:spcAft>
                      </a:pPr>
                      <a:r>
                        <a:rPr lang="en-US" altLang="ko-KR" sz="2000" b="0" dirty="0">
                          <a:solidFill>
                            <a:schemeClr val="tx1"/>
                          </a:solidFill>
                          <a:effectLst/>
                          <a:latin typeface="Arial" panose="020B0604020202020204" pitchFamily="34" charset="0"/>
                          <a:ea typeface="굴림" panose="020B0600000101010101" pitchFamily="50" charset="-127"/>
                          <a:cs typeface="Arial" panose="020B0604020202020204" pitchFamily="34" charset="0"/>
                        </a:rPr>
                        <a:t>11.45</a:t>
                      </a:r>
                      <a:endParaRPr lang="ko-KR" sz="2000" b="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0" dirty="0">
                          <a:solidFill>
                            <a:schemeClr val="tx1"/>
                          </a:solidFill>
                          <a:effectLst/>
                          <a:latin typeface="Arial" panose="020B0604020202020204" pitchFamily="34" charset="0"/>
                          <a:ea typeface="굴림" panose="020B0600000101010101" pitchFamily="50" charset="-127"/>
                          <a:cs typeface="Arial" panose="020B0604020202020204" pitchFamily="34" charset="0"/>
                        </a:rPr>
                        <a:t>17.63</a:t>
                      </a:r>
                      <a:endParaRPr lang="ko-KR" sz="2000" b="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latinLnBrk="0">
                        <a:lnSpc>
                          <a:spcPct val="160000"/>
                        </a:lnSpc>
                        <a:spcAft>
                          <a:spcPts val="0"/>
                        </a:spcAft>
                      </a:pPr>
                      <a:r>
                        <a:rPr lang="en-US" altLang="ko-KR" sz="2000" b="0" dirty="0">
                          <a:solidFill>
                            <a:schemeClr val="tx1"/>
                          </a:solidFill>
                          <a:effectLst/>
                          <a:latin typeface="Arial" panose="020B0604020202020204" pitchFamily="34" charset="0"/>
                          <a:ea typeface="굴림" panose="020B0600000101010101" pitchFamily="50" charset="-127"/>
                          <a:cs typeface="Arial" panose="020B0604020202020204" pitchFamily="34" charset="0"/>
                        </a:rPr>
                        <a:t>15.66</a:t>
                      </a:r>
                      <a:endParaRPr lang="ko-KR" sz="2000" b="0" dirty="0">
                        <a:solidFill>
                          <a:schemeClr val="tx1"/>
                        </a:solidFill>
                        <a:effectLst/>
                        <a:latin typeface="Arial" panose="020B0604020202020204" pitchFamily="34" charset="0"/>
                        <a:ea typeface="굴림" panose="020B0600000101010101" pitchFamily="50" charset="-127"/>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081462"/>
                  </a:ext>
                </a:extLst>
              </a:tr>
            </a:tbl>
          </a:graphicData>
        </a:graphic>
      </p:graphicFrame>
      <p:sp>
        <p:nvSpPr>
          <p:cNvPr id="38" name="TextBox 37">
            <a:extLst>
              <a:ext uri="{FF2B5EF4-FFF2-40B4-BE49-F238E27FC236}">
                <a16:creationId xmlns:a16="http://schemas.microsoft.com/office/drawing/2014/main" id="{56473ACA-28DC-4A2D-8FE6-F7DF881619E1}"/>
              </a:ext>
            </a:extLst>
          </p:cNvPr>
          <p:cNvSpPr txBox="1"/>
          <p:nvPr/>
        </p:nvSpPr>
        <p:spPr bwMode="auto">
          <a:xfrm>
            <a:off x="7866147" y="28102817"/>
            <a:ext cx="6581896" cy="1382327"/>
          </a:xfrm>
          <a:prstGeom prst="rect">
            <a:avLst/>
          </a:prstGeom>
          <a:noFill/>
          <a:ln w="9525">
            <a:noFill/>
            <a:miter lim="800000"/>
            <a:headEnd/>
            <a:tailEnd/>
          </a:ln>
        </p:spPr>
        <p:txBody>
          <a:bodyPr wrap="square" lIns="88799" tIns="44399" rIns="88799" bIns="44399" rtlCol="0">
            <a:spAutoFit/>
          </a:bodyPr>
          <a:lstStyle/>
          <a:p>
            <a:pPr marL="457200" indent="-457200">
              <a:buFont typeface="Wingdings" panose="05000000000000000000" pitchFamily="2" charset="2"/>
              <a:buChar char="Ø"/>
            </a:pPr>
            <a:r>
              <a:rPr lang="en-US" altLang="ko-KR" sz="2800" dirty="0">
                <a:latin typeface="Arial" panose="020B0604020202020204" pitchFamily="34" charset="0"/>
                <a:cs typeface="Arial" panose="020B0604020202020204" pitchFamily="34" charset="0"/>
              </a:rPr>
              <a:t>The LIs of Cs, Co, and Sr are satisfying the WAC (waste</a:t>
            </a:r>
            <a:r>
              <a:rPr lang="ko-KR" altLang="en-US" sz="2800" dirty="0">
                <a:latin typeface="Arial" panose="020B0604020202020204" pitchFamily="34" charset="0"/>
                <a:cs typeface="Arial" panose="020B0604020202020204" pitchFamily="34" charset="0"/>
              </a:rPr>
              <a:t> </a:t>
            </a:r>
            <a:r>
              <a:rPr lang="en-US" altLang="ko-KR" sz="2800" dirty="0">
                <a:latin typeface="Arial" panose="020B0604020202020204" pitchFamily="34" charset="0"/>
                <a:cs typeface="Arial" panose="020B0604020202020204" pitchFamily="34" charset="0"/>
              </a:rPr>
              <a:t>acceptance</a:t>
            </a:r>
            <a:r>
              <a:rPr lang="ko-KR" altLang="en-US" sz="2800" dirty="0">
                <a:latin typeface="Arial" panose="020B0604020202020204" pitchFamily="34" charset="0"/>
                <a:cs typeface="Arial" panose="020B0604020202020204" pitchFamily="34" charset="0"/>
              </a:rPr>
              <a:t> </a:t>
            </a:r>
            <a:r>
              <a:rPr lang="en-US" altLang="ko-KR" sz="2800" dirty="0">
                <a:latin typeface="Arial" panose="020B0604020202020204" pitchFamily="34" charset="0"/>
                <a:cs typeface="Arial" panose="020B0604020202020204" pitchFamily="34" charset="0"/>
              </a:rPr>
              <a:t>criteria) of &gt; 6.</a:t>
            </a:r>
            <a:endParaRPr lang="ko-KR" altLang="en-US" sz="28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C7FED7D4-9FD5-4D34-AC43-EA05DA02D1FF}"/>
              </a:ext>
            </a:extLst>
          </p:cNvPr>
          <p:cNvSpPr>
            <a:spLocks noChangeArrowheads="1"/>
          </p:cNvSpPr>
          <p:nvPr/>
        </p:nvSpPr>
        <p:spPr bwMode="auto">
          <a:xfrm>
            <a:off x="0" y="0"/>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025" name="_x104203064" descr="EMB000046302119">
            <a:extLst>
              <a:ext uri="{FF2B5EF4-FFF2-40B4-BE49-F238E27FC236}">
                <a16:creationId xmlns:a16="http://schemas.microsoft.com/office/drawing/2014/main" id="{D8AF8ED5-8E71-4BD2-9879-7DF2F5C97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2173" y="9651839"/>
            <a:ext cx="4021114" cy="2452732"/>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a:extLst>
              <a:ext uri="{FF2B5EF4-FFF2-40B4-BE49-F238E27FC236}">
                <a16:creationId xmlns:a16="http://schemas.microsoft.com/office/drawing/2014/main" id="{1BF33DE3-843B-4A7A-96A6-ECB3072DA12A}"/>
              </a:ext>
            </a:extLst>
          </p:cNvPr>
          <p:cNvSpPr/>
          <p:nvPr/>
        </p:nvSpPr>
        <p:spPr>
          <a:xfrm>
            <a:off x="15892173" y="12166223"/>
            <a:ext cx="4168673" cy="646331"/>
          </a:xfrm>
          <a:prstGeom prst="rect">
            <a:avLst/>
          </a:prstGeom>
        </p:spPr>
        <p:txBody>
          <a:bodyPr wrap="square">
            <a:spAutoFit/>
          </a:bodyPr>
          <a:lstStyle/>
          <a:p>
            <a:r>
              <a:rPr lang="en-US" altLang="ko-KR" sz="1800" b="1" dirty="0">
                <a:solidFill>
                  <a:srgbClr val="221E1F"/>
                </a:solidFill>
                <a:latin typeface="맑은 고딕" panose="020B0503020000020004" pitchFamily="50" charset="-127"/>
                <a:ea typeface="맑은 고딕" panose="020B0503020000020004" pitchFamily="50" charset="-127"/>
                <a:cs typeface="Arial" panose="020B0604020202020204" pitchFamily="34" charset="0"/>
              </a:rPr>
              <a:t>Fig.</a:t>
            </a:r>
            <a:r>
              <a:rPr lang="ko-KR" altLang="en-US" sz="1800" b="1" dirty="0">
                <a:solidFill>
                  <a:srgbClr val="221E1F"/>
                </a:solidFill>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solidFill>
                  <a:srgbClr val="221E1F"/>
                </a:solidFill>
                <a:latin typeface="맑은 고딕" panose="020B0503020000020004" pitchFamily="50" charset="-127"/>
                <a:ea typeface="맑은 고딕" panose="020B0503020000020004" pitchFamily="50" charset="-127"/>
                <a:cs typeface="Arial" panose="020B0604020202020204" pitchFamily="34" charset="0"/>
              </a:rPr>
              <a:t>1.</a:t>
            </a:r>
            <a:r>
              <a:rPr lang="ko-KR" altLang="en-US" sz="1800" b="1" dirty="0">
                <a:solidFill>
                  <a:srgbClr val="221E1F"/>
                </a:solidFill>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solidFill>
                  <a:srgbClr val="221E1F"/>
                </a:solidFill>
                <a:latin typeface="맑은 고딕" panose="020B0503020000020004" pitchFamily="50" charset="-127"/>
                <a:ea typeface="맑은 고딕" panose="020B0503020000020004" pitchFamily="50" charset="-127"/>
                <a:cs typeface="Arial" panose="020B0604020202020204" pitchFamily="34" charset="0"/>
              </a:rPr>
              <a:t>A schematic view of a typical trench for a landfill site. </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pic>
        <p:nvPicPr>
          <p:cNvPr id="1027" name="_x104202848" descr="EMB00004630211b">
            <a:extLst>
              <a:ext uri="{FF2B5EF4-FFF2-40B4-BE49-F238E27FC236}">
                <a16:creationId xmlns:a16="http://schemas.microsoft.com/office/drawing/2014/main" id="{07F3D378-BECD-4E6F-BBFD-BF5F7450DC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7906" y="9596115"/>
            <a:ext cx="3532694" cy="2538306"/>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a:extLst>
              <a:ext uri="{FF2B5EF4-FFF2-40B4-BE49-F238E27FC236}">
                <a16:creationId xmlns:a16="http://schemas.microsoft.com/office/drawing/2014/main" id="{48ED9630-D0C5-41A5-ABE6-07A35ED71F6C}"/>
              </a:ext>
            </a:extLst>
          </p:cNvPr>
          <p:cNvSpPr/>
          <p:nvPr/>
        </p:nvSpPr>
        <p:spPr>
          <a:xfrm>
            <a:off x="20317906" y="12166223"/>
            <a:ext cx="3532694" cy="923330"/>
          </a:xfrm>
          <a:prstGeom prst="rect">
            <a:avLst/>
          </a:prstGeom>
        </p:spPr>
        <p:txBody>
          <a:bodyPr wrap="square">
            <a:spAutoFit/>
          </a:bodyPr>
          <a:lstStyle/>
          <a:p>
            <a:r>
              <a:rPr lang="en-US" altLang="ko-KR" sz="1800" b="1" dirty="0">
                <a:solidFill>
                  <a:srgbClr val="221E1F"/>
                </a:solidFill>
                <a:latin typeface="맑은 고딕" panose="020B0503020000020004" pitchFamily="50" charset="-127"/>
                <a:ea typeface="맑은 고딕" panose="020B0503020000020004" pitchFamily="50" charset="-127"/>
                <a:cs typeface="Arial" panose="020B0604020202020204" pitchFamily="34" charset="0"/>
              </a:rPr>
              <a:t>Fig. 2. Exposure pathways considered in the RESRAD-ONSITE code </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graphicFrame>
        <p:nvGraphicFramePr>
          <p:cNvPr id="11" name="표 10">
            <a:extLst>
              <a:ext uri="{FF2B5EF4-FFF2-40B4-BE49-F238E27FC236}">
                <a16:creationId xmlns:a16="http://schemas.microsoft.com/office/drawing/2014/main" id="{6F721F8B-5ABD-47FA-A4C7-46DF8909146F}"/>
              </a:ext>
            </a:extLst>
          </p:cNvPr>
          <p:cNvGraphicFramePr>
            <a:graphicFrameLocks noGrp="1"/>
          </p:cNvGraphicFramePr>
          <p:nvPr>
            <p:extLst>
              <p:ext uri="{D42A27DB-BD31-4B8C-83A1-F6EECF244321}">
                <p14:modId xmlns:p14="http://schemas.microsoft.com/office/powerpoint/2010/main" val="1972545126"/>
              </p:ext>
            </p:extLst>
          </p:nvPr>
        </p:nvGraphicFramePr>
        <p:xfrm>
          <a:off x="24107660" y="10279496"/>
          <a:ext cx="5474248" cy="6158241"/>
        </p:xfrm>
        <a:graphic>
          <a:graphicData uri="http://schemas.openxmlformats.org/drawingml/2006/table">
            <a:tbl>
              <a:tblPr firstRow="1" firstCol="1" bandRow="1">
                <a:tableStyleId>{5C22544A-7EE6-4342-B048-85BDC9FD1C3A}</a:tableStyleId>
              </a:tblPr>
              <a:tblGrid>
                <a:gridCol w="3819640">
                  <a:extLst>
                    <a:ext uri="{9D8B030D-6E8A-4147-A177-3AD203B41FA5}">
                      <a16:colId xmlns:a16="http://schemas.microsoft.com/office/drawing/2014/main" val="2052728331"/>
                    </a:ext>
                  </a:extLst>
                </a:gridCol>
                <a:gridCol w="629467">
                  <a:extLst>
                    <a:ext uri="{9D8B030D-6E8A-4147-A177-3AD203B41FA5}">
                      <a16:colId xmlns:a16="http://schemas.microsoft.com/office/drawing/2014/main" val="1502906294"/>
                    </a:ext>
                  </a:extLst>
                </a:gridCol>
                <a:gridCol w="1025141">
                  <a:extLst>
                    <a:ext uri="{9D8B030D-6E8A-4147-A177-3AD203B41FA5}">
                      <a16:colId xmlns:a16="http://schemas.microsoft.com/office/drawing/2014/main" val="4213857078"/>
                    </a:ext>
                  </a:extLst>
                </a:gridCol>
              </a:tblGrid>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Parameter</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FFFF"/>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Unit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FFFF"/>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Value</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2297978796"/>
                  </a:ext>
                </a:extLst>
              </a:tr>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Area of contaminated zone</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m</a:t>
                      </a:r>
                      <a:r>
                        <a:rPr lang="en-US" sz="1400" baseline="30000" dirty="0">
                          <a:solidFill>
                            <a:schemeClr val="tx2"/>
                          </a:solidFill>
                          <a:effectLst/>
                          <a:latin typeface="Arial" panose="020B0604020202020204" pitchFamily="34" charset="0"/>
                          <a:cs typeface="Arial" panose="020B0604020202020204" pitchFamily="34" charset="0"/>
                        </a:rPr>
                        <a:t>2</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14,250</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762437"/>
                  </a:ext>
                </a:extLst>
              </a:tr>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Thickness of contaminated zone</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16</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6148397"/>
                  </a:ext>
                </a:extLst>
              </a:tr>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Length parallel to aquifer flow</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600</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700116"/>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Depth of cover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0.5</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1582912"/>
                  </a:ext>
                </a:extLst>
              </a:tr>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Density of cover</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g/cm</a:t>
                      </a:r>
                      <a:r>
                        <a:rPr lang="en-US" sz="1400" baseline="30000">
                          <a:solidFill>
                            <a:schemeClr val="tx2"/>
                          </a:solidFill>
                          <a:effectLst/>
                          <a:latin typeface="Arial" panose="020B0604020202020204" pitchFamily="34" charset="0"/>
                          <a:cs typeface="Arial" panose="020B0604020202020204" pitchFamily="34" charset="0"/>
                        </a:rPr>
                        <a:t>3</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1.6</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685919"/>
                  </a:ext>
                </a:extLst>
              </a:tr>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Erosion of contaminated zone</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m/yr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0.001</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2120801"/>
                  </a:ext>
                </a:extLst>
              </a:tr>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Total porosity of contaminated zone</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0.15</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857174"/>
                  </a:ext>
                </a:extLst>
              </a:tr>
              <a:tr h="456166">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Effective porosity of saturated and unsaturated zones</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0.2</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330962"/>
                  </a:ext>
                </a:extLst>
              </a:tr>
              <a:tr h="456166">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Hydraulic conductivity of contaminated zone and unsaturated zone</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m/</a:t>
                      </a:r>
                      <a:r>
                        <a:rPr lang="en-US" sz="1400" dirty="0" err="1">
                          <a:solidFill>
                            <a:schemeClr val="tx2"/>
                          </a:solidFill>
                          <a:effectLst/>
                          <a:latin typeface="Arial" panose="020B0604020202020204" pitchFamily="34" charset="0"/>
                          <a:cs typeface="Arial" panose="020B0604020202020204" pitchFamily="34" charset="0"/>
                        </a:rPr>
                        <a:t>yr</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10</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5625691"/>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Hydraulic conductivity of saturated zone</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m/yr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100</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357158"/>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Thickness of unsaturated zone</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m</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4</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566750"/>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Hydraulic gradient of saturated zone</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0.02</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51031"/>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Evaporation coefficient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0.68</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1622919"/>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Water table drop rate</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m/yr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0.001</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32626"/>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Well pumping rate</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a:t>
                      </a:r>
                      <a:r>
                        <a:rPr lang="en-US" sz="1400" baseline="30000">
                          <a:solidFill>
                            <a:schemeClr val="tx2"/>
                          </a:solidFill>
                          <a:effectLst/>
                          <a:latin typeface="Arial" panose="020B0604020202020204" pitchFamily="34" charset="0"/>
                          <a:cs typeface="Arial" panose="020B0604020202020204" pitchFamily="34" charset="0"/>
                        </a:rPr>
                        <a:t>3</a:t>
                      </a:r>
                      <a:r>
                        <a:rPr lang="en-US" sz="1400">
                          <a:solidFill>
                            <a:schemeClr val="tx2"/>
                          </a:solidFill>
                          <a:effectLst/>
                          <a:latin typeface="Arial" panose="020B0604020202020204" pitchFamily="34" charset="0"/>
                          <a:cs typeface="Arial" panose="020B0604020202020204" pitchFamily="34" charset="0"/>
                        </a:rPr>
                        <a:t>/yr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250</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333828"/>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Wind speed</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m/sec</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2.1</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468006"/>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Precipitation</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m/yr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1.7</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0909421"/>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Runoff coefficient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0.2</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813110"/>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Watershed are for nearby stream or pond</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a:t>
                      </a:r>
                      <a:r>
                        <a:rPr lang="en-US" sz="1400" baseline="30000">
                          <a:solidFill>
                            <a:schemeClr val="tx2"/>
                          </a:solidFill>
                          <a:effectLst/>
                          <a:latin typeface="Arial" panose="020B0604020202020204" pitchFamily="34" charset="0"/>
                          <a:cs typeface="Arial" panose="020B0604020202020204" pitchFamily="34" charset="0"/>
                        </a:rPr>
                        <a:t>2</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1,000,000</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153521"/>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Humidity in air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g/cm</a:t>
                      </a:r>
                      <a:r>
                        <a:rPr lang="en-US" sz="1400" baseline="30000">
                          <a:solidFill>
                            <a:schemeClr val="tx2"/>
                          </a:solidFill>
                          <a:effectLst/>
                          <a:latin typeface="Arial" panose="020B0604020202020204" pitchFamily="34" charset="0"/>
                          <a:cs typeface="Arial" panose="020B0604020202020204" pitchFamily="34" charset="0"/>
                        </a:rPr>
                        <a:t>3</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8.0</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1863692"/>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Inhalation rate</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m</a:t>
                      </a:r>
                      <a:r>
                        <a:rPr lang="en-US" sz="1400" baseline="30000">
                          <a:solidFill>
                            <a:schemeClr val="tx2"/>
                          </a:solidFill>
                          <a:effectLst/>
                          <a:latin typeface="Arial" panose="020B0604020202020204" pitchFamily="34" charset="0"/>
                          <a:cs typeface="Arial" panose="020B0604020202020204" pitchFamily="34" charset="0"/>
                        </a:rPr>
                        <a:t>3</a:t>
                      </a:r>
                      <a:r>
                        <a:rPr lang="en-US" sz="1400">
                          <a:solidFill>
                            <a:schemeClr val="tx2"/>
                          </a:solidFill>
                          <a:effectLst/>
                          <a:latin typeface="Arial" panose="020B0604020202020204" pitchFamily="34" charset="0"/>
                          <a:cs typeface="Arial" panose="020B0604020202020204" pitchFamily="34" charset="0"/>
                        </a:rPr>
                        <a:t>/yr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8,400</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793744"/>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Exposure duration</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yr</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30</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1223431"/>
                  </a:ext>
                </a:extLst>
              </a:tr>
              <a:tr h="228083">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Indoor time fraction</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0.5</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5845124"/>
                  </a:ext>
                </a:extLst>
              </a:tr>
              <a:tr h="228083">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Outdoor time fraction</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a:solidFill>
                            <a:schemeClr val="tx2"/>
                          </a:solidFill>
                          <a:effectLst/>
                          <a:latin typeface="Arial" panose="020B0604020202020204" pitchFamily="34" charset="0"/>
                          <a:cs typeface="Arial" panose="020B0604020202020204" pitchFamily="34" charset="0"/>
                        </a:rPr>
                        <a:t>-</a:t>
                      </a:r>
                      <a:endParaRPr lang="ko-KR" sz="140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dirty="0">
                          <a:solidFill>
                            <a:schemeClr val="tx2"/>
                          </a:solidFill>
                          <a:effectLst/>
                          <a:latin typeface="Arial" panose="020B0604020202020204" pitchFamily="34" charset="0"/>
                          <a:cs typeface="Arial" panose="020B0604020202020204" pitchFamily="34" charset="0"/>
                        </a:rPr>
                        <a:t>0.25</a:t>
                      </a:r>
                      <a:endParaRPr lang="ko-KR" sz="1400" dirty="0">
                        <a:solidFill>
                          <a:schemeClr val="tx2"/>
                        </a:solidFill>
                        <a:effectLst/>
                        <a:latin typeface="Arial" panose="020B0604020202020204" pitchFamily="34" charset="0"/>
                        <a:ea typeface="바탕" panose="02030600000101010101" pitchFamily="18" charset="-127"/>
                        <a:cs typeface="Arial" panose="020B0604020202020204" pitchFamily="34" charset="0"/>
                      </a:endParaRPr>
                    </a:p>
                  </a:txBody>
                  <a:tcPr marL="36195" marR="3619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9911949"/>
                  </a:ext>
                </a:extLst>
              </a:tr>
            </a:tbl>
          </a:graphicData>
        </a:graphic>
      </p:graphicFrame>
      <p:sp>
        <p:nvSpPr>
          <p:cNvPr id="36" name="직사각형 35">
            <a:extLst>
              <a:ext uri="{FF2B5EF4-FFF2-40B4-BE49-F238E27FC236}">
                <a16:creationId xmlns:a16="http://schemas.microsoft.com/office/drawing/2014/main" id="{0CD330DC-1487-4D6B-AEF0-D62BC5540E53}"/>
              </a:ext>
            </a:extLst>
          </p:cNvPr>
          <p:cNvSpPr/>
          <p:nvPr/>
        </p:nvSpPr>
        <p:spPr>
          <a:xfrm>
            <a:off x="24107660" y="9572519"/>
            <a:ext cx="5304454" cy="646331"/>
          </a:xfrm>
          <a:prstGeom prst="rect">
            <a:avLst/>
          </a:prstGeom>
        </p:spPr>
        <p:txBody>
          <a:bodyPr wrap="square">
            <a:spAutoFit/>
          </a:bodyPr>
          <a:lstStyle/>
          <a:p>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Table</a:t>
            </a:r>
            <a:r>
              <a:rPr lang="ko-KR" altLang="en-US" sz="1800"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5. Major Input Data for the Safety Assessment of Landfill Disposal</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pic>
        <p:nvPicPr>
          <p:cNvPr id="1029" name="_x456798264" descr="EMB00001ccc249e">
            <a:extLst>
              <a:ext uri="{FF2B5EF4-FFF2-40B4-BE49-F238E27FC236}">
                <a16:creationId xmlns:a16="http://schemas.microsoft.com/office/drawing/2014/main" id="{364435E2-F951-447B-8D36-263A6CCC3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64342" y="13311245"/>
            <a:ext cx="5558341" cy="277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_x456800640" descr="EMB00001ccc24a1">
            <a:extLst>
              <a:ext uri="{FF2B5EF4-FFF2-40B4-BE49-F238E27FC236}">
                <a16:creationId xmlns:a16="http://schemas.microsoft.com/office/drawing/2014/main" id="{01333112-7ACA-42C5-853E-4C9306FBF8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64342" y="16992469"/>
            <a:ext cx="5558340" cy="291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직사각형 38">
            <a:extLst>
              <a:ext uri="{FF2B5EF4-FFF2-40B4-BE49-F238E27FC236}">
                <a16:creationId xmlns:a16="http://schemas.microsoft.com/office/drawing/2014/main" id="{E7B22A87-839D-43E4-A783-7FFD690911A7}"/>
              </a:ext>
            </a:extLst>
          </p:cNvPr>
          <p:cNvSpPr/>
          <p:nvPr/>
        </p:nvSpPr>
        <p:spPr>
          <a:xfrm>
            <a:off x="15941884" y="16185496"/>
            <a:ext cx="5558340" cy="646331"/>
          </a:xfrm>
          <a:prstGeom prst="rect">
            <a:avLst/>
          </a:prstGeom>
        </p:spPr>
        <p:txBody>
          <a:bodyPr wrap="square">
            <a:spAutoFit/>
          </a:bodyPr>
          <a:lstStyle/>
          <a:p>
            <a:r>
              <a:rPr lang="en-US" altLang="ko-KR" sz="1800" b="1" dirty="0">
                <a:latin typeface="맑은 고딕" panose="020B0503020000020004" pitchFamily="50" charset="-127"/>
                <a:ea typeface="맑은 고딕" panose="020B0503020000020004" pitchFamily="50" charset="-127"/>
              </a:rPr>
              <a:t>Fig.</a:t>
            </a:r>
            <a:r>
              <a:rPr lang="ko-KR" altLang="en-US" sz="1800" b="1" dirty="0">
                <a:latin typeface="맑은 고딕" panose="020B0503020000020004" pitchFamily="50" charset="-127"/>
                <a:ea typeface="맑은 고딕" panose="020B0503020000020004" pitchFamily="50" charset="-127"/>
              </a:rPr>
              <a:t> </a:t>
            </a:r>
            <a:r>
              <a:rPr lang="en-US" altLang="ko-KR" sz="1800" b="1" dirty="0">
                <a:latin typeface="맑은 고딕" panose="020B0503020000020004" pitchFamily="50" charset="-127"/>
                <a:ea typeface="맑은 고딕" panose="020B0503020000020004" pitchFamily="50" charset="-127"/>
              </a:rPr>
              <a:t>2.</a:t>
            </a:r>
            <a:r>
              <a:rPr lang="ko-KR" altLang="en-US" sz="1800" b="1" dirty="0">
                <a:latin typeface="맑은 고딕" panose="020B0503020000020004" pitchFamily="50" charset="-127"/>
                <a:ea typeface="맑은 고딕" panose="020B0503020000020004" pitchFamily="50" charset="-127"/>
              </a:rPr>
              <a:t> </a:t>
            </a:r>
            <a:r>
              <a:rPr lang="en-US" altLang="ko-KR" sz="1800" b="1" dirty="0">
                <a:latin typeface="맑은 고딕" panose="020B0503020000020004" pitchFamily="50" charset="-127"/>
                <a:ea typeface="맑은 고딕" panose="020B0503020000020004" pitchFamily="50" charset="-127"/>
              </a:rPr>
              <a:t>Exposure dose with time in the landfill disposal.</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sp>
        <p:nvSpPr>
          <p:cNvPr id="13" name="직사각형 12">
            <a:extLst>
              <a:ext uri="{FF2B5EF4-FFF2-40B4-BE49-F238E27FC236}">
                <a16:creationId xmlns:a16="http://schemas.microsoft.com/office/drawing/2014/main" id="{FFA105B2-A690-4E23-9FF9-F3803FE083EE}"/>
              </a:ext>
            </a:extLst>
          </p:cNvPr>
          <p:cNvSpPr/>
          <p:nvPr/>
        </p:nvSpPr>
        <p:spPr>
          <a:xfrm>
            <a:off x="2791326" y="9557816"/>
            <a:ext cx="9598333" cy="400110"/>
          </a:xfrm>
          <a:prstGeom prst="rect">
            <a:avLst/>
          </a:prstGeom>
        </p:spPr>
        <p:txBody>
          <a:bodyPr wrap="none">
            <a:spAutoFit/>
          </a:bodyPr>
          <a:lstStyle/>
          <a:p>
            <a:r>
              <a:rPr lang="en-US" altLang="ko-KR" sz="2000" b="1" dirty="0">
                <a:latin typeface="맑은 고딕" panose="020B0503020000020004" pitchFamily="50" charset="-127"/>
                <a:ea typeface="맑은 고딕" panose="020B0503020000020004" pitchFamily="50" charset="-127"/>
              </a:rPr>
              <a:t>Table 1. Typical Radioactive Wastes from the Decommissioning of a PWR [1]</a:t>
            </a:r>
            <a:endParaRPr lang="ko-KR" altLang="en-US" sz="2000" b="1" dirty="0">
              <a:latin typeface="맑은 고딕" panose="020B0503020000020004" pitchFamily="50" charset="-127"/>
              <a:ea typeface="맑은 고딕" panose="020B0503020000020004" pitchFamily="50" charset="-127"/>
            </a:endParaRPr>
          </a:p>
        </p:txBody>
      </p:sp>
      <p:sp>
        <p:nvSpPr>
          <p:cNvPr id="41" name="직사각형 40">
            <a:extLst>
              <a:ext uri="{FF2B5EF4-FFF2-40B4-BE49-F238E27FC236}">
                <a16:creationId xmlns:a16="http://schemas.microsoft.com/office/drawing/2014/main" id="{B1976C23-FAF4-43D6-B638-83CA199B3056}"/>
              </a:ext>
            </a:extLst>
          </p:cNvPr>
          <p:cNvSpPr/>
          <p:nvPr/>
        </p:nvSpPr>
        <p:spPr>
          <a:xfrm>
            <a:off x="885704" y="25586774"/>
            <a:ext cx="6081730" cy="400110"/>
          </a:xfrm>
          <a:prstGeom prst="rect">
            <a:avLst/>
          </a:prstGeom>
        </p:spPr>
        <p:txBody>
          <a:bodyPr wrap="none">
            <a:spAutoFit/>
          </a:bodyPr>
          <a:lstStyle/>
          <a:p>
            <a:r>
              <a:rPr lang="en-US" altLang="ko-KR" sz="2000" b="1" dirty="0">
                <a:latin typeface="맑은 고딕" panose="020B0503020000020004" pitchFamily="50" charset="-127"/>
                <a:ea typeface="맑은 고딕" panose="020B0503020000020004" pitchFamily="50" charset="-127"/>
              </a:rPr>
              <a:t>Table 2. Composition of the Solidified Waste [1]</a:t>
            </a:r>
            <a:endParaRPr lang="ko-KR" altLang="en-US" sz="2000" b="1" dirty="0">
              <a:latin typeface="맑은 고딕" panose="020B0503020000020004" pitchFamily="50" charset="-127"/>
              <a:ea typeface="맑은 고딕" panose="020B0503020000020004" pitchFamily="50" charset="-127"/>
            </a:endParaRPr>
          </a:p>
        </p:txBody>
      </p:sp>
      <p:sp>
        <p:nvSpPr>
          <p:cNvPr id="43" name="직사각형 42">
            <a:extLst>
              <a:ext uri="{FF2B5EF4-FFF2-40B4-BE49-F238E27FC236}">
                <a16:creationId xmlns:a16="http://schemas.microsoft.com/office/drawing/2014/main" id="{B000E603-44E8-4188-9709-38B44144A0D0}"/>
              </a:ext>
            </a:extLst>
          </p:cNvPr>
          <p:cNvSpPr/>
          <p:nvPr/>
        </p:nvSpPr>
        <p:spPr>
          <a:xfrm>
            <a:off x="869080" y="31582954"/>
            <a:ext cx="6790642" cy="400110"/>
          </a:xfrm>
          <a:prstGeom prst="rect">
            <a:avLst/>
          </a:prstGeom>
        </p:spPr>
        <p:txBody>
          <a:bodyPr wrap="none">
            <a:spAutoFit/>
          </a:bodyPr>
          <a:lstStyle/>
          <a:p>
            <a:r>
              <a:rPr lang="en-US" altLang="ko-KR" sz="2000" b="1" dirty="0">
                <a:latin typeface="맑은 고딕" panose="020B0503020000020004" pitchFamily="50" charset="-127"/>
                <a:ea typeface="맑은 고딕" panose="020B0503020000020004" pitchFamily="50" charset="-127"/>
              </a:rPr>
              <a:t>Table 4. Compressive Strength of the Solidified Waste</a:t>
            </a:r>
            <a:endParaRPr lang="ko-KR" altLang="en-US" sz="2000" b="1" dirty="0">
              <a:latin typeface="맑은 고딕" panose="020B0503020000020004" pitchFamily="50" charset="-127"/>
              <a:ea typeface="맑은 고딕" panose="020B0503020000020004" pitchFamily="50" charset="-127"/>
            </a:endParaRPr>
          </a:p>
        </p:txBody>
      </p:sp>
      <p:sp>
        <p:nvSpPr>
          <p:cNvPr id="44" name="직사각형 43">
            <a:extLst>
              <a:ext uri="{FF2B5EF4-FFF2-40B4-BE49-F238E27FC236}">
                <a16:creationId xmlns:a16="http://schemas.microsoft.com/office/drawing/2014/main" id="{1ABC0425-B98E-414B-899C-188692C64B4A}"/>
              </a:ext>
            </a:extLst>
          </p:cNvPr>
          <p:cNvSpPr/>
          <p:nvPr/>
        </p:nvSpPr>
        <p:spPr>
          <a:xfrm>
            <a:off x="7782788" y="25635957"/>
            <a:ext cx="6314164" cy="400110"/>
          </a:xfrm>
          <a:prstGeom prst="rect">
            <a:avLst/>
          </a:prstGeom>
        </p:spPr>
        <p:txBody>
          <a:bodyPr wrap="none">
            <a:spAutoFit/>
          </a:bodyPr>
          <a:lstStyle/>
          <a:p>
            <a:r>
              <a:rPr lang="en-US" altLang="ko-KR" sz="2000" b="1" dirty="0">
                <a:latin typeface="맑은 고딕" panose="020B0503020000020004" pitchFamily="50" charset="-127"/>
                <a:ea typeface="맑은 고딕" panose="020B0503020000020004" pitchFamily="50" charset="-127"/>
              </a:rPr>
              <a:t>Table 3. Leachability Index of the Solidified Waste</a:t>
            </a:r>
            <a:endParaRPr lang="ko-KR" altLang="en-US" sz="2000" b="1" dirty="0">
              <a:latin typeface="맑은 고딕" panose="020B0503020000020004" pitchFamily="50" charset="-127"/>
              <a:ea typeface="맑은 고딕" panose="020B0503020000020004" pitchFamily="50" charset="-127"/>
            </a:endParaRPr>
          </a:p>
        </p:txBody>
      </p:sp>
      <p:sp>
        <p:nvSpPr>
          <p:cNvPr id="45" name="TextBox 44">
            <a:extLst>
              <a:ext uri="{FF2B5EF4-FFF2-40B4-BE49-F238E27FC236}">
                <a16:creationId xmlns:a16="http://schemas.microsoft.com/office/drawing/2014/main" id="{698F400E-01A8-4D4C-996B-F621FBD1E6F3}"/>
              </a:ext>
            </a:extLst>
          </p:cNvPr>
          <p:cNvSpPr txBox="1"/>
          <p:nvPr/>
        </p:nvSpPr>
        <p:spPr bwMode="auto">
          <a:xfrm>
            <a:off x="22340070" y="16650869"/>
            <a:ext cx="6581896" cy="3967650"/>
          </a:xfrm>
          <a:prstGeom prst="rect">
            <a:avLst/>
          </a:prstGeom>
          <a:noFill/>
          <a:ln w="9525">
            <a:noFill/>
            <a:miter lim="800000"/>
            <a:headEnd/>
            <a:tailEnd/>
          </a:ln>
        </p:spPr>
        <p:txBody>
          <a:bodyPr wrap="square" lIns="88799" tIns="44399" rIns="88799" bIns="44399" rtlCol="0">
            <a:spAutoFit/>
          </a:bodyPr>
          <a:lstStyle/>
          <a:p>
            <a:pPr marL="457200" indent="-457200">
              <a:buFont typeface="Wingdings" panose="05000000000000000000" pitchFamily="2" charset="2"/>
              <a:buChar char="Ø"/>
            </a:pPr>
            <a:r>
              <a:rPr lang="en-US" altLang="ko-KR" sz="2800" dirty="0">
                <a:latin typeface="Arial" panose="020B0604020202020204" pitchFamily="34" charset="0"/>
                <a:cs typeface="Arial" panose="020B0604020202020204" pitchFamily="34" charset="0"/>
              </a:rPr>
              <a:t>We found that total exposure doses are below 0.1 mSv/</a:t>
            </a:r>
            <a:r>
              <a:rPr lang="en-US" altLang="ko-KR" sz="2800" dirty="0" err="1">
                <a:latin typeface="Arial" panose="020B0604020202020204" pitchFamily="34" charset="0"/>
                <a:cs typeface="Arial" panose="020B0604020202020204" pitchFamily="34" charset="0"/>
              </a:rPr>
              <a:t>yr</a:t>
            </a:r>
            <a:r>
              <a:rPr lang="en-US" altLang="ko-KR" sz="2800" dirty="0">
                <a:latin typeface="Arial" panose="020B0604020202020204" pitchFamily="34" charset="0"/>
                <a:cs typeface="Arial" panose="020B0604020202020204" pitchFamily="34" charset="0"/>
              </a:rPr>
              <a:t>, which is the safety goal for low-and intermediate-level radioactive waste repositories.</a:t>
            </a:r>
          </a:p>
          <a:p>
            <a:endParaRPr lang="en-US" altLang="ko-KR"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altLang="ko-KR" sz="2800" dirty="0">
                <a:latin typeface="Arial" panose="020B0604020202020204" pitchFamily="34" charset="0"/>
                <a:cs typeface="Arial" panose="020B0604020202020204" pitchFamily="34" charset="0"/>
              </a:rPr>
              <a:t>We also estimated exposure doses for resident farmer and industrial worker scenarios and found that they were also below 0.1 mSv/yr. </a:t>
            </a:r>
            <a:endParaRPr lang="ko-KR" altLang="en-US" sz="2800" dirty="0">
              <a:latin typeface="Arial" panose="020B0604020202020204" pitchFamily="34" charset="0"/>
              <a:cs typeface="Arial" panose="020B0604020202020204" pitchFamily="34" charset="0"/>
            </a:endParaRPr>
          </a:p>
        </p:txBody>
      </p:sp>
      <p:sp>
        <p:nvSpPr>
          <p:cNvPr id="47" name="직사각형 46">
            <a:extLst>
              <a:ext uri="{FF2B5EF4-FFF2-40B4-BE49-F238E27FC236}">
                <a16:creationId xmlns:a16="http://schemas.microsoft.com/office/drawing/2014/main" id="{DA5F0E79-A6E5-453E-A1B1-BE7853DB27CF}"/>
              </a:ext>
            </a:extLst>
          </p:cNvPr>
          <p:cNvSpPr/>
          <p:nvPr/>
        </p:nvSpPr>
        <p:spPr>
          <a:xfrm>
            <a:off x="15892173" y="19982258"/>
            <a:ext cx="5558340" cy="646331"/>
          </a:xfrm>
          <a:prstGeom prst="rect">
            <a:avLst/>
          </a:prstGeom>
        </p:spPr>
        <p:txBody>
          <a:bodyPr wrap="square">
            <a:spAutoFit/>
          </a:bodyPr>
          <a:lstStyle/>
          <a:p>
            <a:r>
              <a:rPr lang="en-US" altLang="ko-KR" sz="1800" b="1" dirty="0">
                <a:latin typeface="맑은 고딕" panose="020B0503020000020004" pitchFamily="50" charset="-127"/>
                <a:ea typeface="맑은 고딕" panose="020B0503020000020004" pitchFamily="50" charset="-127"/>
              </a:rPr>
              <a:t>Fig.</a:t>
            </a:r>
            <a:r>
              <a:rPr lang="ko-KR" altLang="en-US" sz="1800" b="1" dirty="0">
                <a:latin typeface="맑은 고딕" panose="020B0503020000020004" pitchFamily="50" charset="-127"/>
                <a:ea typeface="맑은 고딕" panose="020B0503020000020004" pitchFamily="50" charset="-127"/>
              </a:rPr>
              <a:t> </a:t>
            </a:r>
            <a:r>
              <a:rPr lang="en-US" altLang="ko-KR" sz="1800" b="1" dirty="0">
                <a:latin typeface="맑은 고딕" panose="020B0503020000020004" pitchFamily="50" charset="-127"/>
                <a:ea typeface="맑은 고딕" panose="020B0503020000020004" pitchFamily="50" charset="-127"/>
              </a:rPr>
              <a:t>3.</a:t>
            </a:r>
            <a:r>
              <a:rPr lang="ko-KR" altLang="en-US" sz="1800" b="1" dirty="0">
                <a:latin typeface="맑은 고딕" panose="020B0503020000020004" pitchFamily="50" charset="-127"/>
                <a:ea typeface="맑은 고딕" panose="020B0503020000020004" pitchFamily="50" charset="-127"/>
              </a:rPr>
              <a:t> </a:t>
            </a:r>
            <a:r>
              <a:rPr lang="en-US" altLang="ko-KR" sz="1800" b="1" dirty="0">
                <a:latin typeface="맑은 고딕" panose="020B0503020000020004" pitchFamily="50" charset="-127"/>
                <a:ea typeface="맑은 고딕" panose="020B0503020000020004" pitchFamily="50" charset="-127"/>
              </a:rPr>
              <a:t>Exposure dose ratio of Co-60 and Cs-137 for each pathway.</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pic>
        <p:nvPicPr>
          <p:cNvPr id="1031" name="_x456799632" descr="EMB00001ccc24a2">
            <a:extLst>
              <a:ext uri="{FF2B5EF4-FFF2-40B4-BE49-F238E27FC236}">
                <a16:creationId xmlns:a16="http://schemas.microsoft.com/office/drawing/2014/main" id="{EAC4EC62-467C-422C-AB59-E3C8A7466C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05782" y="22616024"/>
            <a:ext cx="4897173" cy="29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_x456800424" descr="EMB00001ccc24a5">
            <a:extLst>
              <a:ext uri="{FF2B5EF4-FFF2-40B4-BE49-F238E27FC236}">
                <a16:creationId xmlns:a16="http://schemas.microsoft.com/office/drawing/2014/main" id="{228C9ECD-16F8-44B1-9B64-687C9031646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3230" t="5951" r="8627" b="3493"/>
          <a:stretch>
            <a:fillRect/>
          </a:stretch>
        </p:blipFill>
        <p:spPr bwMode="auto">
          <a:xfrm>
            <a:off x="16246873" y="26527481"/>
            <a:ext cx="4956082" cy="369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_x456799560" descr="EMB00001ccc24a7">
            <a:extLst>
              <a:ext uri="{FF2B5EF4-FFF2-40B4-BE49-F238E27FC236}">
                <a16:creationId xmlns:a16="http://schemas.microsoft.com/office/drawing/2014/main" id="{AC659D6F-4594-4723-BAD9-6A5171F0BA9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62071" y="26288367"/>
            <a:ext cx="5960200" cy="394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직사각형 51">
            <a:extLst>
              <a:ext uri="{FF2B5EF4-FFF2-40B4-BE49-F238E27FC236}">
                <a16:creationId xmlns:a16="http://schemas.microsoft.com/office/drawing/2014/main" id="{182A1ACE-71FB-4150-8F98-6B69CEC13E12}"/>
              </a:ext>
            </a:extLst>
          </p:cNvPr>
          <p:cNvSpPr/>
          <p:nvPr/>
        </p:nvSpPr>
        <p:spPr>
          <a:xfrm>
            <a:off x="16235128" y="25612175"/>
            <a:ext cx="6084036" cy="646331"/>
          </a:xfrm>
          <a:prstGeom prst="rect">
            <a:avLst/>
          </a:prstGeom>
        </p:spPr>
        <p:txBody>
          <a:bodyPr wrap="square">
            <a:spAutoFit/>
          </a:bodyPr>
          <a:lstStyle/>
          <a:p>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Fig.</a:t>
            </a:r>
            <a:r>
              <a:rPr lang="ko-KR" altLang="en-US" sz="1800"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4.</a:t>
            </a:r>
            <a:r>
              <a:rPr lang="ko-KR" altLang="en-US" sz="1800"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Safety assessment model of the GS-TRENCH code for the near-surface disposal.</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sp>
        <p:nvSpPr>
          <p:cNvPr id="53" name="직사각형 52">
            <a:extLst>
              <a:ext uri="{FF2B5EF4-FFF2-40B4-BE49-F238E27FC236}">
                <a16:creationId xmlns:a16="http://schemas.microsoft.com/office/drawing/2014/main" id="{1069AD10-9283-414C-948D-81005CC7A1F9}"/>
              </a:ext>
            </a:extLst>
          </p:cNvPr>
          <p:cNvSpPr/>
          <p:nvPr/>
        </p:nvSpPr>
        <p:spPr>
          <a:xfrm>
            <a:off x="16417814" y="30241208"/>
            <a:ext cx="4785141" cy="646331"/>
          </a:xfrm>
          <a:prstGeom prst="rect">
            <a:avLst/>
          </a:prstGeom>
        </p:spPr>
        <p:txBody>
          <a:bodyPr wrap="square">
            <a:spAutoFit/>
          </a:bodyPr>
          <a:lstStyle/>
          <a:p>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Fig.</a:t>
            </a:r>
            <a:r>
              <a:rPr lang="ko-KR" altLang="en-US" sz="1800"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5.</a:t>
            </a:r>
            <a:r>
              <a:rPr lang="ko-KR" altLang="en-US" sz="1800"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latin typeface="맑은 고딕" panose="020B0503020000020004" pitchFamily="50" charset="-127"/>
                <a:ea typeface="맑은 고딕" panose="020B0503020000020004" pitchFamily="50" charset="-127"/>
              </a:rPr>
              <a:t>Exposure dose for farmers with time in the near-surface disposal.</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sp>
        <p:nvSpPr>
          <p:cNvPr id="54" name="직사각형 53">
            <a:extLst>
              <a:ext uri="{FF2B5EF4-FFF2-40B4-BE49-F238E27FC236}">
                <a16:creationId xmlns:a16="http://schemas.microsoft.com/office/drawing/2014/main" id="{61E3F66F-8C84-45BC-8A84-ED5143A9C547}"/>
              </a:ext>
            </a:extLst>
          </p:cNvPr>
          <p:cNvSpPr/>
          <p:nvPr/>
        </p:nvSpPr>
        <p:spPr>
          <a:xfrm>
            <a:off x="23378417" y="30232001"/>
            <a:ext cx="5664008" cy="646331"/>
          </a:xfrm>
          <a:prstGeom prst="rect">
            <a:avLst/>
          </a:prstGeom>
        </p:spPr>
        <p:txBody>
          <a:bodyPr wrap="square">
            <a:spAutoFit/>
          </a:bodyPr>
          <a:lstStyle/>
          <a:p>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Fig.</a:t>
            </a:r>
            <a:r>
              <a:rPr lang="ko-KR" altLang="en-US" sz="1800"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latin typeface="맑은 고딕" panose="020B0503020000020004" pitchFamily="50" charset="-127"/>
                <a:ea typeface="맑은 고딕" panose="020B0503020000020004" pitchFamily="50" charset="-127"/>
                <a:cs typeface="Arial" panose="020B0604020202020204" pitchFamily="34" charset="0"/>
              </a:rPr>
              <a:t>6.</a:t>
            </a:r>
            <a:r>
              <a:rPr lang="ko-KR" altLang="en-US" sz="1800" b="1" dirty="0">
                <a:latin typeface="맑은 고딕" panose="020B0503020000020004" pitchFamily="50" charset="-127"/>
                <a:ea typeface="맑은 고딕" panose="020B0503020000020004" pitchFamily="50" charset="-127"/>
                <a:cs typeface="Arial" panose="020B0604020202020204" pitchFamily="34" charset="0"/>
              </a:rPr>
              <a:t> </a:t>
            </a:r>
            <a:r>
              <a:rPr lang="en-US" altLang="ko-KR" sz="1800" b="1" dirty="0">
                <a:latin typeface="맑은 고딕" panose="020B0503020000020004" pitchFamily="50" charset="-127"/>
                <a:ea typeface="맑은 고딕" panose="020B0503020000020004" pitchFamily="50" charset="-127"/>
              </a:rPr>
              <a:t>Peak dose ratios of Co-60 and Cs-137 for exposure groups in the near-surface disposal.</a:t>
            </a:r>
            <a:endParaRPr lang="ko-KR" altLang="en-US" sz="1800" b="1" dirty="0">
              <a:latin typeface="맑은 고딕" panose="020B0503020000020004" pitchFamily="50" charset="-127"/>
              <a:ea typeface="맑은 고딕" panose="020B0503020000020004" pitchFamily="50" charset="-127"/>
              <a:cs typeface="Arial" panose="020B0604020202020204" pitchFamily="34" charset="0"/>
            </a:endParaRPr>
          </a:p>
        </p:txBody>
      </p:sp>
      <p:sp>
        <p:nvSpPr>
          <p:cNvPr id="55" name="TextBox 54">
            <a:extLst>
              <a:ext uri="{FF2B5EF4-FFF2-40B4-BE49-F238E27FC236}">
                <a16:creationId xmlns:a16="http://schemas.microsoft.com/office/drawing/2014/main" id="{13EC0459-8783-48B6-943A-8827A148D996}"/>
              </a:ext>
            </a:extLst>
          </p:cNvPr>
          <p:cNvSpPr txBox="1"/>
          <p:nvPr/>
        </p:nvSpPr>
        <p:spPr bwMode="auto">
          <a:xfrm>
            <a:off x="16157794" y="31126330"/>
            <a:ext cx="13084032" cy="1890158"/>
          </a:xfrm>
          <a:prstGeom prst="rect">
            <a:avLst/>
          </a:prstGeom>
          <a:noFill/>
          <a:ln w="9525">
            <a:noFill/>
            <a:miter lim="800000"/>
            <a:headEnd/>
            <a:tailEnd/>
          </a:ln>
        </p:spPr>
        <p:txBody>
          <a:bodyPr wrap="square" lIns="88799" tIns="44399" rIns="88799" bIns="44399" rtlCol="0">
            <a:spAutoFit/>
          </a:bodyPr>
          <a:lstStyle/>
          <a:p>
            <a:pPr marL="457200" indent="-457200">
              <a:spcBef>
                <a:spcPts val="600"/>
              </a:spcBef>
              <a:buFont typeface="Wingdings" panose="05000000000000000000" pitchFamily="2" charset="2"/>
              <a:buChar char="Ø"/>
            </a:pPr>
            <a:r>
              <a:rPr lang="en-US" altLang="ko-KR" sz="2800" dirty="0">
                <a:latin typeface="Arial" panose="020B0604020202020204" pitchFamily="34" charset="0"/>
                <a:cs typeface="Arial" panose="020B0604020202020204" pitchFamily="34" charset="0"/>
              </a:rPr>
              <a:t>The maximum exposure dose was 3.53</a:t>
            </a:r>
            <a:r>
              <a:rPr lang="en-US" altLang="ko-KR" sz="2800" dirty="0">
                <a:latin typeface="Arial" panose="020B0604020202020204" pitchFamily="34" charset="0"/>
                <a:cs typeface="Arial" panose="020B0604020202020204" pitchFamily="34" charset="0"/>
                <a:sym typeface="Wingdings 2" panose="05020102010507070707" pitchFamily="18" charset="2"/>
              </a:rPr>
              <a:t>10</a:t>
            </a:r>
            <a:r>
              <a:rPr lang="en-US" altLang="ko-KR" sz="2800" baseline="30000" dirty="0">
                <a:latin typeface="Arial" panose="020B0604020202020204" pitchFamily="34" charset="0"/>
                <a:cs typeface="Arial" panose="020B0604020202020204" pitchFamily="34" charset="0"/>
                <a:sym typeface="Wingdings 2" panose="05020102010507070707" pitchFamily="18" charset="2"/>
              </a:rPr>
              <a:t>-3</a:t>
            </a:r>
            <a:r>
              <a:rPr lang="en-US" altLang="ko-KR" sz="2800" dirty="0">
                <a:latin typeface="Arial" panose="020B0604020202020204" pitchFamily="34" charset="0"/>
                <a:cs typeface="Arial" panose="020B0604020202020204" pitchFamily="34" charset="0"/>
                <a:sym typeface="Wingdings 2" panose="05020102010507070707" pitchFamily="18" charset="2"/>
              </a:rPr>
              <a:t> mSv/</a:t>
            </a:r>
            <a:r>
              <a:rPr lang="en-US" altLang="ko-KR" sz="2800" dirty="0" err="1">
                <a:latin typeface="Arial" panose="020B0604020202020204" pitchFamily="34" charset="0"/>
                <a:cs typeface="Arial" panose="020B0604020202020204" pitchFamily="34" charset="0"/>
                <a:sym typeface="Wingdings 2" panose="05020102010507070707" pitchFamily="18" charset="2"/>
              </a:rPr>
              <a:t>yr</a:t>
            </a:r>
            <a:r>
              <a:rPr lang="en-US" altLang="ko-KR" sz="2800" dirty="0">
                <a:latin typeface="Arial" panose="020B0604020202020204" pitchFamily="34" charset="0"/>
                <a:cs typeface="Arial" panose="020B0604020202020204" pitchFamily="34" charset="0"/>
                <a:sym typeface="Wingdings 2" panose="05020102010507070707" pitchFamily="18" charset="2"/>
              </a:rPr>
              <a:t> </a:t>
            </a:r>
            <a:r>
              <a:rPr lang="en-US" altLang="ko-KR" sz="2800" dirty="0">
                <a:latin typeface="Arial" panose="020B0604020202020204" pitchFamily="34" charset="0"/>
                <a:cs typeface="Arial" panose="020B0604020202020204" pitchFamily="34" charset="0"/>
              </a:rPr>
              <a:t>after 100 </a:t>
            </a:r>
            <a:r>
              <a:rPr lang="en-US" altLang="ko-KR" sz="2800" dirty="0" err="1">
                <a:latin typeface="Arial" panose="020B0604020202020204" pitchFamily="34" charset="0"/>
                <a:cs typeface="Arial" panose="020B0604020202020204" pitchFamily="34" charset="0"/>
              </a:rPr>
              <a:t>yrs</a:t>
            </a:r>
            <a:r>
              <a:rPr lang="en-US" altLang="ko-KR" sz="2800" dirty="0">
                <a:latin typeface="Arial" panose="020B0604020202020204" pitchFamily="34" charset="0"/>
                <a:cs typeface="Arial" panose="020B0604020202020204" pitchFamily="34" charset="0"/>
              </a:rPr>
              <a:t>, which is much lower than 0.1 </a:t>
            </a:r>
            <a:r>
              <a:rPr lang="en-US" altLang="ko-KR" sz="2800" dirty="0" err="1">
                <a:latin typeface="Arial" panose="020B0604020202020204" pitchFamily="34" charset="0"/>
                <a:cs typeface="Arial" panose="020B0604020202020204" pitchFamily="34" charset="0"/>
              </a:rPr>
              <a:t>mSV</a:t>
            </a:r>
            <a:r>
              <a:rPr lang="en-US" altLang="ko-KR" sz="2800" dirty="0">
                <a:latin typeface="Arial" panose="020B0604020202020204" pitchFamily="34" charset="0"/>
                <a:cs typeface="Arial" panose="020B0604020202020204" pitchFamily="34" charset="0"/>
              </a:rPr>
              <a:t>/yr. </a:t>
            </a:r>
          </a:p>
          <a:p>
            <a:pPr marL="457200" indent="-457200">
              <a:spcBef>
                <a:spcPts val="600"/>
              </a:spcBef>
              <a:buFont typeface="Wingdings" panose="05000000000000000000" pitchFamily="2" charset="2"/>
              <a:buChar char="Ø"/>
            </a:pPr>
            <a:r>
              <a:rPr lang="en-US" altLang="ko-KR" sz="2800" dirty="0">
                <a:latin typeface="Arial" panose="020B0604020202020204" pitchFamily="34" charset="0"/>
                <a:cs typeface="Arial" panose="020B0604020202020204" pitchFamily="34" charset="0"/>
              </a:rPr>
              <a:t>Estimated exposure dose for resident farmer is the highest but 10</a:t>
            </a:r>
            <a:r>
              <a:rPr lang="en-US" altLang="ko-KR" sz="2800" baseline="30000" dirty="0">
                <a:latin typeface="Arial" panose="020B0604020202020204" pitchFamily="34" charset="0"/>
                <a:cs typeface="Arial" panose="020B0604020202020204" pitchFamily="34" charset="0"/>
              </a:rPr>
              <a:t>-3</a:t>
            </a:r>
            <a:r>
              <a:rPr lang="en-US" altLang="ko-KR" sz="2800" dirty="0">
                <a:latin typeface="Arial" panose="020B0604020202020204" pitchFamily="34" charset="0"/>
                <a:cs typeface="Arial" panose="020B0604020202020204" pitchFamily="34" charset="0"/>
              </a:rPr>
              <a:t> times less than fishermen. </a:t>
            </a:r>
            <a:endParaRPr lang="ko-KR" altLang="en-US" sz="2800" dirty="0">
              <a:latin typeface="Arial" panose="020B0604020202020204" pitchFamily="34" charset="0"/>
              <a:cs typeface="Arial" panose="020B0604020202020204" pitchFamily="34" charset="0"/>
            </a:endParaRPr>
          </a:p>
        </p:txBody>
      </p:sp>
      <p:graphicFrame>
        <p:nvGraphicFramePr>
          <p:cNvPr id="17" name="표 16">
            <a:extLst>
              <a:ext uri="{FF2B5EF4-FFF2-40B4-BE49-F238E27FC236}">
                <a16:creationId xmlns:a16="http://schemas.microsoft.com/office/drawing/2014/main" id="{86416A2C-605A-4B9F-B2DA-260452CE89CA}"/>
              </a:ext>
            </a:extLst>
          </p:cNvPr>
          <p:cNvGraphicFramePr>
            <a:graphicFrameLocks noGrp="1"/>
          </p:cNvGraphicFramePr>
          <p:nvPr>
            <p:extLst>
              <p:ext uri="{D42A27DB-BD31-4B8C-83A1-F6EECF244321}">
                <p14:modId xmlns:p14="http://schemas.microsoft.com/office/powerpoint/2010/main" val="1683523730"/>
              </p:ext>
            </p:extLst>
          </p:nvPr>
        </p:nvGraphicFramePr>
        <p:xfrm>
          <a:off x="22153863" y="22744989"/>
          <a:ext cx="7176000" cy="1341566"/>
        </p:xfrm>
        <a:graphic>
          <a:graphicData uri="http://schemas.openxmlformats.org/drawingml/2006/table">
            <a:tbl>
              <a:tblPr/>
              <a:tblGrid>
                <a:gridCol w="975561">
                  <a:extLst>
                    <a:ext uri="{9D8B030D-6E8A-4147-A177-3AD203B41FA5}">
                      <a16:colId xmlns:a16="http://schemas.microsoft.com/office/drawing/2014/main" val="3001400714"/>
                    </a:ext>
                  </a:extLst>
                </a:gridCol>
                <a:gridCol w="1322634">
                  <a:extLst>
                    <a:ext uri="{9D8B030D-6E8A-4147-A177-3AD203B41FA5}">
                      <a16:colId xmlns:a16="http://schemas.microsoft.com/office/drawing/2014/main" val="665418727"/>
                    </a:ext>
                  </a:extLst>
                </a:gridCol>
                <a:gridCol w="975561">
                  <a:extLst>
                    <a:ext uri="{9D8B030D-6E8A-4147-A177-3AD203B41FA5}">
                      <a16:colId xmlns:a16="http://schemas.microsoft.com/office/drawing/2014/main" val="1721379061"/>
                    </a:ext>
                  </a:extLst>
                </a:gridCol>
                <a:gridCol w="975561">
                  <a:extLst>
                    <a:ext uri="{9D8B030D-6E8A-4147-A177-3AD203B41FA5}">
                      <a16:colId xmlns:a16="http://schemas.microsoft.com/office/drawing/2014/main" val="2621455694"/>
                    </a:ext>
                  </a:extLst>
                </a:gridCol>
                <a:gridCol w="975561">
                  <a:extLst>
                    <a:ext uri="{9D8B030D-6E8A-4147-A177-3AD203B41FA5}">
                      <a16:colId xmlns:a16="http://schemas.microsoft.com/office/drawing/2014/main" val="990477171"/>
                    </a:ext>
                  </a:extLst>
                </a:gridCol>
                <a:gridCol w="975561">
                  <a:extLst>
                    <a:ext uri="{9D8B030D-6E8A-4147-A177-3AD203B41FA5}">
                      <a16:colId xmlns:a16="http://schemas.microsoft.com/office/drawing/2014/main" val="2492435363"/>
                    </a:ext>
                  </a:extLst>
                </a:gridCol>
                <a:gridCol w="975561">
                  <a:extLst>
                    <a:ext uri="{9D8B030D-6E8A-4147-A177-3AD203B41FA5}">
                      <a16:colId xmlns:a16="http://schemas.microsoft.com/office/drawing/2014/main" val="3255319834"/>
                    </a:ext>
                  </a:extLst>
                </a:gridCol>
              </a:tblGrid>
              <a:tr h="371475">
                <a:tc>
                  <a:txBody>
                    <a:bodyPr/>
                    <a:lstStyle/>
                    <a:p>
                      <a:pPr marL="12700" marR="0" indent="0" algn="ctr" fontAlgn="base" latinLnBrk="1">
                        <a:lnSpc>
                          <a:spcPct val="130000"/>
                        </a:lnSpc>
                        <a:spcBef>
                          <a:spcPts val="0"/>
                        </a:spcBef>
                        <a:spcAft>
                          <a:spcPts val="0"/>
                        </a:spcAft>
                      </a:pPr>
                      <a:r>
                        <a:rPr lang="en-US" altLang="ko-KR"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Nuclide</a:t>
                      </a:r>
                      <a:endParaRPr lang="ko-KR" altLang="en-US" sz="1400" b="1" kern="0" spc="-20" dirty="0">
                        <a:solidFill>
                          <a:srgbClr val="000000"/>
                        </a:solidFill>
                        <a:effectLst/>
                        <a:latin typeface="Arial" panose="020B0604020202020204" pitchFamily="34" charset="0"/>
                        <a:cs typeface="Arial" panose="020B0604020202020204" pitchFamily="34" charset="0"/>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Concrete</a:t>
                      </a:r>
                      <a:endParaRPr lang="en-US" sz="1400" b="1" kern="0" spc="-20" dirty="0">
                        <a:solidFill>
                          <a:srgbClr val="000000"/>
                        </a:solidFill>
                        <a:effectLst/>
                        <a:latin typeface="Arial" panose="020B0604020202020204" pitchFamily="34" charset="0"/>
                        <a:cs typeface="Arial" panose="020B0604020202020204" pitchFamily="34" charset="0"/>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Granite</a:t>
                      </a:r>
                      <a:endParaRPr lang="en-US" sz="1400" b="1" kern="0" spc="-20" dirty="0">
                        <a:solidFill>
                          <a:srgbClr val="000000"/>
                        </a:solidFill>
                        <a:effectLst/>
                        <a:latin typeface="Arial" panose="020B0604020202020204" pitchFamily="34" charset="0"/>
                        <a:cs typeface="Arial" panose="020B0604020202020204" pitchFamily="34" charset="0"/>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Soil</a:t>
                      </a:r>
                      <a:endParaRPr lang="en-US" sz="1400" b="1" kern="0" spc="-20" dirty="0">
                        <a:solidFill>
                          <a:srgbClr val="000000"/>
                        </a:solidFill>
                        <a:effectLst/>
                        <a:latin typeface="Arial" panose="020B0604020202020204" pitchFamily="34" charset="0"/>
                        <a:cs typeface="Arial" panose="020B0604020202020204" pitchFamily="34" charset="0"/>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River</a:t>
                      </a:r>
                      <a:endParaRPr lang="en-US" sz="1400" b="1" kern="0" spc="-20" dirty="0">
                        <a:solidFill>
                          <a:srgbClr val="000000"/>
                        </a:solidFill>
                        <a:effectLst/>
                        <a:latin typeface="Arial" panose="020B0604020202020204" pitchFamily="34" charset="0"/>
                        <a:cs typeface="Arial" panose="020B0604020202020204" pitchFamily="34" charset="0"/>
                      </a:endParaRPr>
                    </a:p>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Sediment</a:t>
                      </a:r>
                      <a:endParaRPr lang="en-US" sz="1400" b="1" kern="0" spc="-20" dirty="0">
                        <a:solidFill>
                          <a:srgbClr val="000000"/>
                        </a:solidFill>
                        <a:effectLst/>
                        <a:latin typeface="Arial" panose="020B0604020202020204" pitchFamily="34" charset="0"/>
                        <a:cs typeface="Arial" panose="020B0604020202020204" pitchFamily="34" charset="0"/>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Marine</a:t>
                      </a:r>
                      <a:endParaRPr lang="en-US" sz="1400" b="1" kern="0" spc="-20" dirty="0">
                        <a:solidFill>
                          <a:srgbClr val="000000"/>
                        </a:solidFill>
                        <a:effectLst/>
                        <a:latin typeface="Arial" panose="020B0604020202020204" pitchFamily="34" charset="0"/>
                        <a:cs typeface="Arial" panose="020B0604020202020204" pitchFamily="34" charset="0"/>
                      </a:endParaRPr>
                    </a:p>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Sediment</a:t>
                      </a:r>
                      <a:endParaRPr lang="en-US" sz="1400" b="1" kern="0" spc="-20" dirty="0">
                        <a:solidFill>
                          <a:srgbClr val="000000"/>
                        </a:solidFill>
                        <a:effectLst/>
                        <a:latin typeface="Arial" panose="020B0604020202020204" pitchFamily="34" charset="0"/>
                        <a:cs typeface="Arial" panose="020B0604020202020204" pitchFamily="34" charset="0"/>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Arial" panose="020B0604020202020204" pitchFamily="34" charset="0"/>
                          <a:ea typeface="KoPub돋움체 Medium" panose="02020603020101020101" pitchFamily="18" charset="-127"/>
                          <a:cs typeface="Arial" panose="020B0604020202020204" pitchFamily="34" charset="0"/>
                        </a:rPr>
                        <a:t>Aquifer</a:t>
                      </a:r>
                      <a:endParaRPr lang="en-US" sz="1400" b="1" kern="0" spc="-20" dirty="0">
                        <a:solidFill>
                          <a:srgbClr val="000000"/>
                        </a:solidFill>
                        <a:effectLst/>
                        <a:latin typeface="Arial" panose="020B0604020202020204" pitchFamily="34" charset="0"/>
                        <a:cs typeface="Arial" panose="020B0604020202020204" pitchFamily="34" charset="0"/>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259615259"/>
                  </a:ext>
                </a:extLst>
              </a:tr>
              <a:tr h="180975">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Co</a:t>
                      </a:r>
                      <a:endParaRPr lang="en-US" sz="1400" b="1" kern="0" spc="-5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0.172</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0.113</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0.219</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0.219</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0.219</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0.219</a:t>
                      </a:r>
                      <a:endParaRPr lang="en-US" sz="1400" b="1" kern="0" spc="-5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992024"/>
                  </a:ext>
                </a:extLst>
              </a:tr>
              <a:tr h="180975">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Cs</a:t>
                      </a:r>
                      <a:endParaRPr lang="en-US" sz="1400" b="1" kern="0" spc="-5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0.0189</a:t>
                      </a:r>
                      <a:endParaRPr lang="en-US" sz="1400" b="1" kern="0" spc="-5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0.0162</a:t>
                      </a:r>
                      <a:endParaRPr lang="en-US" sz="1400" b="1" kern="0" spc="-5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0.00813</a:t>
                      </a:r>
                      <a:endParaRPr lang="en-US" sz="1400" b="1" kern="0" spc="-5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0.00813</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0.00813</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Arial" panose="020B0604020202020204" pitchFamily="34" charset="0"/>
                          <a:ea typeface="KoPub바탕체 Light" panose="02020603020101020101" pitchFamily="18" charset="-127"/>
                          <a:cs typeface="Arial" panose="020B0604020202020204" pitchFamily="34" charset="0"/>
                        </a:rPr>
                        <a:t>0.00813</a:t>
                      </a:r>
                      <a:endParaRPr lang="en-US" sz="1400" b="1" kern="0" spc="-50" dirty="0">
                        <a:solidFill>
                          <a:srgbClr val="000000"/>
                        </a:solidFill>
                        <a:effectLst/>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1212743"/>
                  </a:ext>
                </a:extLst>
              </a:tr>
            </a:tbl>
          </a:graphicData>
        </a:graphic>
      </p:graphicFrame>
      <p:graphicFrame>
        <p:nvGraphicFramePr>
          <p:cNvPr id="19" name="표 18">
            <a:extLst>
              <a:ext uri="{FF2B5EF4-FFF2-40B4-BE49-F238E27FC236}">
                <a16:creationId xmlns:a16="http://schemas.microsoft.com/office/drawing/2014/main" id="{60D87062-9647-4403-9B3F-6BFF32A520C5}"/>
              </a:ext>
            </a:extLst>
          </p:cNvPr>
          <p:cNvGraphicFramePr>
            <a:graphicFrameLocks noGrp="1"/>
          </p:cNvGraphicFramePr>
          <p:nvPr>
            <p:extLst>
              <p:ext uri="{D42A27DB-BD31-4B8C-83A1-F6EECF244321}">
                <p14:modId xmlns:p14="http://schemas.microsoft.com/office/powerpoint/2010/main" val="866266941"/>
              </p:ext>
            </p:extLst>
          </p:nvPr>
        </p:nvGraphicFramePr>
        <p:xfrm>
          <a:off x="22191506" y="24862931"/>
          <a:ext cx="7260194" cy="1336613"/>
        </p:xfrm>
        <a:graphic>
          <a:graphicData uri="http://schemas.openxmlformats.org/drawingml/2006/table">
            <a:tbl>
              <a:tblPr/>
              <a:tblGrid>
                <a:gridCol w="1468899">
                  <a:extLst>
                    <a:ext uri="{9D8B030D-6E8A-4147-A177-3AD203B41FA5}">
                      <a16:colId xmlns:a16="http://schemas.microsoft.com/office/drawing/2014/main" val="3682224700"/>
                    </a:ext>
                  </a:extLst>
                </a:gridCol>
                <a:gridCol w="1009650">
                  <a:extLst>
                    <a:ext uri="{9D8B030D-6E8A-4147-A177-3AD203B41FA5}">
                      <a16:colId xmlns:a16="http://schemas.microsoft.com/office/drawing/2014/main" val="3686029095"/>
                    </a:ext>
                  </a:extLst>
                </a:gridCol>
                <a:gridCol w="971550">
                  <a:extLst>
                    <a:ext uri="{9D8B030D-6E8A-4147-A177-3AD203B41FA5}">
                      <a16:colId xmlns:a16="http://schemas.microsoft.com/office/drawing/2014/main" val="3647539401"/>
                    </a:ext>
                  </a:extLst>
                </a:gridCol>
                <a:gridCol w="849074">
                  <a:extLst>
                    <a:ext uri="{9D8B030D-6E8A-4147-A177-3AD203B41FA5}">
                      <a16:colId xmlns:a16="http://schemas.microsoft.com/office/drawing/2014/main" val="1296055295"/>
                    </a:ext>
                  </a:extLst>
                </a:gridCol>
                <a:gridCol w="987007">
                  <a:extLst>
                    <a:ext uri="{9D8B030D-6E8A-4147-A177-3AD203B41FA5}">
                      <a16:colId xmlns:a16="http://schemas.microsoft.com/office/drawing/2014/main" val="134515081"/>
                    </a:ext>
                  </a:extLst>
                </a:gridCol>
                <a:gridCol w="987007">
                  <a:extLst>
                    <a:ext uri="{9D8B030D-6E8A-4147-A177-3AD203B41FA5}">
                      <a16:colId xmlns:a16="http://schemas.microsoft.com/office/drawing/2014/main" val="3614241471"/>
                    </a:ext>
                  </a:extLst>
                </a:gridCol>
                <a:gridCol w="987007">
                  <a:extLst>
                    <a:ext uri="{9D8B030D-6E8A-4147-A177-3AD203B41FA5}">
                      <a16:colId xmlns:a16="http://schemas.microsoft.com/office/drawing/2014/main" val="988606854"/>
                    </a:ext>
                  </a:extLst>
                </a:gridCol>
              </a:tblGrid>
              <a:tr h="371475">
                <a:tc>
                  <a:txBody>
                    <a:bodyPr/>
                    <a:lstStyle/>
                    <a:p>
                      <a:pPr marL="12700" marR="0" indent="0" algn="ctr" fontAlgn="base" latinLnBrk="1">
                        <a:lnSpc>
                          <a:spcPct val="130000"/>
                        </a:lnSpc>
                        <a:spcBef>
                          <a:spcPts val="0"/>
                        </a:spcBef>
                        <a:spcAft>
                          <a:spcPts val="0"/>
                        </a:spcAft>
                      </a:pPr>
                      <a:r>
                        <a:rPr lang="en-US" altLang="ko-KR" sz="1400" b="1" kern="0" spc="-20" dirty="0">
                          <a:solidFill>
                            <a:srgbClr val="000000"/>
                          </a:solidFill>
                          <a:effectLst/>
                          <a:latin typeface="맑은 고딕" panose="020B0503020000020004" pitchFamily="50" charset="-127"/>
                          <a:ea typeface="맑은 고딕" panose="020B0503020000020004" pitchFamily="50" charset="-127"/>
                        </a:rPr>
                        <a:t>Properties</a:t>
                      </a:r>
                      <a:endParaRPr lang="ko-KR" altLang="en-US" sz="1400" b="1" kern="0" spc="-20" dirty="0">
                        <a:solidFill>
                          <a:srgbClr val="000000"/>
                        </a:solidFill>
                        <a:effectLst/>
                        <a:latin typeface="맑은 고딕" panose="020B0503020000020004" pitchFamily="50" charset="-127"/>
                        <a:ea typeface="맑은 고딕" panose="020B0503020000020004" pitchFamily="50" charset="-127"/>
                      </a:endParaRP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Concrete</a:t>
                      </a: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Granite</a:t>
                      </a: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Soil</a:t>
                      </a: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River</a:t>
                      </a:r>
                    </a:p>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Sediment</a:t>
                      </a: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Marine</a:t>
                      </a:r>
                    </a:p>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Sediment</a:t>
                      </a: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2700" marR="0" indent="0" algn="ctr" fontAlgn="base" latinLnBrk="1">
                        <a:lnSpc>
                          <a:spcPct val="130000"/>
                        </a:lnSpc>
                        <a:spcBef>
                          <a:spcPts val="0"/>
                        </a:spcBef>
                        <a:spcAft>
                          <a:spcPts val="0"/>
                        </a:spcAft>
                      </a:pPr>
                      <a:r>
                        <a:rPr lang="en-US" sz="1400" b="1" kern="0" spc="-20" dirty="0">
                          <a:solidFill>
                            <a:srgbClr val="000000"/>
                          </a:solidFill>
                          <a:effectLst/>
                          <a:latin typeface="맑은 고딕" panose="020B0503020000020004" pitchFamily="50" charset="-127"/>
                          <a:ea typeface="맑은 고딕" panose="020B0503020000020004" pitchFamily="50" charset="-127"/>
                        </a:rPr>
                        <a:t>Aquifer</a:t>
                      </a:r>
                    </a:p>
                  </a:txBody>
                  <a:tcPr marL="71882" marR="71882" marT="35941" marB="3594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244756337"/>
                  </a:ext>
                </a:extLst>
              </a:tr>
              <a:tr h="180975">
                <a:tc>
                  <a:txBody>
                    <a:bodyPr/>
                    <a:lstStyle/>
                    <a:p>
                      <a:pPr marL="0" marR="0" indent="0" algn="ctr" fontAlgn="base" latinLnBrk="0">
                        <a:lnSpc>
                          <a:spcPct val="150000"/>
                        </a:lnSpc>
                        <a:spcBef>
                          <a:spcPts val="0"/>
                        </a:spcBef>
                        <a:spcAft>
                          <a:spcPts val="0"/>
                        </a:spcAft>
                      </a:pPr>
                      <a:r>
                        <a:rPr lang="en-US" altLang="ko-KR" sz="1400" b="1" kern="0" spc="-50" dirty="0">
                          <a:solidFill>
                            <a:srgbClr val="000000"/>
                          </a:solidFill>
                          <a:effectLst/>
                          <a:latin typeface="맑은 고딕" panose="020B0503020000020004" pitchFamily="50" charset="-127"/>
                          <a:ea typeface="맑은 고딕" panose="020B0503020000020004" pitchFamily="50" charset="-127"/>
                        </a:rPr>
                        <a:t>Density [</a:t>
                      </a:r>
                      <a:r>
                        <a:rPr lang="en-US" sz="1400" b="1" kern="0" spc="-50" dirty="0">
                          <a:solidFill>
                            <a:srgbClr val="000000"/>
                          </a:solidFill>
                          <a:effectLst/>
                          <a:latin typeface="맑은 고딕" panose="020B0503020000020004" pitchFamily="50" charset="-127"/>
                          <a:ea typeface="맑은 고딕" panose="020B0503020000020004" pitchFamily="50" charset="-127"/>
                        </a:rPr>
                        <a:t>kg/m</a:t>
                      </a:r>
                      <a:r>
                        <a:rPr lang="en-US" sz="1400" b="1" kern="0" spc="-50" baseline="30000" dirty="0">
                          <a:solidFill>
                            <a:srgbClr val="000000"/>
                          </a:solidFill>
                          <a:effectLst/>
                          <a:latin typeface="맑은 고딕" panose="020B0503020000020004" pitchFamily="50" charset="-127"/>
                          <a:ea typeface="맑은 고딕" panose="020B0503020000020004" pitchFamily="50" charset="-127"/>
                        </a:rPr>
                        <a:t>3</a:t>
                      </a:r>
                      <a:r>
                        <a:rPr lang="en-US" sz="1400" b="1" kern="0" spc="-50" dirty="0">
                          <a:solidFill>
                            <a:srgbClr val="000000"/>
                          </a:solidFill>
                          <a:effectLst/>
                          <a:latin typeface="맑은 고딕" panose="020B0503020000020004" pitchFamily="50" charset="-127"/>
                          <a:ea typeface="맑은 고딕" panose="020B0503020000020004" pitchFamily="50" charset="-127"/>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맑은 고딕" panose="020B0503020000020004" pitchFamily="50" charset="-127"/>
                          <a:ea typeface="맑은 고딕" panose="020B0503020000020004" pitchFamily="50" charset="-127"/>
                        </a:rPr>
                        <a:t>1,890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맑은 고딕" panose="020B0503020000020004" pitchFamily="50" charset="-127"/>
                          <a:ea typeface="맑은 고딕" panose="020B0503020000020004" pitchFamily="50" charset="-127"/>
                        </a:rPr>
                        <a:t>2,690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맑은 고딕" panose="020B0503020000020004" pitchFamily="50" charset="-127"/>
                          <a:ea typeface="맑은 고딕" panose="020B0503020000020004" pitchFamily="50" charset="-127"/>
                        </a:rPr>
                        <a:t>2,690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맑은 고딕" panose="020B0503020000020004" pitchFamily="50" charset="-127"/>
                          <a:ea typeface="맑은 고딕" panose="020B0503020000020004" pitchFamily="50" charset="-127"/>
                        </a:rPr>
                        <a:t>2,690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맑은 고딕" panose="020B0503020000020004" pitchFamily="50" charset="-127"/>
                          <a:ea typeface="맑은 고딕" panose="020B0503020000020004" pitchFamily="50" charset="-127"/>
                        </a:rPr>
                        <a:t>2,690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맑은 고딕" panose="020B0503020000020004" pitchFamily="50" charset="-127"/>
                          <a:ea typeface="맑은 고딕" panose="020B0503020000020004" pitchFamily="50" charset="-127"/>
                        </a:rPr>
                        <a:t>2,300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3624090"/>
                  </a:ext>
                </a:extLst>
              </a:tr>
              <a:tr h="180975">
                <a:tc>
                  <a:txBody>
                    <a:bodyPr/>
                    <a:lstStyle/>
                    <a:p>
                      <a:pPr marL="0" marR="0" indent="0" algn="ctr" fontAlgn="base" latinLnBrk="0">
                        <a:lnSpc>
                          <a:spcPct val="150000"/>
                        </a:lnSpc>
                        <a:spcBef>
                          <a:spcPts val="0"/>
                        </a:spcBef>
                        <a:spcAft>
                          <a:spcPts val="0"/>
                        </a:spcAft>
                      </a:pPr>
                      <a:r>
                        <a:rPr lang="en-US" altLang="ko-KR" sz="1400" b="1" kern="0" spc="-50" dirty="0">
                          <a:solidFill>
                            <a:srgbClr val="000000"/>
                          </a:solidFill>
                          <a:effectLst/>
                          <a:latin typeface="맑은 고딕" panose="020B0503020000020004" pitchFamily="50" charset="-127"/>
                          <a:ea typeface="맑은 고딕" panose="020B0503020000020004" pitchFamily="50" charset="-127"/>
                        </a:rPr>
                        <a:t>porosity</a:t>
                      </a:r>
                      <a:r>
                        <a:rPr lang="ko-KR" altLang="en-US" sz="1400" b="1" kern="0" spc="-50" dirty="0">
                          <a:solidFill>
                            <a:srgbClr val="000000"/>
                          </a:solidFill>
                          <a:effectLst/>
                          <a:latin typeface="맑은 고딕" panose="020B0503020000020004" pitchFamily="50" charset="-127"/>
                          <a:ea typeface="맑은 고딕" panose="020B0503020000020004" pitchFamily="50" charset="-127"/>
                        </a:rPr>
                        <a:t> </a:t>
                      </a:r>
                      <a:r>
                        <a:rPr lang="en-US" altLang="ko-KR" sz="1400" b="1" kern="0" spc="-50" dirty="0">
                          <a:solidFill>
                            <a:srgbClr val="000000"/>
                          </a:solidFill>
                          <a:effectLst/>
                          <a:latin typeface="맑은 고딕" panose="020B0503020000020004" pitchFamily="50" charset="-127"/>
                          <a:ea typeface="맑은 고딕" panose="020B0503020000020004" pitchFamily="50" charset="-127"/>
                        </a:rPr>
                        <a:t>[-]</a:t>
                      </a:r>
                      <a:endParaRPr lang="ko-KR" altLang="en-US" sz="1400" b="1" kern="0" spc="-50" dirty="0">
                        <a:solidFill>
                          <a:srgbClr val="000000"/>
                        </a:solidFill>
                        <a:effectLst/>
                        <a:latin typeface="맑은 고딕" panose="020B0503020000020004" pitchFamily="50" charset="-127"/>
                        <a:ea typeface="맑은 고딕" panose="020B0503020000020004" pitchFamily="50" charset="-127"/>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맑은 고딕" panose="020B0503020000020004" pitchFamily="50" charset="-127"/>
                          <a:ea typeface="맑은 고딕" panose="020B0503020000020004" pitchFamily="50" charset="-127"/>
                        </a:rPr>
                        <a:t>0.3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a:solidFill>
                            <a:srgbClr val="000000"/>
                          </a:solidFill>
                          <a:effectLst/>
                          <a:latin typeface="맑은 고딕" panose="020B0503020000020004" pitchFamily="50" charset="-127"/>
                          <a:ea typeface="맑은 고딕" panose="020B0503020000020004" pitchFamily="50" charset="-127"/>
                        </a:rPr>
                        <a:t>0.001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맑은 고딕" panose="020B0503020000020004" pitchFamily="50" charset="-127"/>
                          <a:ea typeface="맑은 고딕" panose="020B0503020000020004" pitchFamily="50" charset="-127"/>
                        </a:rPr>
                        <a:t>0.5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맑은 고딕" panose="020B0503020000020004" pitchFamily="50" charset="-127"/>
                          <a:ea typeface="맑은 고딕" panose="020B0503020000020004" pitchFamily="50" charset="-127"/>
                        </a:rPr>
                        <a:t>0.5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맑은 고딕" panose="020B0503020000020004" pitchFamily="50" charset="-127"/>
                          <a:ea typeface="맑은 고딕" panose="020B0503020000020004" pitchFamily="50" charset="-127"/>
                        </a:rPr>
                        <a:t>0.5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base" latinLnBrk="0">
                        <a:lnSpc>
                          <a:spcPct val="150000"/>
                        </a:lnSpc>
                        <a:spcBef>
                          <a:spcPts val="0"/>
                        </a:spcBef>
                        <a:spcAft>
                          <a:spcPts val="0"/>
                        </a:spcAft>
                      </a:pPr>
                      <a:r>
                        <a:rPr lang="en-US" sz="1400" b="1" kern="0" spc="-50" dirty="0">
                          <a:solidFill>
                            <a:srgbClr val="000000"/>
                          </a:solidFill>
                          <a:effectLst/>
                          <a:latin typeface="맑은 고딕" panose="020B0503020000020004" pitchFamily="50" charset="-127"/>
                          <a:ea typeface="맑은 고딕" panose="020B0503020000020004" pitchFamily="50" charset="-127"/>
                        </a:rPr>
                        <a:t>0.1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147353"/>
                  </a:ext>
                </a:extLst>
              </a:tr>
            </a:tbl>
          </a:graphicData>
        </a:graphic>
      </p:graphicFrame>
      <p:sp>
        <p:nvSpPr>
          <p:cNvPr id="60" name="직사각형 59">
            <a:extLst>
              <a:ext uri="{FF2B5EF4-FFF2-40B4-BE49-F238E27FC236}">
                <a16:creationId xmlns:a16="http://schemas.microsoft.com/office/drawing/2014/main" id="{A2B221CA-C93A-4F1E-BBEE-A8DE03C32859}"/>
              </a:ext>
            </a:extLst>
          </p:cNvPr>
          <p:cNvSpPr/>
          <p:nvPr/>
        </p:nvSpPr>
        <p:spPr>
          <a:xfrm>
            <a:off x="22084558" y="22283470"/>
            <a:ext cx="6957867" cy="400110"/>
          </a:xfrm>
          <a:prstGeom prst="rect">
            <a:avLst/>
          </a:prstGeom>
        </p:spPr>
        <p:txBody>
          <a:bodyPr wrap="none">
            <a:spAutoFit/>
          </a:bodyPr>
          <a:lstStyle/>
          <a:p>
            <a:r>
              <a:rPr lang="en-US" altLang="ko-KR" sz="2000" b="1" dirty="0">
                <a:latin typeface="맑은 고딕" panose="020B0503020000020004" pitchFamily="50" charset="-127"/>
                <a:ea typeface="맑은 고딕" panose="020B0503020000020004" pitchFamily="50" charset="-127"/>
              </a:rPr>
              <a:t>Table 6. Distribution</a:t>
            </a:r>
            <a:r>
              <a:rPr lang="ko-KR" altLang="en-US" sz="2000" b="1" dirty="0">
                <a:latin typeface="맑은 고딕" panose="020B0503020000020004" pitchFamily="50" charset="-127"/>
                <a:ea typeface="맑은 고딕" panose="020B0503020000020004" pitchFamily="50" charset="-127"/>
              </a:rPr>
              <a:t> </a:t>
            </a:r>
            <a:r>
              <a:rPr lang="en-US" altLang="ko-KR" sz="2000" b="1" dirty="0">
                <a:latin typeface="맑은 고딕" panose="020B0503020000020004" pitchFamily="50" charset="-127"/>
                <a:ea typeface="맑은 고딕" panose="020B0503020000020004" pitchFamily="50" charset="-127"/>
              </a:rPr>
              <a:t>coefficients of Co and Cs [m</a:t>
            </a:r>
            <a:r>
              <a:rPr lang="en-US" altLang="ko-KR" sz="2000" b="1" baseline="30000" dirty="0">
                <a:latin typeface="맑은 고딕" panose="020B0503020000020004" pitchFamily="50" charset="-127"/>
                <a:ea typeface="맑은 고딕" panose="020B0503020000020004" pitchFamily="50" charset="-127"/>
              </a:rPr>
              <a:t>3</a:t>
            </a:r>
            <a:r>
              <a:rPr lang="en-US" altLang="ko-KR" sz="2000" b="1" dirty="0">
                <a:latin typeface="맑은 고딕" panose="020B0503020000020004" pitchFamily="50" charset="-127"/>
                <a:ea typeface="맑은 고딕" panose="020B0503020000020004" pitchFamily="50" charset="-127"/>
              </a:rPr>
              <a:t>/kg]</a:t>
            </a:r>
            <a:endParaRPr lang="ko-KR" altLang="en-US" sz="2000" b="1" dirty="0">
              <a:latin typeface="맑은 고딕" panose="020B0503020000020004" pitchFamily="50" charset="-127"/>
              <a:ea typeface="맑은 고딕" panose="020B0503020000020004" pitchFamily="50" charset="-127"/>
            </a:endParaRPr>
          </a:p>
        </p:txBody>
      </p:sp>
      <p:sp>
        <p:nvSpPr>
          <p:cNvPr id="61" name="직사각형 60">
            <a:extLst>
              <a:ext uri="{FF2B5EF4-FFF2-40B4-BE49-F238E27FC236}">
                <a16:creationId xmlns:a16="http://schemas.microsoft.com/office/drawing/2014/main" id="{FCF95864-0F62-4B56-84A8-56286584C25E}"/>
              </a:ext>
            </a:extLst>
          </p:cNvPr>
          <p:cNvSpPr/>
          <p:nvPr/>
        </p:nvSpPr>
        <p:spPr>
          <a:xfrm>
            <a:off x="22084558" y="24323959"/>
            <a:ext cx="6577634" cy="400110"/>
          </a:xfrm>
          <a:prstGeom prst="rect">
            <a:avLst/>
          </a:prstGeom>
        </p:spPr>
        <p:txBody>
          <a:bodyPr wrap="none">
            <a:spAutoFit/>
          </a:bodyPr>
          <a:lstStyle/>
          <a:p>
            <a:r>
              <a:rPr lang="en-US" altLang="ko-KR" sz="2000" b="1" dirty="0">
                <a:latin typeface="맑은 고딕" panose="020B0503020000020004" pitchFamily="50" charset="-127"/>
                <a:ea typeface="맑은 고딕" panose="020B0503020000020004" pitchFamily="50" charset="-127"/>
              </a:rPr>
              <a:t>Table 6. Properties of components in the repository</a:t>
            </a:r>
            <a:endParaRPr lang="ko-KR" altLang="en-US" sz="2000" b="1" dirty="0">
              <a:latin typeface="맑은 고딕" panose="020B0503020000020004" pitchFamily="50" charset="-127"/>
              <a:ea typeface="맑은 고딕" panose="020B0503020000020004" pitchFamily="50" charset="-127"/>
            </a:endParaRPr>
          </a:p>
        </p:txBody>
      </p:sp>
    </p:spTree>
  </p:cSld>
  <p:clrMapOvr>
    <a:masterClrMapping/>
  </p:clrMapOvr>
</p:sld>
</file>

<file path=ppt/theme/theme1.xml><?xml version="1.0" encoding="utf-8"?>
<a:theme xmlns:a="http://schemas.openxmlformats.org/drawingml/2006/main" name="기본 디자인">
  <a:themeElements>
    <a:clrScheme name="회색조">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96925"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Times New Roman" pitchFamily="18"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96925"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Times New Roman" pitchFamily="18" charset="0"/>
            <a:ea typeface="굴림" pitchFamily="50" charset="-127"/>
          </a:defRPr>
        </a:defPPr>
      </a:lstStyle>
    </a:lnDef>
    <a:txDef>
      <a:spPr bwMode="auto">
        <a:noFill/>
        <a:ln w="9525">
          <a:noFill/>
          <a:miter lim="800000"/>
          <a:headEnd/>
          <a:tailEnd/>
        </a:ln>
      </a:spPr>
      <a:bodyPr lIns="88799" tIns="44399" rIns="88799" bIns="44399">
        <a:normAutofit/>
      </a:bodyPr>
      <a:lstStyle>
        <a:defPPr defTabSz="796925">
          <a:lnSpc>
            <a:spcPct val="120000"/>
          </a:lnSpc>
          <a:defRPr sz="3200" dirty="0" smtClean="0"/>
        </a:defPPr>
      </a:lstStyle>
    </a:tx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3416</TotalTime>
  <Words>1460</Words>
  <Application>Microsoft Office PowerPoint</Application>
  <PresentationFormat>사용자 지정</PresentationFormat>
  <Paragraphs>338</Paragraphs>
  <Slides>1</Slides>
  <Notes>1</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1</vt:i4>
      </vt:variant>
    </vt:vector>
  </HeadingPairs>
  <TitlesOfParts>
    <vt:vector size="14" baseType="lpstr">
      <vt:lpstr>KoPub돋움체 Medium</vt:lpstr>
      <vt:lpstr>KoPub바탕체 Light</vt:lpstr>
      <vt:lpstr>굴림</vt:lpstr>
      <vt:lpstr>맑은 고딕</vt:lpstr>
      <vt:lpstr>바탕</vt:lpstr>
      <vt:lpstr>휴먼엑스포</vt:lpstr>
      <vt:lpstr>Arial</vt:lpstr>
      <vt:lpstr>Arial Black</vt:lpstr>
      <vt:lpstr>Lucida Sans</vt:lpstr>
      <vt:lpstr>Times New Roman</vt:lpstr>
      <vt:lpstr>Wingdings</vt:lpstr>
      <vt:lpstr>Wingdings 2</vt:lpstr>
      <vt:lpstr>기본 디자인</vt:lpstr>
      <vt:lpstr>PowerPoint 프레젠테이션</vt:lpstr>
    </vt:vector>
  </TitlesOfParts>
  <Company>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백민훈</dc:creator>
  <cp:lastModifiedBy>백민훈/책임연구원/방사성폐기물처분연구부</cp:lastModifiedBy>
  <cp:revision>323</cp:revision>
  <cp:lastPrinted>2014-03-28T02:36:26Z</cp:lastPrinted>
  <dcterms:created xsi:type="dcterms:W3CDTF">2002-10-10T08:33:07Z</dcterms:created>
  <dcterms:modified xsi:type="dcterms:W3CDTF">2022-05-23T04:23:41Z</dcterms:modified>
</cp:coreProperties>
</file>