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2" r:id="rId3"/>
    <p:sldId id="261" r:id="rId4"/>
    <p:sldId id="257" r:id="rId5"/>
    <p:sldId id="258" r:id="rId6"/>
    <p:sldId id="260" r:id="rId7"/>
    <p:sldId id="272" r:id="rId8"/>
    <p:sldId id="266" r:id="rId9"/>
    <p:sldId id="267"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2FB"/>
    <a:srgbClr val="0066FF"/>
    <a:srgbClr val="FCE0DA"/>
    <a:srgbClr val="F9E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8"/>
      </p:cViewPr>
      <p:guideLst/>
    </p:cSldViewPr>
  </p:slideViewPr>
  <p:notesTextViewPr>
    <p:cViewPr>
      <p:scale>
        <a:sx n="1" d="1"/>
        <a:sy n="1" d="1"/>
      </p:scale>
      <p:origin x="0" y="0"/>
    </p:cViewPr>
  </p:notesTextViewPr>
  <p:sorterViewPr>
    <p:cViewPr varScale="1">
      <p:scale>
        <a:sx n="100" d="100"/>
        <a:sy n="100" d="100"/>
      </p:scale>
      <p:origin x="0" y="-2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BE6C31-B250-4235-9A8D-F8B011217887}" type="datetimeFigureOut">
              <a:rPr lang="en-US" smtClean="0"/>
              <a:t>5/16/2022</a:t>
            </a:fld>
            <a:endParaRPr 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9CD8C2-6D34-49A4-9883-D607D585136A}" type="slidenum">
              <a:rPr lang="en-US" smtClean="0"/>
              <a:t>‹#›</a:t>
            </a:fld>
            <a:endParaRPr lang="en-US"/>
          </a:p>
        </p:txBody>
      </p:sp>
    </p:spTree>
    <p:extLst>
      <p:ext uri="{BB962C8B-B14F-4D97-AF65-F5344CB8AC3E}">
        <p14:creationId xmlns:p14="http://schemas.microsoft.com/office/powerpoint/2010/main" val="2911797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p>
        </p:txBody>
      </p:sp>
      <p:sp>
        <p:nvSpPr>
          <p:cNvPr id="4" name="슬라이드 번호 개체 틀 3"/>
          <p:cNvSpPr>
            <a:spLocks noGrp="1"/>
          </p:cNvSpPr>
          <p:nvPr>
            <p:ph type="sldNum" sz="quarter" idx="10"/>
          </p:nvPr>
        </p:nvSpPr>
        <p:spPr/>
        <p:txBody>
          <a:bodyPr/>
          <a:lstStyle/>
          <a:p>
            <a:fld id="{549CD8C2-6D34-49A4-9883-D607D585136A}" type="slidenum">
              <a:rPr lang="en-US" smtClean="0"/>
              <a:t>1</a:t>
            </a:fld>
            <a:endParaRPr lang="en-US"/>
          </a:p>
        </p:txBody>
      </p:sp>
    </p:spTree>
    <p:extLst>
      <p:ext uri="{BB962C8B-B14F-4D97-AF65-F5344CB8AC3E}">
        <p14:creationId xmlns:p14="http://schemas.microsoft.com/office/powerpoint/2010/main" val="2553710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p>
        </p:txBody>
      </p:sp>
      <p:sp>
        <p:nvSpPr>
          <p:cNvPr id="4" name="슬라이드 번호 개체 틀 3"/>
          <p:cNvSpPr>
            <a:spLocks noGrp="1"/>
          </p:cNvSpPr>
          <p:nvPr>
            <p:ph type="sldNum" sz="quarter" idx="10"/>
          </p:nvPr>
        </p:nvSpPr>
        <p:spPr/>
        <p:txBody>
          <a:bodyPr/>
          <a:lstStyle/>
          <a:p>
            <a:fld id="{549CD8C2-6D34-49A4-9883-D607D585136A}" type="slidenum">
              <a:rPr lang="en-US" smtClean="0"/>
              <a:t>10</a:t>
            </a:fld>
            <a:endParaRPr lang="en-US"/>
          </a:p>
        </p:txBody>
      </p:sp>
    </p:spTree>
    <p:extLst>
      <p:ext uri="{BB962C8B-B14F-4D97-AF65-F5344CB8AC3E}">
        <p14:creationId xmlns:p14="http://schemas.microsoft.com/office/powerpoint/2010/main" val="1568955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524000" y="1122363"/>
            <a:ext cx="9144000" cy="2387600"/>
          </a:xfrm>
        </p:spPr>
        <p:txBody>
          <a:bodyPr anchor="b"/>
          <a:lstStyle>
            <a:lvl1pPr algn="ctr">
              <a:defRPr sz="6000"/>
            </a:lvl1pPr>
          </a:lstStyle>
          <a:p>
            <a:r>
              <a:rPr lang="ko-KR" altLang="en-US" smtClean="0"/>
              <a:t>마스터 제목 스타일 편집</a:t>
            </a:r>
            <a:endParaRPr lang="en-US"/>
          </a:p>
        </p:txBody>
      </p:sp>
      <p:sp>
        <p:nvSpPr>
          <p:cNvPr id="3" name="부제목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en-US"/>
          </a:p>
        </p:txBody>
      </p:sp>
      <p:sp>
        <p:nvSpPr>
          <p:cNvPr id="4" name="날짜 개체 틀 3"/>
          <p:cNvSpPr>
            <a:spLocks noGrp="1"/>
          </p:cNvSpPr>
          <p:nvPr>
            <p:ph type="dt" sz="half" idx="10"/>
          </p:nvPr>
        </p:nvSpPr>
        <p:spPr/>
        <p:txBody>
          <a:bodyPr/>
          <a:lstStyle/>
          <a:p>
            <a:fld id="{E1908E8A-49B9-4699-8CA8-5AD6D9138393}"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2427475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p>
            <a:fld id="{33D11669-C85E-4650-BF48-D23C9AA03B0B}"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100287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a:lstStyle/>
          <a:p>
            <a:r>
              <a:rPr lang="ko-KR" altLang="en-US" smtClean="0"/>
              <a:t>마스터 제목 스타일 편집</a:t>
            </a:r>
            <a:endParaRPr lang="en-US"/>
          </a:p>
        </p:txBody>
      </p:sp>
      <p:sp>
        <p:nvSpPr>
          <p:cNvPr id="3" name="세로 텍스트 개체 틀 2"/>
          <p:cNvSpPr>
            <a:spLocks noGrp="1"/>
          </p:cNvSpPr>
          <p:nvPr>
            <p:ph type="body" orient="vert" idx="1"/>
          </p:nvPr>
        </p:nvSpPr>
        <p:spPr>
          <a:xfrm>
            <a:off x="838200" y="365125"/>
            <a:ext cx="7734300"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p>
            <a:fld id="{E0EE4525-99DF-45A8-AF02-D00609C8DC8A}"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1454169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10"/>
          </p:nvPr>
        </p:nvSpPr>
        <p:spPr/>
        <p:txBody>
          <a:bodyPr/>
          <a:lstStyle/>
          <a:p>
            <a:fld id="{7C0CF63D-F067-4791-B725-0F1ECE23C8F5}"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2318936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52737"/>
          </a:xfrm>
        </p:spPr>
        <p:txBody>
          <a:bodyPr anchor="b"/>
          <a:lstStyle>
            <a:lvl1pPr>
              <a:defRPr sz="6000"/>
            </a:lvl1pPr>
          </a:lstStyle>
          <a:p>
            <a:r>
              <a:rPr lang="ko-KR" altLang="en-US" smtClean="0"/>
              <a:t>마스터 제목 스타일 편집</a:t>
            </a:r>
            <a:endParaRPr lang="en-US"/>
          </a:p>
        </p:txBody>
      </p:sp>
      <p:sp>
        <p:nvSpPr>
          <p:cNvPr id="3" name="텍스트 개체 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6998C2D4-787E-45A8-9F28-37BCBBDE14DC}"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357779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내용 개체 틀 2"/>
          <p:cNvSpPr>
            <a:spLocks noGrp="1"/>
          </p:cNvSpPr>
          <p:nvPr>
            <p:ph sz="half" idx="1"/>
          </p:nvPr>
        </p:nvSpPr>
        <p:spPr>
          <a:xfrm>
            <a:off x="838200" y="1825625"/>
            <a:ext cx="51816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내용 개체 틀 3"/>
          <p:cNvSpPr>
            <a:spLocks noGrp="1"/>
          </p:cNvSpPr>
          <p:nvPr>
            <p:ph sz="half" idx="2"/>
          </p:nvPr>
        </p:nvSpPr>
        <p:spPr>
          <a:xfrm>
            <a:off x="6172200" y="1825625"/>
            <a:ext cx="518160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5" name="날짜 개체 틀 4"/>
          <p:cNvSpPr>
            <a:spLocks noGrp="1"/>
          </p:cNvSpPr>
          <p:nvPr>
            <p:ph type="dt" sz="half" idx="10"/>
          </p:nvPr>
        </p:nvSpPr>
        <p:spPr/>
        <p:txBody>
          <a:bodyPr/>
          <a:lstStyle/>
          <a:p>
            <a:fld id="{28B33F69-BD41-489F-9426-D4CC0EC96983}" type="datetime1">
              <a:rPr lang="en-US" smtClean="0"/>
              <a:t>5/16/2022</a:t>
            </a:fld>
            <a:endParaRPr lang="en-US"/>
          </a:p>
        </p:txBody>
      </p:sp>
      <p:sp>
        <p:nvSpPr>
          <p:cNvPr id="6" name="바닥글 개체 틀 5"/>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7" name="슬라이드 번호 개체 틀 6"/>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107002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9788" y="365125"/>
            <a:ext cx="10515600" cy="1325563"/>
          </a:xfrm>
        </p:spPr>
        <p:txBody>
          <a:bodyPr/>
          <a:lstStyle/>
          <a:p>
            <a:r>
              <a:rPr lang="ko-KR" altLang="en-US" smtClean="0"/>
              <a:t>마스터 제목 스타일 편집</a:t>
            </a:r>
            <a:endParaRPr lang="en-US"/>
          </a:p>
        </p:txBody>
      </p:sp>
      <p:sp>
        <p:nvSpPr>
          <p:cNvPr id="3" name="텍스트 개체 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839788" y="2505075"/>
            <a:ext cx="515778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5" name="텍스트 개체 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6172200" y="2505075"/>
            <a:ext cx="51831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7" name="날짜 개체 틀 6"/>
          <p:cNvSpPr>
            <a:spLocks noGrp="1"/>
          </p:cNvSpPr>
          <p:nvPr>
            <p:ph type="dt" sz="half" idx="10"/>
          </p:nvPr>
        </p:nvSpPr>
        <p:spPr/>
        <p:txBody>
          <a:bodyPr/>
          <a:lstStyle/>
          <a:p>
            <a:fld id="{7D1D5026-FDEB-4F7E-B88D-5E434C32A024}" type="datetime1">
              <a:rPr lang="en-US" smtClean="0"/>
              <a:t>5/16/2022</a:t>
            </a:fld>
            <a:endParaRPr lang="en-US"/>
          </a:p>
        </p:txBody>
      </p:sp>
      <p:sp>
        <p:nvSpPr>
          <p:cNvPr id="8" name="바닥글 개체 틀 7"/>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9" name="슬라이드 번호 개체 틀 8"/>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116041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en-US"/>
          </a:p>
        </p:txBody>
      </p:sp>
      <p:sp>
        <p:nvSpPr>
          <p:cNvPr id="3" name="날짜 개체 틀 2"/>
          <p:cNvSpPr>
            <a:spLocks noGrp="1"/>
          </p:cNvSpPr>
          <p:nvPr>
            <p:ph type="dt" sz="half" idx="10"/>
          </p:nvPr>
        </p:nvSpPr>
        <p:spPr/>
        <p:txBody>
          <a:bodyPr/>
          <a:lstStyle/>
          <a:p>
            <a:fld id="{A54473DB-9473-4C52-9429-729476C722E3}" type="datetime1">
              <a:rPr lang="en-US" smtClean="0"/>
              <a:t>5/16/2022</a:t>
            </a:fld>
            <a:endParaRPr lang="en-US"/>
          </a:p>
        </p:txBody>
      </p:sp>
      <p:sp>
        <p:nvSpPr>
          <p:cNvPr id="4" name="바닥글 개체 틀 3"/>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5" name="슬라이드 번호 개체 틀 4"/>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3509555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8ABC297F-9E7E-4CFB-8948-FD318A93CF69}" type="datetime1">
              <a:rPr lang="en-US" smtClean="0"/>
              <a:t>5/16/2022</a:t>
            </a:fld>
            <a:endParaRPr lang="en-US"/>
          </a:p>
        </p:txBody>
      </p:sp>
      <p:sp>
        <p:nvSpPr>
          <p:cNvPr id="3" name="바닥글 개체 틀 2"/>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4" name="슬라이드 번호 개체 틀 3"/>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3536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en-US"/>
          </a:p>
        </p:txBody>
      </p:sp>
      <p:sp>
        <p:nvSpPr>
          <p:cNvPr id="3" name="내용 개체 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C891046-9C5D-48A6-9411-3A977205931F}" type="datetime1">
              <a:rPr lang="en-US" smtClean="0"/>
              <a:t>5/16/2022</a:t>
            </a:fld>
            <a:endParaRPr lang="en-US"/>
          </a:p>
        </p:txBody>
      </p:sp>
      <p:sp>
        <p:nvSpPr>
          <p:cNvPr id="6" name="바닥글 개체 틀 5"/>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7" name="슬라이드 번호 개체 틀 6"/>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208154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anchor="b"/>
          <a:lstStyle>
            <a:lvl1pPr>
              <a:defRPr sz="3200"/>
            </a:lvl1pPr>
          </a:lstStyle>
          <a:p>
            <a:r>
              <a:rPr lang="ko-KR" altLang="en-US" smtClean="0"/>
              <a:t>마스터 제목 스타일 편집</a:t>
            </a:r>
            <a:endParaRPr lang="en-US"/>
          </a:p>
        </p:txBody>
      </p:sp>
      <p:sp>
        <p:nvSpPr>
          <p:cNvPr id="3" name="그림 개체 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텍스트 개체 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AFBB806-4B94-4BBF-821A-07066C28EE7C}" type="datetime1">
              <a:rPr lang="en-US" smtClean="0"/>
              <a:t>5/16/2022</a:t>
            </a:fld>
            <a:endParaRPr lang="en-US"/>
          </a:p>
        </p:txBody>
      </p:sp>
      <p:sp>
        <p:nvSpPr>
          <p:cNvPr id="6" name="바닥글 개체 틀 5"/>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7" name="슬라이드 번호 개체 틀 6"/>
          <p:cNvSpPr>
            <a:spLocks noGrp="1"/>
          </p:cNvSpPr>
          <p:nvPr>
            <p:ph type="sldNum" sz="quarter" idx="12"/>
          </p:nvPr>
        </p:nvSpPr>
        <p:spPr/>
        <p:txBody>
          <a:bodyPr/>
          <a:lstStyle/>
          <a:p>
            <a:fld id="{E0CBBCE2-BE01-4D1D-8FB1-CDA055D5B4CD}" type="slidenum">
              <a:rPr lang="en-US" smtClean="0"/>
              <a:t>‹#›</a:t>
            </a:fld>
            <a:endParaRPr lang="en-US"/>
          </a:p>
        </p:txBody>
      </p:sp>
    </p:spTree>
    <p:extLst>
      <p:ext uri="{BB962C8B-B14F-4D97-AF65-F5344CB8AC3E}">
        <p14:creationId xmlns:p14="http://schemas.microsoft.com/office/powerpoint/2010/main" val="70452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smtClean="0"/>
              <a:t>마스터 제목 스타일 편집</a:t>
            </a:r>
            <a:endParaRPr lang="en-US"/>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1A6CA-7026-47D0-B3F6-BC391ADCFDF0}" type="datetime1">
              <a:rPr lang="en-US" smtClean="0"/>
              <a:t>5/16/2022</a:t>
            </a:fld>
            <a:endParaRPr 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BBCE2-BE01-4D1D-8FB1-CDA055D5B4CD}" type="slidenum">
              <a:rPr lang="en-US" smtClean="0"/>
              <a:t>‹#›</a:t>
            </a:fld>
            <a:endParaRPr lang="en-US"/>
          </a:p>
        </p:txBody>
      </p:sp>
    </p:spTree>
    <p:extLst>
      <p:ext uri="{BB962C8B-B14F-4D97-AF65-F5344CB8AC3E}">
        <p14:creationId xmlns:p14="http://schemas.microsoft.com/office/powerpoint/2010/main" val="282450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제목 1"/>
          <p:cNvSpPr>
            <a:spLocks noGrp="1"/>
          </p:cNvSpPr>
          <p:nvPr>
            <p:ph type="ctrTitle"/>
          </p:nvPr>
        </p:nvSpPr>
        <p:spPr>
          <a:xfrm>
            <a:off x="663035" y="693082"/>
            <a:ext cx="10699064" cy="1273757"/>
          </a:xfrm>
          <a:solidFill>
            <a:schemeClr val="accent1">
              <a:lumMod val="20000"/>
              <a:lumOff val="80000"/>
            </a:schemeClr>
          </a:solidFill>
        </p:spPr>
        <p:txBody>
          <a:bodyPr>
            <a:noAutofit/>
          </a:bodyPr>
          <a:lstStyle/>
          <a:p>
            <a:r>
              <a:rPr lang="en-US" altLang="ko-KR" sz="3200" b="1" dirty="0" smtClean="0"/>
              <a:t>Preliminary Calculation on the Conceptual design of PCSG system </a:t>
            </a:r>
            <a:br>
              <a:rPr lang="en-US" altLang="ko-KR" sz="3200" b="1" dirty="0" smtClean="0"/>
            </a:br>
            <a:r>
              <a:rPr lang="en-US" altLang="ko-KR" sz="3200" b="1" dirty="0" smtClean="0"/>
              <a:t>for the </a:t>
            </a:r>
            <a:r>
              <a:rPr lang="en-US" altLang="ko-KR" sz="3200" b="1" dirty="0" err="1" smtClean="0"/>
              <a:t>i</a:t>
            </a:r>
            <a:r>
              <a:rPr lang="en-US" altLang="ko-KR" sz="3200" b="1" dirty="0" smtClean="0"/>
              <a:t>-SMART plant using MELCOR1.8.6</a:t>
            </a:r>
            <a:r>
              <a:rPr lang="ko-KR" altLang="en-US" sz="3200" b="1" dirty="0" smtClean="0"/>
              <a:t> </a:t>
            </a:r>
            <a:endParaRPr lang="en-US" sz="3200" b="1" dirty="0"/>
          </a:p>
        </p:txBody>
      </p:sp>
      <p:sp>
        <p:nvSpPr>
          <p:cNvPr id="3" name="부제목 2"/>
          <p:cNvSpPr>
            <a:spLocks noGrp="1"/>
          </p:cNvSpPr>
          <p:nvPr>
            <p:ph type="subTitle" idx="1"/>
          </p:nvPr>
        </p:nvSpPr>
        <p:spPr>
          <a:xfrm>
            <a:off x="1524000" y="3061252"/>
            <a:ext cx="9204356" cy="3131318"/>
          </a:xfrm>
        </p:spPr>
        <p:txBody>
          <a:bodyPr>
            <a:normAutofit/>
          </a:bodyPr>
          <a:lstStyle/>
          <a:p>
            <a:r>
              <a:rPr lang="en-US" altLang="ko-KR" dirty="0" smtClean="0"/>
              <a:t>19/05/2022</a:t>
            </a:r>
          </a:p>
          <a:p>
            <a:endParaRPr lang="en-US" altLang="ko-KR" dirty="0"/>
          </a:p>
          <a:p>
            <a:r>
              <a:rPr lang="en-US" altLang="ko-KR" dirty="0" smtClean="0"/>
              <a:t>Jong-</a:t>
            </a:r>
            <a:r>
              <a:rPr lang="en-US" altLang="ko-KR" dirty="0" err="1" smtClean="0"/>
              <a:t>Hwa</a:t>
            </a:r>
            <a:r>
              <a:rPr lang="en-US" altLang="ko-KR" dirty="0" smtClean="0"/>
              <a:t> Park*, Sang-Ho Kim</a:t>
            </a:r>
          </a:p>
          <a:p>
            <a:endParaRPr lang="en-US" altLang="ko-KR" dirty="0" smtClean="0"/>
          </a:p>
          <a:p>
            <a:endParaRPr lang="en-US" dirty="0"/>
          </a:p>
          <a:p>
            <a:r>
              <a:rPr lang="en-US" sz="4000" dirty="0" smtClean="0"/>
              <a:t>K  A  E  R  I</a:t>
            </a:r>
            <a:endParaRPr lang="en-US" sz="4000" dirty="0"/>
          </a:p>
        </p:txBody>
      </p:sp>
    </p:spTree>
    <p:extLst>
      <p:ext uri="{BB962C8B-B14F-4D97-AF65-F5344CB8AC3E}">
        <p14:creationId xmlns:p14="http://schemas.microsoft.com/office/powerpoint/2010/main" val="1296937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869538" y="304352"/>
            <a:ext cx="7972333" cy="728250"/>
          </a:xfrm>
          <a:solidFill>
            <a:schemeClr val="accent1">
              <a:lumMod val="40000"/>
              <a:lumOff val="60000"/>
            </a:schemeClr>
          </a:solidFill>
        </p:spPr>
        <p:txBody>
          <a:bodyPr/>
          <a:lstStyle/>
          <a:p>
            <a:pPr algn="ctr"/>
            <a:r>
              <a:rPr lang="en-US" b="1" dirty="0" smtClean="0"/>
              <a:t>Summary of the current Status</a:t>
            </a:r>
            <a:endParaRPr lang="en-US" b="1" dirty="0"/>
          </a:p>
        </p:txBody>
      </p:sp>
      <p:sp>
        <p:nvSpPr>
          <p:cNvPr id="3" name="내용 개체 틀 2"/>
          <p:cNvSpPr>
            <a:spLocks noGrp="1"/>
          </p:cNvSpPr>
          <p:nvPr>
            <p:ph idx="1"/>
          </p:nvPr>
        </p:nvSpPr>
        <p:spPr>
          <a:xfrm>
            <a:off x="838200" y="3118473"/>
            <a:ext cx="10353021" cy="1393031"/>
          </a:xfrm>
        </p:spPr>
        <p:txBody>
          <a:bodyPr>
            <a:normAutofit/>
          </a:bodyPr>
          <a:lstStyle/>
          <a:p>
            <a:pPr fontAlgn="base" latinLnBrk="1"/>
            <a:r>
              <a:rPr lang="en-US" sz="2000" dirty="0" smtClean="0"/>
              <a:t>It </a:t>
            </a:r>
            <a:r>
              <a:rPr lang="en-US" sz="2000" dirty="0"/>
              <a:t>is estimated that this may caused from the under-predictions of the heat transfer through </a:t>
            </a:r>
            <a:r>
              <a:rPr lang="en-US" sz="2000" dirty="0" smtClean="0"/>
              <a:t>the </a:t>
            </a:r>
            <a:r>
              <a:rPr lang="en-US" sz="2000" dirty="0"/>
              <a:t>mixed wall. These under prediction may also </a:t>
            </a:r>
            <a:r>
              <a:rPr lang="en-US" sz="2000" dirty="0" smtClean="0"/>
              <a:t>be caused </a:t>
            </a:r>
            <a:r>
              <a:rPr lang="en-US" sz="2000" dirty="0"/>
              <a:t>from </a:t>
            </a:r>
            <a:r>
              <a:rPr lang="en-US" sz="2000" dirty="0" smtClean="0"/>
              <a:t>the assumption </a:t>
            </a:r>
            <a:r>
              <a:rPr lang="en-US" sz="2000" dirty="0"/>
              <a:t>on the </a:t>
            </a:r>
            <a:r>
              <a:rPr lang="en-US" sz="2000" dirty="0" smtClean="0"/>
              <a:t>geometry    </a:t>
            </a:r>
            <a:r>
              <a:rPr lang="en-US" sz="2000" dirty="0"/>
              <a:t>for the base </a:t>
            </a:r>
            <a:r>
              <a:rPr lang="en-US" sz="2000" dirty="0" smtClean="0"/>
              <a:t>plates and from the assumption, </a:t>
            </a:r>
            <a:r>
              <a:rPr lang="en-US" sz="2000" dirty="0" err="1" smtClean="0"/>
              <a:t>whch</a:t>
            </a:r>
            <a:r>
              <a:rPr lang="en-US" sz="2000" dirty="0" smtClean="0"/>
              <a:t> modified the two separate base plate into    the single mixed structure.</a:t>
            </a:r>
            <a:endParaRPr lang="en-US" sz="2000" dirty="0"/>
          </a:p>
        </p:txBody>
      </p:sp>
      <p:sp>
        <p:nvSpPr>
          <p:cNvPr id="4" name="날짜 개체 틀 3"/>
          <p:cNvSpPr>
            <a:spLocks noGrp="1"/>
          </p:cNvSpPr>
          <p:nvPr>
            <p:ph type="dt" sz="half" idx="10"/>
          </p:nvPr>
        </p:nvSpPr>
        <p:spPr/>
        <p:txBody>
          <a:bodyPr/>
          <a:lstStyle/>
          <a:p>
            <a:fld id="{541B3454-3CA7-45E7-98EF-9687A5B76B74}"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10</a:t>
            </a:fld>
            <a:endParaRPr lang="en-US"/>
          </a:p>
        </p:txBody>
      </p:sp>
      <p:sp>
        <p:nvSpPr>
          <p:cNvPr id="7" name="내용 개체 틀 2"/>
          <p:cNvSpPr txBox="1">
            <a:spLocks/>
          </p:cNvSpPr>
          <p:nvPr/>
        </p:nvSpPr>
        <p:spPr>
          <a:xfrm>
            <a:off x="844466" y="1178366"/>
            <a:ext cx="10103201" cy="1794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latinLnBrk="1"/>
            <a:r>
              <a:rPr lang="en-US" sz="2000" dirty="0" smtClean="0"/>
              <a:t>In this study, the preliminary calculations to simulate the PCSG system was performed using MELCOR code. To simulate the PCSG system, the actual plate type of PCSG was assumed to    be modified into cylindrical type and also, two base plates for the primary and the secondary were mixed together. The current preliminary calculation results from these assumptions        shows that the amount of steam production at the exit of the secondary channel was largely under-predicted. </a:t>
            </a:r>
          </a:p>
        </p:txBody>
      </p:sp>
      <p:sp>
        <p:nvSpPr>
          <p:cNvPr id="8" name="내용 개체 틀 2"/>
          <p:cNvSpPr txBox="1">
            <a:spLocks/>
          </p:cNvSpPr>
          <p:nvPr/>
        </p:nvSpPr>
        <p:spPr>
          <a:xfrm>
            <a:off x="838200" y="4631415"/>
            <a:ext cx="10098387" cy="16207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latinLnBrk="1"/>
            <a:r>
              <a:rPr lang="en-US" sz="2000" dirty="0" smtClean="0"/>
              <a:t>If a more recent design data on PCSG system such as the heat transfer coefficients through     the micro channels, the size of pressure drop, the material properties are provided, then it will  be possible to develop the method for simulating the PCSG system using MELCOR. This works can contribute to estimate the overall thermal behaviors for the </a:t>
            </a:r>
            <a:r>
              <a:rPr lang="en-US" sz="2000" dirty="0" err="1" smtClean="0"/>
              <a:t>i</a:t>
            </a:r>
            <a:r>
              <a:rPr lang="en-US" sz="2000" dirty="0" smtClean="0"/>
              <a:t>-smart plant with connecting PCSG system using MELCOR. </a:t>
            </a:r>
            <a:endParaRPr lang="en-US" sz="2000" dirty="0"/>
          </a:p>
        </p:txBody>
      </p:sp>
    </p:spTree>
    <p:extLst>
      <p:ext uri="{BB962C8B-B14F-4D97-AF65-F5344CB8AC3E}">
        <p14:creationId xmlns:p14="http://schemas.microsoft.com/office/powerpoint/2010/main" val="673098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368825" y="275000"/>
            <a:ext cx="6745358" cy="753512"/>
          </a:xfrm>
          <a:solidFill>
            <a:schemeClr val="accent1">
              <a:lumMod val="40000"/>
              <a:lumOff val="60000"/>
            </a:schemeClr>
          </a:solidFill>
        </p:spPr>
        <p:txBody>
          <a:bodyPr/>
          <a:lstStyle/>
          <a:p>
            <a:pPr algn="ctr"/>
            <a:r>
              <a:rPr lang="en-US" dirty="0" smtClean="0"/>
              <a:t>  </a:t>
            </a:r>
            <a:r>
              <a:rPr lang="en-US" b="1" dirty="0" smtClean="0"/>
              <a:t>Purpose of this work</a:t>
            </a:r>
            <a:endParaRPr lang="en-US" b="1" dirty="0"/>
          </a:p>
        </p:txBody>
      </p:sp>
      <p:sp>
        <p:nvSpPr>
          <p:cNvPr id="3" name="내용 개체 틀 2"/>
          <p:cNvSpPr>
            <a:spLocks noGrp="1"/>
          </p:cNvSpPr>
          <p:nvPr>
            <p:ph idx="1"/>
          </p:nvPr>
        </p:nvSpPr>
        <p:spPr>
          <a:xfrm>
            <a:off x="838199" y="1219043"/>
            <a:ext cx="10840771" cy="4756244"/>
          </a:xfrm>
        </p:spPr>
        <p:txBody>
          <a:bodyPr>
            <a:normAutofit/>
          </a:bodyPr>
          <a:lstStyle/>
          <a:p>
            <a:r>
              <a:rPr lang="en-US" dirty="0" smtClean="0"/>
              <a:t> </a:t>
            </a:r>
            <a:r>
              <a:rPr lang="en-US" sz="3200" dirty="0" smtClean="0"/>
              <a:t>Check whether MELCOR can simulate the PCSG or not.</a:t>
            </a:r>
            <a:endParaRPr lang="en-US" dirty="0" smtClean="0"/>
          </a:p>
          <a:p>
            <a:pPr marL="0" indent="0">
              <a:buNone/>
            </a:pPr>
            <a:r>
              <a:rPr lang="en-US" dirty="0"/>
              <a:t> </a:t>
            </a:r>
            <a:r>
              <a:rPr lang="en-US" dirty="0" smtClean="0"/>
              <a:t> </a:t>
            </a:r>
            <a:r>
              <a:rPr lang="en-US" sz="2000" b="1" dirty="0" smtClean="0"/>
              <a:t>1.   Is it possible to prepare the input deck for simulating the PCSG type ?  (</a:t>
            </a:r>
            <a:r>
              <a:rPr lang="en-US" sz="2000" b="1" dirty="0" smtClean="0">
                <a:solidFill>
                  <a:srgbClr val="FF0000"/>
                </a:solidFill>
              </a:rPr>
              <a:t>X</a:t>
            </a:r>
            <a:r>
              <a:rPr lang="en-US" sz="2000" b="1" dirty="0" smtClean="0"/>
              <a:t>)</a:t>
            </a:r>
          </a:p>
          <a:p>
            <a:pPr marL="0" indent="0">
              <a:buNone/>
            </a:pPr>
            <a:r>
              <a:rPr lang="en-US" sz="2000" b="1" dirty="0"/>
              <a:t> </a:t>
            </a:r>
            <a:r>
              <a:rPr lang="en-US" sz="2000" b="1" dirty="0" smtClean="0"/>
              <a:t>             it is difficult to prepare MELCOR input due to the embedded input structure. </a:t>
            </a:r>
          </a:p>
          <a:p>
            <a:pPr marL="0" indent="0">
              <a:buNone/>
            </a:pPr>
            <a:r>
              <a:rPr lang="en-US" sz="2000" b="1" dirty="0"/>
              <a:t> </a:t>
            </a:r>
            <a:r>
              <a:rPr lang="en-US" sz="2000" b="1" dirty="0" smtClean="0"/>
              <a:t>             There are no embedded geometry data</a:t>
            </a:r>
            <a:r>
              <a:rPr lang="en-US" sz="2000" b="1" dirty="0"/>
              <a:t> </a:t>
            </a:r>
            <a:r>
              <a:rPr lang="en-US" sz="2000" b="1" dirty="0" smtClean="0"/>
              <a:t>for the PCSG type in MELCOR.</a:t>
            </a:r>
          </a:p>
          <a:p>
            <a:pPr marL="0" indent="0">
              <a:buNone/>
            </a:pPr>
            <a:r>
              <a:rPr lang="en-US" sz="2000" b="1" dirty="0"/>
              <a:t> </a:t>
            </a:r>
            <a:r>
              <a:rPr lang="en-US" sz="2000" b="1" dirty="0" smtClean="0"/>
              <a:t> 2.   if it is possible, then the calculation will be performed to see  whether</a:t>
            </a:r>
          </a:p>
          <a:p>
            <a:pPr marL="0" indent="0">
              <a:buNone/>
            </a:pPr>
            <a:r>
              <a:rPr lang="en-US" sz="2000" b="1" dirty="0"/>
              <a:t> </a:t>
            </a:r>
            <a:r>
              <a:rPr lang="en-US" sz="2000" b="1" dirty="0" smtClean="0"/>
              <a:t>       MELCOR can be applied to predict the thermal behaviors on PCSG or not.</a:t>
            </a:r>
          </a:p>
          <a:p>
            <a:pPr marL="0" indent="0">
              <a:buNone/>
            </a:pPr>
            <a:r>
              <a:rPr lang="en-US" sz="2000" b="1" dirty="0"/>
              <a:t>  </a:t>
            </a:r>
            <a:r>
              <a:rPr lang="en-US" sz="2000" b="1" dirty="0" smtClean="0"/>
              <a:t>3.   </a:t>
            </a:r>
            <a:r>
              <a:rPr lang="en-US" sz="2000" b="1" u="sng" dirty="0" smtClean="0">
                <a:solidFill>
                  <a:srgbClr val="0066FF"/>
                </a:solidFill>
              </a:rPr>
              <a:t>check points</a:t>
            </a:r>
          </a:p>
          <a:p>
            <a:pPr marL="0" indent="0">
              <a:buNone/>
            </a:pPr>
            <a:r>
              <a:rPr lang="en-US" sz="2000" b="1" dirty="0"/>
              <a:t> </a:t>
            </a:r>
            <a:r>
              <a:rPr lang="en-US" sz="2000" b="1" dirty="0" smtClean="0"/>
              <a:t>          o  HS (base plate) Temperature</a:t>
            </a:r>
          </a:p>
          <a:p>
            <a:pPr marL="0" indent="0">
              <a:buNone/>
            </a:pPr>
            <a:r>
              <a:rPr lang="en-US" sz="2000" b="1" dirty="0"/>
              <a:t> </a:t>
            </a:r>
            <a:r>
              <a:rPr lang="en-US" sz="2000" b="1" dirty="0" smtClean="0"/>
              <a:t>          o  </a:t>
            </a:r>
            <a:r>
              <a:rPr lang="en-US" altLang="ko-KR" sz="2000" b="1" dirty="0" smtClean="0"/>
              <a:t>void</a:t>
            </a:r>
            <a:r>
              <a:rPr lang="ko-KR" altLang="en-US" sz="2000" b="1" dirty="0" smtClean="0"/>
              <a:t> </a:t>
            </a:r>
            <a:r>
              <a:rPr lang="en-US" altLang="ko-KR" sz="2000" b="1" dirty="0" smtClean="0"/>
              <a:t>fraction change in the secondary circuit ( steam production rate )</a:t>
            </a:r>
          </a:p>
          <a:p>
            <a:pPr marL="0" indent="0">
              <a:buNone/>
            </a:pPr>
            <a:r>
              <a:rPr lang="en-US" sz="2000" b="1" dirty="0"/>
              <a:t> </a:t>
            </a:r>
            <a:r>
              <a:rPr lang="en-US" sz="2000" b="1" dirty="0" smtClean="0"/>
              <a:t>          o  Change in pool temperatures &amp; Pressures in the primary/the secondary circuit</a:t>
            </a:r>
          </a:p>
          <a:p>
            <a:pPr marL="0" indent="0">
              <a:buNone/>
            </a:pPr>
            <a:r>
              <a:rPr lang="en-US" sz="2000" b="1" dirty="0"/>
              <a:t> </a:t>
            </a:r>
            <a:r>
              <a:rPr lang="en-US" sz="2000" b="1" dirty="0" smtClean="0"/>
              <a:t>          o  </a:t>
            </a:r>
            <a:r>
              <a:rPr lang="en-US" sz="2000" b="1" dirty="0" smtClean="0">
                <a:solidFill>
                  <a:srgbClr val="00B050"/>
                </a:solidFill>
              </a:rPr>
              <a:t>effect of MFW &amp; primary inlet temperature, MFW flow rate, number of circuit</a:t>
            </a:r>
            <a:r>
              <a:rPr lang="en-US" sz="2000" b="1" dirty="0" smtClean="0"/>
              <a:t> etc…</a:t>
            </a:r>
          </a:p>
          <a:p>
            <a:pPr marL="0" indent="0">
              <a:buNone/>
            </a:pPr>
            <a:endParaRPr lang="en-US" sz="2400" b="1" dirty="0" smtClean="0"/>
          </a:p>
          <a:p>
            <a:pPr marL="0" indent="0">
              <a:buNone/>
            </a:pPr>
            <a:endParaRPr lang="en-US" sz="2400" b="1"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p:txBody>
      </p:sp>
      <p:sp>
        <p:nvSpPr>
          <p:cNvPr id="4" name="날짜 개체 틀 3"/>
          <p:cNvSpPr>
            <a:spLocks noGrp="1"/>
          </p:cNvSpPr>
          <p:nvPr>
            <p:ph type="dt" sz="half" idx="10"/>
          </p:nvPr>
        </p:nvSpPr>
        <p:spPr/>
        <p:txBody>
          <a:bodyPr/>
          <a:lstStyle/>
          <a:p>
            <a:fld id="{4BABC5EC-BC17-4CCD-9B61-36D527FBB827}"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2</a:t>
            </a:fld>
            <a:endParaRPr lang="en-US"/>
          </a:p>
        </p:txBody>
      </p:sp>
    </p:spTree>
    <p:extLst>
      <p:ext uri="{BB962C8B-B14F-4D97-AF65-F5344CB8AC3E}">
        <p14:creationId xmlns:p14="http://schemas.microsoft.com/office/powerpoint/2010/main" val="4137027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38199" y="494333"/>
            <a:ext cx="10515600" cy="797753"/>
          </a:xfrm>
          <a:solidFill>
            <a:schemeClr val="accent1">
              <a:lumMod val="40000"/>
              <a:lumOff val="60000"/>
            </a:schemeClr>
          </a:solidFill>
        </p:spPr>
        <p:txBody>
          <a:bodyPr/>
          <a:lstStyle/>
          <a:p>
            <a:pPr algn="ctr"/>
            <a:r>
              <a:rPr lang="en-US" b="1" dirty="0" smtClean="0"/>
              <a:t>Limitations in modeling PCSG with MELCOR</a:t>
            </a:r>
            <a:endParaRPr lang="en-US" b="1" dirty="0"/>
          </a:p>
        </p:txBody>
      </p:sp>
      <p:sp>
        <p:nvSpPr>
          <p:cNvPr id="3" name="내용 개체 틀 2"/>
          <p:cNvSpPr>
            <a:spLocks noGrp="1"/>
          </p:cNvSpPr>
          <p:nvPr>
            <p:ph idx="1"/>
          </p:nvPr>
        </p:nvSpPr>
        <p:spPr>
          <a:xfrm>
            <a:off x="838199" y="1825625"/>
            <a:ext cx="10949413" cy="4351338"/>
          </a:xfrm>
        </p:spPr>
        <p:txBody>
          <a:bodyPr>
            <a:normAutofit fontScale="92500" lnSpcReduction="20000"/>
          </a:bodyPr>
          <a:lstStyle/>
          <a:p>
            <a:r>
              <a:rPr lang="en-US" dirty="0" smtClean="0"/>
              <a:t> No model exist for considering the printed circuit SG </a:t>
            </a:r>
            <a:r>
              <a:rPr lang="en-US" dirty="0"/>
              <a:t>g</a:t>
            </a:r>
            <a:r>
              <a:rPr lang="en-US" dirty="0" smtClean="0"/>
              <a:t>eometry in MELCOR</a:t>
            </a:r>
          </a:p>
          <a:p>
            <a:endParaRPr lang="en-US" dirty="0" smtClean="0"/>
          </a:p>
          <a:p>
            <a:pPr marL="0" indent="0">
              <a:buNone/>
            </a:pPr>
            <a:r>
              <a:rPr lang="en-US" dirty="0"/>
              <a:t> </a:t>
            </a:r>
            <a:r>
              <a:rPr lang="en-US" dirty="0" smtClean="0"/>
              <a:t>      - </a:t>
            </a:r>
            <a:r>
              <a:rPr lang="en-US" b="1" dirty="0" smtClean="0"/>
              <a:t>geometry</a:t>
            </a:r>
            <a:r>
              <a:rPr lang="en-US" dirty="0" smtClean="0"/>
              <a:t> ( reverse !: impossible to prepare the input deck)</a:t>
            </a:r>
          </a:p>
          <a:p>
            <a:pPr marL="0" indent="0">
              <a:buNone/>
            </a:pPr>
            <a:r>
              <a:rPr lang="en-US" dirty="0"/>
              <a:t> </a:t>
            </a:r>
            <a:r>
              <a:rPr lang="en-US" dirty="0" smtClean="0"/>
              <a:t>   ex. </a:t>
            </a:r>
            <a:r>
              <a:rPr lang="en-US" sz="2400" dirty="0" smtClean="0"/>
              <a:t>Up to now,  flow through pipe and its heat transfer with external/internal large volume !</a:t>
            </a:r>
          </a:p>
          <a:p>
            <a:pPr marL="0" indent="0">
              <a:buNone/>
            </a:pPr>
            <a:r>
              <a:rPr lang="en-US" sz="2400" dirty="0"/>
              <a:t> </a:t>
            </a:r>
            <a:r>
              <a:rPr lang="en-US" sz="2400" dirty="0" smtClean="0"/>
              <a:t>              but for PCSG,  flow through large number of micro channels in solid structure</a:t>
            </a:r>
          </a:p>
          <a:p>
            <a:pPr marL="0" indent="0">
              <a:buNone/>
            </a:pPr>
            <a:r>
              <a:rPr lang="en-US" dirty="0"/>
              <a:t> </a:t>
            </a:r>
            <a:r>
              <a:rPr lang="en-US" dirty="0" smtClean="0"/>
              <a:t>      - no data available for the </a:t>
            </a:r>
            <a:r>
              <a:rPr lang="en-US" b="1" dirty="0" smtClean="0"/>
              <a:t>heat transfer coefficients </a:t>
            </a:r>
            <a:r>
              <a:rPr lang="en-US" dirty="0" smtClean="0"/>
              <a:t>in the micro channel vs  </a:t>
            </a:r>
          </a:p>
          <a:p>
            <a:pPr marL="0" indent="0">
              <a:buNone/>
            </a:pPr>
            <a:r>
              <a:rPr lang="en-US" dirty="0"/>
              <a:t> </a:t>
            </a:r>
            <a:r>
              <a:rPr lang="en-US" dirty="0" smtClean="0"/>
              <a:t>        changing flow regimes in MELCOR</a:t>
            </a:r>
          </a:p>
          <a:p>
            <a:pPr marL="0" indent="0">
              <a:buNone/>
            </a:pPr>
            <a:r>
              <a:rPr lang="en-US" dirty="0"/>
              <a:t> </a:t>
            </a:r>
            <a:r>
              <a:rPr lang="en-US" dirty="0" smtClean="0"/>
              <a:t>      - need </a:t>
            </a:r>
            <a:r>
              <a:rPr lang="en-US" b="1" dirty="0" smtClean="0"/>
              <a:t>material properties </a:t>
            </a:r>
            <a:r>
              <a:rPr lang="en-US" dirty="0" smtClean="0"/>
              <a:t>for the possible printed circuit plate </a:t>
            </a:r>
          </a:p>
          <a:p>
            <a:pPr marL="0" indent="0">
              <a:buNone/>
            </a:pPr>
            <a:r>
              <a:rPr lang="en-US" dirty="0"/>
              <a:t> </a:t>
            </a:r>
            <a:r>
              <a:rPr lang="en-US" dirty="0" smtClean="0"/>
              <a:t>           ( </a:t>
            </a:r>
            <a:r>
              <a:rPr lang="en-US" sz="2400" dirty="0" smtClean="0"/>
              <a:t>conductivity, enthalpy, heat capacity, density</a:t>
            </a:r>
            <a:r>
              <a:rPr lang="en-US" dirty="0" smtClean="0"/>
              <a:t>…)</a:t>
            </a:r>
          </a:p>
          <a:p>
            <a:pPr marL="0" indent="0">
              <a:buNone/>
            </a:pPr>
            <a:r>
              <a:rPr lang="en-US" dirty="0"/>
              <a:t> </a:t>
            </a:r>
            <a:r>
              <a:rPr lang="en-US" dirty="0" smtClean="0"/>
              <a:t>        </a:t>
            </a:r>
            <a:endParaRPr lang="en-US" dirty="0"/>
          </a:p>
        </p:txBody>
      </p:sp>
      <p:sp>
        <p:nvSpPr>
          <p:cNvPr id="4" name="날짜 개체 틀 3"/>
          <p:cNvSpPr>
            <a:spLocks noGrp="1"/>
          </p:cNvSpPr>
          <p:nvPr>
            <p:ph type="dt" sz="half" idx="10"/>
          </p:nvPr>
        </p:nvSpPr>
        <p:spPr/>
        <p:txBody>
          <a:bodyPr/>
          <a:lstStyle/>
          <a:p>
            <a:fld id="{F283D535-3645-4AC3-898F-3F6388EE86A9}"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3</a:t>
            </a:fld>
            <a:endParaRPr lang="en-US"/>
          </a:p>
        </p:txBody>
      </p:sp>
    </p:spTree>
    <p:extLst>
      <p:ext uri="{BB962C8B-B14F-4D97-AF65-F5344CB8AC3E}">
        <p14:creationId xmlns:p14="http://schemas.microsoft.com/office/powerpoint/2010/main" val="4289757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426560" y="244577"/>
            <a:ext cx="9208309" cy="838788"/>
          </a:xfrm>
          <a:solidFill>
            <a:schemeClr val="accent1">
              <a:lumMod val="40000"/>
              <a:lumOff val="60000"/>
            </a:schemeClr>
          </a:solidFill>
        </p:spPr>
        <p:txBody>
          <a:bodyPr/>
          <a:lstStyle/>
          <a:p>
            <a:r>
              <a:rPr lang="en-US" b="1" dirty="0" smtClean="0"/>
              <a:t>Data </a:t>
            </a:r>
            <a:r>
              <a:rPr lang="en-US" altLang="ko-KR" b="1" dirty="0" smtClean="0"/>
              <a:t>under</a:t>
            </a:r>
            <a:r>
              <a:rPr lang="ko-KR" altLang="en-US" b="1" dirty="0" smtClean="0"/>
              <a:t> </a:t>
            </a:r>
            <a:r>
              <a:rPr lang="en-US" altLang="ko-KR" b="1" dirty="0" smtClean="0"/>
              <a:t>the assumption of slab  </a:t>
            </a:r>
            <a:r>
              <a:rPr lang="en-US" altLang="ko-KR" dirty="0" smtClean="0"/>
              <a:t>[SI]</a:t>
            </a:r>
            <a:endParaRPr lang="en-US" dirty="0"/>
          </a:p>
        </p:txBody>
      </p:sp>
      <p:sp>
        <p:nvSpPr>
          <p:cNvPr id="3" name="내용 개체 틀 2"/>
          <p:cNvSpPr>
            <a:spLocks noGrp="1"/>
          </p:cNvSpPr>
          <p:nvPr>
            <p:ph idx="1"/>
          </p:nvPr>
        </p:nvSpPr>
        <p:spPr>
          <a:xfrm>
            <a:off x="779729" y="1348966"/>
            <a:ext cx="10632541" cy="4888871"/>
          </a:xfrm>
        </p:spPr>
        <p:txBody>
          <a:bodyPr>
            <a:normAutofit fontScale="62500" lnSpcReduction="20000"/>
          </a:bodyPr>
          <a:lstStyle/>
          <a:p>
            <a:r>
              <a:rPr lang="en-US" dirty="0" smtClean="0"/>
              <a:t>  entire</a:t>
            </a:r>
            <a:r>
              <a:rPr lang="ko-KR" altLang="en-US" dirty="0" smtClean="0"/>
              <a:t> </a:t>
            </a:r>
            <a:r>
              <a:rPr lang="en-US" altLang="ko-KR" dirty="0" smtClean="0"/>
              <a:t>plate upper surface area = (0.5-0.04x2)x0.9=0.378  [m2]</a:t>
            </a:r>
          </a:p>
          <a:p>
            <a:r>
              <a:rPr lang="en-US" altLang="ko-KR" dirty="0" smtClean="0"/>
              <a:t>  number of channel/one plate=0.42/0.004= </a:t>
            </a:r>
            <a:r>
              <a:rPr lang="ko-KR" altLang="en-US" dirty="0" smtClean="0"/>
              <a:t>약</a:t>
            </a:r>
            <a:r>
              <a:rPr lang="en-US" altLang="ko-KR" dirty="0" smtClean="0"/>
              <a:t>105 </a:t>
            </a:r>
            <a:r>
              <a:rPr lang="ko-KR" altLang="en-US" dirty="0" smtClean="0"/>
              <a:t>개 추정</a:t>
            </a:r>
            <a:endParaRPr lang="en-US" altLang="ko-KR" dirty="0" smtClean="0"/>
          </a:p>
          <a:p>
            <a:r>
              <a:rPr lang="en-US" altLang="ko-KR" dirty="0" smtClean="0"/>
              <a:t>  </a:t>
            </a:r>
            <a:r>
              <a:rPr lang="en-US" altLang="ko-KR" dirty="0" smtClean="0">
                <a:solidFill>
                  <a:srgbClr val="0066FF"/>
                </a:solidFill>
              </a:rPr>
              <a:t>volume</a:t>
            </a:r>
            <a:r>
              <a:rPr lang="ko-KR" altLang="en-US" dirty="0" smtClean="0">
                <a:solidFill>
                  <a:srgbClr val="0066FF"/>
                </a:solidFill>
              </a:rPr>
              <a:t> </a:t>
            </a:r>
            <a:r>
              <a:rPr lang="en-US" altLang="ko-KR" dirty="0" smtClean="0">
                <a:solidFill>
                  <a:srgbClr val="0066FF"/>
                </a:solidFill>
              </a:rPr>
              <a:t>for one primary channel (1/105)=[pi*(1.2eE-3)**2]*0.9/2=2.035752E-6  [m3]</a:t>
            </a:r>
          </a:p>
          <a:p>
            <a:r>
              <a:rPr lang="en-US" altLang="ko-KR" dirty="0" smtClean="0">
                <a:solidFill>
                  <a:srgbClr val="0066FF"/>
                </a:solidFill>
              </a:rPr>
              <a:t>  volume</a:t>
            </a:r>
            <a:r>
              <a:rPr lang="ko-KR" altLang="en-US" dirty="0" smtClean="0">
                <a:solidFill>
                  <a:srgbClr val="0066FF"/>
                </a:solidFill>
              </a:rPr>
              <a:t> </a:t>
            </a:r>
            <a:r>
              <a:rPr lang="en-US" altLang="ko-KR" dirty="0" smtClean="0">
                <a:solidFill>
                  <a:srgbClr val="0066FF"/>
                </a:solidFill>
              </a:rPr>
              <a:t>for one secondary channel (1/105)=[pi*(0.8eE-3)**2]*0.9/2=9.047786842E-7  [m3]</a:t>
            </a:r>
          </a:p>
          <a:p>
            <a:endParaRPr lang="en-US" altLang="ko-KR" dirty="0" smtClean="0"/>
          </a:p>
          <a:p>
            <a:r>
              <a:rPr lang="en-US" dirty="0" smtClean="0"/>
              <a:t>  entire primary  volume/1 plate=0.378xhpf1=2.035752E-6x</a:t>
            </a:r>
            <a:r>
              <a:rPr lang="en-US" altLang="ko-KR" dirty="0" smtClean="0"/>
              <a:t>105=2.1375396E-4</a:t>
            </a:r>
            <a:r>
              <a:rPr lang="en-US" dirty="0" smtClean="0"/>
              <a:t> [m3]</a:t>
            </a:r>
          </a:p>
          <a:p>
            <a:pPr marL="0" indent="0">
              <a:buNone/>
            </a:pPr>
            <a:r>
              <a:rPr lang="en-US" dirty="0" smtClean="0"/>
              <a:t>                             - equivalent depth of primary fluid= hpf1 =5.654866667E-4  [m]</a:t>
            </a:r>
          </a:p>
          <a:p>
            <a:r>
              <a:rPr lang="en-US" dirty="0" smtClean="0"/>
              <a:t>  entire secondary  volume/1 plate=0.378xhsf2=9.047786842E-7x105=9.500176184E-5 [m3]</a:t>
            </a:r>
          </a:p>
          <a:p>
            <a:pPr marL="0" indent="0">
              <a:buNone/>
            </a:pPr>
            <a:r>
              <a:rPr lang="en-US" dirty="0" smtClean="0"/>
              <a:t>                             - equivalent depth of secondary fluid= hsf2 =2.513274123E-4   [m]</a:t>
            </a:r>
          </a:p>
          <a:p>
            <a:r>
              <a:rPr lang="en-US" dirty="0" smtClean="0"/>
              <a:t> entire primary base plate volume /1 plate= { 0.0019x0.004x0.9}x105 -  [</a:t>
            </a:r>
            <a:r>
              <a:rPr lang="en-US" dirty="0" smtClean="0">
                <a:sym typeface="Symbol" panose="05050102010706020507" pitchFamily="18" charset="2"/>
              </a:rPr>
              <a:t></a:t>
            </a:r>
            <a:r>
              <a:rPr lang="en-US" dirty="0" smtClean="0"/>
              <a:t>*(0.0012)</a:t>
            </a:r>
            <a:r>
              <a:rPr lang="en-US" baseline="30000" dirty="0" smtClean="0"/>
              <a:t>2</a:t>
            </a:r>
            <a:r>
              <a:rPr lang="en-US" dirty="0" smtClean="0"/>
              <a:t>x0.9/2 ]x105</a:t>
            </a:r>
          </a:p>
          <a:p>
            <a:pPr marL="0" indent="0">
              <a:buNone/>
            </a:pPr>
            <a:r>
              <a:rPr lang="en-US" dirty="0" smtClean="0"/>
              <a:t>                                                                            = 6.84E-6*105 – 0.00021375396=0.0007182-0.00021375396</a:t>
            </a:r>
          </a:p>
          <a:p>
            <a:pPr marL="0" indent="0">
              <a:buNone/>
            </a:pPr>
            <a:r>
              <a:rPr lang="en-US" dirty="0" smtClean="0"/>
              <a:t>                                                                            = 0.00050444604 =5.0444604E-4  [m3]</a:t>
            </a:r>
          </a:p>
          <a:p>
            <a:r>
              <a:rPr lang="en-US" dirty="0" smtClean="0"/>
              <a:t> entire secondary base plate volume/1 plate = { 0.0015x0.004x0.9-  </a:t>
            </a:r>
            <a:r>
              <a:rPr lang="en-US" dirty="0" smtClean="0">
                <a:sym typeface="Symbol" panose="05050102010706020507" pitchFamily="18" charset="2"/>
              </a:rPr>
              <a:t></a:t>
            </a:r>
            <a:r>
              <a:rPr lang="en-US" dirty="0" smtClean="0"/>
              <a:t>*(0.0008)</a:t>
            </a:r>
            <a:r>
              <a:rPr lang="en-US" baseline="30000" dirty="0" smtClean="0"/>
              <a:t>2</a:t>
            </a:r>
            <a:r>
              <a:rPr lang="en-US" dirty="0" smtClean="0"/>
              <a:t>x0.9/2  } x105</a:t>
            </a:r>
          </a:p>
          <a:p>
            <a:pPr marL="0" indent="0">
              <a:buNone/>
            </a:pPr>
            <a:r>
              <a:rPr lang="en-US" dirty="0" smtClean="0"/>
              <a:t>                                                                            = (5.4E-6 – 9.047786842E-7)x105= 4.495221316E-6x105</a:t>
            </a:r>
          </a:p>
          <a:p>
            <a:pPr marL="0" indent="0">
              <a:buNone/>
            </a:pPr>
            <a:r>
              <a:rPr lang="en-US" dirty="0" smtClean="0"/>
              <a:t>                                                                            = 4.719982382E-4  [m3]        </a:t>
            </a:r>
            <a:endParaRPr lang="en-US" dirty="0"/>
          </a:p>
        </p:txBody>
      </p:sp>
      <p:sp>
        <p:nvSpPr>
          <p:cNvPr id="4" name="날짜 개체 틀 3"/>
          <p:cNvSpPr>
            <a:spLocks noGrp="1"/>
          </p:cNvSpPr>
          <p:nvPr>
            <p:ph type="dt" sz="half" idx="10"/>
          </p:nvPr>
        </p:nvSpPr>
        <p:spPr/>
        <p:txBody>
          <a:bodyPr/>
          <a:lstStyle/>
          <a:p>
            <a:fld id="{177D33A9-76BF-45B5-866D-0F7CB369381D}"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6" name="슬라이드 번호 개체 틀 5"/>
          <p:cNvSpPr>
            <a:spLocks noGrp="1"/>
          </p:cNvSpPr>
          <p:nvPr>
            <p:ph type="sldNum" sz="quarter" idx="12"/>
          </p:nvPr>
        </p:nvSpPr>
        <p:spPr/>
        <p:txBody>
          <a:bodyPr/>
          <a:lstStyle/>
          <a:p>
            <a:fld id="{E0CBBCE2-BE01-4D1D-8FB1-CDA055D5B4CD}" type="slidenum">
              <a:rPr lang="en-US" smtClean="0"/>
              <a:t>4</a:t>
            </a:fld>
            <a:endParaRPr lang="en-US"/>
          </a:p>
        </p:txBody>
      </p:sp>
    </p:spTree>
    <p:extLst>
      <p:ext uri="{BB962C8B-B14F-4D97-AF65-F5344CB8AC3E}">
        <p14:creationId xmlns:p14="http://schemas.microsoft.com/office/powerpoint/2010/main" val="38080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66184" y="512872"/>
            <a:ext cx="10515600" cy="5815500"/>
          </a:xfrm>
        </p:spPr>
        <p:txBody>
          <a:bodyPr>
            <a:normAutofit/>
          </a:bodyPr>
          <a:lstStyle/>
          <a:p>
            <a:pPr marL="0" indent="0">
              <a:buNone/>
            </a:pPr>
            <a:r>
              <a:rPr lang="en-US" sz="2000" dirty="0" smtClean="0"/>
              <a:t> </a:t>
            </a:r>
          </a:p>
          <a:p>
            <a:pPr marL="0" indent="0">
              <a:buNone/>
            </a:pPr>
            <a:r>
              <a:rPr lang="en-US" sz="2000" dirty="0"/>
              <a:t>entire primary base plate volume /1 plate= { 0.0019x0.004x0.9- { [</a:t>
            </a:r>
            <a:r>
              <a:rPr lang="en-US" sz="2000" dirty="0">
                <a:sym typeface="Symbol" panose="05050102010706020507" pitchFamily="18" charset="2"/>
              </a:rPr>
              <a:t></a:t>
            </a:r>
            <a:r>
              <a:rPr lang="en-US" sz="2000" dirty="0"/>
              <a:t>*(0.0012)</a:t>
            </a:r>
            <a:r>
              <a:rPr lang="en-US" sz="2000" baseline="30000" dirty="0"/>
              <a:t>2</a:t>
            </a:r>
            <a:r>
              <a:rPr lang="en-US" sz="2000" dirty="0"/>
              <a:t>]x0.9/2 } }x105</a:t>
            </a:r>
          </a:p>
          <a:p>
            <a:pPr marL="0" indent="0">
              <a:buNone/>
            </a:pPr>
            <a:r>
              <a:rPr lang="en-US" sz="2000" dirty="0"/>
              <a:t>                                                                            = (6.84E-6 – 2.03575204E-6)x105=4.80424796E-6x105</a:t>
            </a:r>
          </a:p>
          <a:p>
            <a:pPr marL="0" indent="0">
              <a:buNone/>
            </a:pPr>
            <a:r>
              <a:rPr lang="en-US" sz="2000" dirty="0"/>
              <a:t>                                                                            = 5.044460358E-4   [m</a:t>
            </a:r>
            <a:r>
              <a:rPr lang="en-US" sz="2000" baseline="30000" dirty="0"/>
              <a:t>3</a:t>
            </a:r>
            <a:r>
              <a:rPr lang="en-US" sz="2000" dirty="0" smtClean="0"/>
              <a:t>]</a:t>
            </a:r>
            <a:endParaRPr lang="en-US" sz="2000" baseline="30000" dirty="0"/>
          </a:p>
          <a:p>
            <a:pPr marL="0" indent="0">
              <a:buNone/>
            </a:pPr>
            <a:r>
              <a:rPr lang="en-US" sz="2000" dirty="0"/>
              <a:t> entire secondary base plate volume/1 plate = { 0.0015x0.004x0.9- { [</a:t>
            </a:r>
            <a:r>
              <a:rPr lang="en-US" sz="2000" dirty="0">
                <a:sym typeface="Symbol" panose="05050102010706020507" pitchFamily="18" charset="2"/>
              </a:rPr>
              <a:t></a:t>
            </a:r>
            <a:r>
              <a:rPr lang="en-US" sz="2000" dirty="0"/>
              <a:t>*(0.0008)</a:t>
            </a:r>
            <a:r>
              <a:rPr lang="en-US" sz="2000" baseline="30000" dirty="0"/>
              <a:t>2</a:t>
            </a:r>
            <a:r>
              <a:rPr lang="en-US" sz="2000" dirty="0"/>
              <a:t>]x0.9/2 } }x105</a:t>
            </a:r>
          </a:p>
          <a:p>
            <a:pPr marL="0" indent="0">
              <a:buNone/>
            </a:pPr>
            <a:r>
              <a:rPr lang="en-US" sz="2000" dirty="0"/>
              <a:t>                                                                            = (5.4E-6 – 9.047786842E-7)x105= 4.495221316E-6x105</a:t>
            </a:r>
          </a:p>
          <a:p>
            <a:pPr marL="0" indent="0">
              <a:buNone/>
            </a:pPr>
            <a:r>
              <a:rPr lang="en-US" sz="2000" dirty="0"/>
              <a:t>                                                                            = 4.719982382E-4  [m</a:t>
            </a:r>
            <a:r>
              <a:rPr lang="en-US" sz="2000" baseline="30000" dirty="0"/>
              <a:t>3</a:t>
            </a:r>
            <a:r>
              <a:rPr lang="en-US" sz="2000" dirty="0" smtClean="0"/>
              <a:t>]</a:t>
            </a:r>
            <a:endParaRPr lang="en-US" sz="2000" dirty="0"/>
          </a:p>
          <a:p>
            <a:pPr marL="0" indent="0">
              <a:buNone/>
            </a:pPr>
            <a:r>
              <a:rPr lang="en-US" sz="2000" dirty="0" smtClean="0"/>
              <a:t>entire </a:t>
            </a:r>
            <a:r>
              <a:rPr lang="en-US" sz="2000" dirty="0"/>
              <a:t>primary  </a:t>
            </a:r>
            <a:r>
              <a:rPr lang="en-US" sz="2000" dirty="0" smtClean="0"/>
              <a:t>base plate volume/1 plate=0.378xhpb1</a:t>
            </a:r>
            <a:r>
              <a:rPr lang="en-US" altLang="ko-KR" sz="2000" dirty="0" smtClean="0"/>
              <a:t>= </a:t>
            </a:r>
            <a:r>
              <a:rPr lang="en-US" sz="2000" dirty="0"/>
              <a:t>5.044460358E-4</a:t>
            </a:r>
            <a:r>
              <a:rPr lang="en-US" sz="2000" dirty="0" smtClean="0"/>
              <a:t> </a:t>
            </a:r>
            <a:r>
              <a:rPr lang="en-US" sz="2000" dirty="0"/>
              <a:t>[m</a:t>
            </a:r>
            <a:r>
              <a:rPr lang="en-US" sz="2000" baseline="30000" dirty="0"/>
              <a:t>3</a:t>
            </a:r>
            <a:r>
              <a:rPr lang="en-US" sz="2000" dirty="0"/>
              <a:t>]</a:t>
            </a:r>
          </a:p>
          <a:p>
            <a:pPr marL="0" indent="0">
              <a:buNone/>
            </a:pPr>
            <a:r>
              <a:rPr lang="en-US" sz="2000" dirty="0"/>
              <a:t>                             - </a:t>
            </a:r>
            <a:r>
              <a:rPr lang="en-US" sz="2000" dirty="0">
                <a:solidFill>
                  <a:srgbClr val="C00000"/>
                </a:solidFill>
              </a:rPr>
              <a:t>equivalent depth of primary </a:t>
            </a:r>
            <a:r>
              <a:rPr lang="en-US" sz="2000" dirty="0" smtClean="0">
                <a:solidFill>
                  <a:srgbClr val="C00000"/>
                </a:solidFill>
              </a:rPr>
              <a:t>base plate</a:t>
            </a:r>
            <a:r>
              <a:rPr lang="en-US" sz="2000" dirty="0" smtClean="0"/>
              <a:t>= hpb1 =  1.334513322E-3 </a:t>
            </a:r>
            <a:r>
              <a:rPr lang="en-US" sz="2000" dirty="0"/>
              <a:t>[m]</a:t>
            </a:r>
          </a:p>
          <a:p>
            <a:pPr marL="0" indent="0">
              <a:buNone/>
            </a:pPr>
            <a:r>
              <a:rPr lang="en-US" sz="2000" dirty="0"/>
              <a:t>  entire secondary </a:t>
            </a:r>
            <a:r>
              <a:rPr lang="en-US" sz="2000" dirty="0" smtClean="0"/>
              <a:t>base plate </a:t>
            </a:r>
            <a:r>
              <a:rPr lang="en-US" sz="2000" dirty="0"/>
              <a:t>volume/1 </a:t>
            </a:r>
            <a:r>
              <a:rPr lang="en-US" sz="2000" dirty="0" smtClean="0"/>
              <a:t>plate=0.378xhsb2= </a:t>
            </a:r>
            <a:r>
              <a:rPr lang="en-US" sz="2000" dirty="0"/>
              <a:t>4.719982382E-4</a:t>
            </a:r>
            <a:r>
              <a:rPr lang="en-US" sz="2000" dirty="0" smtClean="0"/>
              <a:t> </a:t>
            </a:r>
            <a:r>
              <a:rPr lang="en-US" sz="2000" dirty="0"/>
              <a:t>[m</a:t>
            </a:r>
            <a:r>
              <a:rPr lang="en-US" sz="2000" baseline="30000" dirty="0"/>
              <a:t>3</a:t>
            </a:r>
            <a:r>
              <a:rPr lang="en-US" sz="2000" dirty="0"/>
              <a:t>]</a:t>
            </a:r>
          </a:p>
          <a:p>
            <a:pPr marL="0" indent="0">
              <a:buNone/>
            </a:pPr>
            <a:r>
              <a:rPr lang="en-US" sz="2000" dirty="0"/>
              <a:t>                             - </a:t>
            </a:r>
            <a:r>
              <a:rPr lang="en-US" sz="2000" dirty="0">
                <a:solidFill>
                  <a:srgbClr val="C00000"/>
                </a:solidFill>
              </a:rPr>
              <a:t>equivalent depth of secondary </a:t>
            </a:r>
            <a:r>
              <a:rPr lang="en-US" sz="2000" dirty="0" smtClean="0">
                <a:solidFill>
                  <a:srgbClr val="C00000"/>
                </a:solidFill>
              </a:rPr>
              <a:t>base plate</a:t>
            </a:r>
            <a:r>
              <a:rPr lang="en-US" sz="2000" dirty="0" smtClean="0"/>
              <a:t>= hsb2 = 1.248672588E-3 </a:t>
            </a:r>
            <a:r>
              <a:rPr lang="en-US" sz="2000" dirty="0"/>
              <a:t>[m</a:t>
            </a:r>
            <a:r>
              <a:rPr lang="en-US" sz="2000" dirty="0" smtClean="0"/>
              <a:t>]</a:t>
            </a:r>
          </a:p>
          <a:p>
            <a:pPr marL="0" indent="0">
              <a:buNone/>
            </a:pPr>
            <a:r>
              <a:rPr lang="en-US" sz="2000" b="1" dirty="0"/>
              <a:t> </a:t>
            </a:r>
            <a:r>
              <a:rPr lang="en-US" sz="2000" b="1" dirty="0" smtClean="0"/>
              <a:t> </a:t>
            </a:r>
            <a:r>
              <a:rPr lang="en-US" sz="2000" b="1" dirty="0" smtClean="0">
                <a:solidFill>
                  <a:srgbClr val="C00000"/>
                </a:solidFill>
              </a:rPr>
              <a:t>two base plates summed </a:t>
            </a:r>
            <a:r>
              <a:rPr lang="en-US" sz="2000" b="1" dirty="0" err="1" smtClean="0">
                <a:solidFill>
                  <a:srgbClr val="C00000"/>
                </a:solidFill>
              </a:rPr>
              <a:t>hS</a:t>
            </a:r>
            <a:r>
              <a:rPr lang="en-US" sz="2000" b="1" dirty="0" smtClean="0">
                <a:solidFill>
                  <a:srgbClr val="C00000"/>
                </a:solidFill>
              </a:rPr>
              <a:t> depth</a:t>
            </a:r>
            <a:r>
              <a:rPr lang="en-US" sz="2000" dirty="0" smtClean="0"/>
              <a:t>=2.58318591E-3  [m]</a:t>
            </a:r>
            <a:endParaRPr lang="en-US" sz="2000" dirty="0"/>
          </a:p>
        </p:txBody>
      </p:sp>
      <p:sp>
        <p:nvSpPr>
          <p:cNvPr id="2" name="날짜 개체 틀 1"/>
          <p:cNvSpPr>
            <a:spLocks noGrp="1"/>
          </p:cNvSpPr>
          <p:nvPr>
            <p:ph type="dt" sz="half" idx="10"/>
          </p:nvPr>
        </p:nvSpPr>
        <p:spPr/>
        <p:txBody>
          <a:bodyPr/>
          <a:lstStyle/>
          <a:p>
            <a:fld id="{E7D7090C-8263-41DC-AC22-071433103C8E}" type="datetime1">
              <a:rPr lang="en-US" smtClean="0"/>
              <a:t>5/16/2022</a:t>
            </a:fld>
            <a:endParaRPr lang="en-US"/>
          </a:p>
        </p:txBody>
      </p:sp>
      <p:sp>
        <p:nvSpPr>
          <p:cNvPr id="4" name="바닥글 개체 틀 3"/>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5" name="슬라이드 번호 개체 틀 4"/>
          <p:cNvSpPr>
            <a:spLocks noGrp="1"/>
          </p:cNvSpPr>
          <p:nvPr>
            <p:ph type="sldNum" sz="quarter" idx="12"/>
          </p:nvPr>
        </p:nvSpPr>
        <p:spPr/>
        <p:txBody>
          <a:bodyPr/>
          <a:lstStyle/>
          <a:p>
            <a:fld id="{E0CBBCE2-BE01-4D1D-8FB1-CDA055D5B4CD}" type="slidenum">
              <a:rPr lang="en-US" smtClean="0"/>
              <a:t>5</a:t>
            </a:fld>
            <a:endParaRPr lang="en-US"/>
          </a:p>
        </p:txBody>
      </p:sp>
    </p:spTree>
    <p:extLst>
      <p:ext uri="{BB962C8B-B14F-4D97-AF65-F5344CB8AC3E}">
        <p14:creationId xmlns:p14="http://schemas.microsoft.com/office/powerpoint/2010/main" val="3069323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직사각형 20"/>
          <p:cNvSpPr/>
          <p:nvPr/>
        </p:nvSpPr>
        <p:spPr>
          <a:xfrm>
            <a:off x="9701772" y="2153291"/>
            <a:ext cx="1239736" cy="1192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직사각형 19"/>
          <p:cNvSpPr/>
          <p:nvPr/>
        </p:nvSpPr>
        <p:spPr>
          <a:xfrm>
            <a:off x="9753148" y="4230149"/>
            <a:ext cx="1071768" cy="1362267"/>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직사각형 18"/>
          <p:cNvSpPr/>
          <p:nvPr/>
        </p:nvSpPr>
        <p:spPr>
          <a:xfrm>
            <a:off x="720593" y="1918077"/>
            <a:ext cx="1438138" cy="152174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직사각형 17"/>
          <p:cNvSpPr/>
          <p:nvPr/>
        </p:nvSpPr>
        <p:spPr>
          <a:xfrm>
            <a:off x="1073497" y="4129714"/>
            <a:ext cx="1170069" cy="140522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제목 1"/>
          <p:cNvSpPr>
            <a:spLocks noGrp="1"/>
          </p:cNvSpPr>
          <p:nvPr>
            <p:ph type="title"/>
          </p:nvPr>
        </p:nvSpPr>
        <p:spPr>
          <a:xfrm>
            <a:off x="994686" y="334868"/>
            <a:ext cx="10359114" cy="1093019"/>
          </a:xfrm>
          <a:solidFill>
            <a:schemeClr val="accent1">
              <a:lumMod val="40000"/>
              <a:lumOff val="60000"/>
            </a:schemeClr>
          </a:solidFill>
        </p:spPr>
        <p:txBody>
          <a:bodyPr/>
          <a:lstStyle/>
          <a:p>
            <a:pPr algn="ctr"/>
            <a:r>
              <a:rPr lang="en-US" b="1" dirty="0" err="1" smtClean="0"/>
              <a:t>Nodalization</a:t>
            </a:r>
            <a:r>
              <a:rPr lang="en-US" b="1" dirty="0" smtClean="0"/>
              <a:t> as a rectangular plate (</a:t>
            </a:r>
            <a:r>
              <a:rPr lang="en-US" sz="2800" b="1" dirty="0" smtClean="0">
                <a:solidFill>
                  <a:srgbClr val="FF0000"/>
                </a:solidFill>
              </a:rPr>
              <a:t>1/264</a:t>
            </a:r>
            <a:r>
              <a:rPr lang="en-US" b="1" dirty="0" smtClean="0"/>
              <a:t>)</a:t>
            </a:r>
            <a:endParaRPr lang="en-US" b="1" dirty="0"/>
          </a:p>
        </p:txBody>
      </p:sp>
      <p:sp>
        <p:nvSpPr>
          <p:cNvPr id="4" name="직사각형 3"/>
          <p:cNvSpPr/>
          <p:nvPr/>
        </p:nvSpPr>
        <p:spPr>
          <a:xfrm>
            <a:off x="2842786" y="3132500"/>
            <a:ext cx="6283105" cy="1301388"/>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직사각형 4"/>
          <p:cNvSpPr/>
          <p:nvPr/>
        </p:nvSpPr>
        <p:spPr>
          <a:xfrm>
            <a:off x="2860197" y="2472029"/>
            <a:ext cx="6283105" cy="64260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직사각형 5"/>
          <p:cNvSpPr/>
          <p:nvPr/>
        </p:nvSpPr>
        <p:spPr>
          <a:xfrm>
            <a:off x="2842786" y="4433888"/>
            <a:ext cx="6283105" cy="83060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24262" y="3598528"/>
            <a:ext cx="3095014" cy="369332"/>
          </a:xfrm>
          <a:prstGeom prst="rect">
            <a:avLst/>
          </a:prstGeom>
          <a:noFill/>
        </p:spPr>
        <p:txBody>
          <a:bodyPr wrap="none" rtlCol="0">
            <a:spAutoFit/>
          </a:bodyPr>
          <a:lstStyle/>
          <a:p>
            <a:r>
              <a:rPr lang="en-US" b="1" dirty="0" smtClean="0">
                <a:solidFill>
                  <a:schemeClr val="bg1"/>
                </a:solidFill>
              </a:rPr>
              <a:t>Primary + secondary   slab   HS</a:t>
            </a:r>
            <a:endParaRPr lang="en-US" b="1" dirty="0">
              <a:solidFill>
                <a:schemeClr val="bg1"/>
              </a:solidFill>
            </a:endParaRPr>
          </a:p>
        </p:txBody>
      </p:sp>
      <p:sp>
        <p:nvSpPr>
          <p:cNvPr id="8" name="TextBox 7"/>
          <p:cNvSpPr txBox="1"/>
          <p:nvPr/>
        </p:nvSpPr>
        <p:spPr>
          <a:xfrm>
            <a:off x="5423638" y="4664525"/>
            <a:ext cx="1851212" cy="369332"/>
          </a:xfrm>
          <a:prstGeom prst="rect">
            <a:avLst/>
          </a:prstGeom>
          <a:noFill/>
        </p:spPr>
        <p:txBody>
          <a:bodyPr wrap="none" rtlCol="0">
            <a:spAutoFit/>
          </a:bodyPr>
          <a:lstStyle/>
          <a:p>
            <a:r>
              <a:rPr lang="en-US" b="1" dirty="0" smtClean="0"/>
              <a:t>CV  Primary </a:t>
            </a:r>
            <a:r>
              <a:rPr lang="en-US" dirty="0" smtClean="0"/>
              <a:t>(50X)</a:t>
            </a:r>
            <a:endParaRPr lang="en-US" dirty="0"/>
          </a:p>
        </p:txBody>
      </p:sp>
      <p:sp>
        <p:nvSpPr>
          <p:cNvPr id="9" name="TextBox 8"/>
          <p:cNvSpPr txBox="1"/>
          <p:nvPr/>
        </p:nvSpPr>
        <p:spPr>
          <a:xfrm>
            <a:off x="5332491" y="2626531"/>
            <a:ext cx="2092111" cy="369332"/>
          </a:xfrm>
          <a:prstGeom prst="rect">
            <a:avLst/>
          </a:prstGeom>
          <a:noFill/>
        </p:spPr>
        <p:txBody>
          <a:bodyPr wrap="none" rtlCol="0">
            <a:spAutoFit/>
          </a:bodyPr>
          <a:lstStyle/>
          <a:p>
            <a:r>
              <a:rPr lang="en-US" b="1" dirty="0" smtClean="0"/>
              <a:t>CV  Secondary </a:t>
            </a:r>
            <a:r>
              <a:rPr lang="en-US" dirty="0" smtClean="0"/>
              <a:t>(20X)</a:t>
            </a:r>
            <a:endParaRPr lang="en-US" dirty="0"/>
          </a:p>
        </p:txBody>
      </p:sp>
      <p:sp>
        <p:nvSpPr>
          <p:cNvPr id="3" name="TextBox 2"/>
          <p:cNvSpPr txBox="1"/>
          <p:nvPr/>
        </p:nvSpPr>
        <p:spPr>
          <a:xfrm>
            <a:off x="9276736" y="5079829"/>
            <a:ext cx="476412" cy="369332"/>
          </a:xfrm>
          <a:prstGeom prst="rect">
            <a:avLst/>
          </a:prstGeom>
          <a:noFill/>
        </p:spPr>
        <p:txBody>
          <a:bodyPr wrap="none" rtlCol="0">
            <a:spAutoFit/>
          </a:bodyPr>
          <a:lstStyle/>
          <a:p>
            <a:r>
              <a:rPr lang="en-US" dirty="0" smtClean="0"/>
              <a:t>0.0</a:t>
            </a:r>
            <a:endParaRPr lang="en-US" dirty="0"/>
          </a:p>
        </p:txBody>
      </p:sp>
      <p:sp>
        <p:nvSpPr>
          <p:cNvPr id="11" name="TextBox 10"/>
          <p:cNvSpPr txBox="1"/>
          <p:nvPr/>
        </p:nvSpPr>
        <p:spPr>
          <a:xfrm>
            <a:off x="9099603" y="4306710"/>
            <a:ext cx="1880643" cy="338554"/>
          </a:xfrm>
          <a:prstGeom prst="rect">
            <a:avLst/>
          </a:prstGeom>
          <a:noFill/>
        </p:spPr>
        <p:txBody>
          <a:bodyPr wrap="none" rtlCol="0">
            <a:spAutoFit/>
          </a:bodyPr>
          <a:lstStyle/>
          <a:p>
            <a:r>
              <a:rPr lang="en-US" sz="1600" dirty="0" smtClean="0"/>
              <a:t>5.654866667E-4 [m]</a:t>
            </a:r>
            <a:endParaRPr lang="en-US" sz="1600" dirty="0"/>
          </a:p>
        </p:txBody>
      </p:sp>
      <p:sp>
        <p:nvSpPr>
          <p:cNvPr id="13" name="TextBox 12"/>
          <p:cNvSpPr txBox="1"/>
          <p:nvPr/>
        </p:nvSpPr>
        <p:spPr>
          <a:xfrm>
            <a:off x="9133770" y="2985235"/>
            <a:ext cx="1880643" cy="338554"/>
          </a:xfrm>
          <a:prstGeom prst="rect">
            <a:avLst/>
          </a:prstGeom>
          <a:noFill/>
        </p:spPr>
        <p:txBody>
          <a:bodyPr wrap="none" rtlCol="0">
            <a:spAutoFit/>
          </a:bodyPr>
          <a:lstStyle/>
          <a:p>
            <a:r>
              <a:rPr lang="en-US" sz="1600" dirty="0" smtClean="0"/>
              <a:t>3.148672577E-3 [m]</a:t>
            </a:r>
            <a:endParaRPr lang="en-US" sz="1600" dirty="0"/>
          </a:p>
        </p:txBody>
      </p:sp>
      <p:sp>
        <p:nvSpPr>
          <p:cNvPr id="14" name="TextBox 13"/>
          <p:cNvSpPr txBox="1"/>
          <p:nvPr/>
        </p:nvSpPr>
        <p:spPr>
          <a:xfrm>
            <a:off x="9133770" y="2332212"/>
            <a:ext cx="1927131" cy="338554"/>
          </a:xfrm>
          <a:prstGeom prst="rect">
            <a:avLst/>
          </a:prstGeom>
          <a:noFill/>
        </p:spPr>
        <p:txBody>
          <a:bodyPr wrap="none" rtlCol="0">
            <a:spAutoFit/>
          </a:bodyPr>
          <a:lstStyle/>
          <a:p>
            <a:r>
              <a:rPr lang="en-US" sz="1600" dirty="0" smtClean="0"/>
              <a:t>3.399999989E-3  [m]</a:t>
            </a:r>
            <a:endParaRPr lang="en-US" sz="1600" dirty="0"/>
          </a:p>
        </p:txBody>
      </p:sp>
      <p:sp>
        <p:nvSpPr>
          <p:cNvPr id="15" name="TextBox 14"/>
          <p:cNvSpPr txBox="1"/>
          <p:nvPr/>
        </p:nvSpPr>
        <p:spPr>
          <a:xfrm>
            <a:off x="3276577" y="4646203"/>
            <a:ext cx="2071401" cy="369332"/>
          </a:xfrm>
          <a:prstGeom prst="rect">
            <a:avLst/>
          </a:prstGeom>
          <a:noFill/>
        </p:spPr>
        <p:txBody>
          <a:bodyPr wrap="none" rtlCol="0">
            <a:spAutoFit/>
          </a:bodyPr>
          <a:lstStyle/>
          <a:p>
            <a:r>
              <a:rPr lang="en-US" dirty="0"/>
              <a:t>d</a:t>
            </a:r>
            <a:r>
              <a:rPr lang="en-US" dirty="0" smtClean="0"/>
              <a:t>h=5.654866667E-4</a:t>
            </a:r>
            <a:endParaRPr lang="en-US" dirty="0"/>
          </a:p>
        </p:txBody>
      </p:sp>
      <p:sp>
        <p:nvSpPr>
          <p:cNvPr id="17" name="TextBox 16"/>
          <p:cNvSpPr txBox="1"/>
          <p:nvPr/>
        </p:nvSpPr>
        <p:spPr>
          <a:xfrm>
            <a:off x="2910548" y="2609450"/>
            <a:ext cx="2449710" cy="369332"/>
          </a:xfrm>
          <a:prstGeom prst="rect">
            <a:avLst/>
          </a:prstGeom>
          <a:noFill/>
        </p:spPr>
        <p:txBody>
          <a:bodyPr wrap="none" rtlCol="0">
            <a:spAutoFit/>
          </a:bodyPr>
          <a:lstStyle/>
          <a:p>
            <a:r>
              <a:rPr lang="en-US" dirty="0" smtClean="0"/>
              <a:t>dh=2.513274123E-4 [m]</a:t>
            </a:r>
            <a:endParaRPr lang="en-US" dirty="0"/>
          </a:p>
        </p:txBody>
      </p:sp>
      <p:cxnSp>
        <p:nvCxnSpPr>
          <p:cNvPr id="22" name="직선 화살표 연결선 21"/>
          <p:cNvCxnSpPr/>
          <p:nvPr/>
        </p:nvCxnSpPr>
        <p:spPr>
          <a:xfrm>
            <a:off x="8882483" y="4911283"/>
            <a:ext cx="87066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flipH="1" flipV="1">
            <a:off x="8554508" y="2872953"/>
            <a:ext cx="1442383" cy="874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070709" y="2641833"/>
            <a:ext cx="702436" cy="369332"/>
          </a:xfrm>
          <a:prstGeom prst="rect">
            <a:avLst/>
          </a:prstGeom>
          <a:noFill/>
        </p:spPr>
        <p:txBody>
          <a:bodyPr wrap="none" rtlCol="0">
            <a:spAutoFit/>
          </a:bodyPr>
          <a:lstStyle/>
          <a:p>
            <a:r>
              <a:rPr lang="en-US" b="1" dirty="0" smtClean="0">
                <a:solidFill>
                  <a:schemeClr val="bg1"/>
                </a:solidFill>
              </a:rPr>
              <a:t>MFW</a:t>
            </a:r>
            <a:endParaRPr lang="en-US" b="1" dirty="0">
              <a:solidFill>
                <a:schemeClr val="bg1"/>
              </a:solidFill>
            </a:endParaRPr>
          </a:p>
        </p:txBody>
      </p:sp>
      <p:sp>
        <p:nvSpPr>
          <p:cNvPr id="25" name="TextBox 24"/>
          <p:cNvSpPr txBox="1"/>
          <p:nvPr/>
        </p:nvSpPr>
        <p:spPr>
          <a:xfrm>
            <a:off x="9872411" y="4724922"/>
            <a:ext cx="952505" cy="369332"/>
          </a:xfrm>
          <a:prstGeom prst="rect">
            <a:avLst/>
          </a:prstGeom>
          <a:noFill/>
        </p:spPr>
        <p:txBody>
          <a:bodyPr wrap="none" rtlCol="0">
            <a:spAutoFit/>
          </a:bodyPr>
          <a:lstStyle/>
          <a:p>
            <a:r>
              <a:rPr lang="en-US" dirty="0" smtClean="0"/>
              <a:t>Cold-leg</a:t>
            </a:r>
            <a:endParaRPr lang="en-US" dirty="0"/>
          </a:p>
        </p:txBody>
      </p:sp>
      <p:sp>
        <p:nvSpPr>
          <p:cNvPr id="26" name="TextBox 25"/>
          <p:cNvSpPr txBox="1"/>
          <p:nvPr/>
        </p:nvSpPr>
        <p:spPr>
          <a:xfrm>
            <a:off x="1188071" y="2626531"/>
            <a:ext cx="585417" cy="369332"/>
          </a:xfrm>
          <a:prstGeom prst="rect">
            <a:avLst/>
          </a:prstGeom>
          <a:noFill/>
        </p:spPr>
        <p:txBody>
          <a:bodyPr wrap="none" rtlCol="0">
            <a:spAutoFit/>
          </a:bodyPr>
          <a:lstStyle/>
          <a:p>
            <a:r>
              <a:rPr lang="en-US" dirty="0" smtClean="0"/>
              <a:t>MSL</a:t>
            </a:r>
            <a:endParaRPr lang="en-US" dirty="0"/>
          </a:p>
        </p:txBody>
      </p:sp>
      <p:cxnSp>
        <p:nvCxnSpPr>
          <p:cNvPr id="27" name="직선 화살표 연결선 26"/>
          <p:cNvCxnSpPr/>
          <p:nvPr/>
        </p:nvCxnSpPr>
        <p:spPr>
          <a:xfrm flipH="1">
            <a:off x="1941516" y="2840804"/>
            <a:ext cx="1010313" cy="1248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254537" y="4461537"/>
            <a:ext cx="867545" cy="369332"/>
          </a:xfrm>
          <a:prstGeom prst="rect">
            <a:avLst/>
          </a:prstGeom>
          <a:noFill/>
        </p:spPr>
        <p:txBody>
          <a:bodyPr wrap="none" rtlCol="0">
            <a:spAutoFit/>
          </a:bodyPr>
          <a:lstStyle/>
          <a:p>
            <a:r>
              <a:rPr lang="en-US" b="1" dirty="0" smtClean="0">
                <a:solidFill>
                  <a:schemeClr val="bg1"/>
                </a:solidFill>
              </a:rPr>
              <a:t>Hot leg</a:t>
            </a:r>
            <a:endParaRPr lang="en-US" b="1" dirty="0">
              <a:solidFill>
                <a:schemeClr val="bg1"/>
              </a:solidFill>
            </a:endParaRPr>
          </a:p>
        </p:txBody>
      </p:sp>
      <p:cxnSp>
        <p:nvCxnSpPr>
          <p:cNvPr id="29" name="직선 화살표 연결선 28"/>
          <p:cNvCxnSpPr/>
          <p:nvPr/>
        </p:nvCxnSpPr>
        <p:spPr>
          <a:xfrm>
            <a:off x="2255080" y="4682822"/>
            <a:ext cx="87066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006334" y="3657544"/>
            <a:ext cx="1954381" cy="369332"/>
          </a:xfrm>
          <a:prstGeom prst="rect">
            <a:avLst/>
          </a:prstGeom>
          <a:noFill/>
        </p:spPr>
        <p:txBody>
          <a:bodyPr wrap="none" rtlCol="0">
            <a:spAutoFit/>
          </a:bodyPr>
          <a:lstStyle/>
          <a:p>
            <a:r>
              <a:rPr lang="en-US" dirty="0">
                <a:solidFill>
                  <a:srgbClr val="FFC000"/>
                </a:solidFill>
              </a:rPr>
              <a:t>d</a:t>
            </a:r>
            <a:r>
              <a:rPr lang="en-US" dirty="0" smtClean="0">
                <a:solidFill>
                  <a:srgbClr val="FFC000"/>
                </a:solidFill>
              </a:rPr>
              <a:t>h=2.58318591E-3</a:t>
            </a:r>
            <a:endParaRPr lang="en-US" dirty="0">
              <a:solidFill>
                <a:srgbClr val="FFC000"/>
              </a:solidFill>
            </a:endParaRPr>
          </a:p>
        </p:txBody>
      </p:sp>
      <p:sp>
        <p:nvSpPr>
          <p:cNvPr id="10" name="TextBox 9"/>
          <p:cNvSpPr txBox="1"/>
          <p:nvPr/>
        </p:nvSpPr>
        <p:spPr>
          <a:xfrm>
            <a:off x="5295558" y="2096389"/>
            <a:ext cx="1044068" cy="369332"/>
          </a:xfrm>
          <a:prstGeom prst="rect">
            <a:avLst/>
          </a:prstGeom>
          <a:noFill/>
        </p:spPr>
        <p:txBody>
          <a:bodyPr wrap="none" rtlCol="0">
            <a:spAutoFit/>
          </a:bodyPr>
          <a:lstStyle/>
          <a:p>
            <a:r>
              <a:rPr lang="en-US" dirty="0" smtClean="0"/>
              <a:t>insulated</a:t>
            </a:r>
            <a:endParaRPr lang="en-US" dirty="0"/>
          </a:p>
        </p:txBody>
      </p:sp>
      <p:sp>
        <p:nvSpPr>
          <p:cNvPr id="32" name="TextBox 31"/>
          <p:cNvSpPr txBox="1"/>
          <p:nvPr/>
        </p:nvSpPr>
        <p:spPr>
          <a:xfrm>
            <a:off x="5238117" y="5257757"/>
            <a:ext cx="1044068" cy="369332"/>
          </a:xfrm>
          <a:prstGeom prst="rect">
            <a:avLst/>
          </a:prstGeom>
          <a:noFill/>
        </p:spPr>
        <p:txBody>
          <a:bodyPr wrap="none" rtlCol="0">
            <a:spAutoFit/>
          </a:bodyPr>
          <a:lstStyle/>
          <a:p>
            <a:r>
              <a:rPr lang="en-US" dirty="0" smtClean="0"/>
              <a:t>insulated</a:t>
            </a:r>
            <a:endParaRPr lang="en-US" dirty="0"/>
          </a:p>
        </p:txBody>
      </p:sp>
      <p:sp>
        <p:nvSpPr>
          <p:cNvPr id="35" name="TextBox 34"/>
          <p:cNvSpPr txBox="1"/>
          <p:nvPr/>
        </p:nvSpPr>
        <p:spPr>
          <a:xfrm>
            <a:off x="7328723" y="2637767"/>
            <a:ext cx="958917" cy="369332"/>
          </a:xfrm>
          <a:prstGeom prst="rect">
            <a:avLst/>
          </a:prstGeom>
          <a:noFill/>
        </p:spPr>
        <p:txBody>
          <a:bodyPr wrap="none" rtlCol="0">
            <a:spAutoFit/>
          </a:bodyPr>
          <a:lstStyle/>
          <a:p>
            <a:r>
              <a:rPr lang="en-US" dirty="0" smtClean="0">
                <a:solidFill>
                  <a:srgbClr val="00B050"/>
                </a:solidFill>
              </a:rPr>
              <a:t>57.9 bar</a:t>
            </a:r>
            <a:endParaRPr lang="en-US" dirty="0">
              <a:solidFill>
                <a:srgbClr val="00B050"/>
              </a:solidFill>
            </a:endParaRPr>
          </a:p>
        </p:txBody>
      </p:sp>
      <p:sp>
        <p:nvSpPr>
          <p:cNvPr id="37" name="TextBox 36"/>
          <p:cNvSpPr txBox="1"/>
          <p:nvPr/>
        </p:nvSpPr>
        <p:spPr>
          <a:xfrm>
            <a:off x="7679519" y="2028620"/>
            <a:ext cx="2067169" cy="369332"/>
          </a:xfrm>
          <a:prstGeom prst="rect">
            <a:avLst/>
          </a:prstGeom>
          <a:noFill/>
        </p:spPr>
        <p:txBody>
          <a:bodyPr wrap="none" rtlCol="0">
            <a:spAutoFit/>
          </a:bodyPr>
          <a:lstStyle/>
          <a:p>
            <a:r>
              <a:rPr lang="en-US" dirty="0" smtClean="0">
                <a:solidFill>
                  <a:srgbClr val="00B050"/>
                </a:solidFill>
              </a:rPr>
              <a:t>500/264=1.893 kg/s</a:t>
            </a:r>
            <a:endParaRPr lang="en-US" dirty="0">
              <a:solidFill>
                <a:srgbClr val="00B050"/>
              </a:solidFill>
            </a:endParaRPr>
          </a:p>
        </p:txBody>
      </p:sp>
      <p:sp>
        <p:nvSpPr>
          <p:cNvPr id="39" name="TextBox 38"/>
          <p:cNvSpPr txBox="1"/>
          <p:nvPr/>
        </p:nvSpPr>
        <p:spPr>
          <a:xfrm>
            <a:off x="8775401" y="2499239"/>
            <a:ext cx="1000595" cy="369332"/>
          </a:xfrm>
          <a:prstGeom prst="rect">
            <a:avLst/>
          </a:prstGeom>
          <a:noFill/>
        </p:spPr>
        <p:txBody>
          <a:bodyPr wrap="none" rtlCol="0">
            <a:spAutoFit/>
          </a:bodyPr>
          <a:lstStyle/>
          <a:p>
            <a:r>
              <a:rPr lang="en-US" dirty="0" smtClean="0">
                <a:solidFill>
                  <a:srgbClr val="00B050"/>
                </a:solidFill>
              </a:rPr>
              <a:t>503.15 K</a:t>
            </a:r>
            <a:endParaRPr lang="en-US" dirty="0">
              <a:solidFill>
                <a:srgbClr val="00B050"/>
              </a:solidFill>
            </a:endParaRPr>
          </a:p>
        </p:txBody>
      </p:sp>
      <p:sp>
        <p:nvSpPr>
          <p:cNvPr id="41" name="TextBox 40"/>
          <p:cNvSpPr txBox="1"/>
          <p:nvPr/>
        </p:nvSpPr>
        <p:spPr>
          <a:xfrm>
            <a:off x="2172617" y="4943738"/>
            <a:ext cx="2354106" cy="369332"/>
          </a:xfrm>
          <a:prstGeom prst="rect">
            <a:avLst/>
          </a:prstGeom>
          <a:noFill/>
        </p:spPr>
        <p:txBody>
          <a:bodyPr wrap="none" rtlCol="0">
            <a:spAutoFit/>
          </a:bodyPr>
          <a:lstStyle/>
          <a:p>
            <a:r>
              <a:rPr lang="en-US" dirty="0" smtClean="0">
                <a:solidFill>
                  <a:srgbClr val="F612FB"/>
                </a:solidFill>
              </a:rPr>
              <a:t>6281/264=23.794  kg/s</a:t>
            </a:r>
            <a:endParaRPr lang="en-US" dirty="0">
              <a:solidFill>
                <a:srgbClr val="F612FB"/>
              </a:solidFill>
            </a:endParaRPr>
          </a:p>
        </p:txBody>
      </p:sp>
      <p:sp>
        <p:nvSpPr>
          <p:cNvPr id="42" name="TextBox 41"/>
          <p:cNvSpPr txBox="1"/>
          <p:nvPr/>
        </p:nvSpPr>
        <p:spPr>
          <a:xfrm>
            <a:off x="2200605" y="4341392"/>
            <a:ext cx="984565" cy="369332"/>
          </a:xfrm>
          <a:prstGeom prst="rect">
            <a:avLst/>
          </a:prstGeom>
          <a:noFill/>
        </p:spPr>
        <p:txBody>
          <a:bodyPr wrap="none" rtlCol="0">
            <a:spAutoFit/>
          </a:bodyPr>
          <a:lstStyle/>
          <a:p>
            <a:r>
              <a:rPr lang="en-US" dirty="0" smtClean="0">
                <a:solidFill>
                  <a:srgbClr val="F612FB"/>
                </a:solidFill>
              </a:rPr>
              <a:t>594.05 k</a:t>
            </a:r>
            <a:endParaRPr lang="en-US" dirty="0">
              <a:solidFill>
                <a:srgbClr val="F612FB"/>
              </a:solidFill>
            </a:endParaRPr>
          </a:p>
        </p:txBody>
      </p:sp>
      <p:sp>
        <p:nvSpPr>
          <p:cNvPr id="43" name="TextBox 42"/>
          <p:cNvSpPr txBox="1"/>
          <p:nvPr/>
        </p:nvSpPr>
        <p:spPr>
          <a:xfrm>
            <a:off x="7471038" y="4670356"/>
            <a:ext cx="901209" cy="369332"/>
          </a:xfrm>
          <a:prstGeom prst="rect">
            <a:avLst/>
          </a:prstGeom>
          <a:noFill/>
        </p:spPr>
        <p:txBody>
          <a:bodyPr wrap="none" rtlCol="0">
            <a:spAutoFit/>
          </a:bodyPr>
          <a:lstStyle/>
          <a:p>
            <a:r>
              <a:rPr lang="en-US" b="1" dirty="0" smtClean="0">
                <a:solidFill>
                  <a:srgbClr val="F612FB"/>
                </a:solidFill>
              </a:rPr>
              <a:t>155 bar</a:t>
            </a:r>
            <a:endParaRPr lang="en-US" b="1" dirty="0">
              <a:solidFill>
                <a:srgbClr val="F612FB"/>
              </a:solidFill>
            </a:endParaRPr>
          </a:p>
        </p:txBody>
      </p:sp>
      <p:sp>
        <p:nvSpPr>
          <p:cNvPr id="44" name="TextBox 43"/>
          <p:cNvSpPr txBox="1"/>
          <p:nvPr/>
        </p:nvSpPr>
        <p:spPr>
          <a:xfrm>
            <a:off x="58660" y="2216547"/>
            <a:ext cx="2523448" cy="369332"/>
          </a:xfrm>
          <a:prstGeom prst="rect">
            <a:avLst/>
          </a:prstGeom>
          <a:noFill/>
        </p:spPr>
        <p:txBody>
          <a:bodyPr wrap="none" rtlCol="0">
            <a:spAutoFit/>
          </a:bodyPr>
          <a:lstStyle/>
          <a:p>
            <a:r>
              <a:rPr lang="en-US" dirty="0" smtClean="0"/>
              <a:t>A</a:t>
            </a:r>
            <a:r>
              <a:rPr lang="en-US" sz="1100" dirty="0" smtClean="0"/>
              <a:t>2nd</a:t>
            </a:r>
            <a:r>
              <a:rPr lang="en-US" dirty="0" smtClean="0"/>
              <a:t>=</a:t>
            </a:r>
            <a:r>
              <a:rPr lang="en-US" sz="1600" dirty="0" smtClean="0"/>
              <a:t>1.055575132E-4</a:t>
            </a:r>
            <a:r>
              <a:rPr lang="en-US" dirty="0" smtClean="0"/>
              <a:t>  </a:t>
            </a:r>
            <a:r>
              <a:rPr lang="en-US" sz="1600" dirty="0" smtClean="0"/>
              <a:t>[m</a:t>
            </a:r>
            <a:r>
              <a:rPr lang="en-US" sz="1600" baseline="30000" dirty="0" smtClean="0"/>
              <a:t>2</a:t>
            </a:r>
            <a:r>
              <a:rPr lang="en-US" sz="1600" dirty="0" smtClean="0"/>
              <a:t>]</a:t>
            </a:r>
            <a:endParaRPr lang="en-US" sz="1600" dirty="0"/>
          </a:p>
        </p:txBody>
      </p:sp>
      <p:sp>
        <p:nvSpPr>
          <p:cNvPr id="45" name="TextBox 44"/>
          <p:cNvSpPr txBox="1"/>
          <p:nvPr/>
        </p:nvSpPr>
        <p:spPr>
          <a:xfrm>
            <a:off x="221219" y="4757138"/>
            <a:ext cx="2436886" cy="369332"/>
          </a:xfrm>
          <a:prstGeom prst="rect">
            <a:avLst/>
          </a:prstGeom>
          <a:noFill/>
        </p:spPr>
        <p:txBody>
          <a:bodyPr wrap="none" rtlCol="0">
            <a:spAutoFit/>
          </a:bodyPr>
          <a:lstStyle/>
          <a:p>
            <a:r>
              <a:rPr lang="en-US" dirty="0" err="1" smtClean="0"/>
              <a:t>A</a:t>
            </a:r>
            <a:r>
              <a:rPr lang="en-US" sz="1100" dirty="0" err="1" smtClean="0"/>
              <a:t>ist</a:t>
            </a:r>
            <a:r>
              <a:rPr lang="en-US" dirty="0"/>
              <a:t>=</a:t>
            </a:r>
            <a:r>
              <a:rPr lang="en-US" sz="1600" dirty="0"/>
              <a:t>2.375044046E-4</a:t>
            </a:r>
            <a:r>
              <a:rPr lang="en-US" dirty="0"/>
              <a:t>  </a:t>
            </a:r>
            <a:r>
              <a:rPr lang="en-US" sz="1600" dirty="0" smtClean="0"/>
              <a:t>[m</a:t>
            </a:r>
            <a:r>
              <a:rPr lang="en-US" sz="1600" baseline="30000" dirty="0" smtClean="0"/>
              <a:t>2</a:t>
            </a:r>
            <a:r>
              <a:rPr lang="en-US" sz="1600" dirty="0" smtClean="0"/>
              <a:t>]</a:t>
            </a:r>
            <a:endParaRPr lang="en-US" sz="1600" dirty="0"/>
          </a:p>
        </p:txBody>
      </p:sp>
      <p:cxnSp>
        <p:nvCxnSpPr>
          <p:cNvPr id="47" name="직선 연결선 46"/>
          <p:cNvCxnSpPr/>
          <p:nvPr/>
        </p:nvCxnSpPr>
        <p:spPr>
          <a:xfrm>
            <a:off x="4826061" y="1600379"/>
            <a:ext cx="36214" cy="473496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8" name="직선 연결선 47"/>
          <p:cNvCxnSpPr/>
          <p:nvPr/>
        </p:nvCxnSpPr>
        <p:spPr>
          <a:xfrm>
            <a:off x="7374801" y="1600379"/>
            <a:ext cx="36214" cy="473496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706321" y="5993219"/>
            <a:ext cx="5155899" cy="369332"/>
          </a:xfrm>
          <a:prstGeom prst="rect">
            <a:avLst/>
          </a:prstGeom>
          <a:noFill/>
        </p:spPr>
        <p:txBody>
          <a:bodyPr wrap="none" rtlCol="0">
            <a:spAutoFit/>
          </a:bodyPr>
          <a:lstStyle/>
          <a:p>
            <a:r>
              <a:rPr lang="en-US" dirty="0" err="1" smtClean="0"/>
              <a:t>Horizontlly</a:t>
            </a:r>
            <a:r>
              <a:rPr lang="en-US" dirty="0" smtClean="0"/>
              <a:t>, divide the simulation domain into 3 parts</a:t>
            </a:r>
            <a:endParaRPr lang="en-US" dirty="0"/>
          </a:p>
        </p:txBody>
      </p:sp>
      <p:sp>
        <p:nvSpPr>
          <p:cNvPr id="16" name="TextBox 15"/>
          <p:cNvSpPr txBox="1"/>
          <p:nvPr/>
        </p:nvSpPr>
        <p:spPr>
          <a:xfrm>
            <a:off x="3706321" y="334868"/>
            <a:ext cx="5416996" cy="369332"/>
          </a:xfrm>
          <a:prstGeom prst="rect">
            <a:avLst/>
          </a:prstGeom>
          <a:noFill/>
        </p:spPr>
        <p:txBody>
          <a:bodyPr wrap="none" rtlCol="0">
            <a:spAutoFit/>
          </a:bodyPr>
          <a:lstStyle/>
          <a:p>
            <a:r>
              <a:rPr lang="en-US" altLang="ko-KR" b="1" dirty="0" smtClean="0">
                <a:solidFill>
                  <a:srgbClr val="FF0000"/>
                </a:solidFill>
              </a:rPr>
              <a:t>Simulate</a:t>
            </a:r>
            <a:r>
              <a:rPr lang="ko-KR" altLang="en-US" b="1" dirty="0" smtClean="0">
                <a:solidFill>
                  <a:srgbClr val="FF0000"/>
                </a:solidFill>
              </a:rPr>
              <a:t> </a:t>
            </a:r>
            <a:r>
              <a:rPr lang="en-US" altLang="ko-KR" b="1" dirty="0" smtClean="0">
                <a:solidFill>
                  <a:srgbClr val="FF0000"/>
                </a:solidFill>
              </a:rPr>
              <a:t>only one plate </a:t>
            </a:r>
            <a:r>
              <a:rPr lang="en-US" altLang="ko-KR" dirty="0" smtClean="0"/>
              <a:t>(one primary </a:t>
            </a:r>
            <a:r>
              <a:rPr lang="en-US" altLang="ko-KR" dirty="0"/>
              <a:t>+</a:t>
            </a:r>
            <a:r>
              <a:rPr lang="en-US" altLang="ko-KR" dirty="0" smtClean="0"/>
              <a:t> one secondary)</a:t>
            </a:r>
            <a:endParaRPr lang="en-US" dirty="0"/>
          </a:p>
        </p:txBody>
      </p:sp>
      <p:sp>
        <p:nvSpPr>
          <p:cNvPr id="30" name="날짜 개체 틀 29"/>
          <p:cNvSpPr>
            <a:spLocks noGrp="1"/>
          </p:cNvSpPr>
          <p:nvPr>
            <p:ph type="dt" sz="half" idx="10"/>
          </p:nvPr>
        </p:nvSpPr>
        <p:spPr/>
        <p:txBody>
          <a:bodyPr/>
          <a:lstStyle/>
          <a:p>
            <a:fld id="{ACA1A70A-DF34-4183-B199-9413A1FA0F2B}" type="datetime1">
              <a:rPr lang="en-US" smtClean="0"/>
              <a:t>5/16/2022</a:t>
            </a:fld>
            <a:endParaRPr lang="en-US"/>
          </a:p>
        </p:txBody>
      </p:sp>
      <p:sp>
        <p:nvSpPr>
          <p:cNvPr id="31" name="바닥글 개체 틀 30"/>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33" name="슬라이드 번호 개체 틀 32"/>
          <p:cNvSpPr>
            <a:spLocks noGrp="1"/>
          </p:cNvSpPr>
          <p:nvPr>
            <p:ph type="sldNum" sz="quarter" idx="12"/>
          </p:nvPr>
        </p:nvSpPr>
        <p:spPr/>
        <p:txBody>
          <a:bodyPr/>
          <a:lstStyle/>
          <a:p>
            <a:fld id="{E0CBBCE2-BE01-4D1D-8FB1-CDA055D5B4CD}" type="slidenum">
              <a:rPr lang="en-US" smtClean="0"/>
              <a:t>6</a:t>
            </a:fld>
            <a:endParaRPr lang="en-US"/>
          </a:p>
        </p:txBody>
      </p:sp>
    </p:spTree>
    <p:extLst>
      <p:ext uri="{BB962C8B-B14F-4D97-AF65-F5344CB8AC3E}">
        <p14:creationId xmlns:p14="http://schemas.microsoft.com/office/powerpoint/2010/main" val="1973149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직선 화살표 연결선 5"/>
          <p:cNvCxnSpPr/>
          <p:nvPr/>
        </p:nvCxnSpPr>
        <p:spPr>
          <a:xfrm>
            <a:off x="8609846" y="1167897"/>
            <a:ext cx="9053" cy="4861711"/>
          </a:xfrm>
          <a:prstGeom prst="straightConnector1">
            <a:avLst/>
          </a:prstGeom>
          <a:ln w="1270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제목 1"/>
          <p:cNvSpPr>
            <a:spLocks noGrp="1"/>
          </p:cNvSpPr>
          <p:nvPr>
            <p:ph type="title"/>
          </p:nvPr>
        </p:nvSpPr>
        <p:spPr>
          <a:xfrm>
            <a:off x="197667" y="307645"/>
            <a:ext cx="11796665" cy="852706"/>
          </a:xfrm>
          <a:solidFill>
            <a:schemeClr val="accent1">
              <a:lumMod val="40000"/>
              <a:lumOff val="60000"/>
            </a:schemeClr>
          </a:solidFill>
        </p:spPr>
        <p:txBody>
          <a:bodyPr/>
          <a:lstStyle/>
          <a:p>
            <a:pPr algn="ctr"/>
            <a:r>
              <a:rPr lang="en-US" b="1" dirty="0" smtClean="0"/>
              <a:t>Modeling of the PCSG system with a </a:t>
            </a:r>
            <a:r>
              <a:rPr lang="en-US" b="1" dirty="0" err="1" smtClean="0"/>
              <a:t>lumed</a:t>
            </a:r>
            <a:r>
              <a:rPr lang="en-US" b="1" dirty="0" smtClean="0"/>
              <a:t> cylinder</a:t>
            </a:r>
            <a:endParaRPr lang="en-US" b="1" dirty="0"/>
          </a:p>
        </p:txBody>
      </p:sp>
      <p:sp>
        <p:nvSpPr>
          <p:cNvPr id="20" name="오른쪽 화살표 19"/>
          <p:cNvSpPr/>
          <p:nvPr/>
        </p:nvSpPr>
        <p:spPr>
          <a:xfrm>
            <a:off x="3334068" y="3170024"/>
            <a:ext cx="642172" cy="340854"/>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7967" y="4672161"/>
            <a:ext cx="3447354" cy="646331"/>
          </a:xfrm>
          <a:prstGeom prst="rect">
            <a:avLst/>
          </a:prstGeom>
          <a:noFill/>
        </p:spPr>
        <p:txBody>
          <a:bodyPr wrap="none" rtlCol="0">
            <a:spAutoFit/>
          </a:bodyPr>
          <a:lstStyle/>
          <a:p>
            <a:r>
              <a:rPr lang="en-US" dirty="0" smtClean="0"/>
              <a:t>One plate = multiply above by  105</a:t>
            </a:r>
          </a:p>
          <a:p>
            <a:r>
              <a:rPr lang="en-US" dirty="0" smtClean="0"/>
              <a:t>One block = 264 x one plate</a:t>
            </a:r>
            <a:endParaRPr lang="en-US" dirty="0"/>
          </a:p>
        </p:txBody>
      </p:sp>
      <p:sp>
        <p:nvSpPr>
          <p:cNvPr id="23" name="오른쪽 화살표 22"/>
          <p:cNvSpPr/>
          <p:nvPr/>
        </p:nvSpPr>
        <p:spPr>
          <a:xfrm>
            <a:off x="6214615" y="3170024"/>
            <a:ext cx="489188" cy="316871"/>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그림 3"/>
          <p:cNvPicPr>
            <a:picLocks noChangeAspect="1"/>
          </p:cNvPicPr>
          <p:nvPr/>
        </p:nvPicPr>
        <p:blipFill>
          <a:blip r:embed="rId2"/>
          <a:stretch>
            <a:fillRect/>
          </a:stretch>
        </p:blipFill>
        <p:spPr>
          <a:xfrm>
            <a:off x="6790099" y="1829369"/>
            <a:ext cx="5135365" cy="3248009"/>
          </a:xfrm>
          <a:prstGeom prst="rect">
            <a:avLst/>
          </a:prstGeom>
        </p:spPr>
      </p:pic>
      <p:pic>
        <p:nvPicPr>
          <p:cNvPr id="8" name="그림 7"/>
          <p:cNvPicPr>
            <a:picLocks noChangeAspect="1"/>
          </p:cNvPicPr>
          <p:nvPr/>
        </p:nvPicPr>
        <p:blipFill>
          <a:blip r:embed="rId3"/>
          <a:stretch>
            <a:fillRect/>
          </a:stretch>
        </p:blipFill>
        <p:spPr>
          <a:xfrm>
            <a:off x="633651" y="2008741"/>
            <a:ext cx="2594670" cy="2369935"/>
          </a:xfrm>
          <a:prstGeom prst="rect">
            <a:avLst/>
          </a:prstGeom>
        </p:spPr>
      </p:pic>
      <p:pic>
        <p:nvPicPr>
          <p:cNvPr id="9" name="그림 8"/>
          <p:cNvPicPr>
            <a:picLocks noChangeAspect="1"/>
          </p:cNvPicPr>
          <p:nvPr/>
        </p:nvPicPr>
        <p:blipFill>
          <a:blip r:embed="rId4"/>
          <a:stretch>
            <a:fillRect/>
          </a:stretch>
        </p:blipFill>
        <p:spPr>
          <a:xfrm>
            <a:off x="3976240" y="2302226"/>
            <a:ext cx="2238375" cy="2076450"/>
          </a:xfrm>
          <a:prstGeom prst="rect">
            <a:avLst/>
          </a:prstGeom>
        </p:spPr>
      </p:pic>
      <p:sp>
        <p:nvSpPr>
          <p:cNvPr id="7" name="왼쪽으로 구부러진 화살표 6"/>
          <p:cNvSpPr/>
          <p:nvPr/>
        </p:nvSpPr>
        <p:spPr>
          <a:xfrm>
            <a:off x="8452990" y="1434428"/>
            <a:ext cx="356032" cy="276677"/>
          </a:xfrm>
          <a:prstGeom prst="curvedLeftArrow">
            <a:avLst/>
          </a:prstGeom>
          <a:solidFill>
            <a:srgbClr val="F612F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날짜 개체 틀 2"/>
          <p:cNvSpPr>
            <a:spLocks noGrp="1"/>
          </p:cNvSpPr>
          <p:nvPr>
            <p:ph type="dt" sz="half" idx="10"/>
          </p:nvPr>
        </p:nvSpPr>
        <p:spPr/>
        <p:txBody>
          <a:bodyPr/>
          <a:lstStyle/>
          <a:p>
            <a:fld id="{583A7B61-51F8-4B34-834C-D8ADDA521332}" type="datetime1">
              <a:rPr lang="en-US" smtClean="0"/>
              <a:t>5/16/2022</a:t>
            </a:fld>
            <a:endParaRPr lang="en-US"/>
          </a:p>
        </p:txBody>
      </p:sp>
      <p:sp>
        <p:nvSpPr>
          <p:cNvPr id="5" name="바닥글 개체 틀 4"/>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11" name="슬라이드 번호 개체 틀 10"/>
          <p:cNvSpPr>
            <a:spLocks noGrp="1"/>
          </p:cNvSpPr>
          <p:nvPr>
            <p:ph type="sldNum" sz="quarter" idx="12"/>
          </p:nvPr>
        </p:nvSpPr>
        <p:spPr/>
        <p:txBody>
          <a:bodyPr/>
          <a:lstStyle/>
          <a:p>
            <a:fld id="{E0CBBCE2-BE01-4D1D-8FB1-CDA055D5B4CD}" type="slidenum">
              <a:rPr lang="en-US" smtClean="0"/>
              <a:t>7</a:t>
            </a:fld>
            <a:endParaRPr lang="en-US"/>
          </a:p>
        </p:txBody>
      </p:sp>
    </p:spTree>
    <p:extLst>
      <p:ext uri="{BB962C8B-B14F-4D97-AF65-F5344CB8AC3E}">
        <p14:creationId xmlns:p14="http://schemas.microsoft.com/office/powerpoint/2010/main" val="3582844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097320" y="254662"/>
            <a:ext cx="8093339" cy="795682"/>
          </a:xfrm>
          <a:solidFill>
            <a:schemeClr val="accent1">
              <a:lumMod val="40000"/>
              <a:lumOff val="60000"/>
            </a:schemeClr>
          </a:solidFill>
        </p:spPr>
        <p:txBody>
          <a:bodyPr/>
          <a:lstStyle/>
          <a:p>
            <a:pPr algn="ctr"/>
            <a:r>
              <a:rPr lang="en-US" b="1" dirty="0" smtClean="0"/>
              <a:t>Primary fluid temperature </a:t>
            </a:r>
            <a:r>
              <a:rPr lang="en-US" dirty="0" smtClean="0"/>
              <a:t>[K]</a:t>
            </a:r>
            <a:endParaRPr lang="en-US" dirty="0"/>
          </a:p>
        </p:txBody>
      </p:sp>
      <p:sp>
        <p:nvSpPr>
          <p:cNvPr id="3" name="TextBox 2"/>
          <p:cNvSpPr txBox="1"/>
          <p:nvPr/>
        </p:nvSpPr>
        <p:spPr>
          <a:xfrm>
            <a:off x="2209800" y="1131055"/>
            <a:ext cx="8658781" cy="646331"/>
          </a:xfrm>
          <a:prstGeom prst="rect">
            <a:avLst/>
          </a:prstGeom>
          <a:noFill/>
        </p:spPr>
        <p:txBody>
          <a:bodyPr wrap="none" rtlCol="0">
            <a:spAutoFit/>
          </a:bodyPr>
          <a:lstStyle/>
          <a:p>
            <a:r>
              <a:rPr lang="en-US" dirty="0" smtClean="0"/>
              <a:t>The prediction shows that the primary fluid temperature goes down along the channel </a:t>
            </a:r>
          </a:p>
          <a:p>
            <a:r>
              <a:rPr lang="en-US" dirty="0" smtClean="0"/>
              <a:t>as the heat transfers to the secondary side through the mixed wall.</a:t>
            </a:r>
            <a:endParaRPr lang="en-US" b="1" dirty="0">
              <a:solidFill>
                <a:srgbClr val="FF0000"/>
              </a:solidFill>
            </a:endParaRPr>
          </a:p>
        </p:txBody>
      </p:sp>
      <p:sp>
        <p:nvSpPr>
          <p:cNvPr id="4" name="날짜 개체 틀 3"/>
          <p:cNvSpPr>
            <a:spLocks noGrp="1"/>
          </p:cNvSpPr>
          <p:nvPr>
            <p:ph type="dt" sz="half" idx="10"/>
          </p:nvPr>
        </p:nvSpPr>
        <p:spPr/>
        <p:txBody>
          <a:bodyPr/>
          <a:lstStyle/>
          <a:p>
            <a:fld id="{FE626BBE-8D73-4EC2-ACAD-D81031B79180}" type="datetime1">
              <a:rPr lang="en-US" smtClean="0"/>
              <a:t>5/16/2022</a:t>
            </a:fld>
            <a:endParaRPr lang="en-US"/>
          </a:p>
        </p:txBody>
      </p:sp>
      <p:sp>
        <p:nvSpPr>
          <p:cNvPr id="6" name="바닥글 개체 틀 5"/>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7" name="슬라이드 번호 개체 틀 6"/>
          <p:cNvSpPr>
            <a:spLocks noGrp="1"/>
          </p:cNvSpPr>
          <p:nvPr>
            <p:ph type="sldNum" sz="quarter" idx="12"/>
          </p:nvPr>
        </p:nvSpPr>
        <p:spPr/>
        <p:txBody>
          <a:bodyPr/>
          <a:lstStyle/>
          <a:p>
            <a:fld id="{E0CBBCE2-BE01-4D1D-8FB1-CDA055D5B4CD}" type="slidenum">
              <a:rPr lang="en-US" smtClean="0"/>
              <a:t>8</a:t>
            </a:fld>
            <a:endParaRPr lang="en-US"/>
          </a:p>
        </p:txBody>
      </p:sp>
      <p:sp>
        <p:nvSpPr>
          <p:cNvPr id="8" name="Rectangle 2"/>
          <p:cNvSpPr>
            <a:spLocks noChangeArrowheads="1"/>
          </p:cNvSpPr>
          <p:nvPr/>
        </p:nvSpPr>
        <p:spPr bwMode="auto">
          <a:xfrm>
            <a:off x="0" y="0"/>
            <a:ext cx="19097374" cy="942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_x186773472" descr="EMB0000050c22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7320" y="1899797"/>
            <a:ext cx="8559514" cy="4320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366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934161" y="399819"/>
            <a:ext cx="8730526" cy="799639"/>
          </a:xfrm>
          <a:solidFill>
            <a:schemeClr val="accent1">
              <a:lumMod val="40000"/>
              <a:lumOff val="60000"/>
            </a:schemeClr>
          </a:solidFill>
        </p:spPr>
        <p:txBody>
          <a:bodyPr/>
          <a:lstStyle/>
          <a:p>
            <a:pPr algn="ctr"/>
            <a:r>
              <a:rPr lang="en-US" b="1" dirty="0"/>
              <a:t>S</a:t>
            </a:r>
            <a:r>
              <a:rPr lang="en-US" b="1" dirty="0" smtClean="0"/>
              <a:t>econdary fluid temperature </a:t>
            </a:r>
            <a:r>
              <a:rPr lang="en-US" dirty="0" smtClean="0"/>
              <a:t>[K]</a:t>
            </a:r>
            <a:endParaRPr lang="en-US" dirty="0"/>
          </a:p>
        </p:txBody>
      </p:sp>
      <p:sp>
        <p:nvSpPr>
          <p:cNvPr id="4" name="TextBox 3"/>
          <p:cNvSpPr txBox="1"/>
          <p:nvPr/>
        </p:nvSpPr>
        <p:spPr>
          <a:xfrm>
            <a:off x="2029966" y="1470519"/>
            <a:ext cx="9323834" cy="369332"/>
          </a:xfrm>
          <a:prstGeom prst="rect">
            <a:avLst/>
          </a:prstGeom>
          <a:noFill/>
        </p:spPr>
        <p:txBody>
          <a:bodyPr wrap="none" rtlCol="0">
            <a:spAutoFit/>
          </a:bodyPr>
          <a:lstStyle/>
          <a:p>
            <a:r>
              <a:rPr lang="en-US" dirty="0" smtClean="0"/>
              <a:t>The secondary fluid temperature oscillates its state between the sub-cooled and the super-heated</a:t>
            </a:r>
            <a:endParaRPr lang="en-US" b="1" dirty="0">
              <a:solidFill>
                <a:srgbClr val="FF0000"/>
              </a:solidFill>
            </a:endParaRPr>
          </a:p>
        </p:txBody>
      </p:sp>
      <p:sp>
        <p:nvSpPr>
          <p:cNvPr id="3" name="날짜 개체 틀 2"/>
          <p:cNvSpPr>
            <a:spLocks noGrp="1"/>
          </p:cNvSpPr>
          <p:nvPr>
            <p:ph type="dt" sz="half" idx="10"/>
          </p:nvPr>
        </p:nvSpPr>
        <p:spPr/>
        <p:txBody>
          <a:bodyPr/>
          <a:lstStyle/>
          <a:p>
            <a:fld id="{E100F645-49A4-41DC-B273-D799F3E603E2}" type="datetime1">
              <a:rPr lang="en-US" smtClean="0"/>
              <a:t>5/16/2022</a:t>
            </a:fld>
            <a:endParaRPr lang="en-US"/>
          </a:p>
        </p:txBody>
      </p:sp>
      <p:sp>
        <p:nvSpPr>
          <p:cNvPr id="6" name="바닥글 개체 틀 5"/>
          <p:cNvSpPr>
            <a:spLocks noGrp="1"/>
          </p:cNvSpPr>
          <p:nvPr>
            <p:ph type="ftr" sz="quarter" idx="11"/>
          </p:nvPr>
        </p:nvSpPr>
        <p:spPr/>
        <p:txBody>
          <a:bodyPr/>
          <a:lstStyle/>
          <a:p>
            <a:r>
              <a:rPr lang="en-US" altLang="ko-KR" smtClean="0"/>
              <a:t>Transactions of the Korean Nuclear Society Spring Meeting, Jaeju, May 19-20, 2022.</a:t>
            </a:r>
            <a:endParaRPr lang="en-US"/>
          </a:p>
        </p:txBody>
      </p:sp>
      <p:sp>
        <p:nvSpPr>
          <p:cNvPr id="7" name="슬라이드 번호 개체 틀 6"/>
          <p:cNvSpPr>
            <a:spLocks noGrp="1"/>
          </p:cNvSpPr>
          <p:nvPr>
            <p:ph type="sldNum" sz="quarter" idx="12"/>
          </p:nvPr>
        </p:nvSpPr>
        <p:spPr/>
        <p:txBody>
          <a:bodyPr/>
          <a:lstStyle/>
          <a:p>
            <a:fld id="{E0CBBCE2-BE01-4D1D-8FB1-CDA055D5B4CD}" type="slidenum">
              <a:rPr lang="en-US" smtClean="0"/>
              <a:t>9</a:t>
            </a:fld>
            <a:endParaRPr lang="en-US"/>
          </a:p>
        </p:txBody>
      </p:sp>
      <p:sp>
        <p:nvSpPr>
          <p:cNvPr id="9" name="Rectangle 4"/>
          <p:cNvSpPr>
            <a:spLocks noChangeArrowheads="1"/>
          </p:cNvSpPr>
          <p:nvPr/>
        </p:nvSpPr>
        <p:spPr bwMode="auto">
          <a:xfrm>
            <a:off x="2084976" y="1396314"/>
            <a:ext cx="21567528" cy="936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2051" name="_x186564312" descr="EMB0000111422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0161" y="2001529"/>
            <a:ext cx="8324526" cy="4193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177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TotalTime>
  <Words>1123</Words>
  <Application>Microsoft Office PowerPoint</Application>
  <PresentationFormat>와이드스크린</PresentationFormat>
  <Paragraphs>130</Paragraphs>
  <Slides>10</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맑은 고딕</vt:lpstr>
      <vt:lpstr>Arial</vt:lpstr>
      <vt:lpstr>Calibri</vt:lpstr>
      <vt:lpstr>Calibri Light</vt:lpstr>
      <vt:lpstr>Symbol</vt:lpstr>
      <vt:lpstr>Office 테마</vt:lpstr>
      <vt:lpstr>Preliminary Calculation on the Conceptual design of PCSG system  for the i-SMART plant using MELCOR1.8.6 </vt:lpstr>
      <vt:lpstr>  Purpose of this work</vt:lpstr>
      <vt:lpstr>Limitations in modeling PCSG with MELCOR</vt:lpstr>
      <vt:lpstr>Data under the assumption of slab  [SI]</vt:lpstr>
      <vt:lpstr>PowerPoint 프레젠테이션</vt:lpstr>
      <vt:lpstr>Nodalization as a rectangular plate (1/264)</vt:lpstr>
      <vt:lpstr>Modeling of the PCSG system with a lumed cylinder</vt:lpstr>
      <vt:lpstr>Primary fluid temperature [K]</vt:lpstr>
      <vt:lpstr>Secondary fluid temperature [K]</vt:lpstr>
      <vt:lpstr>Summary of the current Status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MELCOR 코드를 사용한  I-SMART PCSG 부분 모의 시도</dc:title>
  <dc:creator>User</dc:creator>
  <cp:lastModifiedBy>User</cp:lastModifiedBy>
  <cp:revision>130</cp:revision>
  <dcterms:created xsi:type="dcterms:W3CDTF">2021-07-14T01:01:06Z</dcterms:created>
  <dcterms:modified xsi:type="dcterms:W3CDTF">2022-05-16T04:42:11Z</dcterms:modified>
</cp:coreProperties>
</file>