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797675" cy="9928225"/>
  <p:defaultTextStyle>
    <a:defPPr>
      <a:defRPr lang="ko-KR"/>
    </a:defPPr>
    <a:lvl1pPr marL="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1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00CC00"/>
    <a:srgbClr val="00FF00"/>
    <a:srgbClr val="21FF76"/>
    <a:srgbClr val="98B954"/>
    <a:srgbClr val="00F290"/>
    <a:srgbClr val="CB6767"/>
    <a:srgbClr val="8CD89A"/>
    <a:srgbClr val="B9E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3096" y="15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EBF8-D4BD-4555-ACBD-669303BCE176}" type="datetimeFigureOut">
              <a:rPr lang="ko-KR" altLang="en-US" smtClean="0"/>
              <a:t>2022-05-11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AD92-A0D6-4B2F-AD34-B402A1627B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2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0AD92-A0D6-4B2F-AD34-B402A1627B04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25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27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503438" y="10901365"/>
            <a:ext cx="28707962" cy="2322490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379548" y="10901365"/>
            <a:ext cx="85583823" cy="2322490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20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14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7" y="27763474"/>
            <a:ext cx="27543443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5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379549" y="63507941"/>
            <a:ext cx="57145892" cy="17964245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4065509" y="63507941"/>
            <a:ext cx="57145892" cy="179642453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80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10" y="13701713"/>
            <a:ext cx="14323040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72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24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41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6"/>
            <a:ext cx="1066070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64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90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10081264"/>
            <a:ext cx="29163645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AC9A-0252-420C-8A7C-E582E930BF20}" type="datetimeFigureOut">
              <a:rPr lang="ko-KR" altLang="en-US" smtClean="0"/>
              <a:pPr/>
              <a:t>2022-05-11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6536-DF62-4867-A9EA-72D9282560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0" y="0"/>
            <a:ext cx="32404050" cy="432054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81000">
                <a:schemeClr val="bg1">
                  <a:lumMod val="95000"/>
                </a:schemeClr>
              </a:gs>
              <a:gs pos="36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93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1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1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1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1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1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1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1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/>
          <p:cNvSpPr/>
          <p:nvPr/>
        </p:nvSpPr>
        <p:spPr>
          <a:xfrm>
            <a:off x="0" y="0"/>
            <a:ext cx="32404050" cy="48968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864677" y="6340651"/>
            <a:ext cx="14443565" cy="1175964"/>
          </a:xfrm>
          <a:prstGeom prst="rect">
            <a:avLst/>
          </a:prstGeom>
          <a:gradFill>
            <a:gsLst>
              <a:gs pos="0">
                <a:srgbClr val="0486A4"/>
              </a:gs>
              <a:gs pos="50000">
                <a:srgbClr val="06BDE8"/>
              </a:gs>
              <a:gs pos="100000">
                <a:srgbClr val="A3CFFF"/>
              </a:gs>
            </a:gsLst>
            <a:lin ang="0" scaled="0"/>
          </a:gradFill>
          <a:ln>
            <a:noFill/>
          </a:ln>
          <a:effectLst>
            <a:outerShdw blurRad="50800" dist="304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400" b="1" dirty="0">
                <a:latin typeface="휴먼모음T" pitchFamily="18" charset="-127"/>
                <a:ea typeface="휴먼모음T" pitchFamily="18" charset="-127"/>
                <a:cs typeface="Arial" pitchFamily="34" charset="0"/>
              </a:rPr>
              <a:t> Ⅰ. </a:t>
            </a:r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Arial" pitchFamily="34" charset="0"/>
              </a:rPr>
              <a:t>Introduction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76" y="8287764"/>
            <a:ext cx="1474646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400" dirty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b="1" dirty="0">
                <a:latin typeface="휴먼모음T" pitchFamily="18" charset="-127"/>
                <a:ea typeface="휴먼모음T" pitchFamily="18" charset="-127"/>
              </a:rPr>
              <a:t>Background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It is necessary to develop In-situ measurement technology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that minimizes environmental impact and improves mobility.</a:t>
            </a:r>
          </a:p>
          <a:p>
            <a:endParaRPr lang="en-US" altLang="ko-KR" sz="3800" b="1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400" b="1" dirty="0">
                <a:solidFill>
                  <a:srgbClr val="FFC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b="1" dirty="0">
                <a:latin typeface="휴먼모음T" pitchFamily="18" charset="-127"/>
                <a:ea typeface="휴먼모음T" pitchFamily="18" charset="-127"/>
              </a:rPr>
              <a:t>Purpose</a:t>
            </a:r>
          </a:p>
          <a:p>
            <a:r>
              <a:rPr lang="ko-KR" altLang="en-US" sz="3800" b="1" dirty="0">
                <a:latin typeface="휴먼모음T" pitchFamily="18" charset="-127"/>
                <a:ea typeface="휴먼모음T" pitchFamily="18" charset="-127"/>
              </a:rPr>
              <a:t> 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- In this research, the background spectrum was simulated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to reduce measurement uncertainty of the Peak to Compton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(PTC) method, which is an In-situ measurement technology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developed in previous research.</a:t>
            </a:r>
            <a:endParaRPr lang="ko-KR" altLang="en-US" sz="3800" b="1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907526" y="864396"/>
            <a:ext cx="30588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Background Spectrum Simulation for In-situ Measurement Technology 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07526" y="2592588"/>
            <a:ext cx="30588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Byungchae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Lee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Seunggi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Jeong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Jihyun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Yu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Jonghoa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Kim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Jangsoo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Suh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Sangbum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Hong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b</a:t>
            </a:r>
            <a:endParaRPr lang="en-US" altLang="ko-KR" sz="4800" b="1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907526" y="3600701"/>
            <a:ext cx="30588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a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dirty="0" err="1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Sae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-An Enertech Corporation, </a:t>
            </a:r>
            <a:r>
              <a:rPr lang="en-US" altLang="ko-KR" sz="48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b</a:t>
            </a:r>
            <a:r>
              <a:rPr lang="en-US" altLang="ko-KR" sz="2400" b="1" baseline="30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Korea Atomic Energy Research Institute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6124" y="16774089"/>
            <a:ext cx="14443564" cy="1314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b="1" dirty="0">
                <a:latin typeface="휴먼모음T" pitchFamily="18" charset="-127"/>
                <a:ea typeface="휴먼모음T" pitchFamily="18" charset="-127"/>
              </a:rPr>
              <a:t>Background Spectrum MCNP Simulation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The background spectrum of the Compton continuum area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(381.38 to 410.29 keV) of 137Cs, a nuclide mainly emitted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from the contaminated site, was simulated by MCNP.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Among the gamma rays emitted from natural nuclides, the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intensity was 1 % or more, and the energy spectra of 34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gamma rays affecting the </a:t>
            </a:r>
            <a:r>
              <a:rPr lang="en-US" altLang="ko-KR" sz="3800" b="1" baseline="30000" dirty="0">
                <a:latin typeface="휴먼모음T" pitchFamily="18" charset="-127"/>
                <a:ea typeface="휴먼모음T" pitchFamily="18" charset="-127"/>
              </a:rPr>
              <a:t>137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Cs Compton continuum area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were simulated(Table 1).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The Compton continuum area was calculated using the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ratio of the Full energy peak of the spectrum simulating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each gamma ray energy to the measured Full energy peak.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The simulated background spectrum was compared with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39 spectra (28 in Daejeon and 11 in </a:t>
            </a:r>
            <a:r>
              <a:rPr lang="en-US" altLang="ko-KR" sz="3800" b="1" dirty="0" err="1">
                <a:latin typeface="휴먼모음T" pitchFamily="18" charset="-127"/>
                <a:ea typeface="휴먼모음T" pitchFamily="18" charset="-127"/>
              </a:rPr>
              <a:t>Jeju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) measured in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an uncontaminated environment as shown in Fig. 1 to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evaluate the accuracy. </a:t>
            </a:r>
          </a:p>
          <a:p>
            <a:endParaRPr lang="en-US" altLang="ko-KR" sz="3800" b="1" dirty="0">
              <a:latin typeface="휴먼모음T" pitchFamily="18" charset="-127"/>
              <a:ea typeface="휴먼모음T" pitchFamily="18" charset="-127"/>
            </a:endParaRPr>
          </a:p>
          <a:p>
            <a:pPr lvl="0"/>
            <a:r>
              <a:rPr lang="ko-KR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4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b="1" dirty="0">
                <a:solidFill>
                  <a:prstClr val="black"/>
                </a:solidFill>
                <a:latin typeface="휴먼모음T" pitchFamily="18" charset="-127"/>
                <a:ea typeface="휴먼모음T" pitchFamily="18" charset="-127"/>
              </a:rPr>
              <a:t>MCNP Geometry</a:t>
            </a:r>
            <a:endParaRPr lang="en-US" altLang="ko-KR" sz="1000" b="1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Detector</a:t>
            </a:r>
            <a:r>
              <a:rPr lang="ko-KR" altLang="en-US" sz="38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:</a:t>
            </a:r>
            <a:r>
              <a:rPr lang="ko-KR" altLang="en-US" sz="38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Potable High Purity Germanium detector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Distance : 50cm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Effective area : 1000cm </a:t>
            </a:r>
            <a:r>
              <a:rPr lang="en-US" altLang="ko-KR" sz="3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ⅹ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1000cm</a:t>
            </a:r>
            <a:endParaRPr lang="en-US" altLang="ko-KR" sz="3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Natural nuclides : Homogeneous at all depths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Tally : F8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16232068" y="33336633"/>
            <a:ext cx="14443565" cy="1175964"/>
          </a:xfrm>
          <a:prstGeom prst="rect">
            <a:avLst/>
          </a:prstGeom>
          <a:gradFill>
            <a:gsLst>
              <a:gs pos="0">
                <a:srgbClr val="0486A4"/>
              </a:gs>
              <a:gs pos="50000">
                <a:srgbClr val="06BDE8"/>
              </a:gs>
              <a:gs pos="100000">
                <a:srgbClr val="A3CFFF"/>
              </a:gs>
            </a:gsLst>
            <a:lin ang="0" scaled="0"/>
          </a:gradFill>
          <a:ln>
            <a:noFill/>
          </a:ln>
          <a:effectLst>
            <a:outerShdw blurRad="50800" dist="304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Arial" pitchFamily="34" charset="0"/>
              </a:rPr>
              <a:t> Ⅳ. Conclusions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32068" y="35138012"/>
            <a:ext cx="1555395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0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In order to reduce the measurement uncertainty of the Peak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to Compton method, an In-situ measurement technology, the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background spectrum of the </a:t>
            </a:r>
            <a:r>
              <a:rPr lang="en-US" altLang="ko-KR" sz="4000" b="1" baseline="30000" dirty="0">
                <a:latin typeface="휴먼모음T" pitchFamily="18" charset="-127"/>
                <a:ea typeface="휴먼모음T" pitchFamily="18" charset="-127"/>
              </a:rPr>
              <a:t>137</a:t>
            </a:r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Cs Compton continuum area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was simulated with MCNP.</a:t>
            </a:r>
          </a:p>
          <a:p>
            <a:r>
              <a:rPr lang="ko-KR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0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As a result of comparing the simulated background spectrum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with the spectrum measured in an uncontaminated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environment, the average relative error was within 5 %. </a:t>
            </a:r>
          </a:p>
          <a:p>
            <a:r>
              <a:rPr lang="ko-KR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0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It is expected that this evaluation method will be able to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quickly and accurately evaluate radioactivity if it is applied to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the decommissioning site of a nuclear power plant or a site </a:t>
            </a:r>
          </a:p>
          <a:p>
            <a:r>
              <a:rPr lang="en-US" altLang="ko-KR" sz="4000" b="1" dirty="0">
                <a:latin typeface="휴먼모음T" pitchFamily="18" charset="-127"/>
                <a:ea typeface="휴먼모음T" pitchFamily="18" charset="-127"/>
              </a:rPr>
              <a:t>   contaminated by an accident in the future. 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864321" y="14842885"/>
            <a:ext cx="14443565" cy="1175964"/>
          </a:xfrm>
          <a:prstGeom prst="rect">
            <a:avLst/>
          </a:prstGeom>
          <a:gradFill>
            <a:gsLst>
              <a:gs pos="0">
                <a:srgbClr val="0486A4"/>
              </a:gs>
              <a:gs pos="50000">
                <a:srgbClr val="06BDE8"/>
              </a:gs>
              <a:gs pos="100000">
                <a:srgbClr val="A3CFFF"/>
              </a:gs>
            </a:gsLst>
            <a:lin ang="0" scaled="0"/>
          </a:gradFill>
          <a:ln>
            <a:noFill/>
          </a:ln>
          <a:effectLst>
            <a:outerShdw blurRad="50800" dist="304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Arial" pitchFamily="34" charset="0"/>
              </a:rPr>
              <a:t> Ⅱ. Methods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864321" y="31150586"/>
            <a:ext cx="14443565" cy="1175964"/>
          </a:xfrm>
          <a:prstGeom prst="rect">
            <a:avLst/>
          </a:prstGeom>
          <a:gradFill>
            <a:gsLst>
              <a:gs pos="0">
                <a:srgbClr val="0486A4"/>
              </a:gs>
              <a:gs pos="50000">
                <a:srgbClr val="06BDE8"/>
              </a:gs>
              <a:gs pos="100000">
                <a:srgbClr val="A3CFFF"/>
              </a:gs>
            </a:gsLst>
            <a:lin ang="0" scaled="0"/>
          </a:gradFill>
          <a:ln>
            <a:noFill/>
          </a:ln>
          <a:effectLst>
            <a:outerShdw blurRad="50800" dist="304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  <a:cs typeface="Arial" pitchFamily="34" charset="0"/>
              </a:rPr>
              <a:t> Ⅲ. Results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  <a:cs typeface="Arial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16124" y="33123980"/>
            <a:ext cx="14443565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b="1" dirty="0">
                <a:latin typeface="휴먼모음T" pitchFamily="18" charset="-127"/>
                <a:ea typeface="휴먼모음T" pitchFamily="18" charset="-127"/>
              </a:rPr>
              <a:t>Comparison by Region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As a result of comparing the spectra measured in Daejeon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(No. 1 to 28) and </a:t>
            </a:r>
            <a:r>
              <a:rPr lang="en-US" altLang="ko-KR" sz="3800" b="1" dirty="0" err="1">
                <a:latin typeface="휴먼모음T" pitchFamily="18" charset="-127"/>
                <a:ea typeface="휴먼모음T" pitchFamily="18" charset="-127"/>
              </a:rPr>
              <a:t>Jeju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(No. 29 to 39), it was found that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 err="1">
                <a:latin typeface="휴먼모음T" pitchFamily="18" charset="-127"/>
                <a:ea typeface="휴먼모음T" pitchFamily="18" charset="-127"/>
              </a:rPr>
              <a:t>Jeju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showed lower radioactivity.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In the case of </a:t>
            </a:r>
            <a:r>
              <a:rPr lang="en-US" altLang="ko-KR" sz="3800" b="1" dirty="0" err="1">
                <a:latin typeface="휴먼모음T" pitchFamily="18" charset="-127"/>
                <a:ea typeface="휴먼모음T" pitchFamily="18" charset="-127"/>
              </a:rPr>
              <a:t>Jeju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, it is judged that the radioactivity is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low because the proportion of natural nuclides contained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in the soil is lower than that of other regions.</a:t>
            </a:r>
          </a:p>
          <a:p>
            <a:endParaRPr lang="en-US" altLang="ko-KR" sz="3800" b="1" dirty="0"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■</a:t>
            </a:r>
            <a:r>
              <a:rPr lang="ko-KR" altLang="en-US" sz="4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4400" b="1" dirty="0">
                <a:latin typeface="휴먼모음T" pitchFamily="18" charset="-127"/>
                <a:ea typeface="휴먼모음T" pitchFamily="18" charset="-127"/>
              </a:rPr>
              <a:t>Comparison of Measurement and MCNP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Relative error : 0.01 ~ 4.81 %, High accuracy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- The reason for the high accuracy is considered to be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because the Full energy peak ratio of the measured and 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simulated spectrum for each gamma ray energy was </a:t>
            </a:r>
          </a:p>
          <a:p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   </a:t>
            </a:r>
            <a:r>
              <a:rPr lang="en-US" altLang="ko-KR" sz="24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3800" b="1" dirty="0">
                <a:latin typeface="휴먼모음T" pitchFamily="18" charset="-127"/>
                <a:ea typeface="휴먼모음T" pitchFamily="18" charset="-127"/>
              </a:rPr>
              <a:t>calculated. 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3609F99-6CB2-459F-88BC-618382731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07575"/>
              </p:ext>
            </p:extLst>
          </p:nvPr>
        </p:nvGraphicFramePr>
        <p:xfrm>
          <a:off x="16262267" y="7176021"/>
          <a:ext cx="15379740" cy="708599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63290">
                  <a:extLst>
                    <a:ext uri="{9D8B030D-6E8A-4147-A177-3AD203B41FA5}">
                      <a16:colId xmlns:a16="http://schemas.microsoft.com/office/drawing/2014/main" val="3238732490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494868608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1996490615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103472585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557898183"/>
                    </a:ext>
                  </a:extLst>
                </a:gridCol>
                <a:gridCol w="2563290">
                  <a:extLst>
                    <a:ext uri="{9D8B030D-6E8A-4147-A177-3AD203B41FA5}">
                      <a16:colId xmlns:a16="http://schemas.microsoft.com/office/drawing/2014/main" val="3712375490"/>
                    </a:ext>
                  </a:extLst>
                </a:gridCol>
              </a:tblGrid>
              <a:tr h="8171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/>
                        <a:t>Nuclide</a:t>
                      </a:r>
                      <a:endParaRPr lang="ko-KR" alt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/>
                        <a:t>Energy</a:t>
                      </a:r>
                    </a:p>
                    <a:p>
                      <a:pPr algn="ctr" latinLnBrk="1"/>
                      <a:r>
                        <a:rPr lang="en-US" altLang="ko-KR" sz="2400" b="1" dirty="0"/>
                        <a:t>(keV)</a:t>
                      </a:r>
                      <a:endParaRPr lang="ko-KR" alt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/>
                        <a:t>Intensity </a:t>
                      </a:r>
                    </a:p>
                    <a:p>
                      <a:pPr algn="ctr" latinLnBrk="1"/>
                      <a:r>
                        <a:rPr lang="en-US" altLang="ko-KR" sz="2400" b="1" dirty="0"/>
                        <a:t>(%)</a:t>
                      </a:r>
                      <a:endParaRPr lang="ko-KR" alt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/>
                        <a:t>Nuclide</a:t>
                      </a:r>
                      <a:endParaRPr lang="ko-KR" alt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/>
                        <a:t>Energy</a:t>
                      </a:r>
                    </a:p>
                    <a:p>
                      <a:pPr algn="ctr" latinLnBrk="1"/>
                      <a:r>
                        <a:rPr lang="en-US" altLang="ko-KR" sz="2400" b="1" dirty="0"/>
                        <a:t>(keV)</a:t>
                      </a:r>
                      <a:endParaRPr lang="ko-KR" altLang="en-US" sz="2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/>
                        <a:t>Intensity</a:t>
                      </a:r>
                    </a:p>
                    <a:p>
                      <a:pPr algn="ctr" latinLnBrk="1"/>
                      <a:r>
                        <a:rPr lang="en-US" altLang="ko-KR" sz="2400" b="1" dirty="0"/>
                        <a:t>(%)</a:t>
                      </a:r>
                      <a:endParaRPr lang="ko-KR" altLang="en-US" sz="2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8140940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228</a:t>
                      </a:r>
                      <a:r>
                        <a:rPr lang="en-US" sz="2400" b="1" dirty="0">
                          <a:effectLst/>
                        </a:rPr>
                        <a:t>Ac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463.0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1155.2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151458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7</a:t>
                      </a:r>
                      <a:r>
                        <a:rPr lang="en-US" sz="2400" b="1" dirty="0">
                          <a:effectLst/>
                        </a:rPr>
                        <a:t>Be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477.6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10.3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1238.1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5.8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5932467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208</a:t>
                      </a:r>
                      <a:r>
                        <a:rPr lang="en-US" sz="2400" b="1" dirty="0">
                          <a:effectLst/>
                        </a:rPr>
                        <a:t>Tl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511.0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1281.1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621629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208</a:t>
                      </a:r>
                      <a:r>
                        <a:rPr lang="en-US" sz="2400" b="1" dirty="0">
                          <a:effectLst/>
                        </a:rPr>
                        <a:t>Tl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583.0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84.5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1377.7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7845334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609.3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46.1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1408.0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2.2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0282760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212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727.2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40</a:t>
                      </a:r>
                      <a:r>
                        <a:rPr lang="en-US" sz="2400" b="1" dirty="0">
                          <a:effectLst/>
                        </a:rPr>
                        <a:t>K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1460.8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3234012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768.4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1509.2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2.1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772687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212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785.5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212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1620.6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825271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228</a:t>
                      </a:r>
                      <a:r>
                        <a:rPr lang="en-US" sz="2400" b="1">
                          <a:effectLst/>
                        </a:rPr>
                        <a:t>Ac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794.7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228</a:t>
                      </a:r>
                      <a:r>
                        <a:rPr lang="en-US" sz="2400" b="1" dirty="0">
                          <a:effectLst/>
                        </a:rPr>
                        <a:t>Ac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1630.4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4910148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806.2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1661.3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5703156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56</a:t>
                      </a:r>
                      <a:r>
                        <a:rPr lang="en-US" sz="2400" b="1">
                          <a:effectLst/>
                        </a:rPr>
                        <a:t>Mn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846.8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98.9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1729.6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828806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208</a:t>
                      </a:r>
                      <a:r>
                        <a:rPr lang="en-US" sz="2400" b="1">
                          <a:effectLst/>
                        </a:rPr>
                        <a:t>Tl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860.6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12.0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1764.5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15.4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1898180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228</a:t>
                      </a:r>
                      <a:r>
                        <a:rPr lang="en-US" sz="2400" b="1">
                          <a:effectLst/>
                        </a:rPr>
                        <a:t>Ac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911.1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25.8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1847.4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5176375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214</a:t>
                      </a:r>
                      <a:r>
                        <a:rPr lang="en-US" sz="2400" b="1">
                          <a:effectLst/>
                        </a:rPr>
                        <a:t>Bi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934.1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2118.6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073941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228</a:t>
                      </a:r>
                      <a:r>
                        <a:rPr lang="en-US" sz="2400" b="1">
                          <a:effectLst/>
                        </a:rPr>
                        <a:t>Ac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964.4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2204.2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5.1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751243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>
                          <a:effectLst/>
                        </a:rPr>
                        <a:t>228</a:t>
                      </a:r>
                      <a:r>
                        <a:rPr lang="en-US" sz="2400" b="1">
                          <a:effectLst/>
                        </a:rPr>
                        <a:t>Ac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969.1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15.8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2447.9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6716354"/>
                  </a:ext>
                </a:extLst>
              </a:tr>
              <a:tr h="368414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214</a:t>
                      </a:r>
                      <a:r>
                        <a:rPr lang="en-US" sz="2400" b="1" dirty="0">
                          <a:effectLst/>
                        </a:rPr>
                        <a:t>Bi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1120.3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15.1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effectLst/>
                        </a:rPr>
                        <a:t>208</a:t>
                      </a:r>
                      <a:r>
                        <a:rPr lang="en-US" sz="2400" b="1" dirty="0">
                          <a:effectLst/>
                        </a:rPr>
                        <a:t>Tl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2614.7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99.0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1003139"/>
                  </a:ext>
                </a:extLst>
              </a:tr>
            </a:tbl>
          </a:graphicData>
        </a:graphic>
      </p:graphicFrame>
      <p:sp>
        <p:nvSpPr>
          <p:cNvPr id="57" name="모서리가 둥근 직사각형 113">
            <a:extLst>
              <a:ext uri="{FF2B5EF4-FFF2-40B4-BE49-F238E27FC236}">
                <a16:creationId xmlns:a16="http://schemas.microsoft.com/office/drawing/2014/main" id="{487434C4-D46F-4157-B66B-13C4EA42BF10}"/>
              </a:ext>
            </a:extLst>
          </p:cNvPr>
          <p:cNvSpPr/>
          <p:nvPr/>
        </p:nvSpPr>
        <p:spPr>
          <a:xfrm>
            <a:off x="16155574" y="6337004"/>
            <a:ext cx="15486431" cy="83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/>
              <a:t>Table 1. Gamma energy and intensity of natural nuclides.</a:t>
            </a:r>
            <a:r>
              <a:rPr lang="ko-KR" altLang="en-US" sz="2400" b="1" dirty="0"/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527230-9792-4495-B654-246DD35E2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882" y="15781505"/>
            <a:ext cx="6088177" cy="6930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그림 6">
            <a:extLst>
              <a:ext uri="{FF2B5EF4-FFF2-40B4-BE49-F238E27FC236}">
                <a16:creationId xmlns:a16="http://schemas.microsoft.com/office/drawing/2014/main" id="{64C44BE9-4DC5-488F-BA7A-5FE0CFDA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085" y="15787190"/>
            <a:ext cx="9102920" cy="69595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모서리가 둥근 직사각형 113">
            <a:extLst>
              <a:ext uri="{FF2B5EF4-FFF2-40B4-BE49-F238E27FC236}">
                <a16:creationId xmlns:a16="http://schemas.microsoft.com/office/drawing/2014/main" id="{09DA7094-F3F1-49E4-AE55-9AFF06BD1E4D}"/>
              </a:ext>
            </a:extLst>
          </p:cNvPr>
          <p:cNvSpPr/>
          <p:nvPr/>
        </p:nvSpPr>
        <p:spPr>
          <a:xfrm>
            <a:off x="16155574" y="14873544"/>
            <a:ext cx="6150485" cy="907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/>
              <a:t>Fig. 1. In-situ gamma-ray spectroscopy for</a:t>
            </a:r>
          </a:p>
          <a:p>
            <a:r>
              <a:rPr lang="en-US" altLang="ko-KR" sz="2000" b="1" dirty="0"/>
              <a:t>         measurement of natural nuclides at sites.</a:t>
            </a:r>
            <a:endParaRPr lang="ko-KR" altLang="en-US" sz="2000" b="1" dirty="0"/>
          </a:p>
        </p:txBody>
      </p:sp>
      <p:sp>
        <p:nvSpPr>
          <p:cNvPr id="61" name="모서리가 둥근 직사각형 113">
            <a:extLst>
              <a:ext uri="{FF2B5EF4-FFF2-40B4-BE49-F238E27FC236}">
                <a16:creationId xmlns:a16="http://schemas.microsoft.com/office/drawing/2014/main" id="{ED1F4C93-6FCA-4CFE-BF73-2E379A0E273A}"/>
              </a:ext>
            </a:extLst>
          </p:cNvPr>
          <p:cNvSpPr/>
          <p:nvPr/>
        </p:nvSpPr>
        <p:spPr>
          <a:xfrm>
            <a:off x="22466215" y="14873544"/>
            <a:ext cx="9289257" cy="901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/>
              <a:t>Fig. 2. Gamma spectra of natural nuclides calculated by MCNP simulation</a:t>
            </a:r>
            <a:endParaRPr lang="ko-KR" altLang="en-US" sz="2000" b="1" dirty="0"/>
          </a:p>
        </p:txBody>
      </p:sp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2EDC8FDF-55BF-41AF-A5BC-F2B87FE89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6884"/>
              </p:ext>
            </p:extLst>
          </p:nvPr>
        </p:nvGraphicFramePr>
        <p:xfrm>
          <a:off x="16232069" y="24272043"/>
          <a:ext cx="15477457" cy="856895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8971">
                  <a:extLst>
                    <a:ext uri="{9D8B030D-6E8A-4147-A177-3AD203B41FA5}">
                      <a16:colId xmlns:a16="http://schemas.microsoft.com/office/drawing/2014/main" val="3238732490"/>
                    </a:ext>
                  </a:extLst>
                </a:gridCol>
                <a:gridCol w="2309673">
                  <a:extLst>
                    <a:ext uri="{9D8B030D-6E8A-4147-A177-3AD203B41FA5}">
                      <a16:colId xmlns:a16="http://schemas.microsoft.com/office/drawing/2014/main" val="494868608"/>
                    </a:ext>
                  </a:extLst>
                </a:gridCol>
                <a:gridCol w="2309673">
                  <a:extLst>
                    <a:ext uri="{9D8B030D-6E8A-4147-A177-3AD203B41FA5}">
                      <a16:colId xmlns:a16="http://schemas.microsoft.com/office/drawing/2014/main" val="1996490615"/>
                    </a:ext>
                  </a:extLst>
                </a:gridCol>
                <a:gridCol w="2309673">
                  <a:extLst>
                    <a:ext uri="{9D8B030D-6E8A-4147-A177-3AD203B41FA5}">
                      <a16:colId xmlns:a16="http://schemas.microsoft.com/office/drawing/2014/main" val="103472585"/>
                    </a:ext>
                  </a:extLst>
                </a:gridCol>
                <a:gridCol w="758523">
                  <a:extLst>
                    <a:ext uri="{9D8B030D-6E8A-4147-A177-3AD203B41FA5}">
                      <a16:colId xmlns:a16="http://schemas.microsoft.com/office/drawing/2014/main" val="557898183"/>
                    </a:ext>
                  </a:extLst>
                </a:gridCol>
                <a:gridCol w="2343648">
                  <a:extLst>
                    <a:ext uri="{9D8B030D-6E8A-4147-A177-3AD203B41FA5}">
                      <a16:colId xmlns:a16="http://schemas.microsoft.com/office/drawing/2014/main" val="3712375490"/>
                    </a:ext>
                  </a:extLst>
                </a:gridCol>
                <a:gridCol w="2343648">
                  <a:extLst>
                    <a:ext uri="{9D8B030D-6E8A-4147-A177-3AD203B41FA5}">
                      <a16:colId xmlns:a16="http://schemas.microsoft.com/office/drawing/2014/main" val="971818997"/>
                    </a:ext>
                  </a:extLst>
                </a:gridCol>
                <a:gridCol w="2343648">
                  <a:extLst>
                    <a:ext uri="{9D8B030D-6E8A-4147-A177-3AD203B41FA5}">
                      <a16:colId xmlns:a16="http://schemas.microsoft.com/office/drawing/2014/main" val="2520966355"/>
                    </a:ext>
                  </a:extLst>
                </a:gridCol>
              </a:tblGrid>
              <a:tr h="778995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</a:t>
                      </a:r>
                      <a:endParaRPr lang="ko-KR" sz="24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Measurement</a:t>
                      </a:r>
                      <a:endParaRPr lang="ko-KR" sz="2400" b="1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(CPS)</a:t>
                      </a:r>
                      <a:endParaRPr lang="ko-KR" sz="24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MCNP</a:t>
                      </a:r>
                      <a:endParaRPr lang="ko-KR" sz="2400" b="1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(Pulse)</a:t>
                      </a:r>
                      <a:endParaRPr lang="ko-KR" sz="24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Relative error</a:t>
                      </a:r>
                      <a:endParaRPr lang="ko-KR" sz="2400" b="1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(%)</a:t>
                      </a:r>
                      <a:endParaRPr lang="ko-KR" sz="24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No</a:t>
                      </a:r>
                      <a:endParaRPr lang="ko-KR" sz="24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Measurement</a:t>
                      </a:r>
                      <a:endParaRPr lang="ko-KR" sz="2400" b="1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(CPS)</a:t>
                      </a:r>
                      <a:endParaRPr lang="ko-KR" sz="24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MCNP</a:t>
                      </a:r>
                      <a:endParaRPr lang="ko-KR" sz="2400" b="1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(Pulse)</a:t>
                      </a:r>
                      <a:endParaRPr lang="ko-KR" sz="24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Relative error</a:t>
                      </a:r>
                      <a:endParaRPr lang="ko-KR" sz="2400" b="1" dirty="0">
                        <a:effectLst/>
                      </a:endParaRPr>
                    </a:p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(%)</a:t>
                      </a:r>
                      <a:endParaRPr lang="ko-KR" sz="24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8140940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4.62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4.55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1.49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4.07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4.07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151458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4.60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4.55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4.08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4.25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4.24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6111718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4.01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3.89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3.05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4.17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285446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4.02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3.95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1.84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4.22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1.39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7232579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3.99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3.83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3.86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4.33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4.33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5932467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4.18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4.26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1.92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4.35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4.35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0.10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3621629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4.18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1.95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4.35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4.35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7845334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8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4.33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3.18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4.43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4.31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2.62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0282760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4.23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4.19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0.94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1.78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3234012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10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4.13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4.23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2.43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1.69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772687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4.02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4.13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2.74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825271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4.13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4.24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2.61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1.12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1.14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1.57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4910148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13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4.16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4.30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3.27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1.16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1.16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5703156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4.45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4.45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1.15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1.15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828806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4.55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4.54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0.16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1.30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1.79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1898180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4.41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4.59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3.90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36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1.35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4.04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5176375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4.59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4.81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4.77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37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1.34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2.62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073941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18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4.41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4.61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4.46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1.33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1.28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751243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19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4.54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4.54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0.01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39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1.32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6716354"/>
                  </a:ext>
                </a:extLst>
              </a:tr>
              <a:tr h="389498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20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4.22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4.22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0.01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ko-KR" sz="3200" b="1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ko-KR" sz="3200" b="1" dirty="0">
                        <a:effectLst/>
                        <a:latin typeface="+mn-lt"/>
                        <a:ea typeface="Times New Roman" panose="02020603050405020304" pitchFamily="18" charset="0"/>
                        <a:cs typeface="바탕" panose="02030600000101010101" pitchFamily="18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1003139"/>
                  </a:ext>
                </a:extLst>
              </a:tr>
            </a:tbl>
          </a:graphicData>
        </a:graphic>
      </p:graphicFrame>
      <p:sp>
        <p:nvSpPr>
          <p:cNvPr id="63" name="모서리가 둥근 직사각형 113">
            <a:extLst>
              <a:ext uri="{FF2B5EF4-FFF2-40B4-BE49-F238E27FC236}">
                <a16:creationId xmlns:a16="http://schemas.microsoft.com/office/drawing/2014/main" id="{71674516-F818-48EB-93E9-3417C25CD1BB}"/>
              </a:ext>
            </a:extLst>
          </p:cNvPr>
          <p:cNvSpPr/>
          <p:nvPr/>
        </p:nvSpPr>
        <p:spPr>
          <a:xfrm>
            <a:off x="16217882" y="23261280"/>
            <a:ext cx="15491644" cy="966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/>
              <a:t>Table 2. Comparison of In-situ measurement results and MCNP simulation results in </a:t>
            </a:r>
            <a:r>
              <a:rPr lang="en-US" altLang="ko-KR" sz="2400" b="1" baseline="30000" dirty="0"/>
              <a:t>137</a:t>
            </a:r>
            <a:r>
              <a:rPr lang="en-US" altLang="ko-KR" sz="2400" b="1" dirty="0"/>
              <a:t>Cs Compton </a:t>
            </a:r>
          </a:p>
          <a:p>
            <a:r>
              <a:rPr lang="en-US" altLang="ko-KR" sz="2400" b="1" dirty="0"/>
              <a:t>           continuum area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661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912</Words>
  <Application>Microsoft Office PowerPoint</Application>
  <PresentationFormat>사용자 지정</PresentationFormat>
  <Paragraphs>356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맑은 고딕</vt:lpstr>
      <vt:lpstr>바탕</vt:lpstr>
      <vt:lpstr>휴먼모음T</vt:lpstr>
      <vt:lpstr>Arial</vt:lpstr>
      <vt:lpstr>Times New Roman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A</cp:lastModifiedBy>
  <cp:revision>143</cp:revision>
  <cp:lastPrinted>2015-10-21T05:20:53Z</cp:lastPrinted>
  <dcterms:created xsi:type="dcterms:W3CDTF">2015-10-13T02:02:11Z</dcterms:created>
  <dcterms:modified xsi:type="dcterms:W3CDTF">2022-05-11T02:04:30Z</dcterms:modified>
</cp:coreProperties>
</file>