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5"/>
  </p:notesMasterIdLst>
  <p:sldIdLst>
    <p:sldId id="256" r:id="rId2"/>
    <p:sldId id="257" r:id="rId3"/>
    <p:sldId id="333" r:id="rId4"/>
    <p:sldId id="325" r:id="rId5"/>
    <p:sldId id="309" r:id="rId6"/>
    <p:sldId id="311" r:id="rId7"/>
    <p:sldId id="283" r:id="rId8"/>
    <p:sldId id="282" r:id="rId9"/>
    <p:sldId id="297" r:id="rId10"/>
    <p:sldId id="284" r:id="rId11"/>
    <p:sldId id="294" r:id="rId12"/>
    <p:sldId id="296" r:id="rId13"/>
    <p:sldId id="303" r:id="rId14"/>
    <p:sldId id="295" r:id="rId15"/>
    <p:sldId id="285" r:id="rId16"/>
    <p:sldId id="263" r:id="rId17"/>
    <p:sldId id="262" r:id="rId18"/>
    <p:sldId id="286" r:id="rId19"/>
    <p:sldId id="261" r:id="rId20"/>
    <p:sldId id="267" r:id="rId21"/>
    <p:sldId id="264" r:id="rId22"/>
    <p:sldId id="265" r:id="rId23"/>
    <p:sldId id="260" r:id="rId24"/>
    <p:sldId id="302" r:id="rId25"/>
    <p:sldId id="287" r:id="rId26"/>
    <p:sldId id="299" r:id="rId27"/>
    <p:sldId id="317" r:id="rId28"/>
    <p:sldId id="326" r:id="rId29"/>
    <p:sldId id="318" r:id="rId30"/>
    <p:sldId id="315" r:id="rId31"/>
    <p:sldId id="319" r:id="rId32"/>
    <p:sldId id="320" r:id="rId33"/>
    <p:sldId id="323" r:id="rId34"/>
    <p:sldId id="271" r:id="rId35"/>
    <p:sldId id="343" r:id="rId36"/>
    <p:sldId id="344" r:id="rId37"/>
    <p:sldId id="345" r:id="rId38"/>
    <p:sldId id="337" r:id="rId39"/>
    <p:sldId id="338" r:id="rId40"/>
    <p:sldId id="327" r:id="rId41"/>
    <p:sldId id="328" r:id="rId42"/>
    <p:sldId id="329" r:id="rId43"/>
    <p:sldId id="330" r:id="rId44"/>
    <p:sldId id="331" r:id="rId45"/>
    <p:sldId id="307" r:id="rId46"/>
    <p:sldId id="340" r:id="rId47"/>
    <p:sldId id="341" r:id="rId48"/>
    <p:sldId id="342" r:id="rId49"/>
    <p:sldId id="346" r:id="rId50"/>
    <p:sldId id="347" r:id="rId51"/>
    <p:sldId id="321" r:id="rId52"/>
    <p:sldId id="322" r:id="rId53"/>
    <p:sldId id="259" r:id="rId54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CCBDE"/>
    <a:srgbClr val="A1A1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0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00C7FA-7563-49A8-ACAD-E239DA2D41A6}" type="datetimeFigureOut">
              <a:rPr lang="el-GR" smtClean="0"/>
              <a:pPr/>
              <a:t>28/10/2015</a:t>
            </a:fld>
            <a:endParaRPr lang="el-G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0CBF14-EFD1-47A8-A88E-BF3239554985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011066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0CBF14-EFD1-47A8-A88E-BF3239554985}" type="slidenum">
              <a:rPr lang="el-GR" smtClean="0"/>
              <a:pPr/>
              <a:t>53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4975474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DBE9A-C1FE-4837-9071-0BA9F14D820C}" type="datetimeFigureOut">
              <a:rPr lang="el-GR" smtClean="0"/>
              <a:pPr/>
              <a:t>28/10/2015</a:t>
            </a:fld>
            <a:endParaRPr lang="el-GR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E429AB-41CF-4449-AA0C-4273627F9F78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DBE9A-C1FE-4837-9071-0BA9F14D820C}" type="datetimeFigureOut">
              <a:rPr lang="el-GR" smtClean="0"/>
              <a:pPr/>
              <a:t>28/10/2015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429AB-41CF-4449-AA0C-4273627F9F78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DBE9A-C1FE-4837-9071-0BA9F14D820C}" type="datetimeFigureOut">
              <a:rPr lang="el-GR" smtClean="0"/>
              <a:pPr/>
              <a:t>28/10/2015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429AB-41CF-4449-AA0C-4273627F9F78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96084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69DBE9A-C1FE-4837-9071-0BA9F14D820C}" type="datetimeFigureOut">
              <a:rPr lang="el-GR" smtClean="0"/>
              <a:pPr/>
              <a:t>28/10/2015</a:t>
            </a:fld>
            <a:endParaRPr lang="el-GR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FE429AB-41CF-4449-AA0C-4273627F9F78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DBE9A-C1FE-4837-9071-0BA9F14D820C}" type="datetimeFigureOut">
              <a:rPr lang="el-GR" smtClean="0"/>
              <a:pPr/>
              <a:t>28/10/2015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429AB-41CF-4449-AA0C-4273627F9F78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DBE9A-C1FE-4837-9071-0BA9F14D820C}" type="datetimeFigureOut">
              <a:rPr lang="el-GR" smtClean="0"/>
              <a:pPr/>
              <a:t>28/10/2015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429AB-41CF-4449-AA0C-4273627F9F78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429AB-41CF-4449-AA0C-4273627F9F78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DBE9A-C1FE-4837-9071-0BA9F14D820C}" type="datetimeFigureOut">
              <a:rPr lang="el-GR" smtClean="0"/>
              <a:pPr/>
              <a:t>28/10/2015</a:t>
            </a:fld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DBE9A-C1FE-4837-9071-0BA9F14D820C}" type="datetimeFigureOut">
              <a:rPr lang="el-GR" smtClean="0"/>
              <a:pPr/>
              <a:t>28/10/2015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429AB-41CF-4449-AA0C-4273627F9F78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7812360" y="332656"/>
            <a:ext cx="1080721" cy="931486"/>
            <a:chOff x="2452167" y="2204864"/>
            <a:chExt cx="2840514" cy="2448272"/>
          </a:xfrm>
        </p:grpSpPr>
        <p:sp>
          <p:nvSpPr>
            <p:cNvPr id="7" name="Freeform 6"/>
            <p:cNvSpPr/>
            <p:nvPr/>
          </p:nvSpPr>
          <p:spPr>
            <a:xfrm>
              <a:off x="3636410" y="2606374"/>
              <a:ext cx="1656271" cy="523335"/>
            </a:xfrm>
            <a:custGeom>
              <a:avLst/>
              <a:gdLst>
                <a:gd name="connsiteX0" fmla="*/ 247291 w 1656271"/>
                <a:gd name="connsiteY0" fmla="*/ 139460 h 523335"/>
                <a:gd name="connsiteX1" fmla="*/ 1653396 w 1656271"/>
                <a:gd name="connsiteY1" fmla="*/ 61822 h 523335"/>
                <a:gd name="connsiteX2" fmla="*/ 230038 w 1656271"/>
                <a:gd name="connsiteY2" fmla="*/ 510395 h 523335"/>
                <a:gd name="connsiteX3" fmla="*/ 247291 w 1656271"/>
                <a:gd name="connsiteY3" fmla="*/ 139460 h 52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6271" h="523335">
                  <a:moveTo>
                    <a:pt x="247291" y="139460"/>
                  </a:moveTo>
                  <a:cubicBezTo>
                    <a:pt x="484517" y="64698"/>
                    <a:pt x="1656271" y="0"/>
                    <a:pt x="1653396" y="61822"/>
                  </a:cubicBezTo>
                  <a:cubicBezTo>
                    <a:pt x="1650521" y="123644"/>
                    <a:pt x="460076" y="497455"/>
                    <a:pt x="230038" y="510395"/>
                  </a:cubicBezTo>
                  <a:cubicBezTo>
                    <a:pt x="0" y="523335"/>
                    <a:pt x="10065" y="214222"/>
                    <a:pt x="247291" y="139460"/>
                  </a:cubicBezTo>
                  <a:close/>
                </a:path>
              </a:pathLst>
            </a:cu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l-GR"/>
            </a:p>
          </p:txBody>
        </p:sp>
        <p:sp>
          <p:nvSpPr>
            <p:cNvPr id="8" name="Freeform 7"/>
            <p:cNvSpPr/>
            <p:nvPr/>
          </p:nvSpPr>
          <p:spPr>
            <a:xfrm flipH="1">
              <a:off x="2452167" y="2606374"/>
              <a:ext cx="1656271" cy="523335"/>
            </a:xfrm>
            <a:custGeom>
              <a:avLst/>
              <a:gdLst>
                <a:gd name="connsiteX0" fmla="*/ 247291 w 1656271"/>
                <a:gd name="connsiteY0" fmla="*/ 139460 h 523335"/>
                <a:gd name="connsiteX1" fmla="*/ 1653396 w 1656271"/>
                <a:gd name="connsiteY1" fmla="*/ 61822 h 523335"/>
                <a:gd name="connsiteX2" fmla="*/ 230038 w 1656271"/>
                <a:gd name="connsiteY2" fmla="*/ 510395 h 523335"/>
                <a:gd name="connsiteX3" fmla="*/ 247291 w 1656271"/>
                <a:gd name="connsiteY3" fmla="*/ 139460 h 52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6271" h="523335">
                  <a:moveTo>
                    <a:pt x="247291" y="139460"/>
                  </a:moveTo>
                  <a:cubicBezTo>
                    <a:pt x="484517" y="64698"/>
                    <a:pt x="1656271" y="0"/>
                    <a:pt x="1653396" y="61822"/>
                  </a:cubicBezTo>
                  <a:cubicBezTo>
                    <a:pt x="1650521" y="123644"/>
                    <a:pt x="460076" y="497455"/>
                    <a:pt x="230038" y="510395"/>
                  </a:cubicBezTo>
                  <a:cubicBezTo>
                    <a:pt x="0" y="523335"/>
                    <a:pt x="10065" y="214222"/>
                    <a:pt x="247291" y="139460"/>
                  </a:cubicBezTo>
                  <a:close/>
                </a:path>
              </a:pathLst>
            </a:cu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l-GR"/>
            </a:p>
          </p:txBody>
        </p:sp>
        <p:sp>
          <p:nvSpPr>
            <p:cNvPr id="9" name="Oval 8"/>
            <p:cNvSpPr/>
            <p:nvPr/>
          </p:nvSpPr>
          <p:spPr>
            <a:xfrm>
              <a:off x="3676303" y="2204864"/>
              <a:ext cx="432048" cy="432048"/>
            </a:xfrm>
            <a:prstGeom prst="ellipse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l-GR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3676303" y="3212976"/>
              <a:ext cx="432048" cy="1440160"/>
            </a:xfrm>
            <a:prstGeom prst="rect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l-GR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DBE9A-C1FE-4837-9071-0BA9F14D820C}" type="datetimeFigureOut">
              <a:rPr lang="el-GR" smtClean="0"/>
              <a:pPr/>
              <a:t>28/10/2015</a:t>
            </a:fld>
            <a:endParaRPr lang="el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429AB-41CF-4449-AA0C-4273627F9F78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69DBE9A-C1FE-4837-9071-0BA9F14D820C}" type="datetimeFigureOut">
              <a:rPr lang="el-GR" smtClean="0"/>
              <a:pPr/>
              <a:t>28/10/2015</a:t>
            </a:fld>
            <a:endParaRPr lang="el-G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FE429AB-41CF-4449-AA0C-4273627F9F78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DBE9A-C1FE-4837-9071-0BA9F14D820C}" type="datetimeFigureOut">
              <a:rPr lang="el-GR" smtClean="0"/>
              <a:pPr/>
              <a:t>28/10/2015</a:t>
            </a:fld>
            <a:endParaRPr lang="el-G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E429AB-41CF-4449-AA0C-4273627F9F78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69DBE9A-C1FE-4837-9071-0BA9F14D820C}" type="datetimeFigureOut">
              <a:rPr lang="el-GR" smtClean="0"/>
              <a:pPr/>
              <a:t>28/10/2015</a:t>
            </a:fld>
            <a:endParaRPr lang="el-G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l-GR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FE429AB-41CF-4449-AA0C-4273627F9F78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3" r:id="rId12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1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gif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6.gif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gif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13" Type="http://schemas.openxmlformats.org/officeDocument/2006/relationships/image" Target="../media/image79.png"/><Relationship Id="rId3" Type="http://schemas.openxmlformats.org/officeDocument/2006/relationships/image" Target="../media/image69.png"/><Relationship Id="rId7" Type="http://schemas.openxmlformats.org/officeDocument/2006/relationships/image" Target="../media/image73.png"/><Relationship Id="rId12" Type="http://schemas.openxmlformats.org/officeDocument/2006/relationships/image" Target="../media/image78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2.png"/><Relationship Id="rId11" Type="http://schemas.openxmlformats.org/officeDocument/2006/relationships/image" Target="../media/image77.jpeg"/><Relationship Id="rId5" Type="http://schemas.openxmlformats.org/officeDocument/2006/relationships/image" Target="../media/image71.png"/><Relationship Id="rId10" Type="http://schemas.openxmlformats.org/officeDocument/2006/relationships/image" Target="../media/image76.png"/><Relationship Id="rId4" Type="http://schemas.openxmlformats.org/officeDocument/2006/relationships/image" Target="../media/image70.png"/><Relationship Id="rId9" Type="http://schemas.openxmlformats.org/officeDocument/2006/relationships/image" Target="../media/image7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image" Target="../media/image85.jpeg"/><Relationship Id="rId7" Type="http://schemas.openxmlformats.org/officeDocument/2006/relationships/image" Target="../media/image89.pn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8.png"/><Relationship Id="rId5" Type="http://schemas.openxmlformats.org/officeDocument/2006/relationships/image" Target="../media/image87.jpeg"/><Relationship Id="rId10" Type="http://schemas.openxmlformats.org/officeDocument/2006/relationships/image" Target="../media/image92.png"/><Relationship Id="rId4" Type="http://schemas.openxmlformats.org/officeDocument/2006/relationships/image" Target="../media/image86.jpeg"/><Relationship Id="rId9" Type="http://schemas.openxmlformats.org/officeDocument/2006/relationships/image" Target="../media/image9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7.png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gi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1.png"/><Relationship Id="rId4" Type="http://schemas.openxmlformats.org/officeDocument/2006/relationships/image" Target="../media/image100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04.wmf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23.wmf"/><Relationship Id="rId4" Type="http://schemas.openxmlformats.org/officeDocument/2006/relationships/oleObject" Target="../embeddings/Microsoft_Word_97_-_2003___1.doc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9.jpeg"/><Relationship Id="rId3" Type="http://schemas.openxmlformats.org/officeDocument/2006/relationships/image" Target="../media/image125.png"/><Relationship Id="rId7" Type="http://schemas.openxmlformats.org/officeDocument/2006/relationships/image" Target="../media/image1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7.png"/><Relationship Id="rId5" Type="http://schemas.openxmlformats.org/officeDocument/2006/relationships/image" Target="../media/image126.png"/><Relationship Id="rId4" Type="http://schemas.openxmlformats.org/officeDocument/2006/relationships/hyperlink" Target="http://www.skku.edu/new_home/eng/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5013176"/>
            <a:ext cx="8305800" cy="1224136"/>
          </a:xfrm>
        </p:spPr>
        <p:txBody>
          <a:bodyPr/>
          <a:lstStyle/>
          <a:p>
            <a:r>
              <a:rPr lang="en-US" sz="2800" dirty="0" smtClean="0">
                <a:solidFill>
                  <a:schemeClr val="tx1"/>
                </a:solidFill>
              </a:rPr>
              <a:t>CHAI, </a:t>
            </a:r>
            <a:r>
              <a:rPr lang="en-US" sz="2800" dirty="0" err="1" smtClean="0">
                <a:solidFill>
                  <a:schemeClr val="tx1"/>
                </a:solidFill>
              </a:rPr>
              <a:t>Jong</a:t>
            </a:r>
            <a:r>
              <a:rPr lang="en-US" sz="2800" dirty="0" smtClean="0">
                <a:solidFill>
                  <a:schemeClr val="tx1"/>
                </a:solidFill>
              </a:rPr>
              <a:t>-</a:t>
            </a:r>
            <a:r>
              <a:rPr lang="en-US" sz="2800" dirty="0" err="1" smtClean="0">
                <a:solidFill>
                  <a:schemeClr val="tx1"/>
                </a:solidFill>
              </a:rPr>
              <a:t>Seo</a:t>
            </a:r>
            <a:endParaRPr lang="en-US" sz="2800" dirty="0" smtClean="0">
              <a:solidFill>
                <a:schemeClr val="tx1"/>
              </a:solidFill>
            </a:endParaRPr>
          </a:p>
          <a:p>
            <a:r>
              <a:rPr lang="en-US" sz="2800" dirty="0" err="1" smtClean="0">
                <a:solidFill>
                  <a:schemeClr val="tx1"/>
                </a:solidFill>
              </a:rPr>
              <a:t>Sungkyunkwan</a:t>
            </a:r>
            <a:r>
              <a:rPr lang="en-US" sz="2800" dirty="0" smtClean="0">
                <a:solidFill>
                  <a:schemeClr val="tx1"/>
                </a:solidFill>
              </a:rPr>
              <a:t> University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512" y="1340768"/>
            <a:ext cx="8748464" cy="1981200"/>
          </a:xfrm>
        </p:spPr>
        <p:txBody>
          <a:bodyPr/>
          <a:lstStyle/>
          <a:p>
            <a:r>
              <a:rPr lang="en-US" dirty="0" smtClean="0"/>
              <a:t>Korean Cyclotrons </a:t>
            </a:r>
            <a:br>
              <a:rPr lang="en-US" dirty="0" smtClean="0"/>
            </a:br>
            <a:r>
              <a:rPr lang="en-US" dirty="0" smtClean="0"/>
              <a:t>in  </a:t>
            </a:r>
            <a:r>
              <a:rPr lang="en-US" altLang="ko-KR" dirty="0" smtClean="0"/>
              <a:t>Present</a:t>
            </a:r>
            <a:r>
              <a:rPr lang="ko-KR" altLang="en-US" dirty="0" smtClean="0"/>
              <a:t> </a:t>
            </a:r>
            <a:r>
              <a:rPr lang="en-US" dirty="0" smtClean="0"/>
              <a:t> and Future</a:t>
            </a:r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683568" y="404664"/>
            <a:ext cx="4248472" cy="5619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KIRAMS-13 Cyclotron (2)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683568" y="112474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dirty="0" smtClean="0">
                <a:ea typeface="궁서" pitchFamily="18" charset="-127"/>
              </a:rPr>
              <a:t>Beam Energy :  13 </a:t>
            </a:r>
            <a:r>
              <a:rPr lang="en-US" altLang="ko-KR" dirty="0" err="1" smtClean="0">
                <a:ea typeface="궁서" pitchFamily="18" charset="-127"/>
              </a:rPr>
              <a:t>MeV</a:t>
            </a:r>
            <a:endParaRPr lang="en-US" altLang="ko-KR" dirty="0" smtClean="0">
              <a:ea typeface="궁서" pitchFamily="18" charset="-127"/>
            </a:endParaRPr>
          </a:p>
          <a:p>
            <a:pPr>
              <a:spcBef>
                <a:spcPct val="50000"/>
              </a:spcBef>
            </a:pPr>
            <a:r>
              <a:rPr lang="en-US" altLang="ko-KR" dirty="0" smtClean="0">
                <a:ea typeface="궁서" pitchFamily="18" charset="-127"/>
              </a:rPr>
              <a:t>Particles  : Proton</a:t>
            </a:r>
          </a:p>
          <a:p>
            <a:pPr>
              <a:spcBef>
                <a:spcPct val="50000"/>
              </a:spcBef>
            </a:pPr>
            <a:r>
              <a:rPr lang="en-US" altLang="ko-KR" dirty="0" smtClean="0">
                <a:ea typeface="궁서" pitchFamily="18" charset="-127"/>
              </a:rPr>
              <a:t>Beam Current : 70 ㎂</a:t>
            </a:r>
            <a:endParaRPr lang="en-US" altLang="ko-KR" dirty="0">
              <a:ea typeface="궁서" pitchFamily="18" charset="-127"/>
            </a:endParaRPr>
          </a:p>
        </p:txBody>
      </p:sp>
      <p:pic>
        <p:nvPicPr>
          <p:cNvPr id="7" name="Picture 4" descr="측정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140968"/>
            <a:ext cx="3551813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1" descr="DSC0066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764704"/>
            <a:ext cx="2994157" cy="224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 descr="coverview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2132856"/>
            <a:ext cx="2592288" cy="274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" descr="DSCN093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3068960"/>
            <a:ext cx="2448272" cy="1836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6" descr="new-ion-sourc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67944" y="5157192"/>
            <a:ext cx="4752727" cy="814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DSC_577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124744"/>
            <a:ext cx="3192463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8" descr="fig-centralEMa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1" y="3501008"/>
            <a:ext cx="2376265" cy="2187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fig-BeamOrbit-h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3717032"/>
            <a:ext cx="2304256" cy="220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P101009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1" y="1412776"/>
            <a:ext cx="2496277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13_EFiel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91880" y="692696"/>
            <a:ext cx="2664296" cy="2088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하차 시작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908720"/>
            <a:ext cx="4752528" cy="3564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6" descr="1차 진공테스트 준비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1988840"/>
            <a:ext cx="3240360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6788" y="428625"/>
            <a:ext cx="3605212" cy="550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28625"/>
            <a:ext cx="3714750" cy="549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yclotron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19" y="1628800"/>
            <a:ext cx="3545326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 descr="DSC_2605"/>
          <p:cNvPicPr>
            <a:picLocks noChangeAspect="1" noChangeArrowheads="1"/>
          </p:cNvPicPr>
          <p:nvPr/>
        </p:nvPicPr>
        <p:blipFill>
          <a:blip r:embed="rId3" cstate="print"/>
          <a:srcRect l="4329" t="5833" r="4408" b="5988"/>
          <a:stretch>
            <a:fillRect/>
          </a:stretch>
        </p:blipFill>
        <p:spPr bwMode="auto">
          <a:xfrm>
            <a:off x="3851920" y="1628800"/>
            <a:ext cx="4968552" cy="3806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26" descr="cop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196752"/>
            <a:ext cx="6840760" cy="4712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1027"/>
          <p:cNvSpPr txBox="1">
            <a:spLocks noChangeArrowheads="1"/>
          </p:cNvSpPr>
          <p:nvPr/>
        </p:nvSpPr>
        <p:spPr bwMode="auto">
          <a:xfrm>
            <a:off x="1259632" y="548680"/>
            <a:ext cx="64190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2800" dirty="0"/>
              <a:t>Regional Cyclotron Center  in KOREA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KIRAMS-30  Development</a:t>
            </a:r>
            <a:endParaRPr lang="el-GR" dirty="0"/>
          </a:p>
        </p:txBody>
      </p:sp>
      <p:graphicFrame>
        <p:nvGraphicFramePr>
          <p:cNvPr id="76801" name="Object 4"/>
          <p:cNvGraphicFramePr>
            <a:graphicFrameLocks noChangeAspect="1"/>
          </p:cNvGraphicFramePr>
          <p:nvPr/>
        </p:nvGraphicFramePr>
        <p:xfrm>
          <a:off x="5148064" y="332656"/>
          <a:ext cx="2913062" cy="3884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13" name="비트맵 이미지" r:id="rId3" imgW="4571429" imgH="6095238" progId="PBrush">
                  <p:embed/>
                </p:oleObj>
              </mc:Choice>
              <mc:Fallback>
                <p:oleObj name="비트맵 이미지" r:id="rId3" imgW="4571429" imgH="6095238" progId="PBrush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064" y="332656"/>
                        <a:ext cx="2913062" cy="3884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KIRAMS 30 – General Specifications</a:t>
            </a:r>
            <a:endParaRPr lang="el-G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3851920" y="1916832"/>
          <a:ext cx="4931028" cy="1962912"/>
        </p:xfrm>
        <a:graphic>
          <a:graphicData uri="http://schemas.openxmlformats.org/drawingml/2006/table">
            <a:tbl>
              <a:tblPr/>
              <a:tblGrid>
                <a:gridCol w="2465514"/>
                <a:gridCol w="2465514"/>
              </a:tblGrid>
              <a:tr h="222885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noProof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General Specifications</a:t>
                      </a:r>
                      <a:endParaRPr lang="en-US" sz="1200" noProof="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Comic Sans M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</a:tr>
              <a:tr h="2228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Type of Accelerated Ions</a:t>
                      </a:r>
                      <a:endParaRPr lang="el-GR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Comic Sans M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Negative Hydrogen</a:t>
                      </a:r>
                      <a:endParaRPr lang="el-GR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Comic Sans M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8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Extraction method</a:t>
                      </a:r>
                      <a:endParaRPr lang="el-GR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Comic Sans M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Stripper carbon foil</a:t>
                      </a:r>
                      <a:endParaRPr lang="el-GR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Comic Sans M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8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noProof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Beam Energy(proton)</a:t>
                      </a:r>
                      <a:endParaRPr lang="en-US" sz="1200" noProof="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Comic Sans M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noProof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15 ~ 30 MeV</a:t>
                      </a:r>
                      <a:endParaRPr lang="en-US" sz="1200" noProof="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Comic Sans M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8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Beam Current(proton)</a:t>
                      </a:r>
                      <a:endParaRPr lang="el-GR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Comic Sans M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Guaranteed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 </a:t>
                      </a:r>
                      <a:r>
                        <a:rPr lang="el-GR" sz="16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3</a:t>
                      </a:r>
                      <a:r>
                        <a:rPr lang="el-GR" sz="16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00 </a:t>
                      </a:r>
                      <a:r>
                        <a:rPr lang="el-GR" sz="16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uA</a:t>
                      </a:r>
                      <a:endParaRPr lang="el-GR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Comic Sans M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8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No. of Beam lines</a:t>
                      </a:r>
                      <a:endParaRPr lang="el-GR" sz="1200">
                        <a:solidFill>
                          <a:schemeClr val="tx1"/>
                        </a:solidFill>
                        <a:latin typeface="+mn-lt"/>
                        <a:ea typeface="Calibri"/>
                        <a:cs typeface="Comic Sans M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4</a:t>
                      </a:r>
                      <a:endParaRPr lang="el-GR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Comic Sans M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8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Dual beam</a:t>
                      </a:r>
                      <a:endParaRPr lang="el-GR" sz="1200">
                        <a:solidFill>
                          <a:schemeClr val="tx1"/>
                        </a:solidFill>
                        <a:latin typeface="+mn-lt"/>
                        <a:ea typeface="Calibri"/>
                        <a:cs typeface="Comic Sans M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noProof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available</a:t>
                      </a:r>
                      <a:endParaRPr lang="en-US" sz="1200" noProof="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Comic Sans M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5" name="Picture 4" descr="cyclo-beam-t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3717032"/>
            <a:ext cx="5843543" cy="30598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51520" y="260648"/>
            <a:ext cx="8229600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altLang="ko-KR" sz="4200" dirty="0">
              <a:solidFill>
                <a:schemeClr val="bg2"/>
              </a:solidFill>
            </a:endParaRPr>
          </a:p>
        </p:txBody>
      </p: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468313" y="1482725"/>
            <a:ext cx="8369300" cy="4899025"/>
            <a:chOff x="330" y="753"/>
            <a:chExt cx="5272" cy="3086"/>
          </a:xfrm>
        </p:grpSpPr>
        <p:sp>
          <p:nvSpPr>
            <p:cNvPr id="6" name="Line 4"/>
            <p:cNvSpPr>
              <a:spLocks noChangeShapeType="1"/>
            </p:cNvSpPr>
            <p:nvPr/>
          </p:nvSpPr>
          <p:spPr bwMode="auto">
            <a:xfrm>
              <a:off x="2880" y="1207"/>
              <a:ext cx="0" cy="235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 dirty="0">
                <a:solidFill>
                  <a:schemeClr val="bg2"/>
                </a:solidFill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930" y="1933"/>
              <a:ext cx="3719" cy="817"/>
            </a:xfrm>
            <a:prstGeom prst="rect">
              <a:avLst/>
            </a:prstGeom>
            <a:gradFill rotWithShape="1">
              <a:gsLst>
                <a:gs pos="0">
                  <a:srgbClr val="FFFF99"/>
                </a:gs>
                <a:gs pos="100000">
                  <a:schemeClr val="accent1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altLang="ko-KR" sz="1800" dirty="0">
                <a:solidFill>
                  <a:schemeClr val="bg2"/>
                </a:solidFill>
              </a:endParaRPr>
            </a:p>
            <a:p>
              <a:pPr algn="ctr"/>
              <a:r>
                <a:rPr lang="en-US" altLang="ko-KR" sz="1800" dirty="0">
                  <a:solidFill>
                    <a:schemeClr val="bg2"/>
                  </a:solidFill>
                </a:rPr>
                <a:t>Vacuum Chamber </a:t>
              </a:r>
              <a:r>
                <a:rPr lang="en-US" altLang="ko-KR" sz="1200" dirty="0">
                  <a:solidFill>
                    <a:schemeClr val="bg2"/>
                  </a:solidFill>
                </a:rPr>
                <a:t>( shape, degree of vacuum : &lt; 5x10</a:t>
              </a:r>
              <a:r>
                <a:rPr lang="en-US" altLang="ko-KR" sz="1200" baseline="30000" dirty="0">
                  <a:solidFill>
                    <a:schemeClr val="bg2"/>
                  </a:solidFill>
                </a:rPr>
                <a:t>-7</a:t>
              </a:r>
              <a:r>
                <a:rPr lang="en-US" altLang="ko-KR" sz="1200" dirty="0">
                  <a:solidFill>
                    <a:schemeClr val="bg2"/>
                  </a:solidFill>
                </a:rPr>
                <a:t> </a:t>
              </a:r>
              <a:r>
                <a:rPr lang="en-US" altLang="ko-KR" sz="1200" dirty="0" err="1">
                  <a:solidFill>
                    <a:schemeClr val="bg2"/>
                  </a:solidFill>
                </a:rPr>
                <a:t>torr</a:t>
              </a:r>
              <a:r>
                <a:rPr lang="en-US" altLang="ko-KR" sz="1200" dirty="0">
                  <a:solidFill>
                    <a:schemeClr val="bg2"/>
                  </a:solidFill>
                </a:rPr>
                <a:t> )</a:t>
              </a:r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>
              <a:off x="2078" y="754"/>
              <a:ext cx="1587" cy="45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altLang="ko-KR" sz="1800" dirty="0" smtClean="0">
                  <a:solidFill>
                    <a:schemeClr val="bg2"/>
                  </a:solidFill>
                </a:rPr>
                <a:t>Multi-cusp </a:t>
              </a:r>
              <a:r>
                <a:rPr lang="en-US" altLang="ko-KR" sz="1800" dirty="0">
                  <a:solidFill>
                    <a:schemeClr val="bg2"/>
                  </a:solidFill>
                </a:rPr>
                <a:t>Ion source</a:t>
              </a:r>
              <a:br>
                <a:rPr lang="en-US" altLang="ko-KR" sz="1800" dirty="0">
                  <a:solidFill>
                    <a:schemeClr val="bg2"/>
                  </a:solidFill>
                </a:rPr>
              </a:br>
              <a:r>
                <a:rPr lang="en-US" altLang="ko-KR" sz="1200" b="1" dirty="0">
                  <a:solidFill>
                    <a:schemeClr val="bg2"/>
                  </a:solidFill>
                </a:rPr>
                <a:t>Extraction Current,</a:t>
              </a:r>
              <a:br>
                <a:rPr lang="en-US" altLang="ko-KR" sz="1200" b="1" dirty="0">
                  <a:solidFill>
                    <a:schemeClr val="bg2"/>
                  </a:solidFill>
                </a:rPr>
              </a:br>
              <a:r>
                <a:rPr lang="en-US" altLang="ko-KR" sz="1200" b="1" dirty="0">
                  <a:solidFill>
                    <a:schemeClr val="bg2"/>
                  </a:solidFill>
                </a:rPr>
                <a:t>Extraction Energy</a:t>
              </a: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1746" y="1298"/>
              <a:ext cx="2268" cy="45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altLang="ko-KR" sz="1800" dirty="0">
                  <a:solidFill>
                    <a:schemeClr val="bg2"/>
                  </a:solidFill>
                </a:rPr>
                <a:t>Injection </a:t>
              </a:r>
              <a:r>
                <a:rPr lang="en-US" altLang="ko-KR" sz="1800" dirty="0" smtClean="0">
                  <a:solidFill>
                    <a:schemeClr val="bg2"/>
                  </a:solidFill>
                </a:rPr>
                <a:t>System (LEBT)</a:t>
              </a:r>
              <a:endParaRPr lang="en-US" altLang="ko-KR" sz="1800" dirty="0">
                <a:solidFill>
                  <a:schemeClr val="bg2"/>
                </a:solidFill>
              </a:endParaRPr>
            </a:p>
            <a:p>
              <a:pPr algn="ctr"/>
              <a:r>
                <a:rPr lang="en-US" altLang="ko-KR" sz="1200" dirty="0">
                  <a:solidFill>
                    <a:schemeClr val="bg2"/>
                  </a:solidFill>
                </a:rPr>
                <a:t>Steering, Focusing Units; </a:t>
              </a:r>
              <a:r>
                <a:rPr lang="en-US" altLang="ko-KR" sz="1200" dirty="0" err="1">
                  <a:solidFill>
                    <a:schemeClr val="bg2"/>
                  </a:solidFill>
                </a:rPr>
                <a:t>Buncher</a:t>
              </a:r>
              <a:r>
                <a:rPr lang="en-US" altLang="ko-KR" sz="1200" dirty="0">
                  <a:solidFill>
                    <a:schemeClr val="bg2"/>
                  </a:solidFill>
                </a:rPr>
                <a:t>; Inflector</a:t>
              </a:r>
            </a:p>
            <a:p>
              <a:pPr algn="ctr"/>
              <a:r>
                <a:rPr lang="en-US" altLang="ko-KR" sz="1200" b="1" dirty="0">
                  <a:solidFill>
                    <a:schemeClr val="bg2"/>
                  </a:solidFill>
                </a:rPr>
                <a:t>Injection efficiency (Low loss, Beam matching)</a:t>
              </a: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692" y="1798"/>
              <a:ext cx="2096" cy="408"/>
            </a:xfrm>
            <a:prstGeom prst="rect">
              <a:avLst/>
            </a:prstGeom>
            <a:gradFill rotWithShape="1">
              <a:gsLst>
                <a:gs pos="0">
                  <a:srgbClr val="FFFF99"/>
                </a:gs>
                <a:gs pos="100000">
                  <a:schemeClr val="accent1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altLang="ko-KR" sz="1800" dirty="0">
                  <a:solidFill>
                    <a:schemeClr val="bg2"/>
                  </a:solidFill>
                </a:rPr>
                <a:t>Magnet system</a:t>
              </a:r>
            </a:p>
            <a:p>
              <a:pPr algn="ctr"/>
              <a:r>
                <a:rPr lang="en-US" altLang="ko-KR" sz="1200" dirty="0">
                  <a:solidFill>
                    <a:schemeClr val="bg2"/>
                  </a:solidFill>
                </a:rPr>
                <a:t>Return Yoke, Coil, Hill/Valley </a:t>
              </a:r>
              <a:r>
                <a:rPr lang="en-US" altLang="ko-KR" sz="1200" dirty="0" smtClean="0">
                  <a:solidFill>
                    <a:schemeClr val="bg2"/>
                  </a:solidFill>
                </a:rPr>
                <a:t>Structure</a:t>
              </a:r>
              <a:r>
                <a:rPr lang="en-US" altLang="ko-KR" sz="1200" dirty="0">
                  <a:solidFill>
                    <a:schemeClr val="bg2"/>
                  </a:solidFill>
                </a:rPr>
                <a:t/>
              </a:r>
              <a:br>
                <a:rPr lang="en-US" altLang="ko-KR" sz="1200" dirty="0">
                  <a:solidFill>
                    <a:schemeClr val="bg2"/>
                  </a:solidFill>
                </a:rPr>
              </a:br>
              <a:r>
                <a:rPr lang="en-US" altLang="ko-KR" sz="1200" b="1" dirty="0">
                  <a:solidFill>
                    <a:schemeClr val="bg2"/>
                  </a:solidFill>
                </a:rPr>
                <a:t>B</a:t>
              </a:r>
              <a:r>
                <a:rPr lang="en-US" altLang="ko-KR" sz="900" b="1" dirty="0">
                  <a:solidFill>
                    <a:schemeClr val="bg2"/>
                  </a:solidFill>
                </a:rPr>
                <a:t>0</a:t>
              </a:r>
              <a:r>
                <a:rPr lang="en-US" altLang="ko-KR" sz="1200" b="1" dirty="0">
                  <a:solidFill>
                    <a:schemeClr val="bg2"/>
                  </a:solidFill>
                </a:rPr>
                <a:t>, </a:t>
              </a:r>
              <a:r>
                <a:rPr lang="en-US" altLang="ko-KR" sz="1200" b="1" dirty="0" err="1">
                  <a:solidFill>
                    <a:schemeClr val="bg2"/>
                  </a:solidFill>
                </a:rPr>
                <a:t>R</a:t>
              </a:r>
              <a:r>
                <a:rPr lang="en-US" altLang="ko-KR" sz="900" b="1" dirty="0" err="1">
                  <a:solidFill>
                    <a:schemeClr val="bg2"/>
                  </a:solidFill>
                </a:rPr>
                <a:t>ext</a:t>
              </a:r>
              <a:r>
                <a:rPr lang="en-US" altLang="ko-KR" sz="1200" b="1" dirty="0">
                  <a:solidFill>
                    <a:schemeClr val="bg2"/>
                  </a:solidFill>
                </a:rPr>
                <a:t>, Isochronous &amp; Axial Focusing</a:t>
              </a:r>
              <a:endParaRPr lang="en-US" altLang="ko-KR" sz="900" b="1" dirty="0">
                <a:solidFill>
                  <a:schemeClr val="bg2"/>
                </a:solidFill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2925" y="1842"/>
              <a:ext cx="2087" cy="454"/>
            </a:xfrm>
            <a:prstGeom prst="rect">
              <a:avLst/>
            </a:prstGeom>
            <a:gradFill rotWithShape="1">
              <a:gsLst>
                <a:gs pos="0">
                  <a:srgbClr val="FFFF99"/>
                </a:gs>
                <a:gs pos="100000">
                  <a:schemeClr val="accent1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altLang="ko-KR" sz="1800">
                  <a:solidFill>
                    <a:schemeClr val="bg2"/>
                  </a:solidFill>
                </a:rPr>
                <a:t>RF system</a:t>
              </a:r>
              <a:br>
                <a:rPr lang="en-US" altLang="ko-KR" sz="1800">
                  <a:solidFill>
                    <a:schemeClr val="bg2"/>
                  </a:solidFill>
                </a:rPr>
              </a:br>
              <a:r>
                <a:rPr lang="en-US" altLang="ko-KR" sz="1200">
                  <a:solidFill>
                    <a:schemeClr val="bg2"/>
                  </a:solidFill>
                </a:rPr>
                <a:t>RF structure, Coupling, Tuning, Pickup, AMP</a:t>
              </a:r>
            </a:p>
            <a:p>
              <a:pPr algn="ctr"/>
              <a:r>
                <a:rPr lang="en-US" altLang="ko-KR" sz="1200" b="1">
                  <a:solidFill>
                    <a:schemeClr val="bg2"/>
                  </a:solidFill>
                </a:rPr>
                <a:t>f</a:t>
              </a:r>
              <a:r>
                <a:rPr lang="en-US" altLang="ko-KR" sz="900" b="1">
                  <a:solidFill>
                    <a:schemeClr val="bg2"/>
                  </a:solidFill>
                </a:rPr>
                <a:t>rf</a:t>
              </a:r>
              <a:r>
                <a:rPr lang="en-US" altLang="ko-KR" sz="1200" b="1">
                  <a:solidFill>
                    <a:schemeClr val="bg2"/>
                  </a:solidFill>
                </a:rPr>
                <a:t>, Dee voltage, Gain/turn, PA power</a:t>
              </a: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>
              <a:off x="2079" y="2614"/>
              <a:ext cx="1587" cy="408"/>
            </a:xfrm>
            <a:prstGeom prst="rect">
              <a:avLst/>
            </a:prstGeom>
            <a:solidFill>
              <a:srgbClr val="C0B7F5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altLang="ko-KR" sz="1800">
                  <a:solidFill>
                    <a:schemeClr val="bg2"/>
                  </a:solidFill>
                </a:rPr>
                <a:t>Extraction System</a:t>
              </a:r>
            </a:p>
            <a:p>
              <a:pPr algn="ctr"/>
              <a:r>
                <a:rPr lang="en-US" altLang="ko-KR" sz="1200">
                  <a:solidFill>
                    <a:schemeClr val="bg2"/>
                  </a:solidFill>
                </a:rPr>
                <a:t>2 steering magnet,</a:t>
              </a:r>
              <a:br>
                <a:rPr lang="en-US" altLang="ko-KR" sz="1200">
                  <a:solidFill>
                    <a:schemeClr val="bg2"/>
                  </a:solidFill>
                </a:rPr>
              </a:br>
              <a:r>
                <a:rPr lang="en-US" altLang="ko-KR" sz="1200">
                  <a:solidFill>
                    <a:schemeClr val="bg2"/>
                  </a:solidFill>
                </a:rPr>
                <a:t>2 carbon foil loader</a:t>
              </a:r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auto">
            <a:xfrm>
              <a:off x="657" y="3158"/>
              <a:ext cx="1225" cy="227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rgbClr val="C0B7F5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altLang="ko-KR" sz="1800">
                  <a:solidFill>
                    <a:schemeClr val="bg2"/>
                  </a:solidFill>
                </a:rPr>
                <a:t>Vacuum System</a:t>
              </a:r>
            </a:p>
          </p:txBody>
        </p:sp>
        <p:cxnSp>
          <p:nvCxnSpPr>
            <p:cNvPr id="14" name="AutoShape 12"/>
            <p:cNvCxnSpPr>
              <a:cxnSpLocks noChangeShapeType="1"/>
              <a:stCxn id="8" idx="1"/>
              <a:endCxn id="13" idx="1"/>
            </p:cNvCxnSpPr>
            <p:nvPr/>
          </p:nvCxnSpPr>
          <p:spPr bwMode="auto">
            <a:xfrm rot="10800000" flipV="1">
              <a:off x="657" y="981"/>
              <a:ext cx="1421" cy="2291"/>
            </a:xfrm>
            <a:prstGeom prst="bentConnector3">
              <a:avLst>
                <a:gd name="adj1" fmla="val 110134"/>
              </a:avLst>
            </a:prstGeom>
            <a:noFill/>
            <a:ln w="9525">
              <a:solidFill>
                <a:schemeClr val="tx1"/>
              </a:solidFill>
              <a:miter lim="800000"/>
              <a:headEnd type="none" w="lg" len="med"/>
              <a:tailEnd type="stealth" w="lg" len="med"/>
            </a:ln>
          </p:spPr>
        </p:cxnSp>
        <p:sp>
          <p:nvSpPr>
            <p:cNvPr id="15" name="Rectangle 13"/>
            <p:cNvSpPr>
              <a:spLocks noChangeArrowheads="1"/>
            </p:cNvSpPr>
            <p:nvPr/>
          </p:nvSpPr>
          <p:spPr bwMode="auto">
            <a:xfrm>
              <a:off x="2078" y="3088"/>
              <a:ext cx="1587" cy="363"/>
            </a:xfrm>
            <a:prstGeom prst="rect">
              <a:avLst/>
            </a:prstGeom>
            <a:solidFill>
              <a:srgbClr val="C0B7F5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altLang="ko-KR" sz="1800">
                  <a:solidFill>
                    <a:schemeClr val="bg2"/>
                  </a:solidFill>
                </a:rPr>
                <a:t>Beam Transport Line</a:t>
              </a:r>
            </a:p>
            <a:p>
              <a:pPr algn="ctr"/>
              <a:r>
                <a:rPr lang="en-US" altLang="ko-KR" sz="1200">
                  <a:solidFill>
                    <a:schemeClr val="bg2"/>
                  </a:solidFill>
                </a:rPr>
                <a:t>Switching Magnet,Quadrupoles</a:t>
              </a: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1876" y="3521"/>
              <a:ext cx="1995" cy="318"/>
            </a:xfrm>
            <a:prstGeom prst="rect">
              <a:avLst/>
            </a:prstGeom>
            <a:gradFill rotWithShape="1">
              <a:gsLst>
                <a:gs pos="0">
                  <a:srgbClr val="CCFFCC"/>
                </a:gs>
                <a:gs pos="100000">
                  <a:srgbClr val="C0B7F5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altLang="ko-KR" sz="1800">
                  <a:solidFill>
                    <a:schemeClr val="bg2"/>
                  </a:solidFill>
                </a:rPr>
                <a:t>Target System</a:t>
              </a:r>
            </a:p>
            <a:p>
              <a:pPr algn="ctr"/>
              <a:r>
                <a:rPr lang="en-US" altLang="ko-KR" sz="1200">
                  <a:solidFill>
                    <a:schemeClr val="bg2"/>
                  </a:solidFill>
                </a:rPr>
                <a:t>Liquid : F-18 ; Gas : C-11</a:t>
              </a: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4150" y="799"/>
              <a:ext cx="1451" cy="227"/>
            </a:xfrm>
            <a:prstGeom prst="rect">
              <a:avLst/>
            </a:prstGeom>
            <a:gradFill rotWithShape="1">
              <a:gsLst>
                <a:gs pos="0">
                  <a:srgbClr val="FFFF99"/>
                </a:gs>
                <a:gs pos="100000">
                  <a:srgbClr val="C0B7F5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altLang="ko-KR" sz="1800">
                  <a:solidFill>
                    <a:schemeClr val="bg2"/>
                  </a:solidFill>
                </a:rPr>
                <a:t>Control System</a:t>
              </a:r>
            </a:p>
          </p:txBody>
        </p:sp>
        <p:sp>
          <p:nvSpPr>
            <p:cNvPr id="18" name="Rectangle 16"/>
            <p:cNvSpPr>
              <a:spLocks noChangeArrowheads="1"/>
            </p:cNvSpPr>
            <p:nvPr/>
          </p:nvSpPr>
          <p:spPr bwMode="auto">
            <a:xfrm>
              <a:off x="4740" y="2924"/>
              <a:ext cx="862" cy="681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rgbClr val="C0B7F5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altLang="ko-KR" sz="1800">
                  <a:solidFill>
                    <a:schemeClr val="bg2"/>
                  </a:solidFill>
                </a:rPr>
                <a:t>Beam</a:t>
              </a:r>
            </a:p>
            <a:p>
              <a:pPr algn="ctr"/>
              <a:r>
                <a:rPr lang="en-US" altLang="ko-KR" sz="1800">
                  <a:solidFill>
                    <a:schemeClr val="bg2"/>
                  </a:solidFill>
                </a:rPr>
                <a:t>Diagnostic</a:t>
              </a:r>
            </a:p>
            <a:p>
              <a:pPr algn="ctr"/>
              <a:r>
                <a:rPr lang="en-US" altLang="ko-KR" sz="1800">
                  <a:solidFill>
                    <a:schemeClr val="bg2"/>
                  </a:solidFill>
                </a:rPr>
                <a:t>System</a:t>
              </a:r>
            </a:p>
          </p:txBody>
        </p:sp>
        <p:cxnSp>
          <p:nvCxnSpPr>
            <p:cNvPr id="19" name="AutoShape 17"/>
            <p:cNvCxnSpPr>
              <a:cxnSpLocks noChangeShapeType="1"/>
              <a:stCxn id="13" idx="3"/>
              <a:endCxn id="15" idx="1"/>
            </p:cNvCxnSpPr>
            <p:nvPr/>
          </p:nvCxnSpPr>
          <p:spPr bwMode="auto">
            <a:xfrm flipV="1">
              <a:off x="1882" y="3270"/>
              <a:ext cx="196" cy="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 type="stealth" w="lg" len="med"/>
              <a:tailEnd type="none" w="lg" len="med"/>
            </a:ln>
          </p:spPr>
        </p:cxnSp>
        <p:cxnSp>
          <p:nvCxnSpPr>
            <p:cNvPr id="20" name="AutoShape 18"/>
            <p:cNvCxnSpPr>
              <a:cxnSpLocks noChangeShapeType="1"/>
              <a:stCxn id="13" idx="0"/>
              <a:endCxn id="7" idx="1"/>
            </p:cNvCxnSpPr>
            <p:nvPr/>
          </p:nvCxnSpPr>
          <p:spPr bwMode="auto">
            <a:xfrm rot="5400000" flipH="1">
              <a:off x="692" y="2580"/>
              <a:ext cx="816" cy="340"/>
            </a:xfrm>
            <a:prstGeom prst="bentConnector4">
              <a:avLst>
                <a:gd name="adj1" fmla="val 25000"/>
                <a:gd name="adj2" fmla="val 142352"/>
              </a:avLst>
            </a:prstGeom>
            <a:noFill/>
            <a:ln w="9525">
              <a:solidFill>
                <a:schemeClr val="tx1"/>
              </a:solidFill>
              <a:miter lim="800000"/>
              <a:headEnd type="stealth" w="lg" len="med"/>
              <a:tailEnd type="none" w="lg" len="med"/>
            </a:ln>
          </p:spPr>
        </p:cxnSp>
        <p:cxnSp>
          <p:nvCxnSpPr>
            <p:cNvPr id="21" name="AutoShape 19"/>
            <p:cNvCxnSpPr>
              <a:cxnSpLocks noChangeShapeType="1"/>
              <a:stCxn id="9" idx="3"/>
              <a:endCxn id="18" idx="0"/>
            </p:cNvCxnSpPr>
            <p:nvPr/>
          </p:nvCxnSpPr>
          <p:spPr bwMode="auto">
            <a:xfrm>
              <a:off x="4014" y="1525"/>
              <a:ext cx="1157" cy="1399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 type="none" w="lg" len="med"/>
              <a:tailEnd type="stealth" w="lg" len="med"/>
            </a:ln>
          </p:spPr>
        </p:cxnSp>
        <p:cxnSp>
          <p:nvCxnSpPr>
            <p:cNvPr id="22" name="AutoShape 20"/>
            <p:cNvCxnSpPr>
              <a:cxnSpLocks noChangeShapeType="1"/>
              <a:stCxn id="15" idx="3"/>
              <a:endCxn id="18" idx="1"/>
            </p:cNvCxnSpPr>
            <p:nvPr/>
          </p:nvCxnSpPr>
          <p:spPr bwMode="auto">
            <a:xfrm flipV="1">
              <a:off x="3665" y="3265"/>
              <a:ext cx="1075" cy="5"/>
            </a:xfrm>
            <a:prstGeom prst="bentConnector3">
              <a:avLst>
                <a:gd name="adj1" fmla="val 49954"/>
              </a:avLst>
            </a:prstGeom>
            <a:noFill/>
            <a:ln w="9525">
              <a:solidFill>
                <a:schemeClr val="tx1"/>
              </a:solidFill>
              <a:miter lim="800000"/>
              <a:headEnd type="none" w="lg" len="med"/>
              <a:tailEnd type="stealth" w="lg" len="med"/>
            </a:ln>
          </p:spPr>
        </p:cxnSp>
        <p:sp>
          <p:nvSpPr>
            <p:cNvPr id="23" name="Rectangle 21"/>
            <p:cNvSpPr>
              <a:spLocks noChangeArrowheads="1"/>
            </p:cNvSpPr>
            <p:nvPr/>
          </p:nvSpPr>
          <p:spPr bwMode="auto">
            <a:xfrm>
              <a:off x="4150" y="1117"/>
              <a:ext cx="1452" cy="227"/>
            </a:xfrm>
            <a:prstGeom prst="rect">
              <a:avLst/>
            </a:prstGeom>
            <a:gradFill rotWithShape="1">
              <a:gsLst>
                <a:gs pos="0">
                  <a:srgbClr val="FFFF99"/>
                </a:gs>
                <a:gs pos="100000">
                  <a:srgbClr val="C0B7F5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altLang="ko-KR" sz="1800">
                  <a:solidFill>
                    <a:schemeClr val="bg2"/>
                  </a:solidFill>
                </a:rPr>
                <a:t>Cooling System</a:t>
              </a:r>
            </a:p>
          </p:txBody>
        </p:sp>
        <p:sp>
          <p:nvSpPr>
            <p:cNvPr id="24" name="Text Box 22"/>
            <p:cNvSpPr txBox="1">
              <a:spLocks noChangeArrowheads="1"/>
            </p:cNvSpPr>
            <p:nvPr/>
          </p:nvSpPr>
          <p:spPr bwMode="auto">
            <a:xfrm>
              <a:off x="3690" y="3121"/>
              <a:ext cx="1006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ko-KR" sz="1200">
                  <a:solidFill>
                    <a:schemeClr val="bg2"/>
                  </a:solidFill>
                </a:rPr>
                <a:t>BPM, FARADAY CUP</a:t>
              </a:r>
            </a:p>
          </p:txBody>
        </p:sp>
        <p:sp>
          <p:nvSpPr>
            <p:cNvPr id="25" name="Text Box 23"/>
            <p:cNvSpPr txBox="1">
              <a:spLocks noChangeArrowheads="1"/>
            </p:cNvSpPr>
            <p:nvPr/>
          </p:nvSpPr>
          <p:spPr bwMode="auto">
            <a:xfrm>
              <a:off x="4319" y="1489"/>
              <a:ext cx="78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ko-KR" sz="1200">
                  <a:solidFill>
                    <a:schemeClr val="bg2"/>
                  </a:solidFill>
                </a:rPr>
                <a:t>FARADAY CUP</a:t>
              </a:r>
            </a:p>
          </p:txBody>
        </p:sp>
        <p:sp>
          <p:nvSpPr>
            <p:cNvPr id="26" name="Text Box 24"/>
            <p:cNvSpPr txBox="1">
              <a:spLocks noChangeArrowheads="1"/>
            </p:cNvSpPr>
            <p:nvPr/>
          </p:nvSpPr>
          <p:spPr bwMode="auto">
            <a:xfrm>
              <a:off x="1247" y="981"/>
              <a:ext cx="537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ko-KR" sz="1200">
                  <a:solidFill>
                    <a:schemeClr val="bg2"/>
                  </a:solidFill>
                </a:rPr>
                <a:t>1 DP, 1 MP</a:t>
              </a:r>
            </a:p>
          </p:txBody>
        </p:sp>
        <p:sp>
          <p:nvSpPr>
            <p:cNvPr id="27" name="Text Box 25"/>
            <p:cNvSpPr txBox="1">
              <a:spLocks noChangeArrowheads="1"/>
            </p:cNvSpPr>
            <p:nvPr/>
          </p:nvSpPr>
          <p:spPr bwMode="auto">
            <a:xfrm>
              <a:off x="748" y="2795"/>
              <a:ext cx="948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ko-KR" sz="1200">
                  <a:solidFill>
                    <a:schemeClr val="bg2"/>
                  </a:solidFill>
                </a:rPr>
                <a:t>2 CRYOPUMP, 1 MP</a:t>
              </a:r>
            </a:p>
          </p:txBody>
        </p:sp>
        <p:grpSp>
          <p:nvGrpSpPr>
            <p:cNvPr id="28" name="Group 26"/>
            <p:cNvGrpSpPr>
              <a:grpSpLocks/>
            </p:cNvGrpSpPr>
            <p:nvPr/>
          </p:nvGrpSpPr>
          <p:grpSpPr bwMode="auto">
            <a:xfrm>
              <a:off x="330" y="753"/>
              <a:ext cx="725" cy="500"/>
              <a:chOff x="295" y="1116"/>
              <a:chExt cx="725" cy="500"/>
            </a:xfrm>
          </p:grpSpPr>
          <p:sp>
            <p:nvSpPr>
              <p:cNvPr id="29" name="Rectangle 27"/>
              <p:cNvSpPr>
                <a:spLocks noChangeArrowheads="1"/>
              </p:cNvSpPr>
              <p:nvPr/>
            </p:nvSpPr>
            <p:spPr bwMode="auto">
              <a:xfrm>
                <a:off x="295" y="1117"/>
                <a:ext cx="725" cy="49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ko-KR" altLang="en-US">
                  <a:solidFill>
                    <a:schemeClr val="bg2"/>
                  </a:solidFill>
                </a:endParaRPr>
              </a:p>
            </p:txBody>
          </p:sp>
          <p:sp>
            <p:nvSpPr>
              <p:cNvPr id="30" name="Rectangle 28"/>
              <p:cNvSpPr>
                <a:spLocks noChangeArrowheads="1"/>
              </p:cNvSpPr>
              <p:nvPr/>
            </p:nvSpPr>
            <p:spPr bwMode="auto">
              <a:xfrm>
                <a:off x="340" y="1162"/>
                <a:ext cx="272" cy="136"/>
              </a:xfrm>
              <a:prstGeom prst="rect">
                <a:avLst/>
              </a:prstGeom>
              <a:solidFill>
                <a:srgbClr val="FFFF9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ko-KR" altLang="en-US">
                  <a:solidFill>
                    <a:schemeClr val="bg2"/>
                  </a:solidFill>
                </a:endParaRPr>
              </a:p>
            </p:txBody>
          </p:sp>
          <p:sp>
            <p:nvSpPr>
              <p:cNvPr id="31" name="Rectangle 29"/>
              <p:cNvSpPr>
                <a:spLocks noChangeArrowheads="1"/>
              </p:cNvSpPr>
              <p:nvPr/>
            </p:nvSpPr>
            <p:spPr bwMode="auto">
              <a:xfrm>
                <a:off x="340" y="1298"/>
                <a:ext cx="272" cy="136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ko-KR" altLang="en-US">
                  <a:solidFill>
                    <a:schemeClr val="bg2"/>
                  </a:solidFill>
                </a:endParaRPr>
              </a:p>
            </p:txBody>
          </p:sp>
          <p:sp>
            <p:nvSpPr>
              <p:cNvPr id="32" name="Rectangle 30"/>
              <p:cNvSpPr>
                <a:spLocks noChangeArrowheads="1"/>
              </p:cNvSpPr>
              <p:nvPr/>
            </p:nvSpPr>
            <p:spPr bwMode="auto">
              <a:xfrm>
                <a:off x="340" y="1434"/>
                <a:ext cx="272" cy="136"/>
              </a:xfrm>
              <a:prstGeom prst="rect">
                <a:avLst/>
              </a:prstGeom>
              <a:solidFill>
                <a:srgbClr val="C0B7F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ko-KR" altLang="en-US">
                  <a:solidFill>
                    <a:schemeClr val="bg2"/>
                  </a:solidFill>
                </a:endParaRPr>
              </a:p>
            </p:txBody>
          </p:sp>
          <p:sp>
            <p:nvSpPr>
              <p:cNvPr id="33" name="Text Box 31"/>
              <p:cNvSpPr txBox="1">
                <a:spLocks noChangeArrowheads="1"/>
              </p:cNvSpPr>
              <p:nvPr/>
            </p:nvSpPr>
            <p:spPr bwMode="auto">
              <a:xfrm>
                <a:off x="592" y="1116"/>
                <a:ext cx="354" cy="4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ko-KR" sz="1400" dirty="0"/>
                  <a:t>2004</a:t>
                </a:r>
              </a:p>
              <a:p>
                <a:r>
                  <a:rPr lang="en-US" altLang="ko-KR" sz="1400" dirty="0"/>
                  <a:t>2005</a:t>
                </a:r>
              </a:p>
              <a:p>
                <a:r>
                  <a:rPr lang="en-US" altLang="ko-KR" sz="1400" dirty="0"/>
                  <a:t>2006</a:t>
                </a:r>
              </a:p>
            </p:txBody>
          </p:sp>
        </p:grpSp>
      </p:grpSp>
      <p:sp>
        <p:nvSpPr>
          <p:cNvPr id="35" name="Title 1"/>
          <p:cNvSpPr>
            <a:spLocks noGrp="1"/>
          </p:cNvSpPr>
          <p:nvPr>
            <p:ph type="title"/>
          </p:nvPr>
        </p:nvSpPr>
        <p:spPr>
          <a:xfrm>
            <a:off x="611560" y="-99392"/>
            <a:ext cx="7924800" cy="13716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tx1"/>
                </a:solidFill>
                <a:latin typeface="+mn-lt"/>
              </a:rPr>
              <a:t>Schedule of </a:t>
            </a:r>
            <a:r>
              <a:rPr lang="en-US" altLang="ko-KR" sz="3600" dirty="0" smtClean="0">
                <a:solidFill>
                  <a:schemeClr val="tx1"/>
                </a:solidFill>
                <a:latin typeface="+mn-lt"/>
              </a:rPr>
              <a:t>KIRAMS-30 Development</a:t>
            </a:r>
            <a:endParaRPr lang="el-GR" sz="3600" dirty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ounded Rectangle 17"/>
          <p:cNvSpPr/>
          <p:nvPr/>
        </p:nvSpPr>
        <p:spPr>
          <a:xfrm>
            <a:off x="3923928" y="2924944"/>
            <a:ext cx="3528392" cy="3672408"/>
          </a:xfrm>
          <a:prstGeom prst="roundRect">
            <a:avLst/>
          </a:prstGeom>
          <a:solidFill>
            <a:schemeClr val="tx1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5" name="Rounded Rectangle 14"/>
          <p:cNvSpPr/>
          <p:nvPr/>
        </p:nvSpPr>
        <p:spPr>
          <a:xfrm>
            <a:off x="5796136" y="332656"/>
            <a:ext cx="3024336" cy="3528392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magnet</a:t>
            </a:r>
            <a:endParaRPr lang="el-GR" dirty="0"/>
          </a:p>
        </p:txBody>
      </p:sp>
      <p:pic>
        <p:nvPicPr>
          <p:cNvPr id="12" name="Picture 11" descr="cyclo2-a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060849"/>
            <a:ext cx="3121947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 descr="magnet-2-t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40152" y="404664"/>
            <a:ext cx="2845709" cy="3528392"/>
          </a:xfrm>
          <a:prstGeom prst="rect">
            <a:avLst/>
          </a:prstGeom>
        </p:spPr>
      </p:pic>
      <p:pic>
        <p:nvPicPr>
          <p:cNvPr id="14" name="Picture 13" descr="magnet-1-t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39952" y="2996952"/>
            <a:ext cx="3280421" cy="3329608"/>
          </a:xfrm>
          <a:prstGeom prst="rect">
            <a:avLst/>
          </a:prstGeom>
        </p:spPr>
      </p:pic>
      <p:graphicFrame>
        <p:nvGraphicFramePr>
          <p:cNvPr id="19" name="Table 18"/>
          <p:cNvGraphicFramePr>
            <a:graphicFrameLocks noGrp="1"/>
          </p:cNvGraphicFramePr>
          <p:nvPr/>
        </p:nvGraphicFramePr>
        <p:xfrm>
          <a:off x="3275856" y="548680"/>
          <a:ext cx="2297430" cy="2208276"/>
        </p:xfrm>
        <a:graphic>
          <a:graphicData uri="http://schemas.openxmlformats.org/drawingml/2006/table">
            <a:tbl>
              <a:tblPr/>
              <a:tblGrid>
                <a:gridCol w="1148715"/>
                <a:gridCol w="1148715"/>
              </a:tblGrid>
              <a:tr h="137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50" noProof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Central field</a:t>
                      </a:r>
                      <a:endParaRPr lang="en-US" sz="1400" noProof="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Comic Sans M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05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1.05T</a:t>
                      </a:r>
                      <a:endParaRPr lang="el-GR" sz="1400">
                        <a:solidFill>
                          <a:schemeClr val="tx1"/>
                        </a:solidFill>
                        <a:latin typeface="+mn-lt"/>
                        <a:ea typeface="Calibri"/>
                        <a:cs typeface="Comic Sans M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7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05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Extraction radius</a:t>
                      </a:r>
                      <a:endParaRPr lang="el-GR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Comic Sans M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05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0.736 m</a:t>
                      </a:r>
                      <a:endParaRPr lang="el-GR" sz="1400">
                        <a:solidFill>
                          <a:schemeClr val="tx1"/>
                        </a:solidFill>
                        <a:latin typeface="+mn-lt"/>
                        <a:ea typeface="Calibri"/>
                        <a:cs typeface="Comic Sans M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7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05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Pole radius</a:t>
                      </a:r>
                      <a:endParaRPr lang="el-GR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Comic Sans M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05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0.81 m</a:t>
                      </a:r>
                      <a:endParaRPr lang="el-GR" sz="1400">
                        <a:solidFill>
                          <a:schemeClr val="tx1"/>
                        </a:solidFill>
                        <a:latin typeface="+mn-lt"/>
                        <a:ea typeface="Calibri"/>
                        <a:cs typeface="Comic Sans M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05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Hill, Valley gap</a:t>
                      </a:r>
                      <a:endParaRPr lang="el-GR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Comic Sans M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05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0.03,0.62 m</a:t>
                      </a:r>
                      <a:endParaRPr lang="el-GR" sz="1400">
                        <a:solidFill>
                          <a:schemeClr val="tx1"/>
                        </a:solidFill>
                        <a:latin typeface="+mn-lt"/>
                        <a:ea typeface="Calibri"/>
                        <a:cs typeface="Comic Sans M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30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05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Tune (ν</a:t>
                      </a:r>
                      <a:r>
                        <a:rPr lang="el-GR" sz="80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r</a:t>
                      </a:r>
                      <a:r>
                        <a:rPr lang="el-GR" sz="105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, ν</a:t>
                      </a:r>
                      <a:r>
                        <a:rPr lang="el-GR" sz="80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z</a:t>
                      </a:r>
                      <a:r>
                        <a:rPr lang="el-GR" sz="105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)</a:t>
                      </a:r>
                      <a:endParaRPr lang="el-GR" sz="1400">
                        <a:solidFill>
                          <a:schemeClr val="tx1"/>
                        </a:solidFill>
                        <a:latin typeface="+mn-lt"/>
                        <a:ea typeface="Calibri"/>
                        <a:cs typeface="Comic Sans M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05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1.05-1.1, 0.75</a:t>
                      </a:r>
                      <a:endParaRPr lang="el-GR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Comic Sans M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47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05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Hill angle</a:t>
                      </a:r>
                      <a:endParaRPr lang="el-GR" sz="1400">
                        <a:solidFill>
                          <a:schemeClr val="tx1"/>
                        </a:solidFill>
                        <a:latin typeface="+mn-lt"/>
                        <a:ea typeface="Calibri"/>
                        <a:cs typeface="Comic Sans M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05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48 °</a:t>
                      </a:r>
                      <a:endParaRPr lang="el-GR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Comic Sans M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7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05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Operating current</a:t>
                      </a:r>
                      <a:endParaRPr lang="el-GR" sz="1400">
                        <a:solidFill>
                          <a:schemeClr val="tx1"/>
                        </a:solidFill>
                        <a:latin typeface="+mn-lt"/>
                        <a:ea typeface="Calibri"/>
                        <a:cs typeface="Comic Sans M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05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130.5 A</a:t>
                      </a:r>
                      <a:endParaRPr lang="el-GR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Comic Sans M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7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05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Coil turns</a:t>
                      </a:r>
                      <a:endParaRPr lang="el-GR" sz="1400">
                        <a:solidFill>
                          <a:schemeClr val="tx1"/>
                        </a:solidFill>
                        <a:latin typeface="+mn-lt"/>
                        <a:ea typeface="Calibri"/>
                        <a:cs typeface="Comic Sans M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05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22 x 16 x 2</a:t>
                      </a:r>
                      <a:endParaRPr lang="el-GR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Comic Sans M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05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Coil power</a:t>
                      </a:r>
                      <a:endParaRPr lang="el-GR" sz="1400">
                        <a:solidFill>
                          <a:schemeClr val="tx1"/>
                        </a:solidFill>
                        <a:latin typeface="+mn-lt"/>
                        <a:ea typeface="Calibri"/>
                        <a:cs typeface="Comic Sans M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05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11.27 kW</a:t>
                      </a:r>
                      <a:endParaRPr lang="el-GR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Comic Sans M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08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50" noProof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Dimension</a:t>
                      </a:r>
                      <a:endParaRPr lang="en-US" sz="1400" noProof="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Comic Sans M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05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H 1.44 m,  Φ2.7m</a:t>
                      </a:r>
                      <a:endParaRPr lang="el-GR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Comic Sans M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05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Weight</a:t>
                      </a:r>
                      <a:endParaRPr lang="el-GR" sz="1400">
                        <a:solidFill>
                          <a:schemeClr val="tx1"/>
                        </a:solidFill>
                        <a:latin typeface="+mn-lt"/>
                        <a:ea typeface="Calibri"/>
                        <a:cs typeface="Comic Sans M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05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50 </a:t>
                      </a:r>
                      <a:r>
                        <a:rPr lang="el-GR" sz="1050" dirty="0" err="1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ton</a:t>
                      </a:r>
                      <a:endParaRPr lang="el-GR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Comic Sans M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cyclo2-a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3933056"/>
            <a:ext cx="2376264" cy="2411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51520" y="4221088"/>
            <a:ext cx="525658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 BERKLEY" pitchFamily="2" charset="0"/>
              </a:rPr>
              <a:t>Korean Cyclotrons</a:t>
            </a:r>
          </a:p>
          <a:p>
            <a:r>
              <a:rPr lang="en-US" altLang="ko-KR" sz="3200" b="1" dirty="0" smtClean="0">
                <a:solidFill>
                  <a:srgbClr val="C00000"/>
                </a:solidFill>
                <a:latin typeface="AR BERKLEY" pitchFamily="2" charset="0"/>
              </a:rPr>
              <a:t>Cyclotron Development</a:t>
            </a:r>
          </a:p>
          <a:p>
            <a:r>
              <a:rPr lang="en-US" altLang="ko-KR" sz="32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 BERKLEY" pitchFamily="2" charset="0"/>
              </a:rPr>
              <a:t>Medical and Industrial Applications</a:t>
            </a:r>
            <a:endParaRPr lang="el-GR" sz="32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21505" name="Object 2"/>
          <p:cNvGraphicFramePr>
            <a:graphicFrameLocks noChangeAspect="1"/>
          </p:cNvGraphicFramePr>
          <p:nvPr/>
        </p:nvGraphicFramePr>
        <p:xfrm>
          <a:off x="3635896" y="260648"/>
          <a:ext cx="4752528" cy="35639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7" name="비트맵 이미지" r:id="rId4" imgW="7621064" imgH="5714286" progId="PBrush">
                  <p:embed/>
                </p:oleObj>
              </mc:Choice>
              <mc:Fallback>
                <p:oleObj name="비트맵 이미지" r:id="rId4" imgW="7621064" imgH="5714286" progId="PBrush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896" y="260648"/>
                        <a:ext cx="4752528" cy="356394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Magnet</a:t>
            </a:r>
            <a:endParaRPr lang="el-GR" dirty="0"/>
          </a:p>
        </p:txBody>
      </p:sp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304" y="2422376"/>
            <a:ext cx="2227500" cy="2590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6552" y="2420888"/>
            <a:ext cx="2209800" cy="2590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4" cstate="print"/>
          <a:srcRect t="24041"/>
          <a:stretch>
            <a:fillRect/>
          </a:stretch>
        </p:blipFill>
        <p:spPr bwMode="auto">
          <a:xfrm>
            <a:off x="5948840" y="2348880"/>
            <a:ext cx="2223560" cy="2590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Ion Source &amp; Injection line</a:t>
            </a:r>
            <a:endParaRPr lang="el-GR" dirty="0"/>
          </a:p>
        </p:txBody>
      </p:sp>
      <p:pic>
        <p:nvPicPr>
          <p:cNvPr id="4" name="Picture 3" descr="Injection-t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12160" y="1628800"/>
            <a:ext cx="1976455" cy="4450630"/>
          </a:xfrm>
          <a:prstGeom prst="rect">
            <a:avLst/>
          </a:prstGeom>
        </p:spPr>
      </p:pic>
      <p:pic>
        <p:nvPicPr>
          <p:cNvPr id="5" name="Picture 4" descr="ion-source-t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3501008"/>
            <a:ext cx="1495425" cy="2924175"/>
          </a:xfrm>
          <a:prstGeom prst="rect">
            <a:avLst/>
          </a:prstGeom>
        </p:spPr>
      </p:pic>
      <p:pic>
        <p:nvPicPr>
          <p:cNvPr id="6" name="Picture 5" descr="ion-source-t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07904" y="1628800"/>
            <a:ext cx="1952625" cy="4838700"/>
          </a:xfrm>
          <a:prstGeom prst="rect">
            <a:avLst/>
          </a:prstGeom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251520" y="1808530"/>
            <a:ext cx="345638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-negative hydrogen ion extraction</a:t>
            </a:r>
            <a:endParaRPr kumimoji="0" lang="en-US" sz="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-max. 30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keV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extraction energy</a:t>
            </a:r>
            <a:endParaRPr kumimoji="0" lang="en-US" sz="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-max. 10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mA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beam current</a:t>
            </a:r>
            <a:endParaRPr kumimoji="0" lang="en-US" sz="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-normalized beam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emittance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~0.8 mm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mrad</a:t>
            </a:r>
            <a:endParaRPr kumimoji="0" lang="en-US" sz="1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99792" y="5805264"/>
            <a:ext cx="10040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Vacuum</a:t>
            </a:r>
          </a:p>
          <a:p>
            <a:r>
              <a:rPr lang="en-US" dirty="0" smtClean="0"/>
              <a:t>Box</a:t>
            </a:r>
            <a:endParaRPr lang="el-GR" dirty="0"/>
          </a:p>
        </p:txBody>
      </p:sp>
      <p:sp>
        <p:nvSpPr>
          <p:cNvPr id="9" name="TextBox 8"/>
          <p:cNvSpPr txBox="1"/>
          <p:nvPr/>
        </p:nvSpPr>
        <p:spPr>
          <a:xfrm>
            <a:off x="2915816" y="3789040"/>
            <a:ext cx="14809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Plasma</a:t>
            </a:r>
          </a:p>
          <a:p>
            <a:r>
              <a:rPr lang="en-US" dirty="0" smtClean="0"/>
              <a:t>Extraction</a:t>
            </a:r>
          </a:p>
          <a:p>
            <a:r>
              <a:rPr lang="en-US" dirty="0" smtClean="0"/>
              <a:t>Ground Lens</a:t>
            </a:r>
            <a:endParaRPr lang="el-GR" dirty="0"/>
          </a:p>
        </p:txBody>
      </p:sp>
      <p:sp>
        <p:nvSpPr>
          <p:cNvPr id="10" name="TextBox 9"/>
          <p:cNvSpPr txBox="1"/>
          <p:nvPr/>
        </p:nvSpPr>
        <p:spPr>
          <a:xfrm>
            <a:off x="3275856" y="2780928"/>
            <a:ext cx="6873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Cusp</a:t>
            </a:r>
          </a:p>
          <a:p>
            <a:r>
              <a:rPr lang="en-US" dirty="0" smtClean="0"/>
              <a:t>Body</a:t>
            </a:r>
            <a:endParaRPr lang="el-GR" dirty="0"/>
          </a:p>
        </p:txBody>
      </p:sp>
      <p:sp>
        <p:nvSpPr>
          <p:cNvPr id="11" name="Freeform 10"/>
          <p:cNvSpPr/>
          <p:nvPr/>
        </p:nvSpPr>
        <p:spPr>
          <a:xfrm>
            <a:off x="1966823" y="3068960"/>
            <a:ext cx="1381042" cy="810051"/>
          </a:xfrm>
          <a:custGeom>
            <a:avLst/>
            <a:gdLst>
              <a:gd name="connsiteX0" fmla="*/ 681486 w 681486"/>
              <a:gd name="connsiteY0" fmla="*/ 0 h 644105"/>
              <a:gd name="connsiteX1" fmla="*/ 327803 w 681486"/>
              <a:gd name="connsiteY1" fmla="*/ 215660 h 644105"/>
              <a:gd name="connsiteX2" fmla="*/ 94890 w 681486"/>
              <a:gd name="connsiteY2" fmla="*/ 577969 h 644105"/>
              <a:gd name="connsiteX3" fmla="*/ 0 w 681486"/>
              <a:gd name="connsiteY3" fmla="*/ 612475 h 644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1486" h="644105">
                <a:moveTo>
                  <a:pt x="681486" y="0"/>
                </a:moveTo>
                <a:cubicBezTo>
                  <a:pt x="553527" y="59666"/>
                  <a:pt x="425569" y="119332"/>
                  <a:pt x="327803" y="215660"/>
                </a:cubicBezTo>
                <a:cubicBezTo>
                  <a:pt x="230037" y="311988"/>
                  <a:pt x="149524" y="511833"/>
                  <a:pt x="94890" y="577969"/>
                </a:cubicBezTo>
                <a:cubicBezTo>
                  <a:pt x="40256" y="644105"/>
                  <a:pt x="20128" y="628290"/>
                  <a:pt x="0" y="612475"/>
                </a:cubicBezTo>
              </a:path>
            </a:pathLst>
          </a:cu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2" name="Freeform 11"/>
          <p:cNvSpPr/>
          <p:nvPr/>
        </p:nvSpPr>
        <p:spPr>
          <a:xfrm>
            <a:off x="2130725" y="4149080"/>
            <a:ext cx="857099" cy="448799"/>
          </a:xfrm>
          <a:custGeom>
            <a:avLst/>
            <a:gdLst>
              <a:gd name="connsiteX0" fmla="*/ 664233 w 664233"/>
              <a:gd name="connsiteY0" fmla="*/ 0 h 396815"/>
              <a:gd name="connsiteX1" fmla="*/ 155275 w 664233"/>
              <a:gd name="connsiteY1" fmla="*/ 172528 h 396815"/>
              <a:gd name="connsiteX2" fmla="*/ 0 w 664233"/>
              <a:gd name="connsiteY2" fmla="*/ 396815 h 396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4233" h="396815">
                <a:moveTo>
                  <a:pt x="664233" y="0"/>
                </a:moveTo>
                <a:cubicBezTo>
                  <a:pt x="465106" y="53196"/>
                  <a:pt x="265980" y="106392"/>
                  <a:pt x="155275" y="172528"/>
                </a:cubicBezTo>
                <a:cubicBezTo>
                  <a:pt x="44570" y="238664"/>
                  <a:pt x="22285" y="317739"/>
                  <a:pt x="0" y="396815"/>
                </a:cubicBezTo>
              </a:path>
            </a:pathLst>
          </a:cu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3" name="Freeform 12"/>
          <p:cNvSpPr/>
          <p:nvPr/>
        </p:nvSpPr>
        <p:spPr>
          <a:xfrm rot="2907677">
            <a:off x="2193763" y="5800737"/>
            <a:ext cx="724026" cy="128178"/>
          </a:xfrm>
          <a:custGeom>
            <a:avLst/>
            <a:gdLst>
              <a:gd name="connsiteX0" fmla="*/ 664233 w 664233"/>
              <a:gd name="connsiteY0" fmla="*/ 0 h 396815"/>
              <a:gd name="connsiteX1" fmla="*/ 155275 w 664233"/>
              <a:gd name="connsiteY1" fmla="*/ 172528 h 396815"/>
              <a:gd name="connsiteX2" fmla="*/ 0 w 664233"/>
              <a:gd name="connsiteY2" fmla="*/ 396815 h 396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4233" h="396815">
                <a:moveTo>
                  <a:pt x="664233" y="0"/>
                </a:moveTo>
                <a:cubicBezTo>
                  <a:pt x="465106" y="53196"/>
                  <a:pt x="265980" y="106392"/>
                  <a:pt x="155275" y="172528"/>
                </a:cubicBezTo>
                <a:cubicBezTo>
                  <a:pt x="44570" y="238664"/>
                  <a:pt x="22285" y="317739"/>
                  <a:pt x="0" y="396815"/>
                </a:cubicBezTo>
              </a:path>
            </a:pathLst>
          </a:cu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4" name="Rectangle 13"/>
          <p:cNvSpPr/>
          <p:nvPr/>
        </p:nvSpPr>
        <p:spPr>
          <a:xfrm>
            <a:off x="7812360" y="3068960"/>
            <a:ext cx="10262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solidFill>
                  <a:schemeClr val="bg1">
                    <a:lumMod val="95000"/>
                    <a:lumOff val="5000"/>
                  </a:schemeClr>
                </a:solidFill>
              </a:rPr>
              <a:t>Buncher</a:t>
            </a:r>
            <a:endParaRPr lang="el-GR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" name="Freeform 14"/>
          <p:cNvSpPr/>
          <p:nvPr/>
        </p:nvSpPr>
        <p:spPr>
          <a:xfrm>
            <a:off x="7315200" y="3355675"/>
            <a:ext cx="882770" cy="276046"/>
          </a:xfrm>
          <a:custGeom>
            <a:avLst/>
            <a:gdLst>
              <a:gd name="connsiteX0" fmla="*/ 845389 w 882770"/>
              <a:gd name="connsiteY0" fmla="*/ 0 h 276046"/>
              <a:gd name="connsiteX1" fmla="*/ 741872 w 882770"/>
              <a:gd name="connsiteY1" fmla="*/ 198408 h 276046"/>
              <a:gd name="connsiteX2" fmla="*/ 0 w 882770"/>
              <a:gd name="connsiteY2" fmla="*/ 276046 h 276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82770" h="276046">
                <a:moveTo>
                  <a:pt x="845389" y="0"/>
                </a:moveTo>
                <a:cubicBezTo>
                  <a:pt x="864079" y="76200"/>
                  <a:pt x="882770" y="152400"/>
                  <a:pt x="741872" y="198408"/>
                </a:cubicBezTo>
                <a:cubicBezTo>
                  <a:pt x="600974" y="244416"/>
                  <a:pt x="300487" y="260231"/>
                  <a:pt x="0" y="276046"/>
                </a:cubicBezTo>
              </a:path>
            </a:pathLst>
          </a:custGeom>
          <a:ln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6" name="Rectangle 15"/>
          <p:cNvSpPr/>
          <p:nvPr/>
        </p:nvSpPr>
        <p:spPr>
          <a:xfrm>
            <a:off x="7740352" y="4221088"/>
            <a:ext cx="10583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solidFill>
                  <a:schemeClr val="bg1">
                    <a:lumMod val="95000"/>
                    <a:lumOff val="5000"/>
                  </a:schemeClr>
                </a:solidFill>
              </a:rPr>
              <a:t>Solenoid</a:t>
            </a:r>
            <a:endParaRPr lang="el-GR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7" name="Freeform 16"/>
          <p:cNvSpPr/>
          <p:nvPr/>
        </p:nvSpPr>
        <p:spPr>
          <a:xfrm>
            <a:off x="7280694" y="4546121"/>
            <a:ext cx="1017917" cy="560717"/>
          </a:xfrm>
          <a:custGeom>
            <a:avLst/>
            <a:gdLst>
              <a:gd name="connsiteX0" fmla="*/ 931653 w 1017917"/>
              <a:gd name="connsiteY0" fmla="*/ 0 h 560717"/>
              <a:gd name="connsiteX1" fmla="*/ 862642 w 1017917"/>
              <a:gd name="connsiteY1" fmla="*/ 345056 h 560717"/>
              <a:gd name="connsiteX2" fmla="*/ 0 w 1017917"/>
              <a:gd name="connsiteY2" fmla="*/ 560717 h 560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17917" h="560717">
                <a:moveTo>
                  <a:pt x="931653" y="0"/>
                </a:moveTo>
                <a:cubicBezTo>
                  <a:pt x="974785" y="125801"/>
                  <a:pt x="1017917" y="251603"/>
                  <a:pt x="862642" y="345056"/>
                </a:cubicBezTo>
                <a:cubicBezTo>
                  <a:pt x="707367" y="438509"/>
                  <a:pt x="353683" y="499613"/>
                  <a:pt x="0" y="560717"/>
                </a:cubicBezTo>
              </a:path>
            </a:pathLst>
          </a:custGeom>
          <a:ln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8" name="Freeform 17"/>
          <p:cNvSpPr/>
          <p:nvPr/>
        </p:nvSpPr>
        <p:spPr>
          <a:xfrm>
            <a:off x="5193102" y="1932317"/>
            <a:ext cx="1595887" cy="207034"/>
          </a:xfrm>
          <a:custGeom>
            <a:avLst/>
            <a:gdLst>
              <a:gd name="connsiteX0" fmla="*/ 0 w 1595887"/>
              <a:gd name="connsiteY0" fmla="*/ 207034 h 207034"/>
              <a:gd name="connsiteX1" fmla="*/ 646981 w 1595887"/>
              <a:gd name="connsiteY1" fmla="*/ 51758 h 207034"/>
              <a:gd name="connsiteX2" fmla="*/ 1595887 w 1595887"/>
              <a:gd name="connsiteY2" fmla="*/ 0 h 207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95887" h="207034">
                <a:moveTo>
                  <a:pt x="0" y="207034"/>
                </a:moveTo>
                <a:cubicBezTo>
                  <a:pt x="190500" y="146649"/>
                  <a:pt x="381000" y="86264"/>
                  <a:pt x="646981" y="51758"/>
                </a:cubicBezTo>
                <a:cubicBezTo>
                  <a:pt x="912962" y="17252"/>
                  <a:pt x="1254424" y="8626"/>
                  <a:pt x="1595887" y="0"/>
                </a:cubicBezTo>
              </a:path>
            </a:pathLst>
          </a:custGeom>
          <a:ln>
            <a:solidFill>
              <a:schemeClr val="tx2">
                <a:lumMod val="90000"/>
              </a:schemeClr>
            </a:solidFill>
            <a:prstDash val="sys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9" name="Freeform 18"/>
          <p:cNvSpPr/>
          <p:nvPr/>
        </p:nvSpPr>
        <p:spPr>
          <a:xfrm>
            <a:off x="4932040" y="2357870"/>
            <a:ext cx="1739903" cy="1071130"/>
          </a:xfrm>
          <a:custGeom>
            <a:avLst/>
            <a:gdLst>
              <a:gd name="connsiteX0" fmla="*/ 0 w 1595887"/>
              <a:gd name="connsiteY0" fmla="*/ 207034 h 207034"/>
              <a:gd name="connsiteX1" fmla="*/ 646981 w 1595887"/>
              <a:gd name="connsiteY1" fmla="*/ 51758 h 207034"/>
              <a:gd name="connsiteX2" fmla="*/ 1595887 w 1595887"/>
              <a:gd name="connsiteY2" fmla="*/ 0 h 207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95887" h="207034">
                <a:moveTo>
                  <a:pt x="0" y="207034"/>
                </a:moveTo>
                <a:cubicBezTo>
                  <a:pt x="190500" y="146649"/>
                  <a:pt x="381000" y="86264"/>
                  <a:pt x="646981" y="51758"/>
                </a:cubicBezTo>
                <a:cubicBezTo>
                  <a:pt x="912962" y="17252"/>
                  <a:pt x="1254424" y="8626"/>
                  <a:pt x="1595887" y="0"/>
                </a:cubicBezTo>
              </a:path>
            </a:pathLst>
          </a:custGeom>
          <a:ln>
            <a:solidFill>
              <a:schemeClr val="tx2">
                <a:lumMod val="90000"/>
              </a:schemeClr>
            </a:solidFill>
            <a:prstDash val="sys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0" name="Freeform 19"/>
          <p:cNvSpPr/>
          <p:nvPr/>
        </p:nvSpPr>
        <p:spPr>
          <a:xfrm>
            <a:off x="5220072" y="2996952"/>
            <a:ext cx="1451871" cy="1872208"/>
          </a:xfrm>
          <a:custGeom>
            <a:avLst/>
            <a:gdLst>
              <a:gd name="connsiteX0" fmla="*/ 0 w 1595887"/>
              <a:gd name="connsiteY0" fmla="*/ 207034 h 207034"/>
              <a:gd name="connsiteX1" fmla="*/ 646981 w 1595887"/>
              <a:gd name="connsiteY1" fmla="*/ 51758 h 207034"/>
              <a:gd name="connsiteX2" fmla="*/ 1595887 w 1595887"/>
              <a:gd name="connsiteY2" fmla="*/ 0 h 207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95887" h="207034">
                <a:moveTo>
                  <a:pt x="0" y="207034"/>
                </a:moveTo>
                <a:cubicBezTo>
                  <a:pt x="190500" y="146649"/>
                  <a:pt x="381000" y="86264"/>
                  <a:pt x="646981" y="51758"/>
                </a:cubicBezTo>
                <a:cubicBezTo>
                  <a:pt x="912962" y="17252"/>
                  <a:pt x="1254424" y="8626"/>
                  <a:pt x="1595887" y="0"/>
                </a:cubicBezTo>
              </a:path>
            </a:pathLst>
          </a:custGeom>
          <a:ln>
            <a:solidFill>
              <a:schemeClr val="tx2">
                <a:lumMod val="90000"/>
              </a:schemeClr>
            </a:solidFill>
            <a:prstDash val="sys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1" name="Rectangle 20"/>
          <p:cNvSpPr/>
          <p:nvPr/>
        </p:nvSpPr>
        <p:spPr>
          <a:xfrm>
            <a:off x="7703840" y="5733256"/>
            <a:ext cx="14401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Einzel</a:t>
            </a:r>
            <a:r>
              <a:rPr lang="en-US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Lens</a:t>
            </a:r>
            <a:endParaRPr lang="el-GR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7280694" y="5795514"/>
            <a:ext cx="508959" cy="257354"/>
          </a:xfrm>
          <a:custGeom>
            <a:avLst/>
            <a:gdLst>
              <a:gd name="connsiteX0" fmla="*/ 508959 w 508959"/>
              <a:gd name="connsiteY0" fmla="*/ 225724 h 257354"/>
              <a:gd name="connsiteX1" fmla="*/ 353683 w 508959"/>
              <a:gd name="connsiteY1" fmla="*/ 225724 h 257354"/>
              <a:gd name="connsiteX2" fmla="*/ 258793 w 508959"/>
              <a:gd name="connsiteY2" fmla="*/ 35943 h 257354"/>
              <a:gd name="connsiteX3" fmla="*/ 0 w 508959"/>
              <a:gd name="connsiteY3" fmla="*/ 10063 h 257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8959" h="257354">
                <a:moveTo>
                  <a:pt x="508959" y="225724"/>
                </a:moveTo>
                <a:cubicBezTo>
                  <a:pt x="452168" y="241539"/>
                  <a:pt x="395377" y="257354"/>
                  <a:pt x="353683" y="225724"/>
                </a:cubicBezTo>
                <a:cubicBezTo>
                  <a:pt x="311989" y="194094"/>
                  <a:pt x="317740" y="71886"/>
                  <a:pt x="258793" y="35943"/>
                </a:cubicBezTo>
                <a:cubicBezTo>
                  <a:pt x="199846" y="0"/>
                  <a:pt x="99923" y="5031"/>
                  <a:pt x="0" y="10063"/>
                </a:cubicBezTo>
              </a:path>
            </a:pathLst>
          </a:custGeom>
          <a:ln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Central Region</a:t>
            </a:r>
            <a:endParaRPr lang="el-GR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2780928"/>
            <a:ext cx="4968551" cy="32396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988840"/>
            <a:ext cx="1656183" cy="12594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547813"/>
            <a:ext cx="1656184" cy="12493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253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5013177"/>
            <a:ext cx="1703290" cy="12961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Picture 8" descr="CR1a-t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1362053">
            <a:off x="3395209" y="2522719"/>
            <a:ext cx="3864502" cy="3585249"/>
          </a:xfrm>
          <a:prstGeom prst="rect">
            <a:avLst/>
          </a:prstGeom>
        </p:spPr>
      </p:pic>
      <p:pic>
        <p:nvPicPr>
          <p:cNvPr id="10" name="Picture 9" descr="cr1b-t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499992" y="260648"/>
            <a:ext cx="3960440" cy="24137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3" presetClass="exit" presetSubtype="0" fill="hold" nodeType="afterEffect">
                                  <p:stCondLst>
                                    <p:cond delay="3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5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2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500"/>
                            </p:stCondLst>
                            <p:childTnLst>
                              <p:par>
                                <p:cTn id="25" presetID="1" presetClass="exit" presetSubtype="0" fill="hold" nodeType="afterEffect">
                                  <p:stCondLst>
                                    <p:cond delay="30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5004048" y="836712"/>
          <a:ext cx="3489325" cy="2208276"/>
        </p:xfrm>
        <a:graphic>
          <a:graphicData uri="http://schemas.openxmlformats.org/drawingml/2006/table">
            <a:tbl>
              <a:tblPr/>
              <a:tblGrid>
                <a:gridCol w="1689100"/>
                <a:gridCol w="1800225"/>
              </a:tblGrid>
              <a:tr h="1631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RF Frequency</a:t>
                      </a:r>
                      <a:endParaRPr lang="el-GR" sz="16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Comic Sans M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63.96MHz</a:t>
                      </a:r>
                      <a:endParaRPr lang="el-GR" sz="16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Comic Sans M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81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Harmonic number</a:t>
                      </a:r>
                      <a:endParaRPr lang="el-GR" sz="1600">
                        <a:solidFill>
                          <a:schemeClr val="tx1"/>
                        </a:solidFill>
                        <a:latin typeface="+mn-lt"/>
                        <a:ea typeface="Calibri"/>
                        <a:cs typeface="Comic Sans M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4</a:t>
                      </a:r>
                      <a:endParaRPr lang="el-GR" sz="16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Comic Sans M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Type of Cavity</a:t>
                      </a:r>
                      <a:endParaRPr lang="el-GR" sz="1600">
                        <a:solidFill>
                          <a:schemeClr val="tx1"/>
                        </a:solidFill>
                        <a:latin typeface="+mn-lt"/>
                        <a:ea typeface="Calibri"/>
                        <a:cs typeface="Comic Sans M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Dual Cavity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vertically</a:t>
                      </a:r>
                      <a:endParaRPr lang="el-GR" sz="16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Comic Sans M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65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Number of Cavities</a:t>
                      </a:r>
                      <a:endParaRPr lang="el-GR" sz="16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Comic Sans M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4</a:t>
                      </a:r>
                      <a:endParaRPr lang="el-GR" sz="16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Comic Sans M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31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Number of Dees</a:t>
                      </a:r>
                      <a:endParaRPr lang="el-GR" sz="1600">
                        <a:solidFill>
                          <a:schemeClr val="tx1"/>
                        </a:solidFill>
                        <a:latin typeface="+mn-lt"/>
                        <a:ea typeface="Calibri"/>
                        <a:cs typeface="Comic Sans M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2</a:t>
                      </a:r>
                      <a:endParaRPr lang="el-GR" sz="16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Comic Sans M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76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Dee Angle</a:t>
                      </a:r>
                      <a:endParaRPr lang="el-GR" sz="1600">
                        <a:solidFill>
                          <a:schemeClr val="tx1"/>
                        </a:solidFill>
                        <a:latin typeface="+mn-lt"/>
                        <a:ea typeface="Calibri"/>
                        <a:cs typeface="Comic Sans M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~39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o</a:t>
                      </a:r>
                      <a:endParaRPr lang="el-GR" sz="16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Comic Sans M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38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Coupling type</a:t>
                      </a:r>
                      <a:endParaRPr lang="el-GR" sz="1600">
                        <a:solidFill>
                          <a:schemeClr val="tx1"/>
                        </a:solidFill>
                        <a:latin typeface="+mn-lt"/>
                        <a:ea typeface="Calibri"/>
                        <a:cs typeface="Comic Sans M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Capacitive</a:t>
                      </a:r>
                      <a:endParaRPr lang="el-GR" sz="16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Comic Sans M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31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Cooling Method</a:t>
                      </a:r>
                      <a:endParaRPr lang="el-GR" sz="1600">
                        <a:solidFill>
                          <a:schemeClr val="tx1"/>
                        </a:solidFill>
                        <a:latin typeface="+mn-lt"/>
                        <a:ea typeface="Calibri"/>
                        <a:cs typeface="Comic Sans M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Water Cooling</a:t>
                      </a:r>
                      <a:endParaRPr lang="el-GR" sz="16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Comic Sans M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31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RF Amp Power</a:t>
                      </a:r>
                      <a:endParaRPr lang="el-GR" sz="1600">
                        <a:solidFill>
                          <a:schemeClr val="tx1"/>
                        </a:solidFill>
                        <a:latin typeface="+mn-lt"/>
                        <a:ea typeface="Calibri"/>
                        <a:cs typeface="Comic Sans M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omic Sans MS"/>
                        </a:rPr>
                        <a:t>50kW</a:t>
                      </a:r>
                      <a:endParaRPr lang="el-GR" sz="16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Comic Sans M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4" name="Picture 3" descr="rf-t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2924944"/>
            <a:ext cx="4981575" cy="2847975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RF cavities</a:t>
            </a:r>
            <a:endParaRPr lang="el-GR" dirty="0"/>
          </a:p>
        </p:txBody>
      </p:sp>
      <p:sp>
        <p:nvSpPr>
          <p:cNvPr id="9" name="Freeform 8"/>
          <p:cNvSpPr/>
          <p:nvPr/>
        </p:nvSpPr>
        <p:spPr>
          <a:xfrm>
            <a:off x="5208173" y="4646641"/>
            <a:ext cx="741872" cy="1289649"/>
          </a:xfrm>
          <a:custGeom>
            <a:avLst/>
            <a:gdLst>
              <a:gd name="connsiteX0" fmla="*/ 741872 w 741872"/>
              <a:gd name="connsiteY0" fmla="*/ 1216325 h 1289649"/>
              <a:gd name="connsiteX1" fmla="*/ 146649 w 741872"/>
              <a:gd name="connsiteY1" fmla="*/ 1086928 h 1289649"/>
              <a:gd name="connsiteX2" fmla="*/ 0 w 741872"/>
              <a:gd name="connsiteY2" fmla="*/ 0 h 1289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1872" h="1289649">
                <a:moveTo>
                  <a:pt x="741872" y="1216325"/>
                </a:moveTo>
                <a:cubicBezTo>
                  <a:pt x="506083" y="1252987"/>
                  <a:pt x="270294" y="1289649"/>
                  <a:pt x="146649" y="1086928"/>
                </a:cubicBezTo>
                <a:cubicBezTo>
                  <a:pt x="23004" y="884207"/>
                  <a:pt x="11502" y="442103"/>
                  <a:pt x="0" y="0"/>
                </a:cubicBezTo>
              </a:path>
            </a:pathLst>
          </a:custGeom>
          <a:ln>
            <a:prstDash val="sysDash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5373216"/>
            <a:ext cx="971550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Straight Arrow Connector 10"/>
          <p:cNvCxnSpPr/>
          <p:nvPr/>
        </p:nvCxnSpPr>
        <p:spPr>
          <a:xfrm rot="5400000" flipH="1" flipV="1">
            <a:off x="2771800" y="4725144"/>
            <a:ext cx="1656184" cy="360040"/>
          </a:xfrm>
          <a:prstGeom prst="straightConnector1">
            <a:avLst/>
          </a:prstGeom>
          <a:ln>
            <a:prstDash val="sysDash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 t="8494"/>
          <a:stretch>
            <a:fillRect/>
          </a:stretch>
        </p:blipFill>
        <p:spPr bwMode="auto">
          <a:xfrm>
            <a:off x="2987824" y="5517232"/>
            <a:ext cx="685800" cy="775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Straight Arrow Connector 11"/>
          <p:cNvCxnSpPr/>
          <p:nvPr/>
        </p:nvCxnSpPr>
        <p:spPr>
          <a:xfrm rot="16200000" flipH="1">
            <a:off x="2627784" y="3573016"/>
            <a:ext cx="1584176" cy="144016"/>
          </a:xfrm>
          <a:prstGeom prst="straightConnector1">
            <a:avLst/>
          </a:prstGeom>
          <a:ln>
            <a:prstDash val="sysDash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3808" y="2348880"/>
            <a:ext cx="84772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6012160" y="4365104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Dee</a:t>
            </a:r>
            <a:endParaRPr lang="el-GR" dirty="0"/>
          </a:p>
        </p:txBody>
      </p:sp>
      <p:sp>
        <p:nvSpPr>
          <p:cNvPr id="17" name="Freeform 16"/>
          <p:cNvSpPr/>
          <p:nvPr/>
        </p:nvSpPr>
        <p:spPr>
          <a:xfrm>
            <a:off x="5495026" y="4382219"/>
            <a:ext cx="603849" cy="370936"/>
          </a:xfrm>
          <a:custGeom>
            <a:avLst/>
            <a:gdLst>
              <a:gd name="connsiteX0" fmla="*/ 603849 w 603849"/>
              <a:gd name="connsiteY0" fmla="*/ 207034 h 370936"/>
              <a:gd name="connsiteX1" fmla="*/ 353683 w 603849"/>
              <a:gd name="connsiteY1" fmla="*/ 336430 h 370936"/>
              <a:gd name="connsiteX2" fmla="*/ 0 w 603849"/>
              <a:gd name="connsiteY2" fmla="*/ 0 h 370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3849" h="370936">
                <a:moveTo>
                  <a:pt x="603849" y="207034"/>
                </a:moveTo>
                <a:cubicBezTo>
                  <a:pt x="529086" y="288985"/>
                  <a:pt x="454324" y="370936"/>
                  <a:pt x="353683" y="336430"/>
                </a:cubicBezTo>
                <a:cubicBezTo>
                  <a:pt x="253042" y="301924"/>
                  <a:pt x="126521" y="150962"/>
                  <a:pt x="0" y="0"/>
                </a:cubicBezTo>
              </a:path>
            </a:pathLst>
          </a:custGeom>
          <a:noFill/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8" name="TextBox 17"/>
          <p:cNvSpPr txBox="1"/>
          <p:nvPr/>
        </p:nvSpPr>
        <p:spPr>
          <a:xfrm>
            <a:off x="467544" y="2564904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Liner</a:t>
            </a:r>
            <a:endParaRPr lang="el-GR" dirty="0"/>
          </a:p>
        </p:txBody>
      </p:sp>
      <p:sp>
        <p:nvSpPr>
          <p:cNvPr id="19" name="Freeform 18"/>
          <p:cNvSpPr/>
          <p:nvPr/>
        </p:nvSpPr>
        <p:spPr>
          <a:xfrm rot="13844322">
            <a:off x="932344" y="2874598"/>
            <a:ext cx="603849" cy="370936"/>
          </a:xfrm>
          <a:custGeom>
            <a:avLst/>
            <a:gdLst>
              <a:gd name="connsiteX0" fmla="*/ 603849 w 603849"/>
              <a:gd name="connsiteY0" fmla="*/ 207034 h 370936"/>
              <a:gd name="connsiteX1" fmla="*/ 353683 w 603849"/>
              <a:gd name="connsiteY1" fmla="*/ 336430 h 370936"/>
              <a:gd name="connsiteX2" fmla="*/ 0 w 603849"/>
              <a:gd name="connsiteY2" fmla="*/ 0 h 370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3849" h="370936">
                <a:moveTo>
                  <a:pt x="603849" y="207034"/>
                </a:moveTo>
                <a:cubicBezTo>
                  <a:pt x="529086" y="288985"/>
                  <a:pt x="454324" y="370936"/>
                  <a:pt x="353683" y="336430"/>
                </a:cubicBezTo>
                <a:cubicBezTo>
                  <a:pt x="253042" y="301924"/>
                  <a:pt x="126521" y="150962"/>
                  <a:pt x="0" y="0"/>
                </a:cubicBezTo>
              </a:path>
            </a:pathLst>
          </a:custGeom>
          <a:noFill/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0" name="TextBox 19"/>
          <p:cNvSpPr txBox="1"/>
          <p:nvPr/>
        </p:nvSpPr>
        <p:spPr>
          <a:xfrm>
            <a:off x="1619672" y="587727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Stem</a:t>
            </a:r>
            <a:endParaRPr lang="el-GR" dirty="0"/>
          </a:p>
        </p:txBody>
      </p:sp>
      <p:sp>
        <p:nvSpPr>
          <p:cNvPr id="21" name="Freeform 20"/>
          <p:cNvSpPr/>
          <p:nvPr/>
        </p:nvSpPr>
        <p:spPr>
          <a:xfrm>
            <a:off x="2199736" y="4951562"/>
            <a:ext cx="245853" cy="1121434"/>
          </a:xfrm>
          <a:custGeom>
            <a:avLst/>
            <a:gdLst>
              <a:gd name="connsiteX0" fmla="*/ 0 w 245853"/>
              <a:gd name="connsiteY0" fmla="*/ 1121434 h 1121434"/>
              <a:gd name="connsiteX1" fmla="*/ 232913 w 245853"/>
              <a:gd name="connsiteY1" fmla="*/ 931653 h 1121434"/>
              <a:gd name="connsiteX2" fmla="*/ 77638 w 245853"/>
              <a:gd name="connsiteY2" fmla="*/ 0 h 1121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5853" h="1121434">
                <a:moveTo>
                  <a:pt x="0" y="1121434"/>
                </a:moveTo>
                <a:cubicBezTo>
                  <a:pt x="109986" y="1119996"/>
                  <a:pt x="219973" y="1118559"/>
                  <a:pt x="232913" y="931653"/>
                </a:cubicBezTo>
                <a:cubicBezTo>
                  <a:pt x="245853" y="744747"/>
                  <a:pt x="161745" y="372373"/>
                  <a:pt x="77638" y="0"/>
                </a:cubicBezTo>
              </a:path>
            </a:pathLst>
          </a:cu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4077072"/>
            <a:ext cx="7776864" cy="2451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 descr="배치도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188640"/>
            <a:ext cx="6264275" cy="37861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_x84420048" descr="EMB00001128496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700808"/>
            <a:ext cx="6162570" cy="4310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7924800" cy="795536"/>
          </a:xfrm>
        </p:spPr>
        <p:txBody>
          <a:bodyPr/>
          <a:lstStyle/>
          <a:p>
            <a:r>
              <a:rPr lang="en-US" dirty="0" smtClean="0"/>
              <a:t>KIRAMS-30  Cyclotron at KAERI</a:t>
            </a:r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4608512" cy="859160"/>
          </a:xfrm>
        </p:spPr>
        <p:txBody>
          <a:bodyPr>
            <a:normAutofit/>
          </a:bodyPr>
          <a:lstStyle/>
          <a:p>
            <a:r>
              <a:rPr lang="en-US" altLang="ko-KR" sz="3200" dirty="0" smtClean="0"/>
              <a:t>Commissioning  </a:t>
            </a:r>
            <a:endParaRPr lang="ko-KR" altLang="en-US" sz="3200" dirty="0"/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323528" y="1700808"/>
            <a:ext cx="820891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40000"/>
              </a:lnSpc>
            </a:pPr>
            <a:r>
              <a:rPr lang="en-US" altLang="ko-KR" sz="2000" dirty="0"/>
              <a:t>2006. </a:t>
            </a:r>
            <a:r>
              <a:rPr lang="en-US" altLang="ko-KR" sz="2000" dirty="0" smtClean="0"/>
              <a:t>5   -   2007</a:t>
            </a:r>
            <a:r>
              <a:rPr lang="en-US" altLang="ko-KR" sz="2000" dirty="0"/>
              <a:t>. 3         Installation</a:t>
            </a:r>
          </a:p>
          <a:p>
            <a:pPr marL="342900" indent="-342900">
              <a:lnSpc>
                <a:spcPct val="140000"/>
              </a:lnSpc>
            </a:pPr>
            <a:r>
              <a:rPr lang="en-US" altLang="ko-KR" sz="2000" dirty="0"/>
              <a:t>2007. </a:t>
            </a:r>
            <a:r>
              <a:rPr lang="en-US" altLang="ko-KR" sz="2000" dirty="0" smtClean="0"/>
              <a:t>3   -   2008. 8         </a:t>
            </a:r>
            <a:r>
              <a:rPr lang="en-US" altLang="ko-KR" sz="2000" dirty="0"/>
              <a:t>Beam </a:t>
            </a:r>
            <a:r>
              <a:rPr lang="en-US" altLang="ko-KR" sz="2000" dirty="0" smtClean="0"/>
              <a:t>commissioning</a:t>
            </a:r>
            <a:r>
              <a:rPr lang="en-GB" altLang="ko-KR" sz="2000" dirty="0" smtClean="0"/>
              <a:t>  650 </a:t>
            </a:r>
            <a:r>
              <a:rPr lang="en-GB" altLang="ko-KR" sz="2000" dirty="0" err="1" smtClean="0">
                <a:ea typeface="바탕" pitchFamily="18" charset="-127"/>
              </a:rPr>
              <a:t>u</a:t>
            </a:r>
            <a:r>
              <a:rPr lang="en-GB" altLang="ko-KR" sz="2000" dirty="0" err="1" smtClean="0"/>
              <a:t>A</a:t>
            </a:r>
            <a:r>
              <a:rPr lang="en-GB" altLang="ko-KR" sz="2000" dirty="0" smtClean="0">
                <a:ea typeface="바탕" pitchFamily="18" charset="-127"/>
              </a:rPr>
              <a:t> </a:t>
            </a:r>
            <a:r>
              <a:rPr lang="en-GB" altLang="ko-KR" sz="2000" dirty="0">
                <a:ea typeface="바탕" pitchFamily="18" charset="-127"/>
              </a:rPr>
              <a:t>@ 1.5 </a:t>
            </a:r>
            <a:r>
              <a:rPr lang="en-GB" altLang="ko-KR" sz="2000" dirty="0" err="1">
                <a:ea typeface="바탕" pitchFamily="18" charset="-127"/>
              </a:rPr>
              <a:t>MeV</a:t>
            </a:r>
            <a:endParaRPr lang="en-GB" altLang="ko-KR" sz="2000" dirty="0">
              <a:ea typeface="바탕" pitchFamily="18" charset="-127"/>
            </a:endParaRPr>
          </a:p>
          <a:p>
            <a:pPr marL="342900" indent="-342900">
              <a:lnSpc>
                <a:spcPct val="140000"/>
              </a:lnSpc>
            </a:pPr>
            <a:r>
              <a:rPr lang="en-GB" altLang="ko-KR" sz="2000" dirty="0" smtClean="0">
                <a:ea typeface="바탕" pitchFamily="18" charset="-127"/>
              </a:rPr>
              <a:t>2009. </a:t>
            </a:r>
            <a:r>
              <a:rPr lang="en-GB" altLang="ko-KR" sz="2000" dirty="0">
                <a:ea typeface="바탕" pitchFamily="18" charset="-127"/>
              </a:rPr>
              <a:t>9   -   </a:t>
            </a:r>
            <a:r>
              <a:rPr lang="en-GB" altLang="ko-KR" sz="2000" dirty="0" smtClean="0">
                <a:ea typeface="바탕" pitchFamily="18" charset="-127"/>
              </a:rPr>
              <a:t>2009. </a:t>
            </a:r>
            <a:r>
              <a:rPr lang="en-GB" altLang="ko-KR" sz="2000" dirty="0">
                <a:ea typeface="바탕" pitchFamily="18" charset="-127"/>
              </a:rPr>
              <a:t>10   </a:t>
            </a:r>
            <a:r>
              <a:rPr lang="en-GB" altLang="ko-KR" sz="2000" dirty="0" smtClean="0">
                <a:ea typeface="바탕" pitchFamily="18" charset="-127"/>
              </a:rPr>
              <a:t>    Disassembly  </a:t>
            </a:r>
            <a:r>
              <a:rPr lang="en-GB" altLang="ko-KR" sz="2000" dirty="0">
                <a:ea typeface="바탕" pitchFamily="18" charset="-127"/>
              </a:rPr>
              <a:t>KIRAMS-30 </a:t>
            </a:r>
          </a:p>
          <a:p>
            <a:pPr marL="342900" indent="-342900">
              <a:lnSpc>
                <a:spcPct val="140000"/>
              </a:lnSpc>
            </a:pPr>
            <a:r>
              <a:rPr lang="en-GB" altLang="ko-KR" sz="2000" dirty="0" smtClean="0">
                <a:ea typeface="바탕" pitchFamily="18" charset="-127"/>
              </a:rPr>
              <a:t>2010. </a:t>
            </a:r>
            <a:r>
              <a:rPr lang="en-GB" altLang="ko-KR" sz="2000" dirty="0">
                <a:ea typeface="바탕" pitchFamily="18" charset="-127"/>
              </a:rPr>
              <a:t>3  </a:t>
            </a:r>
            <a:r>
              <a:rPr lang="en-GB" altLang="ko-KR" sz="2000" dirty="0" smtClean="0">
                <a:ea typeface="바탕" pitchFamily="18" charset="-127"/>
              </a:rPr>
              <a:t> </a:t>
            </a:r>
            <a:r>
              <a:rPr lang="en-GB" altLang="ko-KR" sz="2000" dirty="0">
                <a:ea typeface="바탕" pitchFamily="18" charset="-127"/>
              </a:rPr>
              <a:t>- </a:t>
            </a:r>
            <a:r>
              <a:rPr lang="en-GB" altLang="ko-KR" sz="2000" dirty="0" smtClean="0">
                <a:ea typeface="바탕" pitchFamily="18" charset="-127"/>
              </a:rPr>
              <a:t>  2012. 8           New Installation </a:t>
            </a:r>
          </a:p>
          <a:p>
            <a:pPr marL="342900" indent="-342900">
              <a:lnSpc>
                <a:spcPct val="140000"/>
              </a:lnSpc>
            </a:pPr>
            <a:r>
              <a:rPr lang="en-GB" altLang="ko-KR" sz="2000" dirty="0" smtClean="0">
                <a:ea typeface="바탕" pitchFamily="18" charset="-127"/>
              </a:rPr>
              <a:t>                                                          and Stop because of many reasons</a:t>
            </a:r>
            <a:endParaRPr lang="en-GB" altLang="ko-KR" sz="2000" dirty="0">
              <a:ea typeface="바탕" pitchFamily="18" charset="-127"/>
            </a:endParaRPr>
          </a:p>
          <a:p>
            <a:pPr marL="342900" indent="-342900">
              <a:lnSpc>
                <a:spcPct val="140000"/>
              </a:lnSpc>
            </a:pPr>
            <a:r>
              <a:rPr lang="en-GB" altLang="ko-KR" sz="2000" dirty="0" smtClean="0">
                <a:ea typeface="바탕" pitchFamily="18" charset="-127"/>
              </a:rPr>
              <a:t>2012. 9    -   2012. 11        Restart Beam Commissioning ; 350 </a:t>
            </a:r>
            <a:r>
              <a:rPr lang="en-GB" altLang="ko-KR" sz="2000" dirty="0" err="1">
                <a:ea typeface="바탕" pitchFamily="18" charset="-127"/>
              </a:rPr>
              <a:t>u</a:t>
            </a:r>
            <a:r>
              <a:rPr lang="en-GB" altLang="ko-KR" sz="2000" dirty="0" err="1" smtClean="0"/>
              <a:t>A</a:t>
            </a:r>
            <a:r>
              <a:rPr lang="en-GB" altLang="ko-KR" sz="2000" dirty="0" smtClean="0">
                <a:ea typeface="바탕" pitchFamily="18" charset="-127"/>
              </a:rPr>
              <a:t> </a:t>
            </a:r>
            <a:r>
              <a:rPr lang="en-GB" altLang="ko-KR" sz="2000" dirty="0">
                <a:ea typeface="바탕" pitchFamily="18" charset="-127"/>
              </a:rPr>
              <a:t>@ 30 </a:t>
            </a:r>
            <a:r>
              <a:rPr lang="en-GB" altLang="ko-KR" sz="2000" dirty="0" err="1" smtClean="0">
                <a:ea typeface="바탕" pitchFamily="18" charset="-127"/>
              </a:rPr>
              <a:t>MeV</a:t>
            </a:r>
            <a:endParaRPr lang="en-GB" altLang="ko-KR" sz="2000" dirty="0">
              <a:ea typeface="바탕" pitchFamily="18" charset="-127"/>
            </a:endParaRPr>
          </a:p>
        </p:txBody>
      </p:sp>
      <p:pic>
        <p:nvPicPr>
          <p:cNvPr id="4" name="Picture 4" descr="beam-line-t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4725144"/>
            <a:ext cx="8856984" cy="1969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SKKUCY-9  Development</a:t>
            </a:r>
            <a:endParaRPr lang="el-GR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1196752"/>
            <a:ext cx="4282206" cy="2840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188640"/>
            <a:ext cx="46512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dirty="0" smtClean="0"/>
              <a:t>General and Beam Dynamics</a:t>
            </a:r>
            <a:endParaRPr lang="ko-KR" altLang="en-US" sz="2800" dirty="0"/>
          </a:p>
        </p:txBody>
      </p:sp>
      <p:pic>
        <p:nvPicPr>
          <p:cNvPr id="119810" name="_x172844136" descr="EMB00000a108b4c"/>
          <p:cNvPicPr>
            <a:picLocks noChangeAspect="1" noChangeArrowheads="1"/>
          </p:cNvPicPr>
          <p:nvPr/>
        </p:nvPicPr>
        <p:blipFill>
          <a:blip r:embed="rId2" cstate="print"/>
          <a:srcRect l="3468" r="41624"/>
          <a:stretch>
            <a:fillRect/>
          </a:stretch>
        </p:blipFill>
        <p:spPr bwMode="auto">
          <a:xfrm>
            <a:off x="2915816" y="2204864"/>
            <a:ext cx="2693636" cy="2088232"/>
          </a:xfrm>
          <a:prstGeom prst="rect">
            <a:avLst/>
          </a:prstGeom>
          <a:noFill/>
        </p:spPr>
      </p:pic>
      <p:pic>
        <p:nvPicPr>
          <p:cNvPr id="119809" name="_x160576176" descr="EMB00000a108b4d"/>
          <p:cNvPicPr>
            <a:picLocks noChangeAspect="1" noChangeArrowheads="1"/>
          </p:cNvPicPr>
          <p:nvPr/>
        </p:nvPicPr>
        <p:blipFill>
          <a:blip r:embed="rId3" cstate="print"/>
          <a:srcRect l="17343" r="38155"/>
          <a:stretch>
            <a:fillRect/>
          </a:stretch>
        </p:blipFill>
        <p:spPr bwMode="auto">
          <a:xfrm>
            <a:off x="683568" y="4365104"/>
            <a:ext cx="2652713" cy="1981200"/>
          </a:xfrm>
          <a:prstGeom prst="rect">
            <a:avLst/>
          </a:prstGeom>
          <a:noFill/>
        </p:spPr>
      </p:pic>
      <p:sp>
        <p:nvSpPr>
          <p:cNvPr id="11981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9814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981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19817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2132856"/>
            <a:ext cx="2996356" cy="2475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9819" name="_x169812920" descr="EMB00000a108b55"/>
          <p:cNvPicPr>
            <a:picLocks noChangeAspect="1" noChangeArrowheads="1"/>
          </p:cNvPicPr>
          <p:nvPr/>
        </p:nvPicPr>
        <p:blipFill>
          <a:blip r:embed="rId5" cstate="print"/>
          <a:srcRect t="3023"/>
          <a:stretch>
            <a:fillRect/>
          </a:stretch>
        </p:blipFill>
        <p:spPr bwMode="auto">
          <a:xfrm>
            <a:off x="3419872" y="4797152"/>
            <a:ext cx="2118556" cy="1656184"/>
          </a:xfrm>
          <a:prstGeom prst="rect">
            <a:avLst/>
          </a:prstGeom>
          <a:noFill/>
        </p:spPr>
      </p:pic>
      <p:pic>
        <p:nvPicPr>
          <p:cNvPr id="119818" name="_x169811080" descr="EMB00000a108b5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52120" y="4797152"/>
            <a:ext cx="2232248" cy="1642128"/>
          </a:xfrm>
          <a:prstGeom prst="rect">
            <a:avLst/>
          </a:prstGeom>
          <a:noFill/>
        </p:spPr>
      </p:pic>
      <p:sp>
        <p:nvSpPr>
          <p:cNvPr id="11982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179512" y="764704"/>
            <a:ext cx="26642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General</a:t>
            </a:r>
          </a:p>
          <a:p>
            <a:r>
              <a:rPr lang="en-US" altLang="ko-KR" dirty="0" smtClean="0"/>
              <a:t>Energy  9.6 </a:t>
            </a:r>
            <a:r>
              <a:rPr lang="en-US" altLang="ko-KR" dirty="0" err="1" smtClean="0"/>
              <a:t>MeV</a:t>
            </a:r>
            <a:endParaRPr lang="en-US" altLang="ko-KR" dirty="0" smtClean="0"/>
          </a:p>
          <a:p>
            <a:r>
              <a:rPr lang="en-US" altLang="ko-KR" dirty="0" smtClean="0"/>
              <a:t>Acceleration Particle H-</a:t>
            </a:r>
          </a:p>
          <a:p>
            <a:r>
              <a:rPr lang="en-US" altLang="ko-KR" dirty="0" smtClean="0"/>
              <a:t>Maximum Beam Current</a:t>
            </a:r>
          </a:p>
          <a:p>
            <a:r>
              <a:rPr lang="en-US" altLang="ko-KR" dirty="0" smtClean="0"/>
              <a:t>    150 </a:t>
            </a:r>
            <a:r>
              <a:rPr lang="en-US" altLang="ko-KR" dirty="0" err="1" smtClean="0"/>
              <a:t>uA</a:t>
            </a:r>
            <a:r>
              <a:rPr lang="en-US" altLang="ko-KR" dirty="0" smtClean="0"/>
              <a:t> </a:t>
            </a:r>
          </a:p>
          <a:p>
            <a:r>
              <a:rPr lang="en-US" altLang="ko-KR" dirty="0" smtClean="0"/>
              <a:t>First Beam  Aug. 2013</a:t>
            </a:r>
          </a:p>
          <a:p>
            <a:endParaRPr lang="en-US" altLang="ko-KR" dirty="0" smtClean="0"/>
          </a:p>
          <a:p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Magnet</a:t>
            </a:r>
            <a:endParaRPr lang="ko-KR" altLang="en-US" dirty="0"/>
          </a:p>
        </p:txBody>
      </p:sp>
      <p:sp>
        <p:nvSpPr>
          <p:cNvPr id="9318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93190" name="_x160576736" descr="EMB00000a1089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614" y="1628800"/>
            <a:ext cx="2773560" cy="1875979"/>
          </a:xfrm>
          <a:prstGeom prst="rect">
            <a:avLst/>
          </a:prstGeom>
          <a:noFill/>
        </p:spPr>
      </p:pic>
      <p:pic>
        <p:nvPicPr>
          <p:cNvPr id="93189" name="_x160576496" descr="EMB00000a10890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1625432"/>
            <a:ext cx="2664296" cy="1898396"/>
          </a:xfrm>
          <a:prstGeom prst="rect">
            <a:avLst/>
          </a:prstGeom>
          <a:noFill/>
        </p:spPr>
      </p:pic>
      <p:pic>
        <p:nvPicPr>
          <p:cNvPr id="93188" name="_x169811160" descr="EMB00000a10890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66" y="3645024"/>
            <a:ext cx="2696354" cy="1512168"/>
          </a:xfrm>
          <a:prstGeom prst="rect">
            <a:avLst/>
          </a:prstGeom>
          <a:noFill/>
        </p:spPr>
      </p:pic>
      <p:pic>
        <p:nvPicPr>
          <p:cNvPr id="93187" name="_x169811560" descr="EMB00000a10890c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831" y="3645024"/>
            <a:ext cx="2693991" cy="1512168"/>
          </a:xfrm>
          <a:prstGeom prst="rect">
            <a:avLst/>
          </a:prstGeom>
          <a:noFill/>
        </p:spPr>
      </p:pic>
      <p:sp>
        <p:nvSpPr>
          <p:cNvPr id="931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93193" name="_x160576816" descr="EMB00000a10890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96136" y="1617429"/>
            <a:ext cx="2952328" cy="2315627"/>
          </a:xfrm>
          <a:prstGeom prst="rect">
            <a:avLst/>
          </a:prstGeom>
          <a:noFill/>
        </p:spPr>
      </p:pic>
      <p:pic>
        <p:nvPicPr>
          <p:cNvPr id="93192" name="_x160576016" descr="EMB00000a10890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96136" y="3933056"/>
            <a:ext cx="2952328" cy="2302894"/>
          </a:xfrm>
          <a:prstGeom prst="rect">
            <a:avLst/>
          </a:prstGeom>
          <a:noFill/>
        </p:spPr>
      </p:pic>
      <p:sp>
        <p:nvSpPr>
          <p:cNvPr id="9319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safety.nmsu.edu/images/signs/symbol_radiation_lg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813" y="785813"/>
            <a:ext cx="5457825" cy="509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390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12" name="_x169811720" descr="EMB00000a1089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2160588" cy="1584325"/>
          </a:xfrm>
          <a:prstGeom prst="rect">
            <a:avLst/>
          </a:prstGeom>
          <a:noFill/>
        </p:spPr>
      </p:pic>
      <p:pic>
        <p:nvPicPr>
          <p:cNvPr id="98311" name="_x169811160" descr="EMB00000a1089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332656"/>
            <a:ext cx="2160588" cy="1584325"/>
          </a:xfrm>
          <a:prstGeom prst="rect">
            <a:avLst/>
          </a:prstGeom>
          <a:noFill/>
        </p:spPr>
      </p:pic>
      <p:pic>
        <p:nvPicPr>
          <p:cNvPr id="98310" name="_x157584992" descr="EMB00000a10891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32656"/>
            <a:ext cx="2160588" cy="1584325"/>
          </a:xfrm>
          <a:prstGeom prst="rect">
            <a:avLst/>
          </a:prstGeom>
          <a:noFill/>
        </p:spPr>
      </p:pic>
      <p:pic>
        <p:nvPicPr>
          <p:cNvPr id="98309" name="_x157585872" descr="EMB00000a10891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2240" y="332656"/>
            <a:ext cx="2160588" cy="1584325"/>
          </a:xfrm>
          <a:prstGeom prst="rect">
            <a:avLst/>
          </a:prstGeom>
          <a:noFill/>
        </p:spPr>
      </p:pic>
      <p:pic>
        <p:nvPicPr>
          <p:cNvPr id="98308" name="_x159718064" descr="EMB00000a10891a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2060848"/>
            <a:ext cx="2160588" cy="1584325"/>
          </a:xfrm>
          <a:prstGeom prst="rect">
            <a:avLst/>
          </a:prstGeom>
          <a:noFill/>
        </p:spPr>
      </p:pic>
      <p:pic>
        <p:nvPicPr>
          <p:cNvPr id="98307" name="_x159718544" descr="EMB00000a10891b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11760" y="2060848"/>
            <a:ext cx="2160588" cy="1584325"/>
          </a:xfrm>
          <a:prstGeom prst="rect">
            <a:avLst/>
          </a:prstGeom>
          <a:noFill/>
        </p:spPr>
      </p:pic>
      <p:pic>
        <p:nvPicPr>
          <p:cNvPr id="98306" name="_x159718864" descr="EMB00000a10891c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0" y="2060848"/>
            <a:ext cx="2160588" cy="1800225"/>
          </a:xfrm>
          <a:prstGeom prst="rect">
            <a:avLst/>
          </a:prstGeom>
          <a:noFill/>
        </p:spPr>
      </p:pic>
      <p:pic>
        <p:nvPicPr>
          <p:cNvPr id="98305" name="_x159719264" descr="EMB00000a10891d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732240" y="2060848"/>
            <a:ext cx="2160588" cy="1800225"/>
          </a:xfrm>
          <a:prstGeom prst="rect">
            <a:avLst/>
          </a:prstGeom>
          <a:noFill/>
        </p:spPr>
      </p:pic>
      <p:sp>
        <p:nvSpPr>
          <p:cNvPr id="9831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98319" name="_x169811720" descr="EMB00000a108928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3528" y="3645024"/>
            <a:ext cx="2202105" cy="1440160"/>
          </a:xfrm>
          <a:prstGeom prst="rect">
            <a:avLst/>
          </a:prstGeom>
          <a:noFill/>
        </p:spPr>
      </p:pic>
      <p:pic>
        <p:nvPicPr>
          <p:cNvPr id="98317" name="_x160576576" descr="EMB00000a10892a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868144" y="3933056"/>
            <a:ext cx="2448272" cy="2632896"/>
          </a:xfrm>
          <a:prstGeom prst="rect">
            <a:avLst/>
          </a:prstGeom>
          <a:noFill/>
        </p:spPr>
      </p:pic>
      <p:pic>
        <p:nvPicPr>
          <p:cNvPr id="98316" name="_x160575696" descr="EMB00000a10892b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067944" y="4149080"/>
            <a:ext cx="2110598" cy="1584176"/>
          </a:xfrm>
          <a:prstGeom prst="rect">
            <a:avLst/>
          </a:prstGeom>
          <a:noFill/>
        </p:spPr>
      </p:pic>
      <p:sp>
        <p:nvSpPr>
          <p:cNvPr id="98320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8322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98321" name="_x169811960" descr="EMB00000a108934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547664" y="4869160"/>
            <a:ext cx="2448272" cy="18280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7" name="Rectangle 3"/>
          <p:cNvSpPr>
            <a:spLocks noChangeArrowheads="1"/>
          </p:cNvSpPr>
          <p:nvPr/>
        </p:nvSpPr>
        <p:spPr bwMode="auto">
          <a:xfrm>
            <a:off x="539552" y="404664"/>
            <a:ext cx="119244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ko-KR" dirty="0" smtClean="0"/>
              <a:t>RF system</a:t>
            </a:r>
            <a:endParaRPr lang="ko-KR" altLang="en-US" dirty="0"/>
          </a:p>
        </p:txBody>
      </p:sp>
      <p:pic>
        <p:nvPicPr>
          <p:cNvPr id="113671" name="_x172842216" descr="EMB00000a10898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980728"/>
            <a:ext cx="3995936" cy="2051457"/>
          </a:xfrm>
          <a:prstGeom prst="rect">
            <a:avLst/>
          </a:prstGeom>
          <a:noFill/>
        </p:spPr>
      </p:pic>
      <p:pic>
        <p:nvPicPr>
          <p:cNvPr id="113670" name="_x169812280" descr="EMB00000a10898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980728"/>
            <a:ext cx="4067944" cy="2088425"/>
          </a:xfrm>
          <a:prstGeom prst="rect">
            <a:avLst/>
          </a:prstGeom>
          <a:noFill/>
        </p:spPr>
      </p:pic>
      <p:pic>
        <p:nvPicPr>
          <p:cNvPr id="113669" name="_x160576016" descr="EMB00000a10898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140968"/>
            <a:ext cx="3995936" cy="2051457"/>
          </a:xfrm>
          <a:prstGeom prst="rect">
            <a:avLst/>
          </a:prstGeom>
          <a:noFill/>
        </p:spPr>
      </p:pic>
      <p:sp>
        <p:nvSpPr>
          <p:cNvPr id="113672" name="Rectangle 8"/>
          <p:cNvSpPr>
            <a:spLocks noChangeArrowheads="1"/>
          </p:cNvSpPr>
          <p:nvPr/>
        </p:nvSpPr>
        <p:spPr bwMode="auto">
          <a:xfrm>
            <a:off x="179512" y="476672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/>
          </a:p>
        </p:txBody>
      </p:sp>
      <p:sp>
        <p:nvSpPr>
          <p:cNvPr id="11367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13675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3068960"/>
            <a:ext cx="4052814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4" name="_x172842696" descr="EMB00000a10899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672"/>
            <a:ext cx="2519363" cy="1800225"/>
          </a:xfrm>
          <a:prstGeom prst="rect">
            <a:avLst/>
          </a:prstGeom>
          <a:noFill/>
        </p:spPr>
      </p:pic>
      <p:pic>
        <p:nvPicPr>
          <p:cNvPr id="112643" name="_x169812920" descr="EMB00000a10899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476672"/>
            <a:ext cx="2519329" cy="1800200"/>
          </a:xfrm>
          <a:prstGeom prst="rect">
            <a:avLst/>
          </a:prstGeom>
          <a:noFill/>
        </p:spPr>
      </p:pic>
      <p:pic>
        <p:nvPicPr>
          <p:cNvPr id="112642" name="_x169811800" descr="EMB00000a10899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476672"/>
            <a:ext cx="1747918" cy="2447305"/>
          </a:xfrm>
          <a:prstGeom prst="rect">
            <a:avLst/>
          </a:prstGeom>
          <a:noFill/>
        </p:spPr>
      </p:pic>
      <p:sp>
        <p:nvSpPr>
          <p:cNvPr id="11264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12646" name="_x169811080" descr="EMB00000a108996"/>
          <p:cNvPicPr>
            <a:picLocks noChangeAspect="1" noChangeArrowheads="1"/>
          </p:cNvPicPr>
          <p:nvPr/>
        </p:nvPicPr>
        <p:blipFill>
          <a:blip r:embed="rId5" cstate="print"/>
          <a:srcRect t="7094" b="11806"/>
          <a:stretch>
            <a:fillRect/>
          </a:stretch>
        </p:blipFill>
        <p:spPr bwMode="auto">
          <a:xfrm>
            <a:off x="539552" y="3789040"/>
            <a:ext cx="4182173" cy="2592288"/>
          </a:xfrm>
          <a:prstGeom prst="rect">
            <a:avLst/>
          </a:prstGeom>
          <a:noFill/>
        </p:spPr>
      </p:pic>
      <p:sp>
        <p:nvSpPr>
          <p:cNvPr id="112649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12650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2276872"/>
            <a:ext cx="25431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51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43808" y="2276872"/>
            <a:ext cx="192405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53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12652" name="_x172843336" descr="EMB00000a10898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76056" y="3140968"/>
            <a:ext cx="3816424" cy="947142"/>
          </a:xfrm>
          <a:prstGeom prst="rect">
            <a:avLst/>
          </a:prstGeom>
          <a:noFill/>
        </p:spPr>
      </p:pic>
      <p:sp>
        <p:nvSpPr>
          <p:cNvPr id="112655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12654" name="_x172842616" descr="EMB00000a10899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92279" y="476672"/>
            <a:ext cx="1748609" cy="2448272"/>
          </a:xfrm>
          <a:prstGeom prst="rect">
            <a:avLst/>
          </a:prstGeom>
          <a:noFill/>
        </p:spPr>
      </p:pic>
      <p:sp>
        <p:nvSpPr>
          <p:cNvPr id="11265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12656" name="_x172842696" descr="EMB00000a10898b"/>
          <p:cNvPicPr>
            <a:picLocks noChangeAspect="1" noChangeArrowheads="1"/>
          </p:cNvPicPr>
          <p:nvPr/>
        </p:nvPicPr>
        <p:blipFill>
          <a:blip r:embed="rId10" cstate="print"/>
          <a:srcRect t="3091" b="2820"/>
          <a:stretch>
            <a:fillRect/>
          </a:stretch>
        </p:blipFill>
        <p:spPr bwMode="auto">
          <a:xfrm>
            <a:off x="5076056" y="4077072"/>
            <a:ext cx="3601535" cy="180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15616" y="692696"/>
            <a:ext cx="1213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Ion source</a:t>
            </a:r>
            <a:endParaRPr lang="ko-KR" altLang="en-US" dirty="0"/>
          </a:p>
        </p:txBody>
      </p:sp>
      <p:sp>
        <p:nvSpPr>
          <p:cNvPr id="1167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16737" name="_x172843336" descr="EMB00000a108ab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196752"/>
            <a:ext cx="5194300" cy="1951038"/>
          </a:xfrm>
          <a:prstGeom prst="rect">
            <a:avLst/>
          </a:prstGeom>
          <a:noFill/>
        </p:spPr>
      </p:pic>
      <p:pic>
        <p:nvPicPr>
          <p:cNvPr id="116741" name="_x172843176" descr="EMB00000a108ab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356992"/>
            <a:ext cx="2320925" cy="2055813"/>
          </a:xfrm>
          <a:prstGeom prst="rect">
            <a:avLst/>
          </a:prstGeom>
          <a:noFill/>
        </p:spPr>
      </p:pic>
      <p:pic>
        <p:nvPicPr>
          <p:cNvPr id="116740" name="_x160576816" descr="EMB00000a108ab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3356992"/>
            <a:ext cx="2328863" cy="2055812"/>
          </a:xfrm>
          <a:prstGeom prst="rect">
            <a:avLst/>
          </a:prstGeom>
          <a:noFill/>
        </p:spPr>
      </p:pic>
      <p:sp>
        <p:nvSpPr>
          <p:cNvPr id="11674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674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16743" name="_x172842136" descr="EMB00000a108ab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8104" y="3933056"/>
            <a:ext cx="3267821" cy="2448272"/>
          </a:xfrm>
          <a:prstGeom prst="rect">
            <a:avLst/>
          </a:prstGeom>
          <a:noFill/>
        </p:spPr>
      </p:pic>
      <p:sp>
        <p:nvSpPr>
          <p:cNvPr id="11674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16745" name="_x160576016" descr="EMB00000a108ac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2160" y="1268760"/>
            <a:ext cx="2808312" cy="23906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Future</a:t>
            </a:r>
            <a:r>
              <a:rPr lang="ko-KR" altLang="en-US" dirty="0" smtClean="0"/>
              <a:t> </a:t>
            </a:r>
            <a:r>
              <a:rPr lang="en-US" altLang="ko-KR" dirty="0" smtClean="0"/>
              <a:t>Plan </a:t>
            </a:r>
            <a:endParaRPr lang="el-GR" dirty="0"/>
          </a:p>
        </p:txBody>
      </p:sp>
      <p:pic>
        <p:nvPicPr>
          <p:cNvPr id="6" name="Picture 5" descr="wear-t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32240" y="2348880"/>
            <a:ext cx="1752600" cy="2609850"/>
          </a:xfrm>
          <a:prstGeom prst="rect">
            <a:avLst/>
          </a:prstGeom>
        </p:spPr>
      </p:pic>
      <p:pic>
        <p:nvPicPr>
          <p:cNvPr id="7" name="Picture 6" descr="CONMY3"/>
          <p:cNvPicPr>
            <a:picLocks noChangeAspect="1" noChangeArrowheads="1"/>
          </p:cNvPicPr>
          <p:nvPr/>
        </p:nvPicPr>
        <p:blipFill>
          <a:blip r:embed="rId3" cstate="print"/>
          <a:srcRect l="644" t="52657" r="50090" b="1485"/>
          <a:stretch>
            <a:fillRect/>
          </a:stretch>
        </p:blipFill>
        <p:spPr bwMode="auto">
          <a:xfrm>
            <a:off x="1043608" y="548680"/>
            <a:ext cx="2252424" cy="19561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Picture 12"/>
          <p:cNvPicPr>
            <a:picLocks noChangeAspect="1" noChangeArrowheads="1"/>
          </p:cNvPicPr>
          <p:nvPr/>
        </p:nvPicPr>
        <p:blipFill>
          <a:blip r:embed="rId4" cstate="print"/>
          <a:srcRect l="67218" t="2078" b="16898"/>
          <a:stretch>
            <a:fillRect/>
          </a:stretch>
        </p:blipFill>
        <p:spPr bwMode="auto">
          <a:xfrm>
            <a:off x="3444087" y="1427794"/>
            <a:ext cx="1131516" cy="21540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64560" y="5013176"/>
            <a:ext cx="2520280" cy="13156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ko-KR" sz="3600" b="1" dirty="0" smtClean="0"/>
              <a:t> SKKUCY 4   for NR and BNCT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700213"/>
            <a:ext cx="8532813" cy="4525962"/>
          </a:xfrm>
          <a:solidFill>
            <a:schemeClr val="bg1"/>
          </a:solidFill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eaLnBrk="1" hangingPunct="1"/>
            <a:r>
              <a:rPr lang="en-US" altLang="ko-KR" sz="2600" dirty="0" smtClean="0"/>
              <a:t>High intensity D</a:t>
            </a:r>
            <a:r>
              <a:rPr lang="en-US" altLang="ko-KR" sz="2600" baseline="30000" dirty="0" smtClean="0"/>
              <a:t>-</a:t>
            </a:r>
            <a:r>
              <a:rPr lang="en-US" altLang="ko-KR" sz="2600" dirty="0" smtClean="0"/>
              <a:t> cyclotron for neutron generator</a:t>
            </a:r>
          </a:p>
          <a:p>
            <a:pPr eaLnBrk="1" hangingPunct="1"/>
            <a:r>
              <a:rPr lang="en-US" altLang="ko-KR" sz="2600" dirty="0" smtClean="0"/>
              <a:t>Application : Neutron Radiography, BNCT</a:t>
            </a:r>
          </a:p>
          <a:p>
            <a:pPr eaLnBrk="1" hangingPunct="1"/>
            <a:r>
              <a:rPr lang="en-US" altLang="ko-KR" sz="2600" dirty="0" smtClean="0"/>
              <a:t>Extraction particle to target : proton or deuteron</a:t>
            </a:r>
          </a:p>
          <a:p>
            <a:pPr eaLnBrk="1" hangingPunct="1"/>
            <a:r>
              <a:rPr lang="en-US" altLang="ko-KR" sz="2600" dirty="0" smtClean="0"/>
              <a:t>Energy of the extracting beam : 4 MeV (p)  2 MeV (d)</a:t>
            </a:r>
          </a:p>
          <a:p>
            <a:pPr eaLnBrk="1" hangingPunct="1">
              <a:buFontTx/>
              <a:buNone/>
            </a:pPr>
            <a:r>
              <a:rPr lang="en-US" altLang="ko-KR" sz="2600" dirty="0" smtClean="0"/>
              <a:t>   - beam energy required </a:t>
            </a:r>
          </a:p>
          <a:p>
            <a:pPr eaLnBrk="1" hangingPunct="1">
              <a:buFontTx/>
              <a:buNone/>
            </a:pPr>
            <a:r>
              <a:rPr lang="en-US" altLang="ko-KR" sz="2600" dirty="0" smtClean="0"/>
              <a:t>       ~ 4 MeV for Be-Li hybrid</a:t>
            </a:r>
            <a:r>
              <a:rPr lang="ko-KR" altLang="en-US" sz="2600" dirty="0" smtClean="0"/>
              <a:t> </a:t>
            </a:r>
            <a:r>
              <a:rPr lang="en-US" altLang="ko-KR" sz="2600" dirty="0" smtClean="0"/>
              <a:t> target</a:t>
            </a:r>
          </a:p>
          <a:p>
            <a:pPr eaLnBrk="1" hangingPunct="1"/>
            <a:r>
              <a:rPr lang="en-US" altLang="ko-KR" sz="2600" dirty="0" smtClean="0"/>
              <a:t>Beam current : up to  1 mA</a:t>
            </a:r>
          </a:p>
        </p:txBody>
      </p:sp>
    </p:spTree>
    <p:extLst>
      <p:ext uri="{BB962C8B-B14F-4D97-AF65-F5344CB8AC3E}">
        <p14:creationId xmlns:p14="http://schemas.microsoft.com/office/powerpoint/2010/main" val="859679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슬라이드 번호 개체 틀 2"/>
          <p:cNvSpPr>
            <a:spLocks noGrp="1"/>
          </p:cNvSpPr>
          <p:nvPr>
            <p:ph type="sldNum" sz="quarter" idx="12"/>
          </p:nvPr>
        </p:nvSpPr>
        <p:spPr bwMode="auto">
          <a:xfrm>
            <a:off x="457200" y="6356350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l">
              <a:spcBef>
                <a:spcPct val="0"/>
              </a:spcBef>
              <a:buFontTx/>
              <a:buNone/>
            </a:pPr>
            <a:fld id="{E861A9CC-539E-48B1-8E6E-44631DA3A1C7}" type="slidenum">
              <a:rPr lang="en-US" altLang="ko-KR" sz="1200" smtClean="0">
                <a:solidFill>
                  <a:srgbClr val="898989"/>
                </a:solidFill>
              </a:rPr>
              <a:pPr algn="l">
                <a:spcBef>
                  <a:spcPct val="0"/>
                </a:spcBef>
                <a:buFontTx/>
                <a:buNone/>
              </a:pPr>
              <a:t>36</a:t>
            </a:fld>
            <a:endParaRPr lang="en-US" altLang="ko-KR" sz="1200" smtClean="0">
              <a:solidFill>
                <a:srgbClr val="898989"/>
              </a:solidFill>
            </a:endParaRPr>
          </a:p>
        </p:txBody>
      </p:sp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7772400" cy="1143000"/>
          </a:xfrm>
          <a:solidFill>
            <a:srgbClr val="FFFFFF"/>
          </a:solidFill>
        </p:spPr>
        <p:txBody>
          <a:bodyPr anchor="t"/>
          <a:lstStyle/>
          <a:p>
            <a:pPr eaLnBrk="1" hangingPunct="1">
              <a:defRPr/>
            </a:pPr>
            <a:r>
              <a:rPr lang="en-US" altLang="ko-KR" sz="3600" b="1" dirty="0" smtClean="0">
                <a:latin typeface="+mj-ea"/>
              </a:rPr>
              <a:t>General Specification</a:t>
            </a:r>
          </a:p>
        </p:txBody>
      </p:sp>
      <p:graphicFrame>
        <p:nvGraphicFramePr>
          <p:cNvPr id="102498" name="Group 98"/>
          <p:cNvGraphicFramePr>
            <a:graphicFrameLocks noGrp="1"/>
          </p:cNvGraphicFramePr>
          <p:nvPr/>
        </p:nvGraphicFramePr>
        <p:xfrm>
          <a:off x="4932363" y="2703513"/>
          <a:ext cx="3600450" cy="3564005"/>
        </p:xfrm>
        <a:graphic>
          <a:graphicData uri="http://schemas.openxmlformats.org/drawingml/2006/table">
            <a:tbl>
              <a:tblPr/>
              <a:tblGrid>
                <a:gridCol w="1944687"/>
                <a:gridCol w="1655763"/>
              </a:tblGrid>
              <a:tr h="306934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Magnet</a:t>
                      </a:r>
                    </a:p>
                  </a:txBody>
                  <a:tcPr marL="90000" marR="90000" marT="46791" marB="46791" anchor="ctr" horzOverflow="overflow">
                    <a:lnL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E99CB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48567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Number of sectors</a:t>
                      </a:r>
                    </a:p>
                  </a:txBody>
                  <a:tcPr marL="90000" marR="90000" marT="46791" marB="46791" anchor="ctr" horzOverflow="overflow">
                    <a:lnL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</a:p>
                  </a:txBody>
                  <a:tcPr marL="90000" marR="90000" marT="46791" marB="46791" anchor="ctr" horzOverflow="overflow">
                    <a:lnL>
                      <a:noFill/>
                    </a:lnL>
                    <a:lnR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693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B</a:t>
                      </a:r>
                      <a:r>
                        <a:rPr kumimoji="1" lang="en-US" altLang="ko-KR" sz="14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  <a:endParaRPr kumimoji="1" lang="en-US" altLang="ko-KR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0000" marR="90000" marT="46791" marB="46791" anchor="ctr" horzOverflow="overflow">
                    <a:lnL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0.8 T</a:t>
                      </a:r>
                    </a:p>
                  </a:txBody>
                  <a:tcPr marL="90000" marR="90000" marT="46791" marB="46791" anchor="ctr" horzOverflow="overflow">
                    <a:lnL>
                      <a:noFill/>
                    </a:lnL>
                    <a:lnR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693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Extraction radius</a:t>
                      </a:r>
                    </a:p>
                  </a:txBody>
                  <a:tcPr marL="90000" marR="90000" marT="46791" marB="46791" anchor="ctr" horzOverflow="overflow">
                    <a:lnL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39.7 cm</a:t>
                      </a:r>
                    </a:p>
                  </a:txBody>
                  <a:tcPr marL="90000" marR="90000" marT="46791" marB="46791" anchor="ctr" horzOverflow="overflow">
                    <a:lnL>
                      <a:noFill/>
                    </a:lnL>
                    <a:lnR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693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Pole radius</a:t>
                      </a:r>
                    </a:p>
                  </a:txBody>
                  <a:tcPr marL="90000" marR="90000" marT="46791" marB="46791" anchor="ctr" horzOverflow="overflow">
                    <a:lnL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45 cm</a:t>
                      </a:r>
                    </a:p>
                  </a:txBody>
                  <a:tcPr marL="90000" marR="90000" marT="46791" marB="46791" anchor="ctr" horzOverflow="overflow">
                    <a:lnL>
                      <a:noFill/>
                    </a:lnL>
                    <a:lnR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584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Hill/Valley gap</a:t>
                      </a:r>
                    </a:p>
                  </a:txBody>
                  <a:tcPr marL="90000" marR="90000" marT="46791" marB="46791" anchor="ctr" horzOverflow="overflow">
                    <a:lnL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 / 52 cm</a:t>
                      </a:r>
                    </a:p>
                  </a:txBody>
                  <a:tcPr marL="90000" marR="90000" marT="46791" marB="46791" anchor="ctr" horzOverflow="overflow">
                    <a:lnL>
                      <a:noFill/>
                    </a:lnL>
                    <a:lnR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693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Hill angle</a:t>
                      </a:r>
                    </a:p>
                  </a:txBody>
                  <a:tcPr marL="90000" marR="90000" marT="46791" marB="46791" anchor="ctr" horzOverflow="overflow">
                    <a:lnL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&gt; 40°</a:t>
                      </a:r>
                    </a:p>
                  </a:txBody>
                  <a:tcPr marL="90000" marR="90000" marT="46791" marB="46791" anchor="ctr" horzOverflow="overflow">
                    <a:lnL>
                      <a:noFill/>
                    </a:lnL>
                    <a:lnR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693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Coil dimension</a:t>
                      </a:r>
                    </a:p>
                  </a:txBody>
                  <a:tcPr marL="90000" marR="90000" marT="46791" marB="46791" anchor="ctr" horzOverflow="overflow">
                    <a:lnL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  <a:r>
                        <a:rPr kumimoji="1" lang="en-US" altLang="ko-KR" sz="14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dpc</a:t>
                      </a:r>
                      <a:r>
                        <a:rPr kumimoji="1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ⅹ10 turns</a:t>
                      </a:r>
                    </a:p>
                  </a:txBody>
                  <a:tcPr marL="90000" marR="90000" marT="46791" marB="46791" anchor="ctr" horzOverflow="overflow">
                    <a:lnL>
                      <a:noFill/>
                    </a:lnL>
                    <a:lnR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693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NI / coil</a:t>
                      </a:r>
                    </a:p>
                  </a:txBody>
                  <a:tcPr marL="90000" marR="90000" marT="46791" marB="46791" anchor="ctr" horzOverflow="overflow">
                    <a:lnL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28000 A-turns</a:t>
                      </a:r>
                    </a:p>
                  </a:txBody>
                  <a:tcPr marL="90000" marR="90000" marT="46791" marB="46791" anchor="ctr" horzOverflow="overflow">
                    <a:lnL>
                      <a:noFill/>
                    </a:lnL>
                    <a:lnR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693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Magnet dimension</a:t>
                      </a:r>
                    </a:p>
                  </a:txBody>
                  <a:tcPr marL="90000" marR="90000" marT="46791" marB="46791" anchor="ctr" horzOverflow="overflow">
                    <a:lnL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l-GR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Φ</a:t>
                      </a:r>
                      <a:r>
                        <a:rPr kumimoji="1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150, H82 cm</a:t>
                      </a:r>
                      <a:endParaRPr kumimoji="1" lang="el-GR" altLang="ko-KR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0000" marR="90000" marT="46791" marB="46791" anchor="ctr" horzOverflow="overflow">
                    <a:lnL>
                      <a:noFill/>
                    </a:lnL>
                    <a:lnR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693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Power</a:t>
                      </a:r>
                    </a:p>
                  </a:txBody>
                  <a:tcPr marL="90000" marR="90000" marT="46791" marB="46791" anchor="ctr" horzOverflow="overflow">
                    <a:lnL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~ 8 kW</a:t>
                      </a:r>
                    </a:p>
                  </a:txBody>
                  <a:tcPr marL="90000" marR="90000" marT="46791" marB="46791" anchor="ctr" horzOverflow="overflow">
                    <a:lnL>
                      <a:noFill/>
                    </a:lnL>
                    <a:lnR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2499" name="Group 9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9930906"/>
              </p:ext>
            </p:extLst>
          </p:nvPr>
        </p:nvGraphicFramePr>
        <p:xfrm>
          <a:off x="395288" y="1125538"/>
          <a:ext cx="4392612" cy="2362760"/>
        </p:xfrm>
        <a:graphic>
          <a:graphicData uri="http://schemas.openxmlformats.org/drawingml/2006/table">
            <a:tbl>
              <a:tblPr/>
              <a:tblGrid>
                <a:gridCol w="2426782"/>
                <a:gridCol w="1965830"/>
              </a:tblGrid>
              <a:tr h="30706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Parameters</a:t>
                      </a:r>
                      <a:endParaRPr kumimoji="1" lang="en-US" altLang="ko-KR" sz="1400" b="1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0003" marR="90003" marT="46816" marB="46816" anchor="ctr" horzOverflow="overflow">
                    <a:lnL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EC06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Values</a:t>
                      </a:r>
                    </a:p>
                  </a:txBody>
                  <a:tcPr marL="90003" marR="90003" marT="46816" marB="46816" anchor="ctr" horzOverflow="overflow">
                    <a:lnL cap="flat">
                      <a:noFill/>
                    </a:lnL>
                    <a:lnR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EC065"/>
                    </a:solidFill>
                  </a:tcPr>
                </a:tc>
              </a:tr>
              <a:tr h="3070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Particle</a:t>
                      </a:r>
                    </a:p>
                  </a:txBody>
                  <a:tcPr marL="90003" marR="90003" marT="46816" marB="46816" anchor="ctr" horzOverflow="overflow">
                    <a:lnL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D</a:t>
                      </a:r>
                      <a:r>
                        <a:rPr kumimoji="1" lang="en-US" altLang="ko-KR" sz="1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</a:p>
                  </a:txBody>
                  <a:tcPr marL="90003" marR="90003" marT="46816" marB="46816" anchor="ctr" horzOverflow="overflow">
                    <a:lnL cap="flat">
                      <a:noFill/>
                    </a:lnL>
                    <a:lnR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70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Extraction energy</a:t>
                      </a:r>
                    </a:p>
                  </a:txBody>
                  <a:tcPr marL="90003" marR="90003" marT="46816" marB="46816" anchor="ctr" horzOverflow="overflow">
                    <a:lnL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4 </a:t>
                      </a:r>
                      <a:r>
                        <a:rPr kumimoji="1" lang="en-US" altLang="ko-KR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MeV</a:t>
                      </a:r>
                      <a:endParaRPr kumimoji="1" lang="en-US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0003" marR="90003" marT="46816" marB="46816" anchor="ctr" horzOverflow="overflow">
                    <a:lnL cap="flat">
                      <a:noFill/>
                    </a:lnL>
                    <a:lnR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70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Ion source</a:t>
                      </a:r>
                    </a:p>
                  </a:txBody>
                  <a:tcPr marL="90003" marR="90003" marT="46816" marB="46816" anchor="ctr" horzOverflow="overflow">
                    <a:lnL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10 mA H</a:t>
                      </a:r>
                      <a:r>
                        <a:rPr kumimoji="1" lang="en-US" altLang="ko-KR" sz="1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r>
                        <a:rPr kumimoji="1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kumimoji="1" lang="en-US" altLang="ko-KR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multicusp</a:t>
                      </a:r>
                      <a:endParaRPr kumimoji="1" lang="en-US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0003" marR="90003" marT="46816" marB="46816" anchor="ctr" horzOverflow="overflow">
                    <a:lnL cap="flat">
                      <a:noFill/>
                    </a:lnL>
                    <a:lnR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70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Injection energy</a:t>
                      </a:r>
                    </a:p>
                  </a:txBody>
                  <a:tcPr marL="90003" marR="90003" marT="46816" marB="46816" anchor="ctr" horzOverflow="overflow">
                    <a:lnL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30 </a:t>
                      </a:r>
                      <a:r>
                        <a:rPr kumimoji="1" lang="en-US" altLang="ko-KR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keV</a:t>
                      </a:r>
                      <a:endParaRPr kumimoji="1" lang="en-US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0003" marR="90003" marT="46816" marB="46816" anchor="ctr" horzOverflow="overflow">
                    <a:lnL cap="flat">
                      <a:noFill/>
                    </a:lnL>
                    <a:lnR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70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Beam intensity</a:t>
                      </a:r>
                    </a:p>
                  </a:txBody>
                  <a:tcPr marL="90003" marR="90003" marT="46816" marB="46816" anchor="ctr" horzOverflow="overflow">
                    <a:lnL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 mA</a:t>
                      </a:r>
                    </a:p>
                  </a:txBody>
                  <a:tcPr marL="90003" marR="90003" marT="46816" marB="46816" anchor="ctr" horzOverflow="overflow">
                    <a:lnL cap="flat">
                      <a:noFill/>
                    </a:lnL>
                    <a:lnR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70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Target</a:t>
                      </a:r>
                    </a:p>
                  </a:txBody>
                  <a:tcPr marL="90003" marR="90003" marT="46816" marB="46816" anchor="ctr" horzOverflow="overflow">
                    <a:lnL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Be-Li hybrid</a:t>
                      </a:r>
                    </a:p>
                  </a:txBody>
                  <a:tcPr marL="90003" marR="90003" marT="46816" marB="46816" anchor="ctr" horzOverflow="overflow">
                    <a:lnL cap="flat">
                      <a:noFill/>
                    </a:lnL>
                    <a:lnR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2500" name="Group 100"/>
          <p:cNvGraphicFramePr>
            <a:graphicFrameLocks noGrp="1"/>
          </p:cNvGraphicFramePr>
          <p:nvPr/>
        </p:nvGraphicFramePr>
        <p:xfrm>
          <a:off x="900113" y="3573463"/>
          <a:ext cx="3600450" cy="2455864"/>
        </p:xfrm>
        <a:graphic>
          <a:graphicData uri="http://schemas.openxmlformats.org/drawingml/2006/table">
            <a:tbl>
              <a:tblPr/>
              <a:tblGrid>
                <a:gridCol w="2239962"/>
                <a:gridCol w="1360488"/>
              </a:tblGrid>
              <a:tr h="306983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RF</a:t>
                      </a:r>
                    </a:p>
                  </a:txBody>
                  <a:tcPr marL="90000" marR="90000" marT="46803" marB="46803" anchor="ctr" horzOverflow="overflow">
                    <a:lnL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30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0698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Harmonic number</a:t>
                      </a:r>
                    </a:p>
                  </a:txBody>
                  <a:tcPr marL="90000" marR="90000" marT="46803" marB="46803" anchor="ctr" horzOverflow="overflow">
                    <a:lnL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</a:p>
                  </a:txBody>
                  <a:tcPr marL="90000" marR="90000" marT="46803" marB="46803" anchor="ctr" horzOverflow="overflow">
                    <a:lnL>
                      <a:noFill/>
                    </a:lnL>
                    <a:lnR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698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RF frequency</a:t>
                      </a:r>
                    </a:p>
                  </a:txBody>
                  <a:tcPr marL="90000" marR="90000" marT="46803" marB="46803" anchor="ctr" horzOverflow="overflow">
                    <a:lnL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48.83 MHz</a:t>
                      </a:r>
                    </a:p>
                  </a:txBody>
                  <a:tcPr marL="90000" marR="90000" marT="46803" marB="46803" anchor="ctr" horzOverflow="overflow">
                    <a:lnL>
                      <a:noFill/>
                    </a:lnL>
                    <a:lnR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698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Number of dees</a:t>
                      </a:r>
                    </a:p>
                  </a:txBody>
                  <a:tcPr marL="90000" marR="90000" marT="46803" marB="46803" anchor="ctr" horzOverflow="overflow">
                    <a:lnL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</a:p>
                  </a:txBody>
                  <a:tcPr marL="90000" marR="90000" marT="46803" marB="46803" anchor="ctr" horzOverflow="overflow">
                    <a:lnL>
                      <a:noFill/>
                    </a:lnL>
                    <a:lnR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698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Dee angle</a:t>
                      </a:r>
                    </a:p>
                  </a:txBody>
                  <a:tcPr marL="90000" marR="90000" marT="46803" marB="46803" anchor="ctr" horzOverflow="overflow">
                    <a:lnL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43°</a:t>
                      </a:r>
                    </a:p>
                  </a:txBody>
                  <a:tcPr marL="90000" marR="90000" marT="46803" marB="46803" anchor="ctr" horzOverflow="overflow">
                    <a:lnL>
                      <a:noFill/>
                    </a:lnL>
                    <a:lnR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698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Dee voltage</a:t>
                      </a:r>
                    </a:p>
                  </a:txBody>
                  <a:tcPr marL="90000" marR="90000" marT="46803" marB="46803" anchor="ctr" horzOverflow="overflow">
                    <a:lnL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50 kV</a:t>
                      </a:r>
                    </a:p>
                  </a:txBody>
                  <a:tcPr marL="90000" marR="90000" marT="46803" marB="46803" anchor="ctr" horzOverflow="overflow">
                    <a:lnL>
                      <a:noFill/>
                    </a:lnL>
                    <a:lnR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698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Coupling</a:t>
                      </a:r>
                    </a:p>
                  </a:txBody>
                  <a:tcPr marL="90000" marR="90000" marT="46803" marB="46803" anchor="ctr" horzOverflow="overflow">
                    <a:lnL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Capacitive</a:t>
                      </a:r>
                    </a:p>
                  </a:txBody>
                  <a:tcPr marL="90000" marR="90000" marT="46803" marB="46803" anchor="ctr" horzOverflow="overflow">
                    <a:lnL>
                      <a:noFill/>
                    </a:lnL>
                    <a:lnR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698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Power</a:t>
                      </a:r>
                    </a:p>
                  </a:txBody>
                  <a:tcPr marL="90000" marR="90000" marT="46803" marB="46803" anchor="ctr" horzOverflow="overflow">
                    <a:lnL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&lt;50 kW</a:t>
                      </a:r>
                    </a:p>
                  </a:txBody>
                  <a:tcPr marL="90000" marR="90000" marT="46803" marB="46803" anchor="ctr" horzOverflow="overflow">
                    <a:lnL>
                      <a:noFill/>
                    </a:lnL>
                    <a:lnR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350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슬라이드 번호 개체 틀 2"/>
          <p:cNvSpPr>
            <a:spLocks noGrp="1"/>
          </p:cNvSpPr>
          <p:nvPr>
            <p:ph type="sldNum" sz="quarter" idx="12"/>
          </p:nvPr>
        </p:nvSpPr>
        <p:spPr bwMode="auto">
          <a:xfrm>
            <a:off x="457200" y="6356350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l">
              <a:spcBef>
                <a:spcPct val="0"/>
              </a:spcBef>
              <a:buFontTx/>
              <a:buNone/>
            </a:pPr>
            <a:fld id="{1EEC9041-512B-4918-957C-FA5B10C28F44}" type="slidenum">
              <a:rPr lang="en-US" altLang="ko-KR" sz="1200" smtClean="0">
                <a:solidFill>
                  <a:srgbClr val="898989"/>
                </a:solidFill>
              </a:rPr>
              <a:pPr algn="l">
                <a:spcBef>
                  <a:spcPct val="0"/>
                </a:spcBef>
                <a:buFontTx/>
                <a:buNone/>
              </a:pPr>
              <a:t>37</a:t>
            </a:fld>
            <a:endParaRPr lang="en-US" altLang="ko-KR" sz="1200" smtClean="0">
              <a:solidFill>
                <a:srgbClr val="898989"/>
              </a:solidFill>
            </a:endParaRPr>
          </a:p>
        </p:txBody>
      </p:sp>
      <p:pic>
        <p:nvPicPr>
          <p:cNvPr id="2457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700213"/>
            <a:ext cx="4679950" cy="41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1700213"/>
            <a:ext cx="2200275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Text Box 4"/>
          <p:cNvSpPr txBox="1">
            <a:spLocks noChangeArrowheads="1"/>
          </p:cNvSpPr>
          <p:nvPr/>
        </p:nvSpPr>
        <p:spPr bwMode="auto">
          <a:xfrm>
            <a:off x="5219700" y="4437063"/>
            <a:ext cx="3924300" cy="19446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latinLnBrk="1" hangingPunct="1">
              <a:spcBef>
                <a:spcPts val="1200"/>
              </a:spcBef>
              <a:defRPr/>
            </a:pPr>
            <a:r>
              <a:rPr lang="en-US" altLang="ko-KR" sz="1400" dirty="0">
                <a:solidFill>
                  <a:srgbClr val="FFC300"/>
                </a:solidFill>
                <a:latin typeface="+mj-ea"/>
                <a:ea typeface="+mj-ea"/>
                <a:sym typeface="Wingdings 3" pitchFamily="18" charset="2"/>
              </a:rPr>
              <a:t></a:t>
            </a:r>
            <a:r>
              <a:rPr lang="en-US" altLang="ko-KR" sz="1400" dirty="0">
                <a:latin typeface="+mj-ea"/>
                <a:ea typeface="+mj-ea"/>
              </a:rPr>
              <a:t> </a:t>
            </a:r>
            <a:r>
              <a:rPr lang="en-US" altLang="ko-KR" sz="1400" b="1" dirty="0">
                <a:latin typeface="+mj-ea"/>
                <a:ea typeface="+mj-ea"/>
              </a:rPr>
              <a:t>Picture of the cyclotron chamber open. The estimated mass of the machine is about 9.1 ton.</a:t>
            </a:r>
          </a:p>
          <a:p>
            <a:pPr eaLnBrk="1" latinLnBrk="1" hangingPunct="1">
              <a:spcBef>
                <a:spcPts val="1200"/>
              </a:spcBef>
              <a:defRPr/>
            </a:pPr>
            <a:r>
              <a:rPr lang="en-US" altLang="ko-KR" sz="1400" b="1" dirty="0">
                <a:solidFill>
                  <a:srgbClr val="FFC300"/>
                </a:solidFill>
                <a:latin typeface="+mj-ea"/>
                <a:ea typeface="+mj-ea"/>
                <a:sym typeface="Wingdings 3" pitchFamily="18" charset="2"/>
              </a:rPr>
              <a:t></a:t>
            </a:r>
            <a:r>
              <a:rPr lang="en-US" altLang="ko-KR" sz="1400" b="1" dirty="0">
                <a:latin typeface="+mj-ea"/>
                <a:ea typeface="+mj-ea"/>
              </a:rPr>
              <a:t> Drawings of the magnet and RF systems assembled.</a:t>
            </a:r>
          </a:p>
        </p:txBody>
      </p:sp>
      <p:sp>
        <p:nvSpPr>
          <p:cNvPr id="44038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260350"/>
            <a:ext cx="7772400" cy="685800"/>
          </a:xfrm>
          <a:solidFill>
            <a:srgbClr val="FFFFFF"/>
          </a:solidFill>
        </p:spPr>
        <p:txBody>
          <a:bodyPr anchor="t"/>
          <a:lstStyle/>
          <a:p>
            <a:pPr eaLnBrk="1" hangingPunct="1">
              <a:defRPr/>
            </a:pPr>
            <a:r>
              <a:rPr lang="en-US" altLang="ko-KR" sz="3600" dirty="0" smtClean="0">
                <a:solidFill>
                  <a:srgbClr val="0070C0"/>
                </a:solidFill>
                <a:latin typeface="+mj-ea"/>
              </a:rPr>
              <a:t>Cyclotron Viewing</a:t>
            </a:r>
          </a:p>
        </p:txBody>
      </p:sp>
    </p:spTree>
    <p:extLst>
      <p:ext uri="{BB962C8B-B14F-4D97-AF65-F5344CB8AC3E}">
        <p14:creationId xmlns:p14="http://schemas.microsoft.com/office/powerpoint/2010/main" val="1589679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2"/>
          <p:cNvSpPr txBox="1">
            <a:spLocks noChangeArrowheads="1"/>
          </p:cNvSpPr>
          <p:nvPr/>
        </p:nvSpPr>
        <p:spPr bwMode="auto">
          <a:xfrm>
            <a:off x="1327150" y="1989138"/>
            <a:ext cx="10445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/>
            <a:r>
              <a:rPr lang="en-US" altLang="ko-KR" sz="2000"/>
              <a:t>Vacuum</a:t>
            </a:r>
          </a:p>
        </p:txBody>
      </p:sp>
      <p:graphicFrame>
        <p:nvGraphicFramePr>
          <p:cNvPr id="3074" name="Object 0"/>
          <p:cNvGraphicFramePr>
            <a:graphicFrameLocks noChangeAspect="1"/>
          </p:cNvGraphicFramePr>
          <p:nvPr/>
        </p:nvGraphicFramePr>
        <p:xfrm>
          <a:off x="1258888" y="1700213"/>
          <a:ext cx="6624637" cy="419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20" name="VoloViewContainer" r:id="rId3" imgW="12897000" imgH="7829640" progId="AutoCAD.Drawing.16">
                  <p:embed/>
                </p:oleObj>
              </mc:Choice>
              <mc:Fallback>
                <p:oleObj name="VoloViewContainer" r:id="rId3" imgW="12897000" imgH="7829640" progId="AutoCAD.Drawing.1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5902" t="5919" r="8264" b="4576"/>
                      <a:stretch>
                        <a:fillRect/>
                      </a:stretch>
                    </p:blipFill>
                    <p:spPr bwMode="auto">
                      <a:xfrm>
                        <a:off x="1258888" y="1700213"/>
                        <a:ext cx="6624637" cy="4194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1327150" y="2636838"/>
            <a:ext cx="15160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/>
            <a:r>
              <a:rPr lang="en-US" altLang="ko-KR" sz="2000"/>
              <a:t>Proton Beam</a:t>
            </a: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6496050" y="1268413"/>
            <a:ext cx="9318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/>
            <a:r>
              <a:rPr lang="en-US" altLang="ko-KR" sz="2000"/>
              <a:t>Copper</a:t>
            </a:r>
          </a:p>
        </p:txBody>
      </p:sp>
      <p:sp>
        <p:nvSpPr>
          <p:cNvPr id="3078" name="Line 6"/>
          <p:cNvSpPr>
            <a:spLocks noChangeShapeType="1"/>
          </p:cNvSpPr>
          <p:nvPr/>
        </p:nvSpPr>
        <p:spPr bwMode="auto">
          <a:xfrm flipH="1">
            <a:off x="6443663" y="1700213"/>
            <a:ext cx="433387" cy="72072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5435600" y="4076700"/>
            <a:ext cx="12827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/>
            <a:r>
              <a:rPr lang="en-US" altLang="ko-KR" sz="2000"/>
              <a:t>Aluminum</a:t>
            </a: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6588125" y="5300663"/>
            <a:ext cx="16287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/>
            <a:r>
              <a:rPr lang="en-US" altLang="ko-KR" sz="2000"/>
              <a:t>Cooling water</a:t>
            </a:r>
          </a:p>
        </p:txBody>
      </p:sp>
      <p:sp>
        <p:nvSpPr>
          <p:cNvPr id="3081" name="Line 9"/>
          <p:cNvSpPr>
            <a:spLocks noChangeShapeType="1"/>
          </p:cNvSpPr>
          <p:nvPr/>
        </p:nvSpPr>
        <p:spPr bwMode="auto">
          <a:xfrm flipH="1" flipV="1">
            <a:off x="7164388" y="4365625"/>
            <a:ext cx="142875" cy="936625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3082" name="Line 10"/>
          <p:cNvSpPr>
            <a:spLocks noChangeShapeType="1"/>
          </p:cNvSpPr>
          <p:nvPr/>
        </p:nvSpPr>
        <p:spPr bwMode="auto">
          <a:xfrm>
            <a:off x="5724525" y="5084763"/>
            <a:ext cx="792163" cy="649287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3083" name="Line 11"/>
          <p:cNvSpPr>
            <a:spLocks noChangeShapeType="1"/>
          </p:cNvSpPr>
          <p:nvPr/>
        </p:nvSpPr>
        <p:spPr bwMode="auto">
          <a:xfrm flipH="1">
            <a:off x="5362575" y="1628775"/>
            <a:ext cx="361950" cy="1223963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3084" name="Text Box 12"/>
          <p:cNvSpPr txBox="1">
            <a:spLocks noChangeArrowheads="1"/>
          </p:cNvSpPr>
          <p:nvPr/>
        </p:nvSpPr>
        <p:spPr bwMode="auto">
          <a:xfrm>
            <a:off x="5219700" y="1268413"/>
            <a:ext cx="10001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/>
            <a:r>
              <a:rPr lang="en-US" altLang="ko-KR" sz="2000"/>
              <a:t>Lithium</a:t>
            </a:r>
          </a:p>
        </p:txBody>
      </p:sp>
      <p:grpSp>
        <p:nvGrpSpPr>
          <p:cNvPr id="3085" name="Group 13"/>
          <p:cNvGrpSpPr>
            <a:grpSpLocks/>
          </p:cNvGrpSpPr>
          <p:nvPr/>
        </p:nvGrpSpPr>
        <p:grpSpPr bwMode="auto">
          <a:xfrm>
            <a:off x="971550" y="4149725"/>
            <a:ext cx="1584325" cy="1408113"/>
            <a:chOff x="249" y="2975"/>
            <a:chExt cx="998" cy="887"/>
          </a:xfrm>
        </p:grpSpPr>
        <p:grpSp>
          <p:nvGrpSpPr>
            <p:cNvPr id="3086" name="Group 14"/>
            <p:cNvGrpSpPr>
              <a:grpSpLocks/>
            </p:cNvGrpSpPr>
            <p:nvPr/>
          </p:nvGrpSpPr>
          <p:grpSpPr bwMode="auto">
            <a:xfrm>
              <a:off x="431" y="3203"/>
              <a:ext cx="635" cy="527"/>
              <a:chOff x="204" y="3793"/>
              <a:chExt cx="635" cy="527"/>
            </a:xfrm>
          </p:grpSpPr>
          <p:sp>
            <p:nvSpPr>
              <p:cNvPr id="3090" name="Line 15"/>
              <p:cNvSpPr>
                <a:spLocks noChangeShapeType="1"/>
              </p:cNvSpPr>
              <p:nvPr/>
            </p:nvSpPr>
            <p:spPr bwMode="auto">
              <a:xfrm>
                <a:off x="431" y="4156"/>
                <a:ext cx="40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3091" name="Line 16"/>
              <p:cNvSpPr>
                <a:spLocks noChangeShapeType="1"/>
              </p:cNvSpPr>
              <p:nvPr/>
            </p:nvSpPr>
            <p:spPr bwMode="auto">
              <a:xfrm flipV="1">
                <a:off x="431" y="3793"/>
                <a:ext cx="0" cy="36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3092" name="Line 17"/>
              <p:cNvSpPr>
                <a:spLocks noChangeShapeType="1"/>
              </p:cNvSpPr>
              <p:nvPr/>
            </p:nvSpPr>
            <p:spPr bwMode="auto">
              <a:xfrm flipH="1">
                <a:off x="204" y="4156"/>
                <a:ext cx="227" cy="16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ko-KR" altLang="en-US"/>
              </a:p>
            </p:txBody>
          </p:sp>
        </p:grpSp>
        <p:sp>
          <p:nvSpPr>
            <p:cNvPr id="3087" name="Text Box 18"/>
            <p:cNvSpPr txBox="1">
              <a:spLocks noChangeArrowheads="1"/>
            </p:cNvSpPr>
            <p:nvPr/>
          </p:nvSpPr>
          <p:spPr bwMode="auto">
            <a:xfrm>
              <a:off x="1051" y="3421"/>
              <a:ext cx="19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eaLnBrk="1" hangingPunct="1"/>
              <a:r>
                <a:rPr lang="en-US" altLang="ko-KR" sz="2000"/>
                <a:t>x</a:t>
              </a:r>
            </a:p>
          </p:txBody>
        </p:sp>
        <p:sp>
          <p:nvSpPr>
            <p:cNvPr id="3088" name="Text Box 19"/>
            <p:cNvSpPr txBox="1">
              <a:spLocks noChangeArrowheads="1"/>
            </p:cNvSpPr>
            <p:nvPr/>
          </p:nvSpPr>
          <p:spPr bwMode="auto">
            <a:xfrm>
              <a:off x="554" y="2975"/>
              <a:ext cx="19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eaLnBrk="1" hangingPunct="1"/>
              <a:r>
                <a:rPr lang="en-US" altLang="ko-KR" sz="2000"/>
                <a:t>y</a:t>
              </a:r>
            </a:p>
          </p:txBody>
        </p:sp>
        <p:sp>
          <p:nvSpPr>
            <p:cNvPr id="3089" name="Text Box 20"/>
            <p:cNvSpPr txBox="1">
              <a:spLocks noChangeArrowheads="1"/>
            </p:cNvSpPr>
            <p:nvPr/>
          </p:nvSpPr>
          <p:spPr bwMode="auto">
            <a:xfrm>
              <a:off x="249" y="3612"/>
              <a:ext cx="187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eaLnBrk="1" hangingPunct="1"/>
              <a:r>
                <a:rPr lang="en-US" altLang="ko-KR" sz="2000"/>
                <a:t>z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5879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ext Box 2"/>
          <p:cNvSpPr txBox="1">
            <a:spLocks noChangeArrowheads="1"/>
          </p:cNvSpPr>
          <p:nvPr/>
        </p:nvSpPr>
        <p:spPr bwMode="auto">
          <a:xfrm>
            <a:off x="395288" y="549275"/>
            <a:ext cx="302418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ko-KR" sz="2800" b="1">
                <a:solidFill>
                  <a:srgbClr val="0000FF"/>
                </a:solidFill>
                <a:latin typeface="휴먼편지체" panose="02030504000101010101" pitchFamily="18" charset="-127"/>
                <a:ea typeface="휴먼편지체" panose="02030504000101010101" pitchFamily="18" charset="-127"/>
              </a:rPr>
              <a:t>Analysis</a:t>
            </a:r>
            <a:r>
              <a:rPr lang="en-US" altLang="ko-KR" sz="3200" b="1">
                <a:latin typeface="휴먼편지체" panose="02030504000101010101" pitchFamily="18" charset="-127"/>
                <a:ea typeface="휴먼편지체" panose="02030504000101010101" pitchFamily="18" charset="-127"/>
              </a:rPr>
              <a:t> </a:t>
            </a:r>
          </a:p>
        </p:txBody>
      </p:sp>
      <p:pic>
        <p:nvPicPr>
          <p:cNvPr id="74755" name="Picture 3" descr="Li0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1700213"/>
            <a:ext cx="4914900" cy="324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6" name="Text Box 4"/>
          <p:cNvSpPr txBox="1">
            <a:spLocks noChangeArrowheads="1"/>
          </p:cNvSpPr>
          <p:nvPr/>
        </p:nvSpPr>
        <p:spPr bwMode="auto">
          <a:xfrm>
            <a:off x="0" y="1587500"/>
            <a:ext cx="4211638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628650" indent="-1714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>
              <a:lnSpc>
                <a:spcPct val="140000"/>
              </a:lnSpc>
              <a:buFont typeface="Wingdings" panose="05000000000000000000" pitchFamily="2" charset="2"/>
              <a:buChar char="§"/>
            </a:pPr>
            <a:r>
              <a:rPr lang="en-US" altLang="ko-KR" sz="2000" b="1">
                <a:latin typeface="휴먼편지체" panose="02030504000101010101" pitchFamily="18" charset="-127"/>
                <a:ea typeface="휴먼편지체" panose="02030504000101010101" pitchFamily="18" charset="-127"/>
              </a:rPr>
              <a:t>Software : FLUENT</a:t>
            </a:r>
          </a:p>
          <a:p>
            <a:pPr eaLnBrk="1" hangingPunct="1">
              <a:lnSpc>
                <a:spcPct val="140000"/>
              </a:lnSpc>
              <a:buFont typeface="Wingdings" panose="05000000000000000000" pitchFamily="2" charset="2"/>
              <a:buChar char="§"/>
            </a:pPr>
            <a:r>
              <a:rPr lang="en-US" altLang="ko-KR" sz="2000" b="1">
                <a:latin typeface="휴먼편지체" panose="02030504000101010101" pitchFamily="18" charset="-127"/>
                <a:ea typeface="휴먼편지체" panose="02030504000101010101" pitchFamily="18" charset="-127"/>
              </a:rPr>
              <a:t>Condition</a:t>
            </a:r>
          </a:p>
          <a:p>
            <a:pPr lvl="1" eaLnBrk="1" hangingPunct="1">
              <a:lnSpc>
                <a:spcPct val="140000"/>
              </a:lnSpc>
              <a:buFontTx/>
              <a:buChar char="•"/>
            </a:pPr>
            <a:r>
              <a:rPr lang="en-US" altLang="ko-KR" sz="2000" b="1">
                <a:latin typeface="휴먼편지체" panose="02030504000101010101" pitchFamily="18" charset="-127"/>
                <a:ea typeface="휴먼편지체" panose="02030504000101010101" pitchFamily="18" charset="-127"/>
              </a:rPr>
              <a:t>1.7 MeV, 1 mA on Li</a:t>
            </a:r>
          </a:p>
          <a:p>
            <a:pPr lvl="1" eaLnBrk="1" hangingPunct="1">
              <a:lnSpc>
                <a:spcPct val="140000"/>
              </a:lnSpc>
              <a:buFontTx/>
              <a:buChar char="•"/>
            </a:pPr>
            <a:r>
              <a:rPr lang="en-US" altLang="ko-KR" sz="2000" b="1">
                <a:latin typeface="휴먼편지체" panose="02030504000101010101" pitchFamily="18" charset="-127"/>
                <a:ea typeface="휴먼편지체" panose="02030504000101010101" pitchFamily="18" charset="-127"/>
              </a:rPr>
              <a:t>Angle : 30</a:t>
            </a:r>
            <a:r>
              <a:rPr lang="en-US" altLang="ko-KR" sz="2000" b="1" baseline="30000">
                <a:latin typeface="휴먼편지체" panose="02030504000101010101" pitchFamily="18" charset="-127"/>
                <a:ea typeface="휴먼편지체" panose="02030504000101010101" pitchFamily="18" charset="-127"/>
              </a:rPr>
              <a:t>o</a:t>
            </a:r>
          </a:p>
          <a:p>
            <a:pPr lvl="1" eaLnBrk="1" hangingPunct="1">
              <a:lnSpc>
                <a:spcPct val="140000"/>
              </a:lnSpc>
              <a:buFontTx/>
              <a:buChar char="•"/>
            </a:pPr>
            <a:r>
              <a:rPr lang="en-US" altLang="ko-KR" sz="2000" b="1">
                <a:latin typeface="휴먼편지체" panose="02030504000101010101" pitchFamily="18" charset="-127"/>
                <a:ea typeface="휴먼편지체" panose="02030504000101010101" pitchFamily="18" charset="-127"/>
              </a:rPr>
              <a:t>Thickness : 100mm</a:t>
            </a:r>
          </a:p>
          <a:p>
            <a:pPr lvl="1" eaLnBrk="1" hangingPunct="1">
              <a:lnSpc>
                <a:spcPct val="140000"/>
              </a:lnSpc>
              <a:buFontTx/>
              <a:buChar char="•"/>
            </a:pPr>
            <a:r>
              <a:rPr lang="en-US" altLang="ko-KR" sz="2000" b="1">
                <a:latin typeface="휴먼편지체" panose="02030504000101010101" pitchFamily="18" charset="-127"/>
                <a:ea typeface="휴먼편지체" panose="02030504000101010101" pitchFamily="18" charset="-127"/>
              </a:rPr>
              <a:t>Flow rate : 40 L/min, 15 ℃</a:t>
            </a:r>
            <a:endParaRPr lang="en-US" altLang="ko-KR" sz="2000" b="1" baseline="30000">
              <a:latin typeface="휴먼편지체" panose="02030504000101010101" pitchFamily="18" charset="-127"/>
              <a:ea typeface="휴먼편지체" panose="02030504000101010101" pitchFamily="18" charset="-127"/>
            </a:endParaRPr>
          </a:p>
          <a:p>
            <a:pPr eaLnBrk="1" hangingPunct="1">
              <a:lnSpc>
                <a:spcPct val="140000"/>
              </a:lnSpc>
              <a:buFont typeface="Wingdings" panose="05000000000000000000" pitchFamily="2" charset="2"/>
              <a:buChar char="§"/>
            </a:pPr>
            <a:r>
              <a:rPr lang="en-US" altLang="ko-KR" sz="2000" b="1">
                <a:latin typeface="휴먼편지체" panose="02030504000101010101" pitchFamily="18" charset="-127"/>
                <a:ea typeface="휴먼편지체" panose="02030504000101010101" pitchFamily="18" charset="-127"/>
              </a:rPr>
              <a:t>Result</a:t>
            </a:r>
          </a:p>
          <a:p>
            <a:pPr lvl="1" eaLnBrk="1" hangingPunct="1">
              <a:lnSpc>
                <a:spcPct val="140000"/>
              </a:lnSpc>
              <a:buFontTx/>
              <a:buChar char="•"/>
            </a:pPr>
            <a:r>
              <a:rPr lang="en-US" altLang="ko-KR" sz="2000" b="1">
                <a:latin typeface="휴먼편지체" panose="02030504000101010101" pitchFamily="18" charset="-127"/>
                <a:ea typeface="휴먼편지체" panose="02030504000101010101" pitchFamily="18" charset="-127"/>
              </a:rPr>
              <a:t>Maximum Temperature : 325 K (= 52 ℃)</a:t>
            </a:r>
          </a:p>
          <a:p>
            <a:pPr lvl="1" eaLnBrk="1" hangingPunct="1">
              <a:lnSpc>
                <a:spcPct val="140000"/>
              </a:lnSpc>
              <a:buFontTx/>
              <a:buChar char="•"/>
            </a:pPr>
            <a:endParaRPr lang="en-US" altLang="ko-KR" sz="2000"/>
          </a:p>
        </p:txBody>
      </p:sp>
    </p:spTree>
    <p:extLst>
      <p:ext uri="{BB962C8B-B14F-4D97-AF65-F5344CB8AC3E}">
        <p14:creationId xmlns:p14="http://schemas.microsoft.com/office/powerpoint/2010/main" val="3713970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005064"/>
            <a:ext cx="7924800" cy="871736"/>
          </a:xfrm>
        </p:spPr>
        <p:txBody>
          <a:bodyPr/>
          <a:lstStyle/>
          <a:p>
            <a:r>
              <a:rPr lang="en-US" dirty="0" smtClean="0"/>
              <a:t>Korean </a:t>
            </a:r>
            <a:r>
              <a:rPr lang="en-US" dirty="0" err="1" smtClean="0"/>
              <a:t>cyclorons</a:t>
            </a:r>
            <a:endParaRPr lang="el-G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Cyclotron History in Korea</a:t>
            </a:r>
            <a:endParaRPr lang="el-GR" dirty="0"/>
          </a:p>
        </p:txBody>
      </p:sp>
      <p:graphicFrame>
        <p:nvGraphicFramePr>
          <p:cNvPr id="56321" name="Object 2"/>
          <p:cNvGraphicFramePr>
            <a:graphicFrameLocks noChangeAspect="1"/>
          </p:cNvGraphicFramePr>
          <p:nvPr/>
        </p:nvGraphicFramePr>
        <p:xfrm>
          <a:off x="4788024" y="332656"/>
          <a:ext cx="3801616" cy="2851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798" name="비트맵 이미지" r:id="rId3" imgW="6095238" imgH="4571429" progId="PBrush">
                  <p:embed/>
                </p:oleObj>
              </mc:Choice>
              <mc:Fallback>
                <p:oleObj name="비트맵 이미지" r:id="rId3" imgW="6095238" imgH="4571429" progId="PBrush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8024" y="332656"/>
                        <a:ext cx="3801616" cy="2851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404813"/>
            <a:ext cx="77724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ko-KR" sz="3600" b="1" smtClean="0"/>
              <a:t>Schematic Diagram of Neutron Radiography System</a:t>
            </a: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4462463" y="3532188"/>
            <a:ext cx="1841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/>
            <a:endParaRPr lang="ko-KR" altLang="ko-KR" sz="4400">
              <a:solidFill>
                <a:schemeClr val="tx2"/>
              </a:solidFill>
            </a:endParaRP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4462463" y="3532188"/>
            <a:ext cx="1841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/>
            <a:endParaRPr lang="ko-KR" altLang="ko-KR" sz="4400">
              <a:solidFill>
                <a:schemeClr val="tx2"/>
              </a:solidFill>
            </a:endParaRP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4462463" y="3532188"/>
            <a:ext cx="1841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/>
            <a:endParaRPr lang="ko-KR" altLang="ko-KR" sz="4400">
              <a:solidFill>
                <a:schemeClr val="tx2"/>
              </a:solidFill>
            </a:endParaRP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4462463" y="3532188"/>
            <a:ext cx="1841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/>
            <a:endParaRPr lang="ko-KR" altLang="ko-KR" sz="4400">
              <a:solidFill>
                <a:schemeClr val="tx2"/>
              </a:solidFill>
            </a:endParaRPr>
          </a:p>
        </p:txBody>
      </p:sp>
      <p:grpSp>
        <p:nvGrpSpPr>
          <p:cNvPr id="19463" name="Group 7"/>
          <p:cNvGrpSpPr>
            <a:grpSpLocks/>
          </p:cNvGrpSpPr>
          <p:nvPr/>
        </p:nvGrpSpPr>
        <p:grpSpPr bwMode="auto">
          <a:xfrm>
            <a:off x="1295400" y="2016125"/>
            <a:ext cx="766763" cy="849313"/>
            <a:chOff x="432" y="720"/>
            <a:chExt cx="576" cy="672"/>
          </a:xfrm>
        </p:grpSpPr>
        <p:sp>
          <p:nvSpPr>
            <p:cNvPr id="19544" name="Rectangle 8"/>
            <p:cNvSpPr>
              <a:spLocks noChangeArrowheads="1"/>
            </p:cNvSpPr>
            <p:nvPr/>
          </p:nvSpPr>
          <p:spPr bwMode="auto">
            <a:xfrm>
              <a:off x="432" y="720"/>
              <a:ext cx="432" cy="672"/>
            </a:xfrm>
            <a:prstGeom prst="rect">
              <a:avLst/>
            </a:prstGeom>
            <a:gradFill rotWithShape="0">
              <a:gsLst>
                <a:gs pos="0">
                  <a:srgbClr val="B9B994"/>
                </a:gs>
                <a:gs pos="50000">
                  <a:srgbClr val="FFFFCC"/>
                </a:gs>
                <a:gs pos="100000">
                  <a:srgbClr val="B9B994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eaLnBrk="1" hangingPunct="1"/>
              <a:endParaRPr lang="ko-KR" altLang="en-US"/>
            </a:p>
          </p:txBody>
        </p:sp>
        <p:sp>
          <p:nvSpPr>
            <p:cNvPr id="19545" name="Rectangle 9"/>
            <p:cNvSpPr>
              <a:spLocks noChangeArrowheads="1"/>
            </p:cNvSpPr>
            <p:nvPr/>
          </p:nvSpPr>
          <p:spPr bwMode="auto">
            <a:xfrm>
              <a:off x="440" y="832"/>
              <a:ext cx="568" cy="432"/>
            </a:xfrm>
            <a:prstGeom prst="rect">
              <a:avLst/>
            </a:prstGeom>
            <a:gradFill rotWithShape="0">
              <a:gsLst>
                <a:gs pos="0">
                  <a:srgbClr val="B9B994"/>
                </a:gs>
                <a:gs pos="50000">
                  <a:srgbClr val="FFFFCC"/>
                </a:gs>
                <a:gs pos="100000">
                  <a:srgbClr val="B9B994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eaLnBrk="1" hangingPunct="1"/>
              <a:endParaRPr lang="ko-KR" altLang="en-US"/>
            </a:p>
          </p:txBody>
        </p:sp>
        <p:sp>
          <p:nvSpPr>
            <p:cNvPr id="19546" name="Oval 10"/>
            <p:cNvSpPr>
              <a:spLocks noChangeArrowheads="1"/>
            </p:cNvSpPr>
            <p:nvPr/>
          </p:nvSpPr>
          <p:spPr bwMode="auto">
            <a:xfrm>
              <a:off x="432" y="832"/>
              <a:ext cx="432" cy="432"/>
            </a:xfrm>
            <a:prstGeom prst="ellipse">
              <a:avLst/>
            </a:prstGeom>
            <a:gradFill rotWithShape="0">
              <a:gsLst>
                <a:gs pos="0">
                  <a:srgbClr val="B9B994"/>
                </a:gs>
                <a:gs pos="50000">
                  <a:srgbClr val="FFFFCC"/>
                </a:gs>
                <a:gs pos="100000">
                  <a:srgbClr val="B9B994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eaLnBrk="1" hangingPunct="1"/>
              <a:endParaRPr lang="ko-KR" altLang="en-US"/>
            </a:p>
          </p:txBody>
        </p:sp>
        <p:sp>
          <p:nvSpPr>
            <p:cNvPr id="19547" name="AutoShape 11"/>
            <p:cNvSpPr>
              <a:spLocks noChangeArrowheads="1"/>
            </p:cNvSpPr>
            <p:nvPr/>
          </p:nvSpPr>
          <p:spPr bwMode="auto">
            <a:xfrm flipH="1">
              <a:off x="528" y="928"/>
              <a:ext cx="96" cy="240"/>
            </a:xfrm>
            <a:prstGeom prst="flowChartDelay">
              <a:avLst/>
            </a:prstGeom>
            <a:gradFill rotWithShape="0">
              <a:gsLst>
                <a:gs pos="0">
                  <a:srgbClr val="B9B994"/>
                </a:gs>
                <a:gs pos="50000">
                  <a:srgbClr val="FFFFCC"/>
                </a:gs>
                <a:gs pos="100000">
                  <a:srgbClr val="B9B994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eaLnBrk="1" hangingPunct="1"/>
              <a:endParaRPr lang="ko-KR" altLang="en-US"/>
            </a:p>
          </p:txBody>
        </p:sp>
        <p:sp>
          <p:nvSpPr>
            <p:cNvPr id="19548" name="AutoShape 12"/>
            <p:cNvSpPr>
              <a:spLocks noChangeArrowheads="1"/>
            </p:cNvSpPr>
            <p:nvPr/>
          </p:nvSpPr>
          <p:spPr bwMode="auto">
            <a:xfrm>
              <a:off x="624" y="904"/>
              <a:ext cx="192" cy="288"/>
            </a:xfrm>
            <a:prstGeom prst="flowChartDelay">
              <a:avLst/>
            </a:prstGeom>
            <a:gradFill rotWithShape="0">
              <a:gsLst>
                <a:gs pos="0">
                  <a:srgbClr val="B9B994"/>
                </a:gs>
                <a:gs pos="50000">
                  <a:srgbClr val="FFFFCC"/>
                </a:gs>
                <a:gs pos="100000">
                  <a:srgbClr val="B9B994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eaLnBrk="1" hangingPunct="1"/>
              <a:endParaRPr lang="ko-KR" altLang="en-US"/>
            </a:p>
          </p:txBody>
        </p:sp>
        <p:sp>
          <p:nvSpPr>
            <p:cNvPr id="19549" name="AutoShape 13"/>
            <p:cNvSpPr>
              <a:spLocks noChangeArrowheads="1"/>
            </p:cNvSpPr>
            <p:nvPr/>
          </p:nvSpPr>
          <p:spPr bwMode="auto">
            <a:xfrm>
              <a:off x="816" y="1008"/>
              <a:ext cx="144" cy="96"/>
            </a:xfrm>
            <a:prstGeom prst="homePlate">
              <a:avLst>
                <a:gd name="adj" fmla="val 44528"/>
              </a:avLst>
            </a:prstGeom>
            <a:gradFill rotWithShape="0">
              <a:gsLst>
                <a:gs pos="0">
                  <a:srgbClr val="B9B994"/>
                </a:gs>
                <a:gs pos="50000">
                  <a:srgbClr val="FFFFCC"/>
                </a:gs>
                <a:gs pos="100000">
                  <a:srgbClr val="B9B994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eaLnBrk="1" hangingPunct="1"/>
              <a:endParaRPr lang="ko-KR" altLang="en-US"/>
            </a:p>
          </p:txBody>
        </p:sp>
      </p:grpSp>
      <p:sp>
        <p:nvSpPr>
          <p:cNvPr id="19464" name="Rectangle 14"/>
          <p:cNvSpPr>
            <a:spLocks noChangeArrowheads="1"/>
          </p:cNvSpPr>
          <p:nvPr/>
        </p:nvSpPr>
        <p:spPr bwMode="auto">
          <a:xfrm>
            <a:off x="4300538" y="2501900"/>
            <a:ext cx="511175" cy="546100"/>
          </a:xfrm>
          <a:prstGeom prst="rect">
            <a:avLst/>
          </a:prstGeom>
          <a:gradFill rotWithShape="0">
            <a:gsLst>
              <a:gs pos="0">
                <a:srgbClr val="979797"/>
              </a:gs>
              <a:gs pos="50000">
                <a:srgbClr val="F8F8F8"/>
              </a:gs>
              <a:gs pos="100000">
                <a:srgbClr val="979797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9465" name="Line 15"/>
          <p:cNvSpPr>
            <a:spLocks noChangeShapeType="1"/>
          </p:cNvSpPr>
          <p:nvPr/>
        </p:nvSpPr>
        <p:spPr bwMode="auto">
          <a:xfrm flipV="1">
            <a:off x="4811713" y="2511425"/>
            <a:ext cx="1406525" cy="1825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9466" name="Line 16"/>
          <p:cNvSpPr>
            <a:spLocks noChangeShapeType="1"/>
          </p:cNvSpPr>
          <p:nvPr/>
        </p:nvSpPr>
        <p:spPr bwMode="auto">
          <a:xfrm>
            <a:off x="4811713" y="2844800"/>
            <a:ext cx="1406525" cy="1825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9467" name="Line 17"/>
          <p:cNvSpPr>
            <a:spLocks noChangeShapeType="1"/>
          </p:cNvSpPr>
          <p:nvPr/>
        </p:nvSpPr>
        <p:spPr bwMode="auto">
          <a:xfrm>
            <a:off x="6218238" y="2501900"/>
            <a:ext cx="0" cy="546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9468" name="Line 18"/>
          <p:cNvSpPr>
            <a:spLocks noChangeShapeType="1"/>
          </p:cNvSpPr>
          <p:nvPr/>
        </p:nvSpPr>
        <p:spPr bwMode="auto">
          <a:xfrm flipV="1">
            <a:off x="5514975" y="2622550"/>
            <a:ext cx="511175" cy="603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9469" name="Line 19"/>
          <p:cNvSpPr>
            <a:spLocks noChangeShapeType="1"/>
          </p:cNvSpPr>
          <p:nvPr/>
        </p:nvSpPr>
        <p:spPr bwMode="auto">
          <a:xfrm>
            <a:off x="4811713" y="2774950"/>
            <a:ext cx="121443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9470" name="Line 20"/>
          <p:cNvSpPr>
            <a:spLocks noChangeShapeType="1"/>
          </p:cNvSpPr>
          <p:nvPr/>
        </p:nvSpPr>
        <p:spPr bwMode="auto">
          <a:xfrm>
            <a:off x="5514975" y="2844800"/>
            <a:ext cx="511175" cy="603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9471" name="Rectangle 21"/>
          <p:cNvSpPr>
            <a:spLocks noChangeArrowheads="1"/>
          </p:cNvSpPr>
          <p:nvPr/>
        </p:nvSpPr>
        <p:spPr bwMode="auto">
          <a:xfrm>
            <a:off x="4502150" y="2713038"/>
            <a:ext cx="65088" cy="122237"/>
          </a:xfrm>
          <a:prstGeom prst="rect">
            <a:avLst/>
          </a:prstGeom>
          <a:noFill/>
          <a:ln w="9525">
            <a:pattFill prst="pct60">
              <a:fgClr>
                <a:schemeClr val="tx1"/>
              </a:fgClr>
              <a:bgClr>
                <a:srgbClr val="FFFFFF"/>
              </a:bgClr>
            </a:patt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9472" name="Rectangle 22"/>
          <p:cNvSpPr>
            <a:spLocks noChangeArrowheads="1"/>
          </p:cNvSpPr>
          <p:nvPr/>
        </p:nvSpPr>
        <p:spPr bwMode="auto">
          <a:xfrm>
            <a:off x="4556125" y="5797550"/>
            <a:ext cx="192088" cy="182563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tx2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/>
            <a:endParaRPr lang="ko-KR" altLang="en-US"/>
          </a:p>
        </p:txBody>
      </p:sp>
      <p:grpSp>
        <p:nvGrpSpPr>
          <p:cNvPr id="19473" name="Group 23"/>
          <p:cNvGrpSpPr>
            <a:grpSpLocks/>
          </p:cNvGrpSpPr>
          <p:nvPr/>
        </p:nvGrpSpPr>
        <p:grpSpPr bwMode="auto">
          <a:xfrm>
            <a:off x="7199313" y="3351213"/>
            <a:ext cx="190500" cy="606425"/>
            <a:chOff x="4800" y="1776"/>
            <a:chExt cx="192" cy="576"/>
          </a:xfrm>
        </p:grpSpPr>
        <p:sp>
          <p:nvSpPr>
            <p:cNvPr id="19542" name="Rectangle 24"/>
            <p:cNvSpPr>
              <a:spLocks noChangeArrowheads="1"/>
            </p:cNvSpPr>
            <p:nvPr/>
          </p:nvSpPr>
          <p:spPr bwMode="auto">
            <a:xfrm>
              <a:off x="4848" y="1776"/>
              <a:ext cx="96" cy="96"/>
            </a:xfrm>
            <a:prstGeom prst="rect">
              <a:avLst/>
            </a:prstGeom>
            <a:gradFill rotWithShape="0">
              <a:gsLst>
                <a:gs pos="0">
                  <a:srgbClr val="064C09"/>
                </a:gs>
                <a:gs pos="50000">
                  <a:srgbClr val="66FFFF"/>
                </a:gs>
                <a:gs pos="100000">
                  <a:srgbClr val="064C09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eaLnBrk="1" hangingPunct="1"/>
              <a:endParaRPr lang="ko-KR" altLang="en-US"/>
            </a:p>
          </p:txBody>
        </p:sp>
        <p:sp>
          <p:nvSpPr>
            <p:cNvPr id="19543" name="Rectangle 25"/>
            <p:cNvSpPr>
              <a:spLocks noChangeArrowheads="1"/>
            </p:cNvSpPr>
            <p:nvPr/>
          </p:nvSpPr>
          <p:spPr bwMode="auto">
            <a:xfrm>
              <a:off x="4800" y="1872"/>
              <a:ext cx="192" cy="480"/>
            </a:xfrm>
            <a:prstGeom prst="rect">
              <a:avLst/>
            </a:prstGeom>
            <a:gradFill rotWithShape="0">
              <a:gsLst>
                <a:gs pos="0">
                  <a:srgbClr val="064C09"/>
                </a:gs>
                <a:gs pos="50000">
                  <a:srgbClr val="66FFFF"/>
                </a:gs>
                <a:gs pos="100000">
                  <a:srgbClr val="064C09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eaLnBrk="1" hangingPunct="1"/>
              <a:endParaRPr lang="ko-KR" altLang="en-US"/>
            </a:p>
          </p:txBody>
        </p:sp>
      </p:grpSp>
      <p:cxnSp>
        <p:nvCxnSpPr>
          <p:cNvPr id="19474" name="AutoShape 26"/>
          <p:cNvCxnSpPr>
            <a:cxnSpLocks noChangeShapeType="1"/>
          </p:cNvCxnSpPr>
          <p:nvPr/>
        </p:nvCxnSpPr>
        <p:spPr bwMode="auto">
          <a:xfrm flipH="1" flipV="1">
            <a:off x="1881188" y="2865438"/>
            <a:ext cx="255587" cy="30321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75" name="Line 27"/>
          <p:cNvSpPr>
            <a:spLocks noChangeShapeType="1"/>
          </p:cNvSpPr>
          <p:nvPr/>
        </p:nvSpPr>
        <p:spPr bwMode="auto">
          <a:xfrm flipH="1">
            <a:off x="1358900" y="3168650"/>
            <a:ext cx="7683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9476" name="Line 28"/>
          <p:cNvSpPr>
            <a:spLocks noChangeShapeType="1"/>
          </p:cNvSpPr>
          <p:nvPr/>
        </p:nvSpPr>
        <p:spPr bwMode="auto">
          <a:xfrm>
            <a:off x="1870075" y="2774950"/>
            <a:ext cx="10239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9477" name="Line 29"/>
          <p:cNvSpPr>
            <a:spLocks noChangeShapeType="1"/>
          </p:cNvSpPr>
          <p:nvPr/>
        </p:nvSpPr>
        <p:spPr bwMode="auto">
          <a:xfrm>
            <a:off x="3533775" y="2774950"/>
            <a:ext cx="9588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9478" name="Line 30"/>
          <p:cNvSpPr>
            <a:spLocks noChangeShapeType="1"/>
          </p:cNvSpPr>
          <p:nvPr/>
        </p:nvSpPr>
        <p:spPr bwMode="auto">
          <a:xfrm>
            <a:off x="3021013" y="2319338"/>
            <a:ext cx="8953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9479" name="Line 31"/>
          <p:cNvSpPr>
            <a:spLocks noChangeShapeType="1"/>
          </p:cNvSpPr>
          <p:nvPr/>
        </p:nvSpPr>
        <p:spPr bwMode="auto">
          <a:xfrm>
            <a:off x="3916363" y="2319338"/>
            <a:ext cx="320675" cy="485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9480" name="Line 32"/>
          <p:cNvSpPr>
            <a:spLocks noChangeShapeType="1"/>
          </p:cNvSpPr>
          <p:nvPr/>
        </p:nvSpPr>
        <p:spPr bwMode="auto">
          <a:xfrm>
            <a:off x="4811713" y="2198688"/>
            <a:ext cx="703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9481" name="Line 33"/>
          <p:cNvSpPr>
            <a:spLocks noChangeShapeType="1"/>
          </p:cNvSpPr>
          <p:nvPr/>
        </p:nvSpPr>
        <p:spPr bwMode="auto">
          <a:xfrm flipH="1">
            <a:off x="4556125" y="2198688"/>
            <a:ext cx="255588" cy="546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9482" name="Line 34"/>
          <p:cNvSpPr>
            <a:spLocks noChangeShapeType="1"/>
          </p:cNvSpPr>
          <p:nvPr/>
        </p:nvSpPr>
        <p:spPr bwMode="auto">
          <a:xfrm>
            <a:off x="6218238" y="2198688"/>
            <a:ext cx="4476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9483" name="Line 35"/>
          <p:cNvSpPr>
            <a:spLocks noChangeShapeType="1"/>
          </p:cNvSpPr>
          <p:nvPr/>
        </p:nvSpPr>
        <p:spPr bwMode="auto">
          <a:xfrm flipH="1">
            <a:off x="6537325" y="2198688"/>
            <a:ext cx="128588" cy="4238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9484" name="Line 36"/>
          <p:cNvSpPr>
            <a:spLocks noChangeShapeType="1"/>
          </p:cNvSpPr>
          <p:nvPr/>
        </p:nvSpPr>
        <p:spPr bwMode="auto">
          <a:xfrm>
            <a:off x="6985000" y="2198688"/>
            <a:ext cx="7683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9485" name="Line 37"/>
          <p:cNvSpPr>
            <a:spLocks noChangeShapeType="1"/>
          </p:cNvSpPr>
          <p:nvPr/>
        </p:nvSpPr>
        <p:spPr bwMode="auto">
          <a:xfrm flipH="1">
            <a:off x="6985000" y="2198688"/>
            <a:ext cx="192088" cy="546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9486" name="Line 38"/>
          <p:cNvSpPr>
            <a:spLocks noChangeShapeType="1"/>
          </p:cNvSpPr>
          <p:nvPr/>
        </p:nvSpPr>
        <p:spPr bwMode="auto">
          <a:xfrm>
            <a:off x="1998663" y="3471863"/>
            <a:ext cx="5746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9487" name="Line 39"/>
          <p:cNvSpPr>
            <a:spLocks noChangeShapeType="1"/>
          </p:cNvSpPr>
          <p:nvPr/>
        </p:nvSpPr>
        <p:spPr bwMode="auto">
          <a:xfrm>
            <a:off x="1998663" y="3471863"/>
            <a:ext cx="384175" cy="3032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9488" name="Line 40"/>
          <p:cNvSpPr>
            <a:spLocks noChangeShapeType="1"/>
          </p:cNvSpPr>
          <p:nvPr/>
        </p:nvSpPr>
        <p:spPr bwMode="auto">
          <a:xfrm>
            <a:off x="4044950" y="3532188"/>
            <a:ext cx="5746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9489" name="Line 41"/>
          <p:cNvSpPr>
            <a:spLocks noChangeShapeType="1"/>
          </p:cNvSpPr>
          <p:nvPr/>
        </p:nvSpPr>
        <p:spPr bwMode="auto">
          <a:xfrm>
            <a:off x="4044950" y="3532188"/>
            <a:ext cx="127000" cy="1825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9490" name="Line 42"/>
          <p:cNvSpPr>
            <a:spLocks noChangeShapeType="1"/>
          </p:cNvSpPr>
          <p:nvPr/>
        </p:nvSpPr>
        <p:spPr bwMode="auto">
          <a:xfrm>
            <a:off x="6281738" y="4200525"/>
            <a:ext cx="703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9491" name="Line 43"/>
          <p:cNvSpPr>
            <a:spLocks noChangeShapeType="1"/>
          </p:cNvSpPr>
          <p:nvPr/>
        </p:nvSpPr>
        <p:spPr bwMode="auto">
          <a:xfrm flipV="1">
            <a:off x="6985000" y="3835400"/>
            <a:ext cx="320675" cy="3651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9492" name="Line 44"/>
          <p:cNvSpPr>
            <a:spLocks noChangeShapeType="1"/>
          </p:cNvSpPr>
          <p:nvPr/>
        </p:nvSpPr>
        <p:spPr bwMode="auto">
          <a:xfrm>
            <a:off x="5259388" y="5595938"/>
            <a:ext cx="5746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9493" name="Line 45"/>
          <p:cNvSpPr>
            <a:spLocks noChangeShapeType="1"/>
          </p:cNvSpPr>
          <p:nvPr/>
        </p:nvSpPr>
        <p:spPr bwMode="auto">
          <a:xfrm flipH="1">
            <a:off x="4748213" y="5595938"/>
            <a:ext cx="574675" cy="3032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9494" name="Line 46"/>
          <p:cNvSpPr>
            <a:spLocks noChangeShapeType="1"/>
          </p:cNvSpPr>
          <p:nvPr/>
        </p:nvSpPr>
        <p:spPr bwMode="auto">
          <a:xfrm>
            <a:off x="6122988" y="2794000"/>
            <a:ext cx="172561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9495" name="Line 47"/>
          <p:cNvSpPr>
            <a:spLocks noChangeShapeType="1"/>
          </p:cNvSpPr>
          <p:nvPr/>
        </p:nvSpPr>
        <p:spPr bwMode="auto">
          <a:xfrm>
            <a:off x="7305675" y="3957638"/>
            <a:ext cx="0" cy="9699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9496" name="Line 48"/>
          <p:cNvSpPr>
            <a:spLocks noChangeShapeType="1"/>
          </p:cNvSpPr>
          <p:nvPr/>
        </p:nvSpPr>
        <p:spPr bwMode="auto">
          <a:xfrm>
            <a:off x="2190750" y="4927600"/>
            <a:ext cx="11509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9497" name="Line 49"/>
          <p:cNvSpPr>
            <a:spLocks noChangeShapeType="1"/>
          </p:cNvSpPr>
          <p:nvPr/>
        </p:nvSpPr>
        <p:spPr bwMode="auto">
          <a:xfrm>
            <a:off x="4300538" y="4927600"/>
            <a:ext cx="30051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9498" name="Line 50"/>
          <p:cNvSpPr>
            <a:spLocks noChangeShapeType="1"/>
          </p:cNvSpPr>
          <p:nvPr/>
        </p:nvSpPr>
        <p:spPr bwMode="auto">
          <a:xfrm>
            <a:off x="3852863" y="5110163"/>
            <a:ext cx="0" cy="3032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9499" name="Line 51"/>
          <p:cNvSpPr>
            <a:spLocks noChangeShapeType="1"/>
          </p:cNvSpPr>
          <p:nvPr/>
        </p:nvSpPr>
        <p:spPr bwMode="auto">
          <a:xfrm>
            <a:off x="4237038" y="5899150"/>
            <a:ext cx="3190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grpSp>
        <p:nvGrpSpPr>
          <p:cNvPr id="19500" name="Group 52"/>
          <p:cNvGrpSpPr>
            <a:grpSpLocks/>
          </p:cNvGrpSpPr>
          <p:nvPr/>
        </p:nvGrpSpPr>
        <p:grpSpPr bwMode="auto">
          <a:xfrm>
            <a:off x="7240588" y="2925763"/>
            <a:ext cx="65087" cy="303212"/>
            <a:chOff x="4896" y="1440"/>
            <a:chExt cx="48" cy="240"/>
          </a:xfrm>
        </p:grpSpPr>
        <p:sp>
          <p:nvSpPr>
            <p:cNvPr id="19538" name="Line 53"/>
            <p:cNvSpPr>
              <a:spLocks noChangeShapeType="1"/>
            </p:cNvSpPr>
            <p:nvPr/>
          </p:nvSpPr>
          <p:spPr bwMode="auto">
            <a:xfrm>
              <a:off x="4896" y="1440"/>
              <a:ext cx="48" cy="48"/>
            </a:xfrm>
            <a:prstGeom prst="line">
              <a:avLst/>
            </a:prstGeom>
            <a:noFill/>
            <a:ln w="3175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9539" name="Line 54"/>
            <p:cNvSpPr>
              <a:spLocks noChangeShapeType="1"/>
            </p:cNvSpPr>
            <p:nvPr/>
          </p:nvSpPr>
          <p:spPr bwMode="auto">
            <a:xfrm flipH="1">
              <a:off x="4896" y="1488"/>
              <a:ext cx="48" cy="96"/>
            </a:xfrm>
            <a:prstGeom prst="line">
              <a:avLst/>
            </a:prstGeom>
            <a:noFill/>
            <a:ln w="3175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9540" name="Line 55"/>
            <p:cNvSpPr>
              <a:spLocks noChangeShapeType="1"/>
            </p:cNvSpPr>
            <p:nvPr/>
          </p:nvSpPr>
          <p:spPr bwMode="auto">
            <a:xfrm>
              <a:off x="4896" y="1584"/>
              <a:ext cx="48" cy="48"/>
            </a:xfrm>
            <a:prstGeom prst="line">
              <a:avLst/>
            </a:prstGeom>
            <a:noFill/>
            <a:ln w="3175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9541" name="Line 56"/>
            <p:cNvSpPr>
              <a:spLocks noChangeShapeType="1"/>
            </p:cNvSpPr>
            <p:nvPr/>
          </p:nvSpPr>
          <p:spPr bwMode="auto">
            <a:xfrm flipH="1">
              <a:off x="4896" y="1632"/>
              <a:ext cx="48" cy="48"/>
            </a:xfrm>
            <a:prstGeom prst="line">
              <a:avLst/>
            </a:prstGeom>
            <a:noFill/>
            <a:ln w="3175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19501" name="Line 57"/>
          <p:cNvSpPr>
            <a:spLocks noChangeShapeType="1"/>
          </p:cNvSpPr>
          <p:nvPr/>
        </p:nvSpPr>
        <p:spPr bwMode="auto">
          <a:xfrm>
            <a:off x="7240588" y="3228975"/>
            <a:ext cx="65087" cy="122238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20538" name="AutoShape 58" descr="화강암"/>
          <p:cNvSpPr>
            <a:spLocks noChangeArrowheads="1"/>
          </p:cNvSpPr>
          <p:nvPr/>
        </p:nvSpPr>
        <p:spPr bwMode="auto">
          <a:xfrm>
            <a:off x="6473825" y="2643188"/>
            <a:ext cx="128588" cy="303212"/>
          </a:xfrm>
          <a:prstGeom prst="can">
            <a:avLst>
              <a:gd name="adj" fmla="val 58950"/>
            </a:avLst>
          </a:pr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solidFill>
              <a:schemeClr val="bg2"/>
            </a:solidFill>
            <a:round/>
            <a:headEnd/>
            <a:tailEnd/>
          </a:ln>
          <a:effectLst>
            <a:outerShdw sy="50000" kx="-2453608" algn="b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ko-KR" altLang="en-US"/>
          </a:p>
        </p:txBody>
      </p:sp>
      <p:sp>
        <p:nvSpPr>
          <p:cNvPr id="19503" name="monitor"/>
          <p:cNvSpPr>
            <a:spLocks noEditPoints="1" noChangeArrowheads="1"/>
          </p:cNvSpPr>
          <p:nvPr/>
        </p:nvSpPr>
        <p:spPr bwMode="auto">
          <a:xfrm flipH="1">
            <a:off x="2382838" y="3594100"/>
            <a:ext cx="455612" cy="476250"/>
          </a:xfrm>
          <a:custGeom>
            <a:avLst/>
            <a:gdLst>
              <a:gd name="T0" fmla="*/ 1353415881 w 21600"/>
              <a:gd name="T1" fmla="*/ 2147483647 h 21600"/>
              <a:gd name="T2" fmla="*/ 615247591 w 21600"/>
              <a:gd name="T3" fmla="*/ 2147483647 h 21600"/>
              <a:gd name="T4" fmla="*/ 0 w 21600"/>
              <a:gd name="T5" fmla="*/ 2147483647 h 21600"/>
              <a:gd name="T6" fmla="*/ 0 w 21600"/>
              <a:gd name="T7" fmla="*/ 2147483647 h 21600"/>
              <a:gd name="T8" fmla="*/ 0 w 21600"/>
              <a:gd name="T9" fmla="*/ 931394027 h 21600"/>
              <a:gd name="T10" fmla="*/ 1599672053 w 21600"/>
              <a:gd name="T11" fmla="*/ 276039604 h 21600"/>
              <a:gd name="T12" fmla="*/ 2147483647 w 21600"/>
              <a:gd name="T13" fmla="*/ 0 h 21600"/>
              <a:gd name="T14" fmla="*/ 2147483647 w 21600"/>
              <a:gd name="T15" fmla="*/ 413818238 h 21600"/>
              <a:gd name="T16" fmla="*/ 2147483647 w 21600"/>
              <a:gd name="T17" fmla="*/ 2147483647 h 21600"/>
              <a:gd name="T18" fmla="*/ 2147483647 w 21600"/>
              <a:gd name="T19" fmla="*/ 2147483647 h 21600"/>
              <a:gd name="T20" fmla="*/ 2122470097 w 21600"/>
              <a:gd name="T21" fmla="*/ 2147483647 h 216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1204 w 21600"/>
              <a:gd name="T34" fmla="*/ 22548 h 21600"/>
              <a:gd name="T35" fmla="*/ 20706 w 21600"/>
              <a:gd name="T36" fmla="*/ 28386 h 2160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1600" h="21600" extrusionOk="0">
                <a:moveTo>
                  <a:pt x="6837" y="21600"/>
                </a:moveTo>
                <a:lnTo>
                  <a:pt x="3108" y="19849"/>
                </a:lnTo>
                <a:lnTo>
                  <a:pt x="3108" y="17659"/>
                </a:lnTo>
                <a:lnTo>
                  <a:pt x="0" y="15178"/>
                </a:lnTo>
                <a:lnTo>
                  <a:pt x="0" y="10508"/>
                </a:lnTo>
                <a:lnTo>
                  <a:pt x="0" y="3941"/>
                </a:lnTo>
                <a:lnTo>
                  <a:pt x="8081" y="1168"/>
                </a:lnTo>
                <a:lnTo>
                  <a:pt x="10722" y="1605"/>
                </a:lnTo>
                <a:lnTo>
                  <a:pt x="12587" y="1751"/>
                </a:lnTo>
                <a:lnTo>
                  <a:pt x="17871" y="0"/>
                </a:lnTo>
                <a:lnTo>
                  <a:pt x="21600" y="1751"/>
                </a:lnTo>
                <a:lnTo>
                  <a:pt x="21600" y="10508"/>
                </a:lnTo>
                <a:lnTo>
                  <a:pt x="21600" y="16346"/>
                </a:lnTo>
                <a:lnTo>
                  <a:pt x="10722" y="20286"/>
                </a:lnTo>
                <a:lnTo>
                  <a:pt x="6837" y="21600"/>
                </a:lnTo>
                <a:close/>
              </a:path>
              <a:path w="21600" h="21600" extrusionOk="0">
                <a:moveTo>
                  <a:pt x="3108" y="5254"/>
                </a:moveTo>
                <a:lnTo>
                  <a:pt x="2642" y="4962"/>
                </a:lnTo>
                <a:lnTo>
                  <a:pt x="777" y="4232"/>
                </a:lnTo>
                <a:lnTo>
                  <a:pt x="155" y="3941"/>
                </a:lnTo>
                <a:moveTo>
                  <a:pt x="6837" y="7005"/>
                </a:moveTo>
                <a:lnTo>
                  <a:pt x="6216" y="6714"/>
                </a:lnTo>
                <a:lnTo>
                  <a:pt x="3885" y="5546"/>
                </a:lnTo>
                <a:lnTo>
                  <a:pt x="3108" y="5254"/>
                </a:lnTo>
                <a:moveTo>
                  <a:pt x="19735" y="14595"/>
                </a:moveTo>
                <a:lnTo>
                  <a:pt x="19735" y="4816"/>
                </a:lnTo>
                <a:lnTo>
                  <a:pt x="9790" y="8319"/>
                </a:lnTo>
                <a:lnTo>
                  <a:pt x="9790" y="18243"/>
                </a:lnTo>
                <a:lnTo>
                  <a:pt x="19735" y="14595"/>
                </a:lnTo>
                <a:moveTo>
                  <a:pt x="3108" y="17659"/>
                </a:moveTo>
                <a:lnTo>
                  <a:pt x="3108" y="5254"/>
                </a:lnTo>
                <a:lnTo>
                  <a:pt x="12742" y="1751"/>
                </a:lnTo>
                <a:moveTo>
                  <a:pt x="21600" y="1751"/>
                </a:moveTo>
                <a:lnTo>
                  <a:pt x="6837" y="7005"/>
                </a:lnTo>
                <a:lnTo>
                  <a:pt x="6837" y="21600"/>
                </a:lnTo>
              </a:path>
            </a:pathLst>
          </a:custGeom>
          <a:solidFill>
            <a:schemeClr val="bg2">
              <a:alpha val="50195"/>
            </a:schemeClr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9504" name="monitor"/>
          <p:cNvSpPr>
            <a:spLocks noEditPoints="1" noChangeArrowheads="1"/>
          </p:cNvSpPr>
          <p:nvPr/>
        </p:nvSpPr>
        <p:spPr bwMode="auto">
          <a:xfrm>
            <a:off x="4171950" y="3594100"/>
            <a:ext cx="447675" cy="476250"/>
          </a:xfrm>
          <a:custGeom>
            <a:avLst/>
            <a:gdLst>
              <a:gd name="T0" fmla="*/ 1261546036 w 21600"/>
              <a:gd name="T1" fmla="*/ 2147483647 h 21600"/>
              <a:gd name="T2" fmla="*/ 573474286 w 21600"/>
              <a:gd name="T3" fmla="*/ 2147483647 h 21600"/>
              <a:gd name="T4" fmla="*/ 0 w 21600"/>
              <a:gd name="T5" fmla="*/ 2147483647 h 21600"/>
              <a:gd name="T6" fmla="*/ 0 w 21600"/>
              <a:gd name="T7" fmla="*/ 2147483647 h 21600"/>
              <a:gd name="T8" fmla="*/ 0 w 21600"/>
              <a:gd name="T9" fmla="*/ 931394027 h 21600"/>
              <a:gd name="T10" fmla="*/ 1491077547 w 21600"/>
              <a:gd name="T11" fmla="*/ 276039604 h 21600"/>
              <a:gd name="T12" fmla="*/ 2147483647 w 21600"/>
              <a:gd name="T13" fmla="*/ 0 h 21600"/>
              <a:gd name="T14" fmla="*/ 2147483647 w 21600"/>
              <a:gd name="T15" fmla="*/ 413818238 h 21600"/>
              <a:gd name="T16" fmla="*/ 2147483647 w 21600"/>
              <a:gd name="T17" fmla="*/ 2147483647 h 21600"/>
              <a:gd name="T18" fmla="*/ 2147483647 w 21600"/>
              <a:gd name="T19" fmla="*/ 2147483647 h 21600"/>
              <a:gd name="T20" fmla="*/ 1978391837 w 21600"/>
              <a:gd name="T21" fmla="*/ 2147483647 h 216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1204 w 21600"/>
              <a:gd name="T34" fmla="*/ 22548 h 21600"/>
              <a:gd name="T35" fmla="*/ 20706 w 21600"/>
              <a:gd name="T36" fmla="*/ 28386 h 2160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1600" h="21600" extrusionOk="0">
                <a:moveTo>
                  <a:pt x="6837" y="21600"/>
                </a:moveTo>
                <a:lnTo>
                  <a:pt x="3108" y="19849"/>
                </a:lnTo>
                <a:lnTo>
                  <a:pt x="3108" y="17659"/>
                </a:lnTo>
                <a:lnTo>
                  <a:pt x="0" y="15178"/>
                </a:lnTo>
                <a:lnTo>
                  <a:pt x="0" y="10508"/>
                </a:lnTo>
                <a:lnTo>
                  <a:pt x="0" y="3941"/>
                </a:lnTo>
                <a:lnTo>
                  <a:pt x="8081" y="1168"/>
                </a:lnTo>
                <a:lnTo>
                  <a:pt x="10722" y="1605"/>
                </a:lnTo>
                <a:lnTo>
                  <a:pt x="12587" y="1751"/>
                </a:lnTo>
                <a:lnTo>
                  <a:pt x="17871" y="0"/>
                </a:lnTo>
                <a:lnTo>
                  <a:pt x="21600" y="1751"/>
                </a:lnTo>
                <a:lnTo>
                  <a:pt x="21600" y="10508"/>
                </a:lnTo>
                <a:lnTo>
                  <a:pt x="21600" y="16346"/>
                </a:lnTo>
                <a:lnTo>
                  <a:pt x="10722" y="20286"/>
                </a:lnTo>
                <a:lnTo>
                  <a:pt x="6837" y="21600"/>
                </a:lnTo>
                <a:close/>
              </a:path>
              <a:path w="21600" h="21600" extrusionOk="0">
                <a:moveTo>
                  <a:pt x="3108" y="5254"/>
                </a:moveTo>
                <a:lnTo>
                  <a:pt x="2642" y="4962"/>
                </a:lnTo>
                <a:lnTo>
                  <a:pt x="777" y="4232"/>
                </a:lnTo>
                <a:lnTo>
                  <a:pt x="155" y="3941"/>
                </a:lnTo>
                <a:moveTo>
                  <a:pt x="6837" y="7005"/>
                </a:moveTo>
                <a:lnTo>
                  <a:pt x="6216" y="6714"/>
                </a:lnTo>
                <a:lnTo>
                  <a:pt x="3885" y="5546"/>
                </a:lnTo>
                <a:lnTo>
                  <a:pt x="3108" y="5254"/>
                </a:lnTo>
                <a:moveTo>
                  <a:pt x="19735" y="14595"/>
                </a:moveTo>
                <a:lnTo>
                  <a:pt x="19735" y="4816"/>
                </a:lnTo>
                <a:lnTo>
                  <a:pt x="9790" y="8319"/>
                </a:lnTo>
                <a:lnTo>
                  <a:pt x="9790" y="18243"/>
                </a:lnTo>
                <a:lnTo>
                  <a:pt x="19735" y="14595"/>
                </a:lnTo>
                <a:moveTo>
                  <a:pt x="3108" y="17659"/>
                </a:moveTo>
                <a:lnTo>
                  <a:pt x="3108" y="5254"/>
                </a:lnTo>
                <a:lnTo>
                  <a:pt x="12742" y="1751"/>
                </a:lnTo>
                <a:moveTo>
                  <a:pt x="21600" y="1751"/>
                </a:moveTo>
                <a:lnTo>
                  <a:pt x="6837" y="7005"/>
                </a:lnTo>
                <a:lnTo>
                  <a:pt x="6837" y="21600"/>
                </a:lnTo>
              </a:path>
            </a:pathLst>
          </a:custGeom>
          <a:solidFill>
            <a:schemeClr val="bg2">
              <a:alpha val="50195"/>
            </a:schemeClr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9505" name="Text Box 61"/>
          <p:cNvSpPr txBox="1">
            <a:spLocks noChangeArrowheads="1"/>
          </p:cNvSpPr>
          <p:nvPr/>
        </p:nvSpPr>
        <p:spPr bwMode="auto">
          <a:xfrm>
            <a:off x="1219200" y="2971800"/>
            <a:ext cx="11366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ko-KR" sz="1200"/>
              <a:t>Cyclotron</a:t>
            </a:r>
          </a:p>
        </p:txBody>
      </p:sp>
      <p:sp>
        <p:nvSpPr>
          <p:cNvPr id="19506" name="AutoShape 62" descr="편지지"/>
          <p:cNvSpPr>
            <a:spLocks noChangeArrowheads="1"/>
          </p:cNvSpPr>
          <p:nvPr/>
        </p:nvSpPr>
        <p:spPr bwMode="auto">
          <a:xfrm>
            <a:off x="2840038" y="2652713"/>
            <a:ext cx="192087" cy="242887"/>
          </a:xfrm>
          <a:prstGeom prst="flowChartSor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9507" name="AutoShape 63" descr="편지지"/>
          <p:cNvSpPr>
            <a:spLocks noChangeArrowheads="1"/>
          </p:cNvSpPr>
          <p:nvPr/>
        </p:nvSpPr>
        <p:spPr bwMode="auto">
          <a:xfrm>
            <a:off x="3341688" y="2652713"/>
            <a:ext cx="192087" cy="242887"/>
          </a:xfrm>
          <a:prstGeom prst="flowChartSor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9508" name="Text Box 64"/>
          <p:cNvSpPr txBox="1">
            <a:spLocks noChangeArrowheads="1"/>
          </p:cNvSpPr>
          <p:nvPr/>
        </p:nvSpPr>
        <p:spPr bwMode="auto">
          <a:xfrm>
            <a:off x="2819400" y="2057400"/>
            <a:ext cx="1371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>
              <a:lnSpc>
                <a:spcPct val="50000"/>
              </a:lnSpc>
              <a:spcBef>
                <a:spcPct val="50000"/>
              </a:spcBef>
            </a:pPr>
            <a:r>
              <a:rPr lang="en-US" altLang="ko-KR" sz="1200"/>
              <a:t>Proton Beam</a:t>
            </a:r>
          </a:p>
        </p:txBody>
      </p:sp>
      <p:sp>
        <p:nvSpPr>
          <p:cNvPr id="19509" name="Text Box 65"/>
          <p:cNvSpPr txBox="1">
            <a:spLocks noChangeArrowheads="1"/>
          </p:cNvSpPr>
          <p:nvPr/>
        </p:nvSpPr>
        <p:spPr bwMode="auto">
          <a:xfrm>
            <a:off x="4748213" y="1979613"/>
            <a:ext cx="1119187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ko-KR" sz="1200"/>
              <a:t>Be-Target</a:t>
            </a:r>
          </a:p>
        </p:txBody>
      </p:sp>
      <p:sp>
        <p:nvSpPr>
          <p:cNvPr id="19510" name="Text Box 66"/>
          <p:cNvSpPr txBox="1">
            <a:spLocks noChangeArrowheads="1"/>
          </p:cNvSpPr>
          <p:nvPr/>
        </p:nvSpPr>
        <p:spPr bwMode="auto">
          <a:xfrm>
            <a:off x="6154738" y="1979613"/>
            <a:ext cx="703262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ko-KR" sz="1200"/>
              <a:t>Object</a:t>
            </a:r>
          </a:p>
        </p:txBody>
      </p:sp>
      <p:sp>
        <p:nvSpPr>
          <p:cNvPr id="19511" name="Text Box 67"/>
          <p:cNvSpPr txBox="1">
            <a:spLocks noChangeArrowheads="1"/>
          </p:cNvSpPr>
          <p:nvPr/>
        </p:nvSpPr>
        <p:spPr bwMode="auto">
          <a:xfrm>
            <a:off x="6934200" y="1828800"/>
            <a:ext cx="1276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>
              <a:lnSpc>
                <a:spcPct val="50000"/>
              </a:lnSpc>
              <a:spcBef>
                <a:spcPct val="50000"/>
              </a:spcBef>
            </a:pPr>
            <a:r>
              <a:rPr lang="en-US" altLang="ko-KR" sz="1200"/>
              <a:t>Scintillation</a:t>
            </a:r>
          </a:p>
          <a:p>
            <a:pPr eaLnBrk="1" hangingPunct="1">
              <a:lnSpc>
                <a:spcPct val="50000"/>
              </a:lnSpc>
              <a:spcBef>
                <a:spcPct val="50000"/>
              </a:spcBef>
            </a:pPr>
            <a:r>
              <a:rPr lang="en-US" altLang="ko-KR" sz="1200"/>
              <a:t>Converter</a:t>
            </a:r>
          </a:p>
        </p:txBody>
      </p:sp>
      <p:sp>
        <p:nvSpPr>
          <p:cNvPr id="19512" name="Text Box 68"/>
          <p:cNvSpPr txBox="1">
            <a:spLocks noChangeArrowheads="1"/>
          </p:cNvSpPr>
          <p:nvPr/>
        </p:nvSpPr>
        <p:spPr bwMode="auto">
          <a:xfrm>
            <a:off x="3994150" y="3290888"/>
            <a:ext cx="9842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ko-KR" sz="1200"/>
              <a:t>Monitor</a:t>
            </a:r>
          </a:p>
        </p:txBody>
      </p:sp>
      <p:sp>
        <p:nvSpPr>
          <p:cNvPr id="19513" name="Text Box 69"/>
          <p:cNvSpPr txBox="1">
            <a:spLocks noChangeArrowheads="1"/>
          </p:cNvSpPr>
          <p:nvPr/>
        </p:nvSpPr>
        <p:spPr bwMode="auto">
          <a:xfrm>
            <a:off x="1930400" y="3217863"/>
            <a:ext cx="9715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ko-KR" sz="1200"/>
              <a:t>Monitor</a:t>
            </a:r>
          </a:p>
        </p:txBody>
      </p:sp>
      <p:sp>
        <p:nvSpPr>
          <p:cNvPr id="19514" name="Line 70"/>
          <p:cNvSpPr>
            <a:spLocks noChangeShapeType="1"/>
          </p:cNvSpPr>
          <p:nvPr/>
        </p:nvSpPr>
        <p:spPr bwMode="auto">
          <a:xfrm>
            <a:off x="4492625" y="4017963"/>
            <a:ext cx="0" cy="9096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9515" name="Line 71"/>
          <p:cNvSpPr>
            <a:spLocks noChangeShapeType="1"/>
          </p:cNvSpPr>
          <p:nvPr/>
        </p:nvSpPr>
        <p:spPr bwMode="auto">
          <a:xfrm>
            <a:off x="2573338" y="4017963"/>
            <a:ext cx="0" cy="9096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9516" name="modem"/>
          <p:cNvSpPr>
            <a:spLocks noEditPoints="1" noChangeArrowheads="1"/>
          </p:cNvSpPr>
          <p:nvPr/>
        </p:nvSpPr>
        <p:spPr bwMode="auto">
          <a:xfrm>
            <a:off x="1358900" y="4684713"/>
            <a:ext cx="831850" cy="365125"/>
          </a:xfrm>
          <a:custGeom>
            <a:avLst/>
            <a:gdLst>
              <a:gd name="T0" fmla="*/ 0 w 21600"/>
              <a:gd name="T1" fmla="*/ 420655627 h 21600"/>
              <a:gd name="T2" fmla="*/ 2147483647 w 21600"/>
              <a:gd name="T3" fmla="*/ 0 h 21600"/>
              <a:gd name="T4" fmla="*/ 2147483647 w 21600"/>
              <a:gd name="T5" fmla="*/ 0 h 21600"/>
              <a:gd name="T6" fmla="*/ 2147483647 w 21600"/>
              <a:gd name="T7" fmla="*/ 420655627 h 21600"/>
              <a:gd name="T8" fmla="*/ 2147483647 w 21600"/>
              <a:gd name="T9" fmla="*/ 1763618564 h 21600"/>
              <a:gd name="T10" fmla="*/ 0 w 21600"/>
              <a:gd name="T11" fmla="*/ 1763618564 h 21600"/>
              <a:gd name="T12" fmla="*/ 2147483647 w 21600"/>
              <a:gd name="T13" fmla="*/ 0 h 21600"/>
              <a:gd name="T14" fmla="*/ 2147483647 w 21600"/>
              <a:gd name="T15" fmla="*/ 1763618564 h 21600"/>
              <a:gd name="T16" fmla="*/ 0 w 21600"/>
              <a:gd name="T17" fmla="*/ 1092137434 h 21600"/>
              <a:gd name="T18" fmla="*/ 2147483647 w 21600"/>
              <a:gd name="T19" fmla="*/ 1092137434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400 w 21600"/>
              <a:gd name="T31" fmla="*/ 22400 h 21600"/>
              <a:gd name="T32" fmla="*/ 21200 w 21600"/>
              <a:gd name="T33" fmla="*/ 30000 h 21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600" h="21600" extrusionOk="0">
                <a:moveTo>
                  <a:pt x="0" y="5152"/>
                </a:moveTo>
                <a:lnTo>
                  <a:pt x="2941" y="0"/>
                </a:lnTo>
                <a:lnTo>
                  <a:pt x="18625" y="0"/>
                </a:lnTo>
                <a:lnTo>
                  <a:pt x="21600" y="5152"/>
                </a:lnTo>
                <a:lnTo>
                  <a:pt x="21600" y="21600"/>
                </a:lnTo>
                <a:lnTo>
                  <a:pt x="0" y="21600"/>
                </a:lnTo>
                <a:lnTo>
                  <a:pt x="0" y="5152"/>
                </a:lnTo>
                <a:close/>
              </a:path>
              <a:path w="21600" h="21600" extrusionOk="0">
                <a:moveTo>
                  <a:pt x="0" y="5251"/>
                </a:moveTo>
                <a:lnTo>
                  <a:pt x="21600" y="5251"/>
                </a:lnTo>
                <a:moveTo>
                  <a:pt x="1961" y="11791"/>
                </a:moveTo>
                <a:lnTo>
                  <a:pt x="1961" y="14268"/>
                </a:lnTo>
                <a:lnTo>
                  <a:pt x="2806" y="14268"/>
                </a:lnTo>
                <a:lnTo>
                  <a:pt x="2806" y="11791"/>
                </a:lnTo>
                <a:lnTo>
                  <a:pt x="1961" y="11791"/>
                </a:lnTo>
                <a:close/>
              </a:path>
              <a:path w="21600" h="21600" extrusionOk="0">
                <a:moveTo>
                  <a:pt x="3685" y="11791"/>
                </a:moveTo>
                <a:lnTo>
                  <a:pt x="3685" y="14268"/>
                </a:lnTo>
                <a:lnTo>
                  <a:pt x="4530" y="14268"/>
                </a:lnTo>
                <a:lnTo>
                  <a:pt x="4530" y="11791"/>
                </a:lnTo>
                <a:lnTo>
                  <a:pt x="3685" y="11791"/>
                </a:lnTo>
                <a:close/>
              </a:path>
              <a:path w="21600" h="21600" extrusionOk="0">
                <a:moveTo>
                  <a:pt x="5408" y="11791"/>
                </a:moveTo>
                <a:lnTo>
                  <a:pt x="5408" y="14268"/>
                </a:lnTo>
                <a:lnTo>
                  <a:pt x="6254" y="14268"/>
                </a:lnTo>
                <a:lnTo>
                  <a:pt x="6254" y="11791"/>
                </a:lnTo>
                <a:lnTo>
                  <a:pt x="5408" y="11791"/>
                </a:lnTo>
                <a:close/>
              </a:path>
              <a:path w="21600" h="21600" extrusionOk="0">
                <a:moveTo>
                  <a:pt x="7132" y="11791"/>
                </a:moveTo>
                <a:lnTo>
                  <a:pt x="7132" y="14268"/>
                </a:lnTo>
                <a:lnTo>
                  <a:pt x="7977" y="14268"/>
                </a:lnTo>
                <a:lnTo>
                  <a:pt x="7977" y="11791"/>
                </a:lnTo>
                <a:lnTo>
                  <a:pt x="7132" y="11791"/>
                </a:lnTo>
                <a:close/>
              </a:path>
            </a:pathLst>
          </a:custGeom>
          <a:gradFill rotWithShape="0">
            <a:gsLst>
              <a:gs pos="0">
                <a:srgbClr val="FFFFFF"/>
              </a:gs>
              <a:gs pos="100000">
                <a:srgbClr val="CC99FF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9517" name="Text Box 73"/>
          <p:cNvSpPr txBox="1">
            <a:spLocks noChangeArrowheads="1"/>
          </p:cNvSpPr>
          <p:nvPr/>
        </p:nvSpPr>
        <p:spPr bwMode="auto">
          <a:xfrm>
            <a:off x="1346200" y="4343400"/>
            <a:ext cx="895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>
              <a:lnSpc>
                <a:spcPct val="50000"/>
              </a:lnSpc>
              <a:spcBef>
                <a:spcPct val="50000"/>
              </a:spcBef>
            </a:pPr>
            <a:r>
              <a:rPr lang="en-US" altLang="ko-KR" sz="1200"/>
              <a:t>Video</a:t>
            </a:r>
          </a:p>
          <a:p>
            <a:pPr algn="ctr" eaLnBrk="1" hangingPunct="1">
              <a:lnSpc>
                <a:spcPct val="50000"/>
              </a:lnSpc>
              <a:spcBef>
                <a:spcPct val="50000"/>
              </a:spcBef>
            </a:pPr>
            <a:r>
              <a:rPr lang="en-US" altLang="ko-KR" sz="1200"/>
              <a:t>Recorder</a:t>
            </a:r>
          </a:p>
        </p:txBody>
      </p:sp>
      <p:sp>
        <p:nvSpPr>
          <p:cNvPr id="19518" name="Text Box 74"/>
          <p:cNvSpPr txBox="1">
            <a:spLocks noChangeArrowheads="1"/>
          </p:cNvSpPr>
          <p:nvPr/>
        </p:nvSpPr>
        <p:spPr bwMode="auto">
          <a:xfrm>
            <a:off x="6218238" y="3789363"/>
            <a:ext cx="9588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ko-KR" sz="1200"/>
              <a:t>CCD Camera</a:t>
            </a:r>
          </a:p>
        </p:txBody>
      </p:sp>
      <p:sp>
        <p:nvSpPr>
          <p:cNvPr id="20555" name="computr1"/>
          <p:cNvSpPr>
            <a:spLocks noEditPoints="1" noChangeArrowheads="1"/>
          </p:cNvSpPr>
          <p:nvPr/>
        </p:nvSpPr>
        <p:spPr bwMode="auto">
          <a:xfrm>
            <a:off x="3533775" y="5413375"/>
            <a:ext cx="703263" cy="606425"/>
          </a:xfrm>
          <a:custGeom>
            <a:avLst/>
            <a:gdLst>
              <a:gd name="T0" fmla="*/ 19535 w 21600"/>
              <a:gd name="T1" fmla="*/ 0 h 21600"/>
              <a:gd name="T2" fmla="*/ 10800 w 21600"/>
              <a:gd name="T3" fmla="*/ 0 h 21600"/>
              <a:gd name="T4" fmla="*/ 2065 w 21600"/>
              <a:gd name="T5" fmla="*/ 0 h 21600"/>
              <a:gd name="T6" fmla="*/ 0 w 21600"/>
              <a:gd name="T7" fmla="*/ 15388 h 21600"/>
              <a:gd name="T8" fmla="*/ 0 w 21600"/>
              <a:gd name="T9" fmla="*/ 21600 h 21600"/>
              <a:gd name="T10" fmla="*/ 10800 w 21600"/>
              <a:gd name="T11" fmla="*/ 21600 h 21600"/>
              <a:gd name="T12" fmla="*/ 21600 w 21600"/>
              <a:gd name="T13" fmla="*/ 21600 h 21600"/>
              <a:gd name="T14" fmla="*/ 21600 w 21600"/>
              <a:gd name="T15" fmla="*/ 15388 h 21600"/>
              <a:gd name="T16" fmla="*/ 19535 w 21600"/>
              <a:gd name="T17" fmla="*/ 13553 h 21600"/>
              <a:gd name="T18" fmla="*/ 2065 w 21600"/>
              <a:gd name="T19" fmla="*/ 13553 h 21600"/>
              <a:gd name="T20" fmla="*/ 2065 w 21600"/>
              <a:gd name="T21" fmla="*/ 6776 h 21600"/>
              <a:gd name="T22" fmla="*/ 19535 w 21600"/>
              <a:gd name="T23" fmla="*/ 6776 h 21600"/>
              <a:gd name="T24" fmla="*/ 0 w 21600"/>
              <a:gd name="T25" fmla="*/ 18494 h 21600"/>
              <a:gd name="T26" fmla="*/ 21600 w 21600"/>
              <a:gd name="T27" fmla="*/ 18494 h 21600"/>
              <a:gd name="T28" fmla="*/ 4923 w 21600"/>
              <a:gd name="T29" fmla="*/ 2541 h 21600"/>
              <a:gd name="T30" fmla="*/ 16756 w 21600"/>
              <a:gd name="T31" fmla="*/ 1115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T28" t="T29" r="T30" b="T31"/>
            <a:pathLst>
              <a:path w="21600" h="21600" extrusionOk="0">
                <a:moveTo>
                  <a:pt x="16994" y="15388"/>
                </a:moveTo>
                <a:lnTo>
                  <a:pt x="16994" y="13553"/>
                </a:lnTo>
                <a:lnTo>
                  <a:pt x="19535" y="13553"/>
                </a:lnTo>
                <a:lnTo>
                  <a:pt x="19535" y="10729"/>
                </a:lnTo>
                <a:lnTo>
                  <a:pt x="19535" y="6776"/>
                </a:lnTo>
                <a:lnTo>
                  <a:pt x="19535" y="0"/>
                </a:lnTo>
                <a:lnTo>
                  <a:pt x="10800" y="0"/>
                </a:lnTo>
                <a:lnTo>
                  <a:pt x="2065" y="0"/>
                </a:lnTo>
                <a:lnTo>
                  <a:pt x="2065" y="6776"/>
                </a:lnTo>
                <a:lnTo>
                  <a:pt x="2065" y="10729"/>
                </a:lnTo>
                <a:lnTo>
                  <a:pt x="2065" y="13553"/>
                </a:lnTo>
                <a:lnTo>
                  <a:pt x="4606" y="13553"/>
                </a:lnTo>
                <a:lnTo>
                  <a:pt x="4606" y="15388"/>
                </a:lnTo>
                <a:lnTo>
                  <a:pt x="0" y="15388"/>
                </a:lnTo>
                <a:lnTo>
                  <a:pt x="0" y="21600"/>
                </a:lnTo>
                <a:lnTo>
                  <a:pt x="10800" y="21600"/>
                </a:lnTo>
                <a:lnTo>
                  <a:pt x="21600" y="21600"/>
                </a:lnTo>
                <a:lnTo>
                  <a:pt x="21600" y="15388"/>
                </a:lnTo>
                <a:lnTo>
                  <a:pt x="16994" y="15388"/>
                </a:lnTo>
                <a:close/>
              </a:path>
              <a:path w="21600" h="21600" extrusionOk="0">
                <a:moveTo>
                  <a:pt x="4606" y="15388"/>
                </a:moveTo>
                <a:lnTo>
                  <a:pt x="4606" y="13553"/>
                </a:lnTo>
                <a:lnTo>
                  <a:pt x="16994" y="13553"/>
                </a:lnTo>
                <a:lnTo>
                  <a:pt x="16994" y="15388"/>
                </a:lnTo>
                <a:lnTo>
                  <a:pt x="4606" y="15388"/>
                </a:lnTo>
              </a:path>
              <a:path w="21600" h="21600" extrusionOk="0">
                <a:moveTo>
                  <a:pt x="4606" y="11294"/>
                </a:moveTo>
                <a:lnTo>
                  <a:pt x="4606" y="2259"/>
                </a:lnTo>
                <a:lnTo>
                  <a:pt x="16994" y="2259"/>
                </a:lnTo>
                <a:lnTo>
                  <a:pt x="16994" y="11294"/>
                </a:lnTo>
                <a:lnTo>
                  <a:pt x="4606" y="11294"/>
                </a:lnTo>
                <a:moveTo>
                  <a:pt x="13976" y="17082"/>
                </a:moveTo>
                <a:lnTo>
                  <a:pt x="13976" y="16376"/>
                </a:lnTo>
                <a:lnTo>
                  <a:pt x="20171" y="16376"/>
                </a:lnTo>
                <a:lnTo>
                  <a:pt x="20171" y="17082"/>
                </a:lnTo>
                <a:lnTo>
                  <a:pt x="13976" y="17082"/>
                </a:lnTo>
              </a:path>
            </a:pathLst>
          </a:custGeom>
          <a:gradFill rotWithShape="0">
            <a:gsLst>
              <a:gs pos="0">
                <a:srgbClr val="CCFF99"/>
              </a:gs>
              <a:gs pos="100000">
                <a:srgbClr val="009B00"/>
              </a:gs>
            </a:gsLst>
            <a:path path="rect">
              <a:fillToRect r="100000" b="10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19520" name="Text Box 76"/>
          <p:cNvSpPr txBox="1">
            <a:spLocks noChangeArrowheads="1"/>
          </p:cNvSpPr>
          <p:nvPr/>
        </p:nvSpPr>
        <p:spPr bwMode="auto">
          <a:xfrm>
            <a:off x="3086100" y="4162425"/>
            <a:ext cx="9382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>
              <a:lnSpc>
                <a:spcPct val="50000"/>
              </a:lnSpc>
              <a:spcBef>
                <a:spcPct val="50000"/>
              </a:spcBef>
            </a:pPr>
            <a:r>
              <a:rPr lang="en-US" altLang="ko-KR" sz="1200"/>
              <a:t>Image</a:t>
            </a:r>
          </a:p>
          <a:p>
            <a:pPr eaLnBrk="1" hangingPunct="1">
              <a:lnSpc>
                <a:spcPct val="50000"/>
              </a:lnSpc>
              <a:spcBef>
                <a:spcPct val="50000"/>
              </a:spcBef>
            </a:pPr>
            <a:r>
              <a:rPr lang="en-US" altLang="ko-KR" sz="1200"/>
              <a:t>Processor</a:t>
            </a:r>
          </a:p>
        </p:txBody>
      </p:sp>
      <p:sp>
        <p:nvSpPr>
          <p:cNvPr id="19521" name="AutoShape 77"/>
          <p:cNvSpPr>
            <a:spLocks noChangeArrowheads="1"/>
          </p:cNvSpPr>
          <p:nvPr/>
        </p:nvSpPr>
        <p:spPr bwMode="auto">
          <a:xfrm>
            <a:off x="3341688" y="4684713"/>
            <a:ext cx="958850" cy="485775"/>
          </a:xfrm>
          <a:prstGeom prst="flowChartMultidocument">
            <a:avLst/>
          </a:prstGeom>
          <a:gradFill rotWithShape="0">
            <a:gsLst>
              <a:gs pos="0">
                <a:srgbClr val="767647"/>
              </a:gs>
              <a:gs pos="100000">
                <a:srgbClr val="FFFF99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9522" name="Line 78"/>
          <p:cNvSpPr>
            <a:spLocks noChangeShapeType="1"/>
          </p:cNvSpPr>
          <p:nvPr/>
        </p:nvSpPr>
        <p:spPr bwMode="auto">
          <a:xfrm>
            <a:off x="3149600" y="4503738"/>
            <a:ext cx="255588" cy="2428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9523" name="Line 79"/>
          <p:cNvSpPr>
            <a:spLocks noChangeShapeType="1"/>
          </p:cNvSpPr>
          <p:nvPr/>
        </p:nvSpPr>
        <p:spPr bwMode="auto">
          <a:xfrm>
            <a:off x="3149600" y="4503738"/>
            <a:ext cx="7032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9524" name="Text Box 80"/>
          <p:cNvSpPr txBox="1">
            <a:spLocks noChangeArrowheads="1"/>
          </p:cNvSpPr>
          <p:nvPr/>
        </p:nvSpPr>
        <p:spPr bwMode="auto">
          <a:xfrm>
            <a:off x="5195888" y="5249863"/>
            <a:ext cx="8366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>
              <a:lnSpc>
                <a:spcPct val="50000"/>
              </a:lnSpc>
              <a:spcBef>
                <a:spcPct val="50000"/>
              </a:spcBef>
            </a:pPr>
            <a:r>
              <a:rPr lang="en-US" altLang="ko-KR" sz="1200"/>
              <a:t>Floppy</a:t>
            </a:r>
          </a:p>
          <a:p>
            <a:pPr eaLnBrk="1" hangingPunct="1">
              <a:lnSpc>
                <a:spcPct val="50000"/>
              </a:lnSpc>
              <a:spcBef>
                <a:spcPct val="50000"/>
              </a:spcBef>
            </a:pPr>
            <a:r>
              <a:rPr lang="en-US" altLang="ko-KR" sz="1200"/>
              <a:t>Disk</a:t>
            </a:r>
          </a:p>
        </p:txBody>
      </p:sp>
      <p:sp>
        <p:nvSpPr>
          <p:cNvPr id="19525" name="Line 81"/>
          <p:cNvSpPr>
            <a:spLocks noChangeShapeType="1"/>
          </p:cNvSpPr>
          <p:nvPr/>
        </p:nvSpPr>
        <p:spPr bwMode="auto">
          <a:xfrm>
            <a:off x="6932613" y="2541588"/>
            <a:ext cx="63817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9526" name="Line 82"/>
          <p:cNvSpPr>
            <a:spLocks noChangeShapeType="1"/>
          </p:cNvSpPr>
          <p:nvPr/>
        </p:nvSpPr>
        <p:spPr bwMode="auto">
          <a:xfrm>
            <a:off x="7561263" y="2562225"/>
            <a:ext cx="0" cy="5461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9527" name="Line 83"/>
          <p:cNvSpPr>
            <a:spLocks noChangeShapeType="1"/>
          </p:cNvSpPr>
          <p:nvPr/>
        </p:nvSpPr>
        <p:spPr bwMode="auto">
          <a:xfrm>
            <a:off x="6921500" y="2541588"/>
            <a:ext cx="0" cy="1222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9528" name="Line 84"/>
          <p:cNvSpPr>
            <a:spLocks noChangeShapeType="1"/>
          </p:cNvSpPr>
          <p:nvPr/>
        </p:nvSpPr>
        <p:spPr bwMode="auto">
          <a:xfrm>
            <a:off x="6921500" y="2967038"/>
            <a:ext cx="0" cy="1206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9529" name="Line 85"/>
          <p:cNvSpPr>
            <a:spLocks noChangeShapeType="1"/>
          </p:cNvSpPr>
          <p:nvPr/>
        </p:nvSpPr>
        <p:spPr bwMode="auto">
          <a:xfrm>
            <a:off x="6921500" y="2663825"/>
            <a:ext cx="635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9530" name="Line 86"/>
          <p:cNvSpPr>
            <a:spLocks noChangeShapeType="1"/>
          </p:cNvSpPr>
          <p:nvPr/>
        </p:nvSpPr>
        <p:spPr bwMode="auto">
          <a:xfrm>
            <a:off x="6985000" y="2673350"/>
            <a:ext cx="0" cy="303213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9531" name="Line 87"/>
          <p:cNvSpPr>
            <a:spLocks noChangeShapeType="1"/>
          </p:cNvSpPr>
          <p:nvPr/>
        </p:nvSpPr>
        <p:spPr bwMode="auto">
          <a:xfrm>
            <a:off x="6921500" y="2967038"/>
            <a:ext cx="635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9532" name="Line 88"/>
          <p:cNvSpPr>
            <a:spLocks noChangeShapeType="1"/>
          </p:cNvSpPr>
          <p:nvPr/>
        </p:nvSpPr>
        <p:spPr bwMode="auto">
          <a:xfrm>
            <a:off x="7177088" y="2682875"/>
            <a:ext cx="255587" cy="242888"/>
          </a:xfrm>
          <a:prstGeom prst="line">
            <a:avLst/>
          </a:prstGeom>
          <a:noFill/>
          <a:ln w="38100">
            <a:solidFill>
              <a:srgbClr val="00CCFF"/>
            </a:solidFill>
            <a:round/>
            <a:headEnd/>
            <a:tailEnd/>
          </a:ln>
          <a:effectLst>
            <a:prstShdw prst="shdw17" dist="17961" dir="13500000">
              <a:srgbClr val="007A99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9533" name="Line 89"/>
          <p:cNvSpPr>
            <a:spLocks noChangeShapeType="1"/>
          </p:cNvSpPr>
          <p:nvPr/>
        </p:nvSpPr>
        <p:spPr bwMode="auto">
          <a:xfrm flipH="1">
            <a:off x="7240588" y="2805113"/>
            <a:ext cx="65087" cy="12065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9534" name="Line 90"/>
          <p:cNvSpPr>
            <a:spLocks noChangeShapeType="1"/>
          </p:cNvSpPr>
          <p:nvPr/>
        </p:nvSpPr>
        <p:spPr bwMode="auto">
          <a:xfrm>
            <a:off x="6921500" y="3087688"/>
            <a:ext cx="25558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9535" name="Line 91"/>
          <p:cNvSpPr>
            <a:spLocks noChangeShapeType="1"/>
          </p:cNvSpPr>
          <p:nvPr/>
        </p:nvSpPr>
        <p:spPr bwMode="auto">
          <a:xfrm>
            <a:off x="3021013" y="2774950"/>
            <a:ext cx="3206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9536" name="Line 92"/>
          <p:cNvSpPr>
            <a:spLocks noChangeShapeType="1"/>
          </p:cNvSpPr>
          <p:nvPr/>
        </p:nvSpPr>
        <p:spPr bwMode="auto">
          <a:xfrm flipH="1" flipV="1">
            <a:off x="7432675" y="2925763"/>
            <a:ext cx="255588" cy="3032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9537" name="Line 93"/>
          <p:cNvSpPr>
            <a:spLocks noChangeShapeType="1"/>
          </p:cNvSpPr>
          <p:nvPr/>
        </p:nvSpPr>
        <p:spPr bwMode="auto">
          <a:xfrm>
            <a:off x="7369175" y="3097213"/>
            <a:ext cx="19208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353608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ko-KR" sz="3600" b="1" smtClean="0"/>
              <a:t>Comparison of X-Radiography  and Neutron Radiography</a:t>
            </a:r>
          </a:p>
        </p:txBody>
      </p:sp>
      <p:pic>
        <p:nvPicPr>
          <p:cNvPr id="22531" name="Picture 3" descr="E:\iTRS보고\nr-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7763" y="2209800"/>
            <a:ext cx="3424237" cy="3406775"/>
          </a:xfrm>
          <a:prstGeom prst="rect">
            <a:avLst/>
          </a:prstGeom>
          <a:noFill/>
          <a:ln w="28575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22532" name="Picture 4" descr="E:\iTRS보고\nr-2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400" y="2209800"/>
            <a:ext cx="3429000" cy="3429000"/>
          </a:xfrm>
          <a:prstGeom prst="rect">
            <a:avLst/>
          </a:prstGeom>
          <a:noFill/>
          <a:ln w="28575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2001838" y="5600700"/>
            <a:ext cx="11826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ko-KR">
                <a:latin typeface="Times New Roman" panose="02020603050405020304" pitchFamily="18" charset="0"/>
              </a:rPr>
              <a:t>Neutron</a:t>
            </a: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5216525" y="5638800"/>
            <a:ext cx="2063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ko-KR">
                <a:latin typeface="Times New Roman" panose="02020603050405020304" pitchFamily="18" charset="0"/>
              </a:rPr>
              <a:t>X-ray(120keV)</a:t>
            </a:r>
          </a:p>
        </p:txBody>
      </p:sp>
    </p:spTree>
    <p:extLst>
      <p:ext uri="{BB962C8B-B14F-4D97-AF65-F5344CB8AC3E}">
        <p14:creationId xmlns:p14="http://schemas.microsoft.com/office/powerpoint/2010/main" val="3718309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ko-KR" sz="3400" b="1" smtClean="0"/>
              <a:t>Li-ion Battery Imaging by Neutron </a:t>
            </a:r>
            <a:r>
              <a:rPr lang="en-US" altLang="ko-KR" sz="3600" b="1" smtClean="0"/>
              <a:t>Radiography</a:t>
            </a:r>
            <a:endParaRPr lang="en-US" altLang="ko-KR" sz="3400" b="1" smtClean="0"/>
          </a:p>
        </p:txBody>
      </p:sp>
      <p:pic>
        <p:nvPicPr>
          <p:cNvPr id="21507" name="Picture 3" descr="E:\iTRS보고\이온전지의nr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905000"/>
            <a:ext cx="6562725" cy="410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318807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altLang="ko-KR" sz="3800" b="1" smtClean="0"/>
              <a:t>Image of Lead-Shielded Battery by Neutron Radiography</a:t>
            </a:r>
          </a:p>
        </p:txBody>
      </p:sp>
      <p:pic>
        <p:nvPicPr>
          <p:cNvPr id="22531" name="Picture 3" descr="E:\iTRS보고\차폐용납용기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989138"/>
            <a:ext cx="7477125" cy="394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289836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ko-KR" sz="3600" b="1" smtClean="0"/>
              <a:t>Comparison of X-ray and Neutron Radiography for Electrical Drill</a:t>
            </a:r>
          </a:p>
        </p:txBody>
      </p:sp>
      <p:pic>
        <p:nvPicPr>
          <p:cNvPr id="23555" name="Picture 3" descr="E:\iTRS보고\전기드릴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981200"/>
            <a:ext cx="4267200" cy="303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4" descr="E:\iTRS보고\전기드릴_x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048000"/>
            <a:ext cx="4105275" cy="291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1905000" y="5181600"/>
            <a:ext cx="1295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ko-KR" b="1"/>
              <a:t>neutron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6096000" y="2438400"/>
            <a:ext cx="1143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ko-KR" b="1"/>
              <a:t>X-ray</a:t>
            </a:r>
          </a:p>
        </p:txBody>
      </p:sp>
    </p:spTree>
    <p:extLst>
      <p:ext uri="{BB962C8B-B14F-4D97-AF65-F5344CB8AC3E}">
        <p14:creationId xmlns:p14="http://schemas.microsoft.com/office/powerpoint/2010/main" val="80443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76672"/>
            <a:ext cx="8347255" cy="561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764704"/>
            <a:ext cx="3606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2.  NCC  (National Cancer Center )</a:t>
            </a:r>
            <a:endParaRPr lang="ko-KR" alt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556792"/>
            <a:ext cx="5908196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300192" y="1772816"/>
            <a:ext cx="266429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Energy  </a:t>
            </a:r>
          </a:p>
          <a:p>
            <a:r>
              <a:rPr lang="en-US" altLang="ko-KR" dirty="0" smtClean="0"/>
              <a:t>   </a:t>
            </a:r>
            <a:r>
              <a:rPr lang="en-US" altLang="ko-KR" dirty="0" err="1" smtClean="0"/>
              <a:t>protron</a:t>
            </a:r>
            <a:r>
              <a:rPr lang="en-US" altLang="ko-KR" dirty="0" smtClean="0"/>
              <a:t>  235 </a:t>
            </a:r>
            <a:r>
              <a:rPr lang="en-US" altLang="ko-KR" dirty="0" err="1" smtClean="0"/>
              <a:t>MeV</a:t>
            </a:r>
            <a:endParaRPr lang="en-US" altLang="ko-KR" dirty="0" smtClean="0"/>
          </a:p>
          <a:p>
            <a:endParaRPr lang="en-US" altLang="ko-KR" dirty="0" smtClean="0"/>
          </a:p>
          <a:p>
            <a:pPr marL="342900" indent="-342900">
              <a:buAutoNum type="arabicPlain" startAt="2"/>
            </a:pPr>
            <a:r>
              <a:rPr lang="en-US" altLang="ko-KR" dirty="0" err="1" smtClean="0"/>
              <a:t>Isocentric</a:t>
            </a:r>
            <a:r>
              <a:rPr lang="en-US" altLang="ko-KR" dirty="0" smtClean="0"/>
              <a:t>  Gantries</a:t>
            </a:r>
          </a:p>
          <a:p>
            <a:pPr marL="342900" indent="-342900"/>
            <a:r>
              <a:rPr lang="en-US" altLang="ko-KR" dirty="0" smtClean="0"/>
              <a:t>  </a:t>
            </a:r>
          </a:p>
          <a:p>
            <a:pPr marL="342900" indent="-342900"/>
            <a:r>
              <a:rPr lang="en-US" altLang="ko-KR" dirty="0" smtClean="0"/>
              <a:t>Proton therapy</a:t>
            </a:r>
          </a:p>
          <a:p>
            <a:pPr marL="342900" indent="-342900"/>
            <a:endParaRPr lang="en-US" altLang="ko-KR" dirty="0" smtClean="0"/>
          </a:p>
          <a:p>
            <a:pPr marL="342900" indent="-342900"/>
            <a:r>
              <a:rPr lang="en-US" altLang="ko-KR" dirty="0" smtClean="0"/>
              <a:t>Medical Research</a:t>
            </a:r>
          </a:p>
          <a:p>
            <a:pPr marL="342900" indent="-342900"/>
            <a:endParaRPr lang="en-US" altLang="ko-KR" dirty="0" smtClean="0"/>
          </a:p>
          <a:p>
            <a:pPr marL="342900" indent="-342900"/>
            <a:r>
              <a:rPr lang="en-US" altLang="ko-KR" dirty="0" smtClean="0"/>
              <a:t>First beam  Jul.  2005</a:t>
            </a:r>
          </a:p>
          <a:p>
            <a:pPr marL="342900" indent="-342900"/>
            <a:endParaRPr lang="en-US" altLang="ko-KR" dirty="0" smtClean="0"/>
          </a:p>
          <a:p>
            <a:pPr marL="342900" indent="-342900"/>
            <a:r>
              <a:rPr lang="en-US" altLang="ko-KR" dirty="0" smtClean="0"/>
              <a:t>Manufacturer  : IBA</a:t>
            </a:r>
          </a:p>
          <a:p>
            <a:r>
              <a:rPr lang="en-US" altLang="ko-KR" dirty="0" smtClean="0"/>
              <a:t> </a:t>
            </a:r>
          </a:p>
          <a:p>
            <a:endParaRPr lang="en-US" altLang="ko-KR" dirty="0" smtClean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05887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42" t="33259" r="10537" b="3170"/>
          <a:stretch/>
        </p:blipFill>
        <p:spPr bwMode="auto">
          <a:xfrm>
            <a:off x="287524" y="1544823"/>
            <a:ext cx="8274077" cy="4718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519245"/>
            <a:ext cx="58592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ko-KR" altLang="en-US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가속</a:t>
            </a:r>
            <a:r>
              <a:rPr lang="ko-KR" altLang="en-US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기</a:t>
            </a:r>
            <a:r>
              <a:rPr lang="ko-KR" altLang="en-US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 시스템 소형화를 통한 비용 절감과 설치 용이</a:t>
            </a:r>
            <a:endParaRPr lang="en-US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9" name="Line 7"/>
          <p:cNvSpPr>
            <a:spLocks noChangeShapeType="1"/>
          </p:cNvSpPr>
          <p:nvPr/>
        </p:nvSpPr>
        <p:spPr bwMode="auto">
          <a:xfrm flipH="1">
            <a:off x="6623507" y="762001"/>
            <a:ext cx="403198" cy="1550"/>
          </a:xfrm>
          <a:prstGeom prst="line">
            <a:avLst/>
          </a:prstGeom>
          <a:noFill/>
          <a:ln w="88900" cap="rnd">
            <a:solidFill>
              <a:schemeClr val="bg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ko-KR" altLang="en-US" spc="-150"/>
          </a:p>
        </p:txBody>
      </p:sp>
      <p:sp>
        <p:nvSpPr>
          <p:cNvPr id="15" name="모서리가 둥근 직사각형 14"/>
          <p:cNvSpPr/>
          <p:nvPr/>
        </p:nvSpPr>
        <p:spPr>
          <a:xfrm>
            <a:off x="251520" y="4195787"/>
            <a:ext cx="1224136" cy="43204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모서리가 둥근 직사각형 16"/>
          <p:cNvSpPr/>
          <p:nvPr/>
        </p:nvSpPr>
        <p:spPr>
          <a:xfrm>
            <a:off x="5868144" y="5733256"/>
            <a:ext cx="2232248" cy="36004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9" name="직선 화살표 연결선 18"/>
          <p:cNvCxnSpPr/>
          <p:nvPr/>
        </p:nvCxnSpPr>
        <p:spPr>
          <a:xfrm>
            <a:off x="1223120" y="5067146"/>
            <a:ext cx="4251333" cy="1071137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251520" y="4878239"/>
            <a:ext cx="9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solidFill>
                  <a:srgbClr val="FF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 </a:t>
            </a:r>
            <a:r>
              <a:rPr lang="en-US" altLang="ko-KR" dirty="0" smtClean="0">
                <a:solidFill>
                  <a:srgbClr val="FF0000"/>
                </a:solidFill>
                <a:latin typeface="+mn-ea"/>
              </a:rPr>
              <a:t>1</a:t>
            </a:r>
            <a:r>
              <a:rPr lang="ko-KR" altLang="en-US" dirty="0" smtClean="0">
                <a:solidFill>
                  <a:srgbClr val="FF0000"/>
                </a:solidFill>
                <a:latin typeface="+mn-ea"/>
              </a:rPr>
              <a:t>조원 </a:t>
            </a:r>
            <a:endParaRPr lang="ko-KR" altLang="en-US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3" name="모서리가 둥근 직사각형 22"/>
          <p:cNvSpPr/>
          <p:nvPr/>
        </p:nvSpPr>
        <p:spPr>
          <a:xfrm>
            <a:off x="287524" y="4887126"/>
            <a:ext cx="899592" cy="36004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5004048" y="6237312"/>
            <a:ext cx="16514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300 </a:t>
            </a:r>
            <a:r>
              <a:rPr lang="ko-KR" altLang="en-US" dirty="0" err="1" smtClean="0"/>
              <a:t>억원</a:t>
            </a:r>
            <a:r>
              <a:rPr lang="ko-KR" altLang="en-US" dirty="0" smtClean="0"/>
              <a:t> 내외</a:t>
            </a:r>
            <a:endParaRPr lang="ko-KR" altLang="en-US" dirty="0"/>
          </a:p>
        </p:txBody>
      </p:sp>
      <p:sp>
        <p:nvSpPr>
          <p:cNvPr id="26" name="모서리가 둥근 직사각형 25"/>
          <p:cNvSpPr/>
          <p:nvPr/>
        </p:nvSpPr>
        <p:spPr>
          <a:xfrm>
            <a:off x="5004048" y="6237312"/>
            <a:ext cx="1656184" cy="36004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395536" y="5445224"/>
            <a:ext cx="8332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700 </a:t>
            </a:r>
            <a:r>
              <a:rPr lang="ko-KR" altLang="en-US" dirty="0" smtClean="0">
                <a:solidFill>
                  <a:srgbClr val="FF0000"/>
                </a:solidFill>
              </a:rPr>
              <a:t>톤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28" name="모서리가 둥근 직사각형 27"/>
          <p:cNvSpPr/>
          <p:nvPr/>
        </p:nvSpPr>
        <p:spPr>
          <a:xfrm>
            <a:off x="323528" y="5445224"/>
            <a:ext cx="1080120" cy="36004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3911834" y="5948971"/>
            <a:ext cx="710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rgbClr val="0070C0"/>
                </a:solidFill>
              </a:rPr>
              <a:t>20 </a:t>
            </a:r>
            <a:r>
              <a:rPr lang="ko-KR" altLang="en-US" dirty="0" smtClean="0">
                <a:solidFill>
                  <a:srgbClr val="0070C0"/>
                </a:solidFill>
              </a:rPr>
              <a:t>톤</a:t>
            </a:r>
            <a:endParaRPr lang="ko-KR" altLang="en-US" dirty="0">
              <a:solidFill>
                <a:srgbClr val="0070C0"/>
              </a:solidFill>
            </a:endParaRPr>
          </a:p>
        </p:txBody>
      </p:sp>
      <p:sp>
        <p:nvSpPr>
          <p:cNvPr id="31" name="모서리가 둥근 직사각형 30"/>
          <p:cNvSpPr/>
          <p:nvPr/>
        </p:nvSpPr>
        <p:spPr>
          <a:xfrm>
            <a:off x="3967129" y="5958263"/>
            <a:ext cx="720080" cy="36004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8965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89" t="24364" r="11355" b="9480"/>
          <a:stretch/>
        </p:blipFill>
        <p:spPr bwMode="auto">
          <a:xfrm>
            <a:off x="4716016" y="3970531"/>
            <a:ext cx="4174487" cy="2797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Line 7"/>
          <p:cNvSpPr>
            <a:spLocks noChangeShapeType="1"/>
          </p:cNvSpPr>
          <p:nvPr/>
        </p:nvSpPr>
        <p:spPr bwMode="auto">
          <a:xfrm flipH="1">
            <a:off x="6905106" y="762001"/>
            <a:ext cx="403198" cy="1550"/>
          </a:xfrm>
          <a:prstGeom prst="line">
            <a:avLst/>
          </a:prstGeom>
          <a:noFill/>
          <a:ln w="88900" cap="rnd">
            <a:solidFill>
              <a:schemeClr val="bg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ko-KR" altLang="en-US" spc="-150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7" t="27808" r="8716" b="11953"/>
          <a:stretch/>
        </p:blipFill>
        <p:spPr bwMode="auto">
          <a:xfrm>
            <a:off x="3314938" y="404664"/>
            <a:ext cx="5760640" cy="2986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15" t="23903" r="21793" b="5500"/>
          <a:stretch/>
        </p:blipFill>
        <p:spPr bwMode="auto">
          <a:xfrm>
            <a:off x="107504" y="2204864"/>
            <a:ext cx="4571910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9675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모서리가 둥근 직사각형 75"/>
          <p:cNvSpPr/>
          <p:nvPr/>
        </p:nvSpPr>
        <p:spPr>
          <a:xfrm>
            <a:off x="229941" y="1196752"/>
            <a:ext cx="8568952" cy="5141955"/>
          </a:xfrm>
          <a:prstGeom prst="roundRect">
            <a:avLst>
              <a:gd name="adj" fmla="val 7719"/>
            </a:avLst>
          </a:prstGeom>
          <a:solidFill>
            <a:schemeClr val="accent6">
              <a:lumMod val="20000"/>
              <a:lumOff val="80000"/>
            </a:schemeClr>
          </a:solidFill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7" name="Picture 3" descr="C:\Users\Administrator\Desktop\찌르레기\쓸만한파워포인트 슬라이드\넓은화살표모음\넓은화살표new_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5496" y="2153715"/>
            <a:ext cx="8743950" cy="3436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" name="Oval 15"/>
          <p:cNvSpPr>
            <a:spLocks noChangeArrowheads="1"/>
          </p:cNvSpPr>
          <p:nvPr/>
        </p:nvSpPr>
        <p:spPr bwMode="auto">
          <a:xfrm>
            <a:off x="3088407" y="1422301"/>
            <a:ext cx="2664296" cy="2592288"/>
          </a:xfrm>
          <a:prstGeom prst="ellipse">
            <a:avLst/>
          </a:prstGeom>
          <a:gradFill rotWithShape="1">
            <a:gsLst>
              <a:gs pos="0">
                <a:srgbClr val="000000">
                  <a:alpha val="10001"/>
                </a:srgbClr>
              </a:gs>
              <a:gs pos="100000">
                <a:srgbClr val="000000">
                  <a:gamma/>
                  <a:tint val="0"/>
                  <a:invGamma/>
                  <a:alpha val="0"/>
                </a:srgbClr>
              </a:gs>
            </a:gsLst>
            <a:lin ang="27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104" name="Oval 16"/>
          <p:cNvSpPr>
            <a:spLocks noChangeArrowheads="1"/>
          </p:cNvSpPr>
          <p:nvPr/>
        </p:nvSpPr>
        <p:spPr bwMode="auto">
          <a:xfrm>
            <a:off x="3376439" y="1710333"/>
            <a:ext cx="2088232" cy="2016224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50000">
                <a:srgbClr val="B2B2B2"/>
              </a:gs>
              <a:gs pos="100000">
                <a:srgbClr val="FFFFFF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ko-KR" altLang="ko-KR" sz="24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91" name="Oval 181"/>
          <p:cNvSpPr>
            <a:spLocks noChangeArrowheads="1"/>
          </p:cNvSpPr>
          <p:nvPr/>
        </p:nvSpPr>
        <p:spPr bwMode="auto">
          <a:xfrm>
            <a:off x="1918466" y="2142080"/>
            <a:ext cx="1225550" cy="122555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50000"/>
                  <a:shade val="30000"/>
                  <a:satMod val="115000"/>
                </a:schemeClr>
              </a:gs>
              <a:gs pos="50000">
                <a:schemeClr val="bg1">
                  <a:lumMod val="65000"/>
                </a:schemeClr>
              </a:gs>
              <a:gs pos="100000">
                <a:schemeClr val="bg1">
                  <a:lumMod val="75000"/>
                </a:schemeClr>
              </a:gs>
            </a:gsLst>
            <a:lin ang="16200000" scaled="1"/>
            <a:tileRect/>
          </a:gradFill>
          <a:ln w="19050" cap="rnd" algn="ctr">
            <a:noFill/>
            <a:prstDash val="sysDot"/>
            <a:round/>
            <a:headEnd/>
            <a:tailEnd/>
          </a:ln>
          <a:effectLst/>
        </p:spPr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90" name="Oval 181"/>
          <p:cNvSpPr>
            <a:spLocks noChangeArrowheads="1"/>
          </p:cNvSpPr>
          <p:nvPr/>
        </p:nvSpPr>
        <p:spPr bwMode="auto">
          <a:xfrm>
            <a:off x="5722761" y="2131715"/>
            <a:ext cx="1225550" cy="122555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50000"/>
                  <a:shade val="30000"/>
                  <a:satMod val="115000"/>
                </a:schemeClr>
              </a:gs>
              <a:gs pos="50000">
                <a:schemeClr val="bg1">
                  <a:lumMod val="65000"/>
                </a:schemeClr>
              </a:gs>
              <a:gs pos="100000">
                <a:schemeClr val="bg1">
                  <a:lumMod val="75000"/>
                </a:schemeClr>
              </a:gs>
            </a:gsLst>
            <a:lin ang="16200000" scaled="1"/>
            <a:tileRect/>
          </a:gradFill>
          <a:ln w="19050" cap="rnd" algn="ctr">
            <a:noFill/>
            <a:prstDash val="sysDot"/>
            <a:round/>
            <a:headEnd/>
            <a:tailEnd/>
          </a:ln>
          <a:effectLst/>
        </p:spPr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grpSp>
        <p:nvGrpSpPr>
          <p:cNvPr id="87" name="Group 370"/>
          <p:cNvGrpSpPr>
            <a:grpSpLocks/>
          </p:cNvGrpSpPr>
          <p:nvPr/>
        </p:nvGrpSpPr>
        <p:grpSpPr bwMode="auto">
          <a:xfrm>
            <a:off x="5148064" y="3285704"/>
            <a:ext cx="1222375" cy="1223963"/>
            <a:chOff x="502" y="3882"/>
            <a:chExt cx="1631" cy="1632"/>
          </a:xfrm>
          <a:gradFill flip="none" rotWithShape="1">
            <a:gsLst>
              <a:gs pos="0">
                <a:schemeClr val="bg1">
                  <a:lumMod val="50000"/>
                </a:schemeClr>
              </a:gs>
              <a:gs pos="33000">
                <a:schemeClr val="bg1">
                  <a:lumMod val="85000"/>
                </a:schemeClr>
              </a:gs>
              <a:gs pos="83000">
                <a:schemeClr val="bg1"/>
              </a:gs>
              <a:gs pos="100000">
                <a:schemeClr val="bg1"/>
              </a:gs>
            </a:gsLst>
            <a:lin ang="16200000" scaled="1"/>
            <a:tileRect/>
          </a:gradFill>
        </p:grpSpPr>
        <p:sp>
          <p:nvSpPr>
            <p:cNvPr id="88" name="Oval 371"/>
            <p:cNvSpPr>
              <a:spLocks noChangeArrowheads="1"/>
            </p:cNvSpPr>
            <p:nvPr/>
          </p:nvSpPr>
          <p:spPr bwMode="auto">
            <a:xfrm>
              <a:off x="502" y="3882"/>
              <a:ext cx="1631" cy="1632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endParaRPr>
            </a:p>
          </p:txBody>
        </p:sp>
        <p:sp>
          <p:nvSpPr>
            <p:cNvPr id="89" name="Oval 372"/>
            <p:cNvSpPr>
              <a:spLocks noChangeArrowheads="1"/>
            </p:cNvSpPr>
            <p:nvPr/>
          </p:nvSpPr>
          <p:spPr bwMode="auto">
            <a:xfrm>
              <a:off x="836" y="4160"/>
              <a:ext cx="310" cy="312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endParaRPr>
            </a:p>
          </p:txBody>
        </p:sp>
      </p:grpSp>
      <p:sp>
        <p:nvSpPr>
          <p:cNvPr id="5" name="AutoShape 10"/>
          <p:cNvSpPr>
            <a:spLocks noChangeArrowheads="1"/>
          </p:cNvSpPr>
          <p:nvPr/>
        </p:nvSpPr>
        <p:spPr bwMode="auto">
          <a:xfrm>
            <a:off x="719138" y="1268760"/>
            <a:ext cx="7705725" cy="587349"/>
          </a:xfrm>
          <a:prstGeom prst="roundRect">
            <a:avLst>
              <a:gd name="adj" fmla="val 16667"/>
            </a:avLst>
          </a:prstGeom>
          <a:solidFill>
            <a:srgbClr val="000000">
              <a:alpha val="73000"/>
            </a:srgbClr>
          </a:solidFill>
          <a:ln w="127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b="1" smtClean="0">
              <a:latin typeface="굴림" charset="-127"/>
              <a:ea typeface="굴림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1099193" y="1311151"/>
            <a:ext cx="3760839" cy="461665"/>
          </a:xfrm>
          <a:prstGeom prst="rect">
            <a:avLst/>
          </a:prstGeom>
          <a:noFill/>
        </p:spPr>
        <p:txBody>
          <a:bodyPr wrap="square" lIns="91440" tIns="45720" rIns="91440" bIns="45720" numCol="1">
            <a:spAutoFit/>
          </a:bodyPr>
          <a:lstStyle/>
          <a:p>
            <a:r>
              <a:rPr lang="ko-KR" altLang="en-US" sz="2400" kern="10" spc="-150" dirty="0" smtClean="0">
                <a:ln w="3175" cmpd="sng">
                  <a:noFill/>
                  <a:prstDash val="solid"/>
                </a:ln>
                <a:solidFill>
                  <a:srgbClr val="FFC8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HY헤드라인M" pitchFamily="18" charset="-127"/>
                <a:ea typeface="HY헤드라인M" pitchFamily="18" charset="-127"/>
                <a:cs typeface="Arial Unicode MS" pitchFamily="50" charset="-127"/>
              </a:rPr>
              <a:t>각 연구 분야 전문성 융합</a:t>
            </a:r>
          </a:p>
        </p:txBody>
      </p:sp>
      <p:grpSp>
        <p:nvGrpSpPr>
          <p:cNvPr id="8" name="Group 370"/>
          <p:cNvGrpSpPr>
            <a:grpSpLocks/>
          </p:cNvGrpSpPr>
          <p:nvPr/>
        </p:nvGrpSpPr>
        <p:grpSpPr bwMode="auto">
          <a:xfrm>
            <a:off x="2612926" y="3314279"/>
            <a:ext cx="1222375" cy="1223963"/>
            <a:chOff x="502" y="3882"/>
            <a:chExt cx="1631" cy="1632"/>
          </a:xfrm>
          <a:gradFill flip="none" rotWithShape="1">
            <a:gsLst>
              <a:gs pos="0">
                <a:schemeClr val="bg1">
                  <a:lumMod val="50000"/>
                </a:schemeClr>
              </a:gs>
              <a:gs pos="33000">
                <a:schemeClr val="bg1">
                  <a:lumMod val="85000"/>
                </a:schemeClr>
              </a:gs>
              <a:gs pos="83000">
                <a:schemeClr val="bg1"/>
              </a:gs>
              <a:gs pos="100000">
                <a:schemeClr val="bg1"/>
              </a:gs>
            </a:gsLst>
            <a:lin ang="16200000" scaled="1"/>
            <a:tileRect/>
          </a:gradFill>
        </p:grpSpPr>
        <p:sp>
          <p:nvSpPr>
            <p:cNvPr id="9" name="Oval 371"/>
            <p:cNvSpPr>
              <a:spLocks noChangeArrowheads="1"/>
            </p:cNvSpPr>
            <p:nvPr/>
          </p:nvSpPr>
          <p:spPr bwMode="auto">
            <a:xfrm>
              <a:off x="502" y="3882"/>
              <a:ext cx="1631" cy="1632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endParaRPr>
            </a:p>
          </p:txBody>
        </p:sp>
        <p:sp>
          <p:nvSpPr>
            <p:cNvPr id="10" name="Oval 372"/>
            <p:cNvSpPr>
              <a:spLocks noChangeArrowheads="1"/>
            </p:cNvSpPr>
            <p:nvPr/>
          </p:nvSpPr>
          <p:spPr bwMode="auto">
            <a:xfrm>
              <a:off x="836" y="4160"/>
              <a:ext cx="310" cy="312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endParaRPr>
            </a:p>
          </p:txBody>
        </p:sp>
      </p:grpSp>
      <p:sp>
        <p:nvSpPr>
          <p:cNvPr id="11" name="Oval 181"/>
          <p:cNvSpPr>
            <a:spLocks noChangeArrowheads="1"/>
          </p:cNvSpPr>
          <p:nvPr/>
        </p:nvSpPr>
        <p:spPr bwMode="auto">
          <a:xfrm>
            <a:off x="3887611" y="3861768"/>
            <a:ext cx="1231878" cy="122555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50000"/>
                  <a:shade val="30000"/>
                  <a:satMod val="115000"/>
                </a:schemeClr>
              </a:gs>
              <a:gs pos="50000">
                <a:schemeClr val="bg1">
                  <a:lumMod val="65000"/>
                </a:schemeClr>
              </a:gs>
              <a:gs pos="100000">
                <a:schemeClr val="bg1">
                  <a:lumMod val="75000"/>
                </a:schemeClr>
              </a:gs>
            </a:gsLst>
            <a:lin ang="16200000" scaled="1"/>
            <a:tileRect/>
          </a:gradFill>
          <a:ln w="19050" cap="rnd" algn="ctr">
            <a:noFill/>
            <a:prstDash val="sysDot"/>
            <a:round/>
            <a:headEnd/>
            <a:tailEnd/>
          </a:ln>
          <a:effectLst/>
        </p:spPr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15" name="Line 194"/>
          <p:cNvSpPr>
            <a:spLocks noChangeShapeType="1"/>
          </p:cNvSpPr>
          <p:nvPr/>
        </p:nvSpPr>
        <p:spPr bwMode="auto">
          <a:xfrm flipH="1">
            <a:off x="3131961" y="2744490"/>
            <a:ext cx="539750" cy="0"/>
          </a:xfrm>
          <a:prstGeom prst="line">
            <a:avLst/>
          </a:prstGeom>
          <a:ln w="19050">
            <a:solidFill>
              <a:schemeClr val="tx1"/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16" name="Line 195"/>
          <p:cNvSpPr>
            <a:spLocks noChangeShapeType="1"/>
          </p:cNvSpPr>
          <p:nvPr/>
        </p:nvSpPr>
        <p:spPr bwMode="auto">
          <a:xfrm flipH="1">
            <a:off x="5183011" y="2744490"/>
            <a:ext cx="539750" cy="0"/>
          </a:xfrm>
          <a:prstGeom prst="line">
            <a:avLst/>
          </a:prstGeom>
          <a:ln w="19050">
            <a:solidFill>
              <a:schemeClr val="tx1"/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grpSp>
        <p:nvGrpSpPr>
          <p:cNvPr id="20" name="Group 168"/>
          <p:cNvGrpSpPr>
            <a:grpSpLocks/>
          </p:cNvGrpSpPr>
          <p:nvPr/>
        </p:nvGrpSpPr>
        <p:grpSpPr bwMode="auto">
          <a:xfrm>
            <a:off x="3671711" y="1988840"/>
            <a:ext cx="1511300" cy="1512888"/>
            <a:chOff x="502" y="3882"/>
            <a:chExt cx="1631" cy="1632"/>
          </a:xfrm>
        </p:grpSpPr>
        <p:sp>
          <p:nvSpPr>
            <p:cNvPr id="21" name="Oval 169"/>
            <p:cNvSpPr>
              <a:spLocks noChangeArrowheads="1"/>
            </p:cNvSpPr>
            <p:nvPr/>
          </p:nvSpPr>
          <p:spPr bwMode="auto">
            <a:xfrm>
              <a:off x="502" y="3882"/>
              <a:ext cx="1631" cy="1632"/>
            </a:xfrm>
            <a:prstGeom prst="ellipse">
              <a:avLst/>
            </a:prstGeom>
            <a:gradFill rotWithShape="1">
              <a:gsLst>
                <a:gs pos="0">
                  <a:srgbClr val="FFC800"/>
                </a:gs>
                <a:gs pos="100000">
                  <a:srgbClr val="6025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endParaRPr>
            </a:p>
          </p:txBody>
        </p:sp>
        <p:sp>
          <p:nvSpPr>
            <p:cNvPr id="22" name="Oval 170"/>
            <p:cNvSpPr>
              <a:spLocks noChangeArrowheads="1"/>
            </p:cNvSpPr>
            <p:nvPr/>
          </p:nvSpPr>
          <p:spPr bwMode="auto">
            <a:xfrm>
              <a:off x="836" y="4160"/>
              <a:ext cx="310" cy="312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endParaRPr>
            </a:p>
          </p:txBody>
        </p:sp>
      </p:grpSp>
      <p:sp>
        <p:nvSpPr>
          <p:cNvPr id="23" name="직사각형 22"/>
          <p:cNvSpPr/>
          <p:nvPr/>
        </p:nvSpPr>
        <p:spPr>
          <a:xfrm>
            <a:off x="1767428" y="2504509"/>
            <a:ext cx="1527625" cy="738664"/>
          </a:xfrm>
          <a:prstGeom prst="rect">
            <a:avLst/>
          </a:prstGeom>
          <a:noFill/>
        </p:spPr>
        <p:txBody>
          <a:bodyPr wrap="square" lIns="91440" tIns="45720" rIns="91440" bIns="45720" numCol="1">
            <a:spAutoFit/>
          </a:bodyPr>
          <a:lstStyle/>
          <a:p>
            <a:pPr algn="ctr"/>
            <a:r>
              <a:rPr lang="ko-KR" altLang="en-US" sz="1000" kern="10" spc="-150" dirty="0" smtClean="0">
                <a:ln w="3175" cmpd="sng">
                  <a:noFill/>
                  <a:prstDash val="solid"/>
                </a:ln>
                <a:latin typeface="HY헤드라인M" pitchFamily="18" charset="-127"/>
                <a:ea typeface="HY헤드라인M" pitchFamily="18" charset="-127"/>
                <a:cs typeface="Arial Unicode MS" pitchFamily="50" charset="-127"/>
              </a:rPr>
              <a:t>가속시스</a:t>
            </a:r>
            <a:r>
              <a:rPr lang="ko-KR" altLang="en-US" sz="1000" kern="10" spc="-150" dirty="0">
                <a:ln w="3175" cmpd="sng">
                  <a:noFill/>
                  <a:prstDash val="solid"/>
                </a:ln>
                <a:latin typeface="HY헤드라인M" pitchFamily="18" charset="-127"/>
                <a:ea typeface="HY헤드라인M" pitchFamily="18" charset="-127"/>
                <a:cs typeface="Arial Unicode MS" pitchFamily="50" charset="-127"/>
              </a:rPr>
              <a:t>템</a:t>
            </a:r>
            <a:endParaRPr lang="en-US" altLang="ko-KR" sz="1000" kern="10" spc="-150" dirty="0" smtClean="0">
              <a:ln w="3175" cmpd="sng">
                <a:noFill/>
                <a:prstDash val="solid"/>
              </a:ln>
              <a:latin typeface="HY헤드라인M" pitchFamily="18" charset="-127"/>
              <a:ea typeface="HY헤드라인M" pitchFamily="18" charset="-127"/>
              <a:cs typeface="Arial Unicode MS" pitchFamily="50" charset="-127"/>
            </a:endParaRPr>
          </a:p>
          <a:p>
            <a:pPr algn="ctr"/>
            <a:r>
              <a:rPr lang="ko-KR" altLang="en-US" sz="1600" kern="10" spc="-150" dirty="0" smtClean="0">
                <a:ln w="3175" cmpd="sng">
                  <a:noFill/>
                  <a:prstDash val="solid"/>
                </a:ln>
                <a:latin typeface="HY헤드라인M" pitchFamily="18" charset="-127"/>
                <a:ea typeface="HY헤드라인M" pitchFamily="18" charset="-127"/>
                <a:cs typeface="Arial Unicode MS" pitchFamily="50" charset="-127"/>
              </a:rPr>
              <a:t>사이클로트론</a:t>
            </a:r>
            <a:endParaRPr lang="en-US" altLang="ko-KR" sz="1600" kern="10" spc="-150" dirty="0" smtClean="0">
              <a:ln w="3175" cmpd="sng">
                <a:noFill/>
                <a:prstDash val="solid"/>
              </a:ln>
              <a:latin typeface="HY헤드라인M" pitchFamily="18" charset="-127"/>
              <a:ea typeface="HY헤드라인M" pitchFamily="18" charset="-127"/>
              <a:cs typeface="Arial Unicode MS" pitchFamily="50" charset="-127"/>
            </a:endParaRPr>
          </a:p>
          <a:p>
            <a:pPr algn="ctr"/>
            <a:r>
              <a:rPr lang="ko-KR" altLang="en-US" sz="1600" kern="10" spc="-150" dirty="0" smtClean="0">
                <a:ln w="3175" cmpd="sng">
                  <a:noFill/>
                  <a:prstDash val="solid"/>
                </a:ln>
                <a:latin typeface="HY헤드라인M" pitchFamily="18" charset="-127"/>
                <a:ea typeface="HY헤드라인M" pitchFamily="18" charset="-127"/>
                <a:cs typeface="Arial Unicode MS" pitchFamily="50" charset="-127"/>
              </a:rPr>
              <a:t>치료기</a:t>
            </a:r>
          </a:p>
        </p:txBody>
      </p:sp>
      <p:sp>
        <p:nvSpPr>
          <p:cNvPr id="24" name="직사각형 23"/>
          <p:cNvSpPr/>
          <p:nvPr/>
        </p:nvSpPr>
        <p:spPr>
          <a:xfrm>
            <a:off x="3879084" y="4294457"/>
            <a:ext cx="1178504" cy="461665"/>
          </a:xfrm>
          <a:prstGeom prst="rect">
            <a:avLst/>
          </a:prstGeom>
          <a:noFill/>
        </p:spPr>
        <p:txBody>
          <a:bodyPr wrap="square" lIns="91440" tIns="45720" rIns="91440" bIns="45720" numCol="1">
            <a:spAutoFit/>
          </a:bodyPr>
          <a:lstStyle/>
          <a:p>
            <a:pPr algn="ctr"/>
            <a:r>
              <a:rPr lang="ko-KR" altLang="en-US" sz="1200" kern="10" spc="-150" smtClean="0">
                <a:ln w="3175" cmpd="sng">
                  <a:noFill/>
                  <a:prstDash val="solid"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HY헤드라인M" pitchFamily="18" charset="-127"/>
                <a:ea typeface="HY헤드라인M" pitchFamily="18" charset="-127"/>
                <a:cs typeface="Arial Unicode MS" pitchFamily="50" charset="-127"/>
              </a:rPr>
              <a:t>조사시뮬레이션 및  영상진단</a:t>
            </a:r>
            <a:endParaRPr lang="en-US" altLang="ko-KR" sz="1200" kern="10" spc="-150" dirty="0" smtClean="0">
              <a:ln w="3175" cmpd="sng">
                <a:noFill/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HY헤드라인M" pitchFamily="18" charset="-127"/>
              <a:ea typeface="HY헤드라인M" pitchFamily="18" charset="-127"/>
              <a:cs typeface="Arial Unicode MS" pitchFamily="50" charset="-127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5849816" y="2288188"/>
            <a:ext cx="968334" cy="1000274"/>
          </a:xfrm>
          <a:prstGeom prst="rect">
            <a:avLst/>
          </a:prstGeom>
          <a:noFill/>
        </p:spPr>
        <p:txBody>
          <a:bodyPr wrap="square" lIns="91440" tIns="45720" rIns="91440" bIns="45720" numCol="1">
            <a:spAutoFit/>
          </a:bodyPr>
          <a:lstStyle/>
          <a:p>
            <a:pPr algn="ctr"/>
            <a:r>
              <a:rPr lang="ko-KR" altLang="en-US" sz="1100" kern="10" spc="-150" smtClean="0">
                <a:ln w="3175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HY헤드라인M" pitchFamily="18" charset="-127"/>
                <a:ea typeface="HY헤드라인M" pitchFamily="18" charset="-127"/>
                <a:cs typeface="Arial Unicode MS" pitchFamily="50" charset="-127"/>
              </a:rPr>
              <a:t>전시스템</a:t>
            </a:r>
            <a:endParaRPr lang="en-US" altLang="ko-KR" sz="1100" kern="10" spc="-150" dirty="0" smtClean="0">
              <a:ln w="3175" cmpd="sng">
                <a:noFill/>
                <a:prstDash val="solid"/>
              </a:ln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HY헤드라인M" pitchFamily="18" charset="-127"/>
              <a:ea typeface="HY헤드라인M" pitchFamily="18" charset="-127"/>
              <a:cs typeface="Arial Unicode MS" pitchFamily="50" charset="-127"/>
            </a:endParaRPr>
          </a:p>
          <a:p>
            <a:pPr algn="ctr"/>
            <a:r>
              <a:rPr lang="ko-KR" altLang="en-US" sz="1600" kern="10" spc="-150" dirty="0" smtClean="0">
                <a:ln w="3175" cmpd="sng">
                  <a:noFill/>
                  <a:prstDash val="solid"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HY헤드라인M" pitchFamily="18" charset="-127"/>
                <a:ea typeface="HY헤드라인M" pitchFamily="18" charset="-127"/>
                <a:cs typeface="Arial Unicode MS" pitchFamily="50" charset="-127"/>
              </a:rPr>
              <a:t>운영 및 의료</a:t>
            </a:r>
            <a:r>
              <a:rPr lang="en-US" altLang="ko-KR" sz="1600" kern="10" spc="-150" dirty="0" smtClean="0">
                <a:ln w="3175" cmpd="sng">
                  <a:noFill/>
                  <a:prstDash val="solid"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HY헤드라인M" pitchFamily="18" charset="-127"/>
                <a:ea typeface="HY헤드라인M" pitchFamily="18" charset="-127"/>
                <a:cs typeface="Arial Unicode MS" pitchFamily="50" charset="-127"/>
              </a:rPr>
              <a:t>, </a:t>
            </a:r>
            <a:r>
              <a:rPr lang="ko-KR" altLang="en-US" sz="1600" kern="10" spc="-150" dirty="0" smtClean="0">
                <a:ln w="3175" cmpd="sng">
                  <a:noFill/>
                  <a:prstDash val="solid"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HY헤드라인M" pitchFamily="18" charset="-127"/>
                <a:ea typeface="HY헤드라인M" pitchFamily="18" charset="-127"/>
                <a:cs typeface="Arial Unicode MS" pitchFamily="50" charset="-127"/>
              </a:rPr>
              <a:t>교육 </a:t>
            </a:r>
            <a:r>
              <a:rPr lang="en-US" altLang="ko-KR" sz="1600" kern="10" spc="-150" dirty="0" smtClean="0">
                <a:ln w="3175" cmpd="sng">
                  <a:noFill/>
                  <a:prstDash val="solid"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HY헤드라인M" pitchFamily="18" charset="-127"/>
                <a:ea typeface="HY헤드라인M" pitchFamily="18" charset="-127"/>
                <a:cs typeface="Arial Unicode MS" pitchFamily="50" charset="-127"/>
              </a:rPr>
              <a:t>S/W</a:t>
            </a:r>
            <a:endParaRPr lang="ko-KR" altLang="en-US" sz="1600" kern="10" spc="-150" dirty="0" smtClean="0">
              <a:ln w="3175" cmpd="sng">
                <a:noFill/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HY헤드라인M" pitchFamily="18" charset="-127"/>
              <a:ea typeface="HY헤드라인M" pitchFamily="18" charset="-127"/>
              <a:cs typeface="Arial Unicode MS" pitchFamily="50" charset="-127"/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2676684" y="3738518"/>
            <a:ext cx="1103228" cy="369332"/>
          </a:xfrm>
          <a:prstGeom prst="rect">
            <a:avLst/>
          </a:prstGeom>
          <a:noFill/>
        </p:spPr>
        <p:txBody>
          <a:bodyPr wrap="square" lIns="91440" tIns="45720" rIns="91440" bIns="45720" numCol="1">
            <a:spAutoFit/>
          </a:bodyPr>
          <a:lstStyle/>
          <a:p>
            <a:pPr algn="ctr"/>
            <a:r>
              <a:rPr lang="ko-KR" altLang="en-US" kern="10" spc="-150" dirty="0" smtClean="0">
                <a:ln w="3175" cmpd="sng">
                  <a:noFill/>
                  <a:prstDash val="solid"/>
                </a:ln>
                <a:latin typeface="HY헤드라인M" pitchFamily="18" charset="-127"/>
                <a:ea typeface="HY헤드라인M" pitchFamily="18" charset="-127"/>
                <a:cs typeface="Arial Unicode MS" pitchFamily="50" charset="-127"/>
              </a:rPr>
              <a:t>의학물리</a:t>
            </a:r>
          </a:p>
        </p:txBody>
      </p:sp>
      <p:sp>
        <p:nvSpPr>
          <p:cNvPr id="74" name="직사각형 73"/>
          <p:cNvSpPr/>
          <p:nvPr/>
        </p:nvSpPr>
        <p:spPr>
          <a:xfrm>
            <a:off x="4895399" y="1268760"/>
            <a:ext cx="3453263" cy="609398"/>
          </a:xfrm>
          <a:prstGeom prst="rect">
            <a:avLst/>
          </a:prstGeom>
          <a:noFill/>
        </p:spPr>
        <p:txBody>
          <a:bodyPr wrap="square" lIns="91440" tIns="45720" rIns="91440" bIns="45720" numCol="1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z="1400" kern="10" spc="-100" dirty="0" smtClean="0">
                <a:ln w="3175" cmpd="sng">
                  <a:noFill/>
                  <a:prstDash val="solid"/>
                </a:ln>
                <a:latin typeface="HY헤드라인M" pitchFamily="18" charset="-127"/>
                <a:ea typeface="HY헤드라인M" pitchFamily="18" charset="-127"/>
                <a:cs typeface="Arial Unicode MS" pitchFamily="50" charset="-127"/>
              </a:rPr>
              <a:t>장치 개발 후 실제 임상에서 사용할 수 있는</a:t>
            </a:r>
            <a:endParaRPr lang="en-US" altLang="ko-KR" sz="1400" kern="10" spc="-100" dirty="0" smtClean="0">
              <a:ln w="3175" cmpd="sng">
                <a:noFill/>
                <a:prstDash val="solid"/>
              </a:ln>
              <a:latin typeface="HY헤드라인M" pitchFamily="18" charset="-127"/>
              <a:ea typeface="HY헤드라인M" pitchFamily="18" charset="-127"/>
              <a:cs typeface="Arial Unicode MS" pitchFamily="50" charset="-127"/>
            </a:endParaRPr>
          </a:p>
          <a:p>
            <a:pPr algn="ctr">
              <a:lnSpc>
                <a:spcPct val="120000"/>
              </a:lnSpc>
            </a:pPr>
            <a:r>
              <a:rPr lang="ko-KR" altLang="en-US" sz="1400" kern="10" spc="-100" dirty="0" smtClean="0">
                <a:ln w="3175" cmpd="sng">
                  <a:noFill/>
                  <a:prstDash val="solid"/>
                </a:ln>
                <a:latin typeface="HY헤드라인M" pitchFamily="18" charset="-127"/>
                <a:ea typeface="HY헤드라인M" pitchFamily="18" charset="-127"/>
                <a:cs typeface="Arial Unicode MS" pitchFamily="50" charset="-127"/>
              </a:rPr>
              <a:t> 실용적인 양성자 치료기 개발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3681676" y="2453690"/>
            <a:ext cx="1510350" cy="646331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none" rtlCol="0">
            <a:spAutoFit/>
          </a:bodyPr>
          <a:lstStyle/>
          <a:p>
            <a:pPr algn="ctr"/>
            <a:r>
              <a:rPr lang="ko-KR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양성자 치료 </a:t>
            </a:r>
            <a:endParaRPr lang="en-US" altLang="ko-KR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algn="ctr"/>
            <a:r>
              <a:rPr lang="ko-KR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시스템</a:t>
            </a:r>
            <a:endParaRPr 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5275085" y="3429000"/>
            <a:ext cx="968334" cy="646331"/>
          </a:xfrm>
          <a:prstGeom prst="rect">
            <a:avLst/>
          </a:prstGeom>
          <a:noFill/>
        </p:spPr>
        <p:txBody>
          <a:bodyPr wrap="square" lIns="91440" tIns="45720" rIns="91440" bIns="45720" numCol="1">
            <a:spAutoFit/>
          </a:bodyPr>
          <a:lstStyle/>
          <a:p>
            <a:pPr algn="ctr"/>
            <a:r>
              <a:rPr lang="ko-KR" altLang="en-US" kern="10" spc="-150" dirty="0" smtClean="0">
                <a:ln w="3175" cmpd="sng">
                  <a:noFill/>
                  <a:prstDash val="solid"/>
                </a:ln>
                <a:latin typeface="HY헤드라인M" pitchFamily="18" charset="-127"/>
                <a:ea typeface="HY헤드라인M" pitchFamily="18" charset="-127"/>
                <a:cs typeface="Arial Unicode MS" pitchFamily="50" charset="-127"/>
              </a:rPr>
              <a:t>방사선종양학</a:t>
            </a:r>
          </a:p>
        </p:txBody>
      </p:sp>
      <p:sp>
        <p:nvSpPr>
          <p:cNvPr id="81" name="WordArt 5" descr="01"/>
          <p:cNvSpPr>
            <a:spLocks noChangeArrowheads="1" noChangeShapeType="1" noTextEdit="1"/>
          </p:cNvSpPr>
          <p:nvPr/>
        </p:nvSpPr>
        <p:spPr bwMode="auto">
          <a:xfrm>
            <a:off x="3664746" y="617499"/>
            <a:ext cx="1699342" cy="288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ko-KR" altLang="en-US" kern="10" spc="-150" dirty="0" smtClean="0">
                <a:ln w="9525">
                  <a:noFill/>
                  <a:round/>
                  <a:headEnd/>
                  <a:tailEnd/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dist="12700" dir="5400000" algn="ctr" rotWithShape="0">
                    <a:schemeClr val="tx1">
                      <a:alpha val="50000"/>
                    </a:schemeClr>
                  </a:outerShdw>
                </a:effectLst>
                <a:latin typeface="HY헤드라인M"/>
                <a:ea typeface="HY헤드라인M"/>
              </a:rPr>
              <a:t>개발</a:t>
            </a:r>
            <a:r>
              <a:rPr lang="en-US" altLang="ko-KR" kern="10" spc="-150" dirty="0" smtClean="0">
                <a:ln w="9525">
                  <a:noFill/>
                  <a:round/>
                  <a:headEnd/>
                  <a:tailEnd/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dist="12700" dir="5400000" algn="ctr" rotWithShape="0">
                    <a:schemeClr val="tx1">
                      <a:alpha val="50000"/>
                    </a:schemeClr>
                  </a:outerShdw>
                </a:effectLst>
                <a:latin typeface="HY헤드라인M"/>
                <a:ea typeface="HY헤드라인M"/>
              </a:rPr>
              <a:t> </a:t>
            </a:r>
            <a:r>
              <a:rPr lang="ko-KR" altLang="en-US" kern="10" spc="-150" dirty="0" smtClean="0">
                <a:ln w="9525">
                  <a:noFill/>
                  <a:round/>
                  <a:headEnd/>
                  <a:tailEnd/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dist="12700" dir="5400000" algn="ctr" rotWithShape="0">
                    <a:schemeClr val="tx1">
                      <a:alpha val="50000"/>
                    </a:schemeClr>
                  </a:outerShdw>
                </a:effectLst>
                <a:latin typeface="HY헤드라인M"/>
                <a:ea typeface="HY헤드라인M"/>
              </a:rPr>
              <a:t>전략</a:t>
            </a:r>
            <a:endParaRPr lang="ko-KR" altLang="en-US" kern="10" spc="-150" dirty="0">
              <a:ln w="9525">
                <a:noFill/>
                <a:round/>
                <a:headEnd/>
                <a:tailEnd/>
              </a:ln>
              <a:blipFill dpi="0" rotWithShape="1">
                <a:blip r:embed="rId3"/>
                <a:srcRect/>
                <a:stretch>
                  <a:fillRect/>
                </a:stretch>
              </a:blipFill>
              <a:effectLst>
                <a:outerShdw dist="12700" dir="5400000" algn="ctr" rotWithShape="0">
                  <a:schemeClr val="tx1">
                    <a:alpha val="50000"/>
                  </a:schemeClr>
                </a:outerShdw>
              </a:effectLst>
              <a:latin typeface="HY헤드라인M"/>
              <a:ea typeface="HY헤드라인M"/>
            </a:endParaRPr>
          </a:p>
        </p:txBody>
      </p:sp>
      <p:sp>
        <p:nvSpPr>
          <p:cNvPr id="82" name="Line 6"/>
          <p:cNvSpPr>
            <a:spLocks noChangeShapeType="1"/>
          </p:cNvSpPr>
          <p:nvPr/>
        </p:nvSpPr>
        <p:spPr bwMode="auto">
          <a:xfrm flipH="1">
            <a:off x="2045287" y="762001"/>
            <a:ext cx="395323" cy="1550"/>
          </a:xfrm>
          <a:prstGeom prst="line">
            <a:avLst/>
          </a:prstGeom>
          <a:noFill/>
          <a:ln w="88900" cap="rnd">
            <a:solidFill>
              <a:schemeClr val="bg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ko-KR" altLang="en-US" spc="-150"/>
          </a:p>
        </p:txBody>
      </p:sp>
      <p:sp>
        <p:nvSpPr>
          <p:cNvPr id="83" name="Line 7"/>
          <p:cNvSpPr>
            <a:spLocks noChangeShapeType="1"/>
          </p:cNvSpPr>
          <p:nvPr/>
        </p:nvSpPr>
        <p:spPr bwMode="auto">
          <a:xfrm flipH="1">
            <a:off x="6545066" y="762001"/>
            <a:ext cx="403198" cy="1550"/>
          </a:xfrm>
          <a:prstGeom prst="line">
            <a:avLst/>
          </a:prstGeom>
          <a:noFill/>
          <a:ln w="88900" cap="rnd">
            <a:solidFill>
              <a:schemeClr val="bg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ko-KR" altLang="en-US" spc="-150"/>
          </a:p>
        </p:txBody>
      </p:sp>
      <p:sp>
        <p:nvSpPr>
          <p:cNvPr id="18" name="Line 197"/>
          <p:cNvSpPr>
            <a:spLocks noChangeShapeType="1"/>
          </p:cNvSpPr>
          <p:nvPr/>
        </p:nvSpPr>
        <p:spPr bwMode="auto">
          <a:xfrm flipH="1">
            <a:off x="3490736" y="3176613"/>
            <a:ext cx="396875" cy="395288"/>
          </a:xfrm>
          <a:prstGeom prst="line">
            <a:avLst/>
          </a:prstGeom>
          <a:ln w="19050">
            <a:solidFill>
              <a:schemeClr val="tx1"/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17" name="Line 196"/>
          <p:cNvSpPr>
            <a:spLocks noChangeShapeType="1"/>
          </p:cNvSpPr>
          <p:nvPr/>
        </p:nvSpPr>
        <p:spPr bwMode="auto">
          <a:xfrm flipH="1">
            <a:off x="4427361" y="3427438"/>
            <a:ext cx="0" cy="541338"/>
          </a:xfrm>
          <a:prstGeom prst="line">
            <a:avLst/>
          </a:prstGeom>
          <a:ln w="19050">
            <a:solidFill>
              <a:schemeClr val="tx1"/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19" name="Line 199"/>
          <p:cNvSpPr>
            <a:spLocks noChangeShapeType="1"/>
          </p:cNvSpPr>
          <p:nvPr/>
        </p:nvSpPr>
        <p:spPr bwMode="auto">
          <a:xfrm>
            <a:off x="4967111" y="3176613"/>
            <a:ext cx="396875" cy="395288"/>
          </a:xfrm>
          <a:prstGeom prst="line">
            <a:avLst/>
          </a:prstGeom>
          <a:ln w="19050">
            <a:solidFill>
              <a:schemeClr val="tx1"/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97" name="직사각형 96"/>
          <p:cNvSpPr/>
          <p:nvPr/>
        </p:nvSpPr>
        <p:spPr>
          <a:xfrm>
            <a:off x="1187624" y="5642084"/>
            <a:ext cx="7272808" cy="523220"/>
          </a:xfrm>
          <a:prstGeom prst="rect">
            <a:avLst/>
          </a:prstGeom>
          <a:noFill/>
        </p:spPr>
        <p:txBody>
          <a:bodyPr wrap="square" lIns="91440" tIns="45720" rIns="91440" bIns="45720" numCol="1">
            <a:spAutoFit/>
          </a:bodyPr>
          <a:lstStyle/>
          <a:p>
            <a:r>
              <a:rPr lang="en-US" altLang="ko-KR" sz="2800" u="sng" kern="10" spc="-150" dirty="0" smtClean="0">
                <a:ln w="3175" cmpd="sng">
                  <a:noFill/>
                  <a:prstDash val="solid"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HY헤드라인M" pitchFamily="18" charset="-127"/>
                <a:ea typeface="HY헤드라인M" pitchFamily="18" charset="-127"/>
                <a:cs typeface="Arial Unicode MS" pitchFamily="50" charset="-127"/>
              </a:rPr>
              <a:t>“</a:t>
            </a:r>
            <a:r>
              <a:rPr lang="ko-KR" altLang="en-US" sz="2800" u="sng" kern="10" spc="-150" dirty="0" smtClean="0">
                <a:ln w="3175" cmpd="sng">
                  <a:noFill/>
                  <a:prstDash val="solid"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HY헤드라인M" pitchFamily="18" charset="-127"/>
                <a:ea typeface="HY헤드라인M" pitchFamily="18" charset="-127"/>
                <a:cs typeface="Arial Unicode MS" pitchFamily="50" charset="-127"/>
              </a:rPr>
              <a:t>신뢰도 높고 안정적인 치료 시스템 개발</a:t>
            </a:r>
            <a:r>
              <a:rPr lang="en-US" altLang="ko-KR" sz="2800" u="sng" kern="10" spc="-150" dirty="0" smtClean="0">
                <a:ln w="3175" cmpd="sng">
                  <a:noFill/>
                  <a:prstDash val="solid"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HY헤드라인M" pitchFamily="18" charset="-127"/>
                <a:ea typeface="HY헤드라인M" pitchFamily="18" charset="-127"/>
                <a:cs typeface="Arial Unicode MS" pitchFamily="50" charset="-127"/>
              </a:rPr>
              <a:t>”</a:t>
            </a:r>
            <a:endParaRPr lang="ko-KR" altLang="en-US" sz="2800" u="sng" kern="10" spc="-150" dirty="0" smtClean="0">
              <a:ln w="3175" cmpd="sng">
                <a:noFill/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HY헤드라인M" pitchFamily="18" charset="-127"/>
              <a:ea typeface="HY헤드라인M" pitchFamily="18" charset="-127"/>
              <a:cs typeface="Arial Unicode MS" pitchFamily="50" charset="-127"/>
            </a:endParaRPr>
          </a:p>
        </p:txBody>
      </p:sp>
      <p:grpSp>
        <p:nvGrpSpPr>
          <p:cNvPr id="100" name="그룹 99"/>
          <p:cNvGrpSpPr/>
          <p:nvPr/>
        </p:nvGrpSpPr>
        <p:grpSpPr>
          <a:xfrm>
            <a:off x="1115616" y="5291916"/>
            <a:ext cx="7272808" cy="369332"/>
            <a:chOff x="971600" y="5291916"/>
            <a:chExt cx="7272808" cy="369332"/>
          </a:xfrm>
        </p:grpSpPr>
        <p:sp>
          <p:nvSpPr>
            <p:cNvPr id="98" name="직사각형 97"/>
            <p:cNvSpPr/>
            <p:nvPr/>
          </p:nvSpPr>
          <p:spPr>
            <a:xfrm>
              <a:off x="971600" y="5291916"/>
              <a:ext cx="7272808" cy="369332"/>
            </a:xfrm>
            <a:prstGeom prst="rect">
              <a:avLst/>
            </a:prstGeom>
            <a:noFill/>
          </p:spPr>
          <p:txBody>
            <a:bodyPr wrap="square" lIns="91440" tIns="45720" rIns="91440" bIns="45720" numCol="1">
              <a:spAutoFit/>
            </a:bodyPr>
            <a:lstStyle/>
            <a:p>
              <a:r>
                <a:rPr lang="ko-KR" altLang="en-US" b="1" kern="10" spc="-150" dirty="0" smtClean="0">
                  <a:ln w="3175" cmpd="sng">
                    <a:noFill/>
                    <a:prstDash val="solid"/>
                  </a:ln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헤드라인M" pitchFamily="18" charset="-127"/>
                  <a:ea typeface="HY헤드라인M" pitchFamily="18" charset="-127"/>
                  <a:cs typeface="Arial Unicode MS" pitchFamily="50" charset="-127"/>
                </a:rPr>
                <a:t>임상</a:t>
              </a:r>
              <a:r>
                <a:rPr lang="ko-KR" altLang="en-US" kern="10" spc="-150" dirty="0" smtClean="0">
                  <a:ln w="3175" cmpd="sng">
                    <a:noFill/>
                    <a:prstDash val="solid"/>
                  </a:ln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헤드라인M" pitchFamily="18" charset="-127"/>
                  <a:ea typeface="HY헤드라인M" pitchFamily="18" charset="-127"/>
                  <a:cs typeface="Arial Unicode MS" pitchFamily="50" charset="-127"/>
                </a:rPr>
                <a:t> 및 </a:t>
              </a:r>
              <a:r>
                <a:rPr lang="ko-KR" altLang="en-US" b="1" kern="10" spc="-150" dirty="0" smtClean="0">
                  <a:ln w="3175" cmpd="sng">
                    <a:noFill/>
                    <a:prstDash val="solid"/>
                  </a:ln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헤드라인M" pitchFamily="18" charset="-127"/>
                  <a:ea typeface="HY헤드라인M" pitchFamily="18" charset="-127"/>
                  <a:cs typeface="Arial Unicode MS" pitchFamily="50" charset="-127"/>
                </a:rPr>
                <a:t>의학물리</a:t>
              </a:r>
              <a:r>
                <a:rPr lang="ko-KR" altLang="en-US" kern="10" spc="-150" dirty="0" smtClean="0">
                  <a:ln w="3175" cmpd="sng">
                    <a:noFill/>
                    <a:prstDash val="solid"/>
                  </a:ln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헤드라인M" pitchFamily="18" charset="-127"/>
                  <a:ea typeface="HY헤드라인M" pitchFamily="18" charset="-127"/>
                  <a:cs typeface="Arial Unicode MS" pitchFamily="50" charset="-127"/>
                </a:rPr>
                <a:t> 연구         </a:t>
              </a:r>
              <a:r>
                <a:rPr lang="en-US" altLang="ko-KR" kern="10" spc="-150" dirty="0">
                  <a:ln w="3175" cmpd="sng">
                    <a:noFill/>
                    <a:prstDash val="solid"/>
                  </a:ln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헤드라인M" pitchFamily="18" charset="-127"/>
                  <a:ea typeface="HY헤드라인M" pitchFamily="18" charset="-127"/>
                  <a:cs typeface="Arial Unicode MS" pitchFamily="50" charset="-127"/>
                </a:rPr>
                <a:t> </a:t>
              </a:r>
              <a:r>
                <a:rPr lang="en-US" altLang="ko-KR" kern="10" spc="-150" dirty="0" smtClean="0">
                  <a:ln w="3175" cmpd="sng">
                    <a:noFill/>
                    <a:prstDash val="solid"/>
                  </a:ln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헤드라인M" pitchFamily="18" charset="-127"/>
                  <a:ea typeface="HY헤드라인M" pitchFamily="18" charset="-127"/>
                  <a:cs typeface="Arial Unicode MS" pitchFamily="50" charset="-127"/>
                </a:rPr>
                <a:t>  </a:t>
              </a:r>
              <a:r>
                <a:rPr lang="ko-KR" altLang="en-US" kern="10" spc="-150" dirty="0" smtClean="0">
                  <a:ln w="3175" cmpd="sng">
                    <a:noFill/>
                    <a:prstDash val="solid"/>
                  </a:ln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헤드라인M" pitchFamily="18" charset="-127"/>
                  <a:ea typeface="HY헤드라인M" pitchFamily="18" charset="-127"/>
                  <a:cs typeface="Arial Unicode MS" pitchFamily="50" charset="-127"/>
                </a:rPr>
                <a:t>사용자 요구 기반의 장치 개발을 목표로 설정</a:t>
              </a:r>
            </a:p>
          </p:txBody>
        </p:sp>
        <p:cxnSp>
          <p:nvCxnSpPr>
            <p:cNvPr id="96" name="직선 화살표 연결선 95"/>
            <p:cNvCxnSpPr/>
            <p:nvPr/>
          </p:nvCxnSpPr>
          <p:spPr>
            <a:xfrm>
              <a:off x="3230783" y="5476582"/>
              <a:ext cx="458390" cy="0"/>
            </a:xfrm>
            <a:prstGeom prst="straightConnector1">
              <a:avLst/>
            </a:prstGeom>
            <a:ln w="28575">
              <a:solidFill>
                <a:schemeClr val="accent6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53804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620688"/>
            <a:ext cx="4752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dirty="0" smtClean="0">
                <a:latin typeface="+mj-lt"/>
              </a:rPr>
              <a:t>Korean Cyclotrons</a:t>
            </a:r>
            <a:endParaRPr lang="ko-KR" altLang="en-US" sz="3600" dirty="0"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1628800"/>
            <a:ext cx="65274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1.  KIRAMS  ( Korea Institute of Radiation and Medical Science )</a:t>
            </a:r>
            <a:endParaRPr lang="ko-KR" altLang="en-US" dirty="0"/>
          </a:p>
        </p:txBody>
      </p:sp>
      <p:pic>
        <p:nvPicPr>
          <p:cNvPr id="5" name="Picture 2" descr="C:\My Documents\포항 발표\측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348880"/>
            <a:ext cx="5536338" cy="3384376"/>
          </a:xfrm>
          <a:prstGeom prst="rect">
            <a:avLst/>
          </a:prstGeom>
          <a:noFill/>
          <a:ln w="19050">
            <a:solidFill>
              <a:srgbClr val="4D4D4D"/>
            </a:solidFill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940152" y="2132856"/>
            <a:ext cx="2928687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Energy </a:t>
            </a:r>
          </a:p>
          <a:p>
            <a:r>
              <a:rPr lang="en-US" altLang="ko-KR" dirty="0" smtClean="0"/>
              <a:t>  Proton 23 ~50 </a:t>
            </a:r>
            <a:r>
              <a:rPr lang="en-US" altLang="ko-KR" dirty="0" err="1" smtClean="0"/>
              <a:t>MeV</a:t>
            </a:r>
            <a:endParaRPr lang="en-US" altLang="ko-KR" dirty="0" smtClean="0"/>
          </a:p>
          <a:p>
            <a:r>
              <a:rPr lang="en-US" altLang="ko-KR" dirty="0" smtClean="0"/>
              <a:t>  Deuteron  12 ~ 25 </a:t>
            </a:r>
            <a:r>
              <a:rPr lang="en-US" altLang="ko-KR" dirty="0" err="1" smtClean="0"/>
              <a:t>MeV</a:t>
            </a:r>
            <a:endParaRPr lang="en-US" altLang="ko-KR" dirty="0" smtClean="0"/>
          </a:p>
          <a:p>
            <a:r>
              <a:rPr lang="en-US" altLang="ko-KR" dirty="0" smtClean="0"/>
              <a:t>  He-3  25 ~ 73 </a:t>
            </a:r>
            <a:r>
              <a:rPr lang="en-US" altLang="ko-KR" dirty="0" err="1" smtClean="0"/>
              <a:t>MeV</a:t>
            </a:r>
            <a:endParaRPr lang="en-US" altLang="ko-KR" dirty="0" smtClean="0"/>
          </a:p>
          <a:p>
            <a:r>
              <a:rPr lang="en-US" altLang="ko-KR" dirty="0" smtClean="0"/>
              <a:t>  He-4  23 ~ 68 </a:t>
            </a:r>
            <a:r>
              <a:rPr lang="en-US" altLang="ko-KR" dirty="0" err="1" smtClean="0"/>
              <a:t>MeV</a:t>
            </a:r>
            <a:r>
              <a:rPr lang="en-US" altLang="ko-KR" dirty="0" smtClean="0"/>
              <a:t> 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Beam Current </a:t>
            </a:r>
          </a:p>
          <a:p>
            <a:r>
              <a:rPr lang="en-US" altLang="ko-KR" dirty="0" smtClean="0"/>
              <a:t>   ~  70 </a:t>
            </a:r>
            <a:r>
              <a:rPr lang="en-US" altLang="ko-KR" dirty="0" err="1" smtClean="0"/>
              <a:t>uA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en-US" altLang="ko-KR" dirty="0" smtClean="0"/>
              <a:t>RI production</a:t>
            </a:r>
          </a:p>
          <a:p>
            <a:r>
              <a:rPr lang="en-US" altLang="ko-KR" dirty="0" smtClean="0"/>
              <a:t>Fundamental Research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First beam   Mar. 1985</a:t>
            </a:r>
          </a:p>
          <a:p>
            <a:pPr marL="342900" indent="-342900"/>
            <a:endParaRPr lang="en-US" altLang="ko-KR" dirty="0" smtClean="0"/>
          </a:p>
          <a:p>
            <a:pPr marL="342900" indent="-342900"/>
            <a:r>
              <a:rPr lang="en-US" altLang="ko-KR" dirty="0" smtClean="0"/>
              <a:t>Manufacturer  </a:t>
            </a:r>
            <a:r>
              <a:rPr lang="en-US" altLang="ko-KR" dirty="0" err="1" smtClean="0"/>
              <a:t>Scanditronix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AutoShape 53"/>
          <p:cNvSpPr>
            <a:spLocks noChangeArrowheads="1"/>
          </p:cNvSpPr>
          <p:nvPr/>
        </p:nvSpPr>
        <p:spPr bwMode="auto">
          <a:xfrm>
            <a:off x="6198698" y="4045162"/>
            <a:ext cx="1541654" cy="685498"/>
          </a:xfrm>
          <a:prstGeom prst="downArrow">
            <a:avLst>
              <a:gd name="adj1" fmla="val 34987"/>
              <a:gd name="adj2" fmla="val 56215"/>
            </a:avLst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  <a:tileRect/>
          </a:gradFill>
          <a:ln w="9525">
            <a:noFill/>
            <a:miter lim="800000"/>
            <a:headEnd/>
            <a:tailEnd/>
          </a:ln>
          <a:effectLst>
            <a:glow rad="101600">
              <a:schemeClr val="bg1">
                <a:lumMod val="85000"/>
                <a:alpha val="6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eaVert" wrap="none" anchor="ctr"/>
          <a:lstStyle/>
          <a:p>
            <a:pPr>
              <a:defRPr/>
            </a:pPr>
            <a:endParaRPr lang="ko-KR" altLang="en-US" spc="-150"/>
          </a:p>
        </p:txBody>
      </p:sp>
      <p:sp>
        <p:nvSpPr>
          <p:cNvPr id="54" name="모서리가 둥근 직사각형 53"/>
          <p:cNvSpPr/>
          <p:nvPr/>
        </p:nvSpPr>
        <p:spPr>
          <a:xfrm>
            <a:off x="5393574" y="2969399"/>
            <a:ext cx="3096344" cy="108222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WordArt 5" descr="01"/>
          <p:cNvSpPr>
            <a:spLocks noChangeArrowheads="1" noChangeShapeType="1" noTextEdit="1"/>
          </p:cNvSpPr>
          <p:nvPr/>
        </p:nvSpPr>
        <p:spPr bwMode="auto">
          <a:xfrm>
            <a:off x="3275856" y="617499"/>
            <a:ext cx="2088232" cy="288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ko-KR" kern="10" spc="-150" dirty="0" smtClean="0">
                <a:ln w="9525">
                  <a:noFill/>
                  <a:round/>
                  <a:headEnd/>
                  <a:tailEnd/>
                </a:ln>
                <a:blipFill dpi="0" rotWithShape="1">
                  <a:blip r:embed="rId2"/>
                  <a:srcRect/>
                  <a:stretch>
                    <a:fillRect/>
                  </a:stretch>
                </a:blipFill>
                <a:effectLst>
                  <a:outerShdw dist="12700" dir="5400000" algn="ctr" rotWithShape="0">
                    <a:schemeClr val="tx1">
                      <a:alpha val="50000"/>
                    </a:schemeClr>
                  </a:outerShdw>
                </a:effectLst>
                <a:latin typeface="HY헤드라인M"/>
                <a:ea typeface="HY헤드라인M"/>
              </a:rPr>
              <a:t>7. </a:t>
            </a:r>
            <a:r>
              <a:rPr lang="ko-KR" altLang="en-US" kern="10" spc="-150" dirty="0" smtClean="0">
                <a:ln w="9525">
                  <a:noFill/>
                  <a:round/>
                  <a:headEnd/>
                  <a:tailEnd/>
                </a:ln>
                <a:blipFill dpi="0" rotWithShape="1">
                  <a:blip r:embed="rId2"/>
                  <a:srcRect/>
                  <a:stretch>
                    <a:fillRect/>
                  </a:stretch>
                </a:blipFill>
                <a:effectLst>
                  <a:outerShdw dist="12700" dir="5400000" algn="ctr" rotWithShape="0">
                    <a:schemeClr val="tx1">
                      <a:alpha val="50000"/>
                    </a:schemeClr>
                  </a:outerShdw>
                </a:effectLst>
                <a:latin typeface="HY헤드라인M"/>
                <a:ea typeface="HY헤드라인M"/>
              </a:rPr>
              <a:t>기술 안정화 전략</a:t>
            </a:r>
            <a:endParaRPr lang="ko-KR" altLang="en-US" kern="10" spc="-150" dirty="0">
              <a:ln w="9525">
                <a:noFill/>
                <a:round/>
                <a:headEnd/>
                <a:tailEnd/>
              </a:ln>
              <a:blipFill dpi="0" rotWithShape="1">
                <a:blip r:embed="rId2"/>
                <a:srcRect/>
                <a:stretch>
                  <a:fillRect/>
                </a:stretch>
              </a:blipFill>
              <a:effectLst>
                <a:outerShdw dist="12700" dir="5400000" algn="ctr" rotWithShape="0">
                  <a:schemeClr val="tx1">
                    <a:alpha val="50000"/>
                  </a:schemeClr>
                </a:outerShdw>
              </a:effectLst>
              <a:latin typeface="HY헤드라인M"/>
              <a:ea typeface="HY헤드라인M"/>
            </a:endParaRPr>
          </a:p>
        </p:txBody>
      </p:sp>
      <p:sp>
        <p:nvSpPr>
          <p:cNvPr id="4" name="Line 6"/>
          <p:cNvSpPr>
            <a:spLocks noChangeShapeType="1"/>
          </p:cNvSpPr>
          <p:nvPr/>
        </p:nvSpPr>
        <p:spPr bwMode="auto">
          <a:xfrm flipH="1">
            <a:off x="2045287" y="762001"/>
            <a:ext cx="395323" cy="1550"/>
          </a:xfrm>
          <a:prstGeom prst="line">
            <a:avLst/>
          </a:prstGeom>
          <a:noFill/>
          <a:ln w="88900" cap="rnd">
            <a:solidFill>
              <a:schemeClr val="bg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ko-KR" altLang="en-US" spc="-150"/>
          </a:p>
        </p:txBody>
      </p:sp>
      <p:sp>
        <p:nvSpPr>
          <p:cNvPr id="5" name="Line 7"/>
          <p:cNvSpPr>
            <a:spLocks noChangeShapeType="1"/>
          </p:cNvSpPr>
          <p:nvPr/>
        </p:nvSpPr>
        <p:spPr bwMode="auto">
          <a:xfrm flipH="1">
            <a:off x="6545066" y="762001"/>
            <a:ext cx="403198" cy="1550"/>
          </a:xfrm>
          <a:prstGeom prst="line">
            <a:avLst/>
          </a:prstGeom>
          <a:noFill/>
          <a:ln w="88900" cap="rnd">
            <a:solidFill>
              <a:schemeClr val="bg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ko-KR" altLang="en-US" spc="-150"/>
          </a:p>
        </p:txBody>
      </p:sp>
      <p:grpSp>
        <p:nvGrpSpPr>
          <p:cNvPr id="6" name="그룹 29"/>
          <p:cNvGrpSpPr>
            <a:grpSpLocks/>
          </p:cNvGrpSpPr>
          <p:nvPr/>
        </p:nvGrpSpPr>
        <p:grpSpPr bwMode="auto">
          <a:xfrm>
            <a:off x="2051720" y="116997"/>
            <a:ext cx="4826073" cy="261789"/>
            <a:chOff x="2417733" y="142830"/>
            <a:chExt cx="3738012" cy="180975"/>
          </a:xfrm>
        </p:grpSpPr>
        <p:sp>
          <p:nvSpPr>
            <p:cNvPr id="7" name="WordArt 2"/>
            <p:cNvSpPr>
              <a:spLocks noChangeArrowheads="1" noChangeShapeType="1" noTextEdit="1"/>
            </p:cNvSpPr>
            <p:nvPr/>
          </p:nvSpPr>
          <p:spPr bwMode="auto">
            <a:xfrm>
              <a:off x="4606960" y="142830"/>
              <a:ext cx="1548785" cy="18097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en-US" altLang="ko-KR" kern="10" spc="-150" dirty="0" smtClean="0">
                  <a:ln w="9525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latin typeface="HY헤드라인M"/>
                  <a:ea typeface="HY헤드라인M"/>
                </a:rPr>
                <a:t>II. </a:t>
              </a:r>
              <a:r>
                <a:rPr lang="ko-KR" altLang="en-US" kern="10" spc="-150" dirty="0" smtClean="0">
                  <a:ln w="9525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latin typeface="HY헤드라인M"/>
                  <a:ea typeface="HY헤드라인M"/>
                </a:rPr>
                <a:t>양성자 치료기 개발</a:t>
              </a:r>
              <a:endParaRPr lang="ko-KR" altLang="en-US" kern="10" spc="-150" dirty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HY헤드라인M"/>
                <a:ea typeface="HY헤드라인M"/>
              </a:endParaRPr>
            </a:p>
          </p:txBody>
        </p:sp>
        <p:sp>
          <p:nvSpPr>
            <p:cNvPr id="8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2417733" y="142830"/>
              <a:ext cx="2119313" cy="18097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ko-KR" altLang="en-US" kern="10" spc="-150" dirty="0" smtClean="0">
                  <a:ln w="9525">
                    <a:noFill/>
                    <a:round/>
                    <a:headEnd/>
                    <a:tailEnd/>
                  </a:ln>
                  <a:solidFill>
                    <a:schemeClr val="bg1">
                      <a:alpha val="50000"/>
                    </a:schemeClr>
                  </a:solidFill>
                  <a:latin typeface="HY헤드라인M"/>
                  <a:ea typeface="HY헤드라인M"/>
                </a:rPr>
                <a:t>사이클로트론을 이용한 양성자 치료기 개발</a:t>
              </a:r>
              <a:endParaRPr lang="ko-KR" altLang="en-US" kern="10" spc="-150" dirty="0">
                <a:ln w="9525">
                  <a:noFill/>
                  <a:round/>
                  <a:headEnd/>
                  <a:tailEnd/>
                </a:ln>
                <a:solidFill>
                  <a:schemeClr val="bg1">
                    <a:alpha val="50000"/>
                  </a:schemeClr>
                </a:solidFill>
                <a:latin typeface="HY헤드라인M"/>
                <a:ea typeface="HY헤드라인M"/>
              </a:endParaRPr>
            </a:p>
          </p:txBody>
        </p:sp>
      </p:grpSp>
      <p:grpSp>
        <p:nvGrpSpPr>
          <p:cNvPr id="31" name="그룹 30"/>
          <p:cNvGrpSpPr/>
          <p:nvPr/>
        </p:nvGrpSpPr>
        <p:grpSpPr>
          <a:xfrm>
            <a:off x="251520" y="2636912"/>
            <a:ext cx="5112568" cy="3907170"/>
            <a:chOff x="3707904" y="2546166"/>
            <a:chExt cx="5112568" cy="3907170"/>
          </a:xfrm>
        </p:grpSpPr>
        <p:pic>
          <p:nvPicPr>
            <p:cNvPr id="2" name="그림 1" descr="01.png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995936" y="2546166"/>
              <a:ext cx="4572220" cy="3907170"/>
            </a:xfrm>
            <a:prstGeom prst="rect">
              <a:avLst/>
            </a:prstGeom>
          </p:spPr>
        </p:pic>
        <p:sp>
          <p:nvSpPr>
            <p:cNvPr id="9" name="타원 8"/>
            <p:cNvSpPr/>
            <p:nvPr/>
          </p:nvSpPr>
          <p:spPr>
            <a:xfrm>
              <a:off x="5724128" y="3482270"/>
              <a:ext cx="216024" cy="21602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>
              <a:outerShdw blurRad="63500" dist="25400" dir="13800000" sy="-23000" kx="-800400" algn="bl" rotWithShape="0">
                <a:schemeClr val="tx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타원 12"/>
            <p:cNvSpPr/>
            <p:nvPr/>
          </p:nvSpPr>
          <p:spPr>
            <a:xfrm>
              <a:off x="6660232" y="3770302"/>
              <a:ext cx="216024" cy="21602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>
              <a:outerShdw blurRad="63500" dist="25400" dir="13800000" sy="-23000" kx="-800400" algn="bl" rotWithShape="0">
                <a:schemeClr val="tx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타원 13"/>
            <p:cNvSpPr/>
            <p:nvPr/>
          </p:nvSpPr>
          <p:spPr>
            <a:xfrm>
              <a:off x="5068902" y="4562390"/>
              <a:ext cx="216024" cy="21602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>
              <a:outerShdw blurRad="63500" dist="25400" dir="13800000" sy="-23000" kx="-800400" algn="bl" rotWithShape="0">
                <a:schemeClr val="tx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타원 14"/>
            <p:cNvSpPr/>
            <p:nvPr/>
          </p:nvSpPr>
          <p:spPr>
            <a:xfrm>
              <a:off x="5652120" y="2834198"/>
              <a:ext cx="216024" cy="21602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>
              <a:outerShdw blurRad="63500" dist="25400" dir="13800000" sy="-23000" kx="-800400" algn="bl" rotWithShape="0">
                <a:schemeClr val="tx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7" name="직선 연결선 16"/>
            <p:cNvCxnSpPr/>
            <p:nvPr/>
          </p:nvCxnSpPr>
          <p:spPr>
            <a:xfrm>
              <a:off x="6804248" y="3993946"/>
              <a:ext cx="2016224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7866365" y="3716947"/>
              <a:ext cx="6463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200" dirty="0" smtClean="0">
                  <a:solidFill>
                    <a:srgbClr val="FF0000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영남권</a:t>
              </a:r>
              <a:endParaRPr lang="en-US" sz="1200" dirty="0">
                <a:solidFill>
                  <a:srgbClr val="FF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</p:txBody>
        </p:sp>
        <p:cxnSp>
          <p:nvCxnSpPr>
            <p:cNvPr id="19" name="직선 연결선 18"/>
            <p:cNvCxnSpPr/>
            <p:nvPr/>
          </p:nvCxnSpPr>
          <p:spPr>
            <a:xfrm>
              <a:off x="3755116" y="4778414"/>
              <a:ext cx="1464956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3707904" y="4501415"/>
              <a:ext cx="6463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200" dirty="0" smtClean="0">
                  <a:solidFill>
                    <a:srgbClr val="FF0000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호남권</a:t>
              </a:r>
              <a:endParaRPr lang="en-US" sz="1200" dirty="0">
                <a:solidFill>
                  <a:srgbClr val="FF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</p:txBody>
        </p:sp>
        <p:cxnSp>
          <p:nvCxnSpPr>
            <p:cNvPr id="24" name="직선 연결선 23"/>
            <p:cNvCxnSpPr/>
            <p:nvPr/>
          </p:nvCxnSpPr>
          <p:spPr>
            <a:xfrm>
              <a:off x="4139952" y="3698294"/>
              <a:ext cx="1936596" cy="7620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>
              <a:off x="4067944" y="3372147"/>
              <a:ext cx="6463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200" dirty="0" smtClean="0">
                  <a:solidFill>
                    <a:srgbClr val="FF0000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충청권</a:t>
              </a:r>
              <a:endParaRPr lang="en-US" sz="1200" dirty="0">
                <a:solidFill>
                  <a:srgbClr val="FF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</p:txBody>
        </p:sp>
        <p:cxnSp>
          <p:nvCxnSpPr>
            <p:cNvPr id="29" name="직선 연결선 28"/>
            <p:cNvCxnSpPr/>
            <p:nvPr/>
          </p:nvCxnSpPr>
          <p:spPr>
            <a:xfrm>
              <a:off x="3859540" y="3050222"/>
              <a:ext cx="1936596" cy="7620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/>
          </p:nvSpPr>
          <p:spPr>
            <a:xfrm>
              <a:off x="3779912" y="2773223"/>
              <a:ext cx="9541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200" smtClean="0">
                  <a:solidFill>
                    <a:srgbClr val="FF0000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서울특별시</a:t>
              </a:r>
              <a:endParaRPr lang="en-US" sz="1200" dirty="0">
                <a:solidFill>
                  <a:srgbClr val="FF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</p:txBody>
        </p:sp>
      </p:grpSp>
      <p:sp>
        <p:nvSpPr>
          <p:cNvPr id="32" name="AutoShape 28"/>
          <p:cNvSpPr>
            <a:spLocks noChangeArrowheads="1"/>
          </p:cNvSpPr>
          <p:nvPr/>
        </p:nvSpPr>
        <p:spPr bwMode="auto">
          <a:xfrm>
            <a:off x="555625" y="1268761"/>
            <a:ext cx="8032750" cy="115212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0" algn="ctr">
            <a:solidFill>
              <a:srgbClr val="C0C0C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 spc="-150"/>
          </a:p>
        </p:txBody>
      </p:sp>
      <p:sp>
        <p:nvSpPr>
          <p:cNvPr id="33" name="WordArt 29"/>
          <p:cNvSpPr>
            <a:spLocks noChangeArrowheads="1" noChangeShapeType="1" noTextEdit="1"/>
          </p:cNvSpPr>
          <p:nvPr/>
        </p:nvSpPr>
        <p:spPr bwMode="auto">
          <a:xfrm>
            <a:off x="2339753" y="1412776"/>
            <a:ext cx="4680520" cy="2880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ko-KR" kern="10" spc="-150" dirty="0" smtClean="0">
                <a:ln w="9525">
                  <a:noFill/>
                  <a:round/>
                  <a:headEnd/>
                  <a:tailEnd/>
                </a:ln>
                <a:solidFill>
                  <a:srgbClr val="FF6600"/>
                </a:solidFill>
                <a:latin typeface="HY헤드라인M"/>
                <a:ea typeface="HY헤드라인M"/>
              </a:rPr>
              <a:t>‘</a:t>
            </a:r>
            <a:r>
              <a:rPr lang="ko-KR" altLang="en-US" kern="10" spc="-150" dirty="0" err="1" smtClean="0">
                <a:ln w="9525">
                  <a:noFill/>
                  <a:round/>
                  <a:headEnd/>
                  <a:tailEnd/>
                </a:ln>
                <a:solidFill>
                  <a:srgbClr val="FF6600"/>
                </a:solidFill>
                <a:latin typeface="HY헤드라인M"/>
                <a:ea typeface="HY헤드라인M"/>
              </a:rPr>
              <a:t>권역별</a:t>
            </a:r>
            <a:r>
              <a:rPr lang="en-US" altLang="ko-KR" kern="10" spc="-150" dirty="0" smtClean="0">
                <a:ln w="9525">
                  <a:noFill/>
                  <a:round/>
                  <a:headEnd/>
                  <a:tailEnd/>
                </a:ln>
                <a:solidFill>
                  <a:srgbClr val="FF6600"/>
                </a:solidFill>
                <a:latin typeface="HY헤드라인M"/>
                <a:ea typeface="HY헤드라인M"/>
              </a:rPr>
              <a:t>’</a:t>
            </a:r>
            <a:r>
              <a:rPr lang="ko-KR" altLang="en-US" kern="10" spc="-150" dirty="0" smtClean="0">
                <a:ln w="9525">
                  <a:noFill/>
                  <a:round/>
                  <a:headEnd/>
                  <a:tailEnd/>
                </a:ln>
                <a:solidFill>
                  <a:srgbClr val="FF6600"/>
                </a:solidFill>
                <a:latin typeface="HY헤드라인M"/>
                <a:ea typeface="HY헤드라인M"/>
              </a:rPr>
              <a:t> 양성자 치료 센터 공급 전략</a:t>
            </a:r>
            <a:endParaRPr lang="ko-KR" altLang="en-US" kern="10" spc="-150" dirty="0">
              <a:ln w="9525">
                <a:noFill/>
                <a:round/>
                <a:headEnd/>
                <a:tailEnd/>
              </a:ln>
              <a:solidFill>
                <a:srgbClr val="FF6600"/>
              </a:solidFill>
              <a:latin typeface="HY헤드라인M"/>
              <a:ea typeface="HY헤드라인M"/>
            </a:endParaRPr>
          </a:p>
        </p:txBody>
      </p:sp>
      <p:grpSp>
        <p:nvGrpSpPr>
          <p:cNvPr id="43" name="그룹 42"/>
          <p:cNvGrpSpPr/>
          <p:nvPr/>
        </p:nvGrpSpPr>
        <p:grpSpPr>
          <a:xfrm>
            <a:off x="1259632" y="1836612"/>
            <a:ext cx="6733232" cy="179387"/>
            <a:chOff x="1259632" y="1809453"/>
            <a:chExt cx="6733232" cy="179387"/>
          </a:xfrm>
        </p:grpSpPr>
        <p:sp>
          <p:nvSpPr>
            <p:cNvPr id="34" name="WordArt 30"/>
            <p:cNvSpPr>
              <a:spLocks noChangeArrowheads="1" noChangeShapeType="1" noTextEdit="1"/>
            </p:cNvSpPr>
            <p:nvPr/>
          </p:nvSpPr>
          <p:spPr bwMode="auto">
            <a:xfrm>
              <a:off x="1259632" y="1809453"/>
              <a:ext cx="6733232" cy="1793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285750" indent="-285750" algn="ctr">
                <a:buFont typeface="Wingdings" panose="05000000000000000000" pitchFamily="2" charset="2"/>
                <a:buChar char="Ø"/>
                <a:defRPr/>
              </a:pPr>
              <a:r>
                <a:rPr lang="ko-KR" altLang="en-US" kern="10" spc="-150" dirty="0" err="1" smtClean="0">
                  <a:ln w="9525">
                    <a:noFill/>
                    <a:round/>
                    <a:headEnd/>
                    <a:tailEnd/>
                  </a:ln>
                  <a:solidFill>
                    <a:srgbClr val="808080"/>
                  </a:solidFill>
                  <a:latin typeface="HY헤드라인M"/>
                  <a:ea typeface="HY헤드라인M"/>
                </a:rPr>
                <a:t>지자체</a:t>
              </a:r>
              <a:r>
                <a:rPr lang="ko-KR" altLang="en-US" kern="10" spc="-150" dirty="0" smtClean="0">
                  <a:ln w="9525">
                    <a:noFill/>
                    <a:round/>
                    <a:headEnd/>
                    <a:tailEnd/>
                  </a:ln>
                  <a:solidFill>
                    <a:srgbClr val="808080"/>
                  </a:solidFill>
                  <a:latin typeface="HY헤드라인M"/>
                  <a:ea typeface="HY헤드라인M"/>
                </a:rPr>
                <a:t> 참여 유도 및 정치적 전략 접근이 용이                                                                </a:t>
              </a:r>
              <a:r>
                <a:rPr lang="ko-KR" altLang="en-US" kern="10" spc="-150" dirty="0" smtClean="0">
                  <a:ln w="9525">
                    <a:noFill/>
                    <a:round/>
                    <a:headEnd/>
                    <a:tailEnd/>
                  </a:ln>
                  <a:solidFill>
                    <a:srgbClr val="FF0000"/>
                  </a:solidFill>
                  <a:latin typeface="HY헤드라인M"/>
                  <a:ea typeface="HY헤드라인M"/>
                </a:rPr>
                <a:t>투자 참여</a:t>
              </a:r>
              <a:r>
                <a:rPr lang="ko-KR" altLang="en-US" kern="10" spc="-150" dirty="0" smtClean="0">
                  <a:ln w="9525">
                    <a:noFill/>
                    <a:round/>
                    <a:headEnd/>
                    <a:tailEnd/>
                  </a:ln>
                  <a:solidFill>
                    <a:srgbClr val="808080"/>
                  </a:solidFill>
                  <a:latin typeface="HY헤드라인M"/>
                  <a:ea typeface="HY헤드라인M"/>
                </a:rPr>
                <a:t>의 </a:t>
              </a:r>
              <a:r>
                <a:rPr lang="ko-KR" altLang="en-US" kern="10" spc="-150" dirty="0" smtClean="0">
                  <a:ln w="9525">
                    <a:noFill/>
                    <a:round/>
                    <a:headEnd/>
                    <a:tailEnd/>
                  </a:ln>
                  <a:solidFill>
                    <a:schemeClr val="bg1">
                      <a:lumMod val="50000"/>
                    </a:schemeClr>
                  </a:solidFill>
                  <a:latin typeface="HY헤드라인M"/>
                  <a:ea typeface="HY헤드라인M"/>
                </a:rPr>
                <a:t>현실성</a:t>
              </a:r>
              <a:r>
                <a:rPr lang="ko-KR" altLang="en-US" kern="10" spc="-150" dirty="0" smtClean="0">
                  <a:ln w="9525">
                    <a:noFill/>
                    <a:round/>
                    <a:headEnd/>
                    <a:tailEnd/>
                  </a:ln>
                  <a:solidFill>
                    <a:srgbClr val="808080"/>
                  </a:solidFill>
                  <a:latin typeface="HY헤드라인M"/>
                  <a:ea typeface="HY헤드라인M"/>
                </a:rPr>
                <a:t> 증대</a:t>
              </a:r>
              <a:endParaRPr lang="ko-KR" altLang="en-US" kern="10" spc="-150" dirty="0">
                <a:ln w="9525">
                  <a:noFill/>
                  <a:round/>
                  <a:headEnd/>
                  <a:tailEnd/>
                </a:ln>
                <a:solidFill>
                  <a:srgbClr val="808080"/>
                </a:solidFill>
                <a:latin typeface="HY헤드라인M"/>
                <a:ea typeface="HY헤드라인M"/>
              </a:endParaRPr>
            </a:p>
          </p:txBody>
        </p:sp>
        <p:cxnSp>
          <p:nvCxnSpPr>
            <p:cNvPr id="37" name="직선 화살표 연결선 36"/>
            <p:cNvCxnSpPr/>
            <p:nvPr/>
          </p:nvCxnSpPr>
          <p:spPr>
            <a:xfrm>
              <a:off x="4184957" y="1916832"/>
              <a:ext cx="2259251" cy="0"/>
            </a:xfrm>
            <a:prstGeom prst="straightConnector1">
              <a:avLst/>
            </a:prstGeom>
            <a:ln w="19050">
              <a:solidFill>
                <a:schemeClr val="accent6">
                  <a:lumMod val="75000"/>
                </a:schemeClr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그룹 41"/>
          <p:cNvGrpSpPr/>
          <p:nvPr/>
        </p:nvGrpSpPr>
        <p:grpSpPr>
          <a:xfrm>
            <a:off x="1259632" y="2097485"/>
            <a:ext cx="6733232" cy="179387"/>
            <a:chOff x="1259632" y="2070326"/>
            <a:chExt cx="6733232" cy="179387"/>
          </a:xfrm>
        </p:grpSpPr>
        <p:sp>
          <p:nvSpPr>
            <p:cNvPr id="35" name="WordArt 30"/>
            <p:cNvSpPr>
              <a:spLocks noChangeArrowheads="1" noChangeShapeType="1" noTextEdit="1"/>
            </p:cNvSpPr>
            <p:nvPr/>
          </p:nvSpPr>
          <p:spPr bwMode="auto">
            <a:xfrm>
              <a:off x="1259632" y="2070326"/>
              <a:ext cx="6733232" cy="1793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285750" indent="-285750" algn="ctr">
                <a:buFont typeface="Wingdings" panose="05000000000000000000" pitchFamily="2" charset="2"/>
                <a:buChar char="Ø"/>
                <a:defRPr/>
              </a:pPr>
              <a:r>
                <a:rPr lang="en-US" altLang="ko-KR" kern="10" spc="-150" dirty="0" smtClean="0">
                  <a:ln w="9525">
                    <a:noFill/>
                    <a:round/>
                    <a:headEnd/>
                    <a:tailEnd/>
                  </a:ln>
                  <a:solidFill>
                    <a:srgbClr val="808080"/>
                  </a:solidFill>
                  <a:latin typeface="HY헤드라인M"/>
                  <a:ea typeface="HY헤드라인M"/>
                </a:rPr>
                <a:t> </a:t>
              </a:r>
              <a:r>
                <a:rPr lang="ko-KR" altLang="en-US" kern="10" spc="-150" dirty="0" smtClean="0">
                  <a:ln w="9525">
                    <a:noFill/>
                    <a:round/>
                    <a:headEnd/>
                    <a:tailEnd/>
                  </a:ln>
                  <a:solidFill>
                    <a:srgbClr val="808080"/>
                  </a:solidFill>
                  <a:latin typeface="HY헤드라인M"/>
                  <a:ea typeface="HY헤드라인M"/>
                </a:rPr>
                <a:t>중앙의 컨트롤타워 마련 </a:t>
              </a:r>
              <a:r>
                <a:rPr lang="en-US" altLang="ko-KR" kern="10" spc="-150" dirty="0">
                  <a:ln w="9525">
                    <a:noFill/>
                    <a:round/>
                    <a:headEnd/>
                    <a:tailEnd/>
                  </a:ln>
                  <a:solidFill>
                    <a:srgbClr val="808080"/>
                  </a:solidFill>
                  <a:latin typeface="HY헤드라인M"/>
                  <a:ea typeface="HY헤드라인M"/>
                </a:rPr>
                <a:t> </a:t>
              </a:r>
              <a:r>
                <a:rPr lang="en-US" altLang="ko-KR" kern="10" spc="-150" dirty="0" smtClean="0">
                  <a:ln w="9525">
                    <a:noFill/>
                    <a:round/>
                    <a:headEnd/>
                    <a:tailEnd/>
                  </a:ln>
                  <a:solidFill>
                    <a:srgbClr val="808080"/>
                  </a:solidFill>
                  <a:latin typeface="HY헤드라인M"/>
                  <a:ea typeface="HY헤드라인M"/>
                </a:rPr>
                <a:t>     </a:t>
              </a:r>
              <a:r>
                <a:rPr lang="ko-KR" altLang="en-US" kern="10" spc="-150" dirty="0" smtClean="0">
                  <a:ln w="9525">
                    <a:noFill/>
                    <a:round/>
                    <a:headEnd/>
                    <a:tailEnd/>
                  </a:ln>
                  <a:solidFill>
                    <a:srgbClr val="808080"/>
                  </a:solidFill>
                  <a:latin typeface="HY헤드라인M"/>
                  <a:ea typeface="HY헤드라인M"/>
                </a:rPr>
                <a:t>각 센터의 운영상태 분석을 통한 </a:t>
              </a:r>
              <a:r>
                <a:rPr lang="ko-KR" altLang="en-US" kern="10" spc="-150" dirty="0" smtClean="0">
                  <a:ln w="9525">
                    <a:noFill/>
                    <a:round/>
                    <a:headEnd/>
                    <a:tailEnd/>
                  </a:ln>
                  <a:solidFill>
                    <a:srgbClr val="FF0000"/>
                  </a:solidFill>
                  <a:latin typeface="HY헤드라인M"/>
                  <a:ea typeface="HY헤드라인M"/>
                </a:rPr>
                <a:t>성능강화 피드백 시스템</a:t>
              </a:r>
              <a:r>
                <a:rPr lang="ko-KR" altLang="en-US" kern="10" spc="-150" dirty="0" smtClean="0">
                  <a:ln w="9525">
                    <a:noFill/>
                    <a:round/>
                    <a:headEnd/>
                    <a:tailEnd/>
                  </a:ln>
                  <a:solidFill>
                    <a:srgbClr val="808080"/>
                  </a:solidFill>
                  <a:latin typeface="HY헤드라인M"/>
                  <a:ea typeface="HY헤드라인M"/>
                </a:rPr>
                <a:t> 구축</a:t>
              </a:r>
              <a:r>
                <a:rPr lang="en-US" altLang="ko-KR" kern="10" spc="-150" dirty="0" smtClean="0">
                  <a:ln w="9525">
                    <a:noFill/>
                    <a:round/>
                    <a:headEnd/>
                    <a:tailEnd/>
                  </a:ln>
                  <a:solidFill>
                    <a:srgbClr val="808080"/>
                  </a:solidFill>
                  <a:latin typeface="HY헤드라인M"/>
                  <a:ea typeface="HY헤드라인M"/>
                </a:rPr>
                <a:t>, </a:t>
              </a:r>
              <a:r>
                <a:rPr lang="ko-KR" altLang="en-US" kern="10" spc="-150" dirty="0" smtClean="0">
                  <a:ln w="9525">
                    <a:noFill/>
                    <a:round/>
                    <a:headEnd/>
                    <a:tailEnd/>
                  </a:ln>
                  <a:solidFill>
                    <a:srgbClr val="FF0000"/>
                  </a:solidFill>
                  <a:latin typeface="HY헤드라인M"/>
                  <a:ea typeface="HY헤드라인M"/>
                </a:rPr>
                <a:t>연구분야 중첩 방지</a:t>
              </a:r>
              <a:endParaRPr lang="ko-KR" altLang="en-US" kern="10" spc="-150" dirty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latin typeface="HY헤드라인M"/>
                <a:ea typeface="HY헤드라인M"/>
              </a:endParaRPr>
            </a:p>
          </p:txBody>
        </p:sp>
        <p:cxnSp>
          <p:nvCxnSpPr>
            <p:cNvPr id="38" name="직선 화살표 연결선 37"/>
            <p:cNvCxnSpPr/>
            <p:nvPr/>
          </p:nvCxnSpPr>
          <p:spPr>
            <a:xfrm>
              <a:off x="2936528" y="2152850"/>
              <a:ext cx="186259" cy="0"/>
            </a:xfrm>
            <a:prstGeom prst="straightConnector1">
              <a:avLst/>
            </a:prstGeom>
            <a:ln w="19050">
              <a:solidFill>
                <a:schemeClr val="accent6">
                  <a:lumMod val="75000"/>
                </a:schemeClr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WordArt 47"/>
          <p:cNvSpPr>
            <a:spLocks noChangeArrowheads="1" noChangeShapeType="1" noTextEdit="1"/>
          </p:cNvSpPr>
          <p:nvPr/>
        </p:nvSpPr>
        <p:spPr bwMode="auto">
          <a:xfrm>
            <a:off x="4978354" y="4797152"/>
            <a:ext cx="3914126" cy="122413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ko-KR" altLang="en-US" kern="10" spc="-150" dirty="0" smtClean="0">
                <a:ln w="9525">
                  <a:noFill/>
                  <a:round/>
                  <a:headEnd/>
                  <a:tailEnd/>
                </a:ln>
                <a:solidFill>
                  <a:srgbClr val="FF6600"/>
                </a:solidFill>
                <a:latin typeface="HY헤드라인M"/>
                <a:ea typeface="HY헤드라인M"/>
              </a:rPr>
              <a:t>타 사업과의 </a:t>
            </a:r>
            <a:r>
              <a:rPr lang="ko-KR" altLang="en-US" kern="10" spc="-150" dirty="0" err="1" smtClean="0">
                <a:ln w="9525">
                  <a:noFill/>
                  <a:round/>
                  <a:headEnd/>
                  <a:tailEnd/>
                </a:ln>
                <a:solidFill>
                  <a:srgbClr val="FF6600"/>
                </a:solidFill>
                <a:latin typeface="HY헤드라인M"/>
                <a:ea typeface="HY헤드라인M"/>
              </a:rPr>
              <a:t>중복성</a:t>
            </a:r>
            <a:r>
              <a:rPr lang="ko-KR" altLang="en-US" kern="10" spc="-150" dirty="0" smtClean="0">
                <a:ln w="9525">
                  <a:noFill/>
                  <a:round/>
                  <a:headEnd/>
                  <a:tailEnd/>
                </a:ln>
                <a:solidFill>
                  <a:srgbClr val="FF6600"/>
                </a:solidFill>
                <a:latin typeface="HY헤드라인M"/>
                <a:ea typeface="HY헤드라인M"/>
              </a:rPr>
              <a:t> 방지</a:t>
            </a:r>
            <a:endParaRPr lang="en-US" altLang="ko-KR" kern="10" spc="-150" dirty="0" smtClean="0">
              <a:ln w="9525">
                <a:noFill/>
                <a:round/>
                <a:headEnd/>
                <a:tailEnd/>
              </a:ln>
              <a:solidFill>
                <a:srgbClr val="FF6600"/>
              </a:solidFill>
              <a:latin typeface="HY헤드라인M"/>
              <a:ea typeface="HY헤드라인M"/>
            </a:endParaRPr>
          </a:p>
          <a:p>
            <a:pPr algn="ctr"/>
            <a:r>
              <a:rPr lang="ko-KR" altLang="en-US" kern="10" spc="-150" dirty="0" smtClean="0">
                <a:ln w="9525">
                  <a:noFill/>
                  <a:round/>
                  <a:headEnd/>
                  <a:tailEnd/>
                </a:ln>
                <a:solidFill>
                  <a:srgbClr val="FF6600"/>
                </a:solidFill>
                <a:latin typeface="HY헤드라인M"/>
                <a:ea typeface="HY헤드라인M"/>
              </a:rPr>
              <a:t>정부차원의 관심도 상승</a:t>
            </a:r>
            <a:endParaRPr lang="en-US" altLang="ko-KR" kern="10" spc="-150" dirty="0">
              <a:ln w="9525">
                <a:noFill/>
                <a:round/>
                <a:headEnd/>
                <a:tailEnd/>
              </a:ln>
              <a:solidFill>
                <a:srgbClr val="FF6600"/>
              </a:solidFill>
              <a:latin typeface="HY헤드라인M"/>
              <a:ea typeface="HY헤드라인M"/>
            </a:endParaRPr>
          </a:p>
          <a:p>
            <a:pPr algn="ctr"/>
            <a:endParaRPr lang="en-US" altLang="ko-KR" kern="10" spc="-150" dirty="0" smtClean="0">
              <a:ln w="9525">
                <a:noFill/>
                <a:round/>
                <a:headEnd/>
                <a:tailEnd/>
              </a:ln>
              <a:solidFill>
                <a:srgbClr val="FF6600"/>
              </a:solidFill>
              <a:latin typeface="HY헤드라인M"/>
              <a:ea typeface="HY헤드라인M"/>
            </a:endParaRPr>
          </a:p>
          <a:p>
            <a:pPr algn="ctr"/>
            <a:r>
              <a:rPr lang="en-US" altLang="ko-KR" kern="10" spc="-150" dirty="0" smtClean="0">
                <a:ln w="9525">
                  <a:noFill/>
                  <a:round/>
                  <a:headEnd/>
                  <a:tailEnd/>
                </a:ln>
                <a:latin typeface="HY헤드라인M"/>
                <a:ea typeface="HY헤드라인M"/>
              </a:rPr>
              <a:t>“ </a:t>
            </a:r>
            <a:r>
              <a:rPr lang="ko-KR" altLang="en-US" u="sng" kern="10" spc="-150" dirty="0" smtClean="0">
                <a:ln w="9525">
                  <a:noFill/>
                  <a:round/>
                  <a:headEnd/>
                  <a:tailEnd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/>
                <a:ea typeface="HY헤드라인M"/>
              </a:rPr>
              <a:t>과제 실현의 신뢰도 향상 가능</a:t>
            </a:r>
            <a:r>
              <a:rPr lang="en-US" altLang="ko-KR" kern="10" spc="-150" dirty="0" smtClean="0">
                <a:ln w="9525">
                  <a:noFill/>
                  <a:round/>
                  <a:headEnd/>
                  <a:tailEnd/>
                </a:ln>
                <a:latin typeface="HY헤드라인M"/>
                <a:ea typeface="HY헤드라인M"/>
              </a:rPr>
              <a:t>”</a:t>
            </a:r>
            <a:endParaRPr lang="ko-KR" altLang="en-US" kern="10" spc="-150" dirty="0">
              <a:ln w="9525">
                <a:noFill/>
                <a:round/>
                <a:headEnd/>
                <a:tailEnd/>
              </a:ln>
              <a:latin typeface="HY헤드라인M"/>
              <a:ea typeface="HY헤드라인M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97001" y="3108552"/>
            <a:ext cx="12506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rgbClr val="FF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(AMC, SMC, SNUH, </a:t>
            </a:r>
          </a:p>
          <a:p>
            <a:r>
              <a:rPr lang="en-US" sz="800" dirty="0" smtClean="0">
                <a:solidFill>
                  <a:srgbClr val="FF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Severance, NCC, CMC)</a:t>
            </a:r>
            <a:endParaRPr lang="en-US" sz="800" dirty="0">
              <a:solidFill>
                <a:srgbClr val="FF000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49" name="AutoShape 15"/>
          <p:cNvSpPr>
            <a:spLocks noChangeArrowheads="1"/>
          </p:cNvSpPr>
          <p:nvPr/>
        </p:nvSpPr>
        <p:spPr bwMode="auto">
          <a:xfrm>
            <a:off x="5537590" y="3070059"/>
            <a:ext cx="1440160" cy="892069"/>
          </a:xfrm>
          <a:prstGeom prst="roundRect">
            <a:avLst>
              <a:gd name="adj" fmla="val 15454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39999">
                <a:schemeClr val="bg1">
                  <a:lumMod val="75000"/>
                </a:schemeClr>
              </a:gs>
              <a:gs pos="7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0" scaled="0"/>
            <a:tileRect/>
          </a:gradFill>
          <a:ln w="76200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ko-KR" altLang="en-US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장비</a:t>
            </a:r>
            <a:endParaRPr lang="en-US" altLang="ko-KR" dirty="0" smtClean="0">
              <a:effectLst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algn="ctr"/>
            <a:r>
              <a:rPr lang="ko-KR" altLang="en-US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시스</a:t>
            </a:r>
            <a:r>
              <a:rPr lang="ko-KR" altLang="en-US" dirty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템</a:t>
            </a:r>
          </a:p>
        </p:txBody>
      </p:sp>
      <p:sp>
        <p:nvSpPr>
          <p:cNvPr id="51" name="AutoShape 15"/>
          <p:cNvSpPr>
            <a:spLocks noChangeArrowheads="1"/>
          </p:cNvSpPr>
          <p:nvPr/>
        </p:nvSpPr>
        <p:spPr bwMode="auto">
          <a:xfrm>
            <a:off x="6976472" y="3079926"/>
            <a:ext cx="1440160" cy="892069"/>
          </a:xfrm>
          <a:prstGeom prst="roundRect">
            <a:avLst>
              <a:gd name="adj" fmla="val 15454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39999">
                <a:schemeClr val="bg1">
                  <a:lumMod val="75000"/>
                </a:schemeClr>
              </a:gs>
              <a:gs pos="7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 w="76200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ko-KR" altLang="en-US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유지보수</a:t>
            </a:r>
            <a:endParaRPr lang="en-US" altLang="ko-KR" dirty="0" smtClean="0">
              <a:effectLst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algn="ctr"/>
            <a:r>
              <a:rPr lang="ko-KR" altLang="en-US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인력</a:t>
            </a:r>
            <a:endParaRPr lang="ko-KR" altLang="en-US" dirty="0">
              <a:effectLst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52" name="십자형 51"/>
          <p:cNvSpPr/>
          <p:nvPr/>
        </p:nvSpPr>
        <p:spPr>
          <a:xfrm>
            <a:off x="6797938" y="3357472"/>
            <a:ext cx="360040" cy="352420"/>
          </a:xfrm>
          <a:prstGeom prst="plus">
            <a:avLst>
              <a:gd name="adj" fmla="val 3784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6037261" y="2689175"/>
            <a:ext cx="19191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 err="1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턴키</a:t>
            </a:r>
            <a:r>
              <a:rPr lang="ko-KR" altLang="en-US" sz="1400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 방식의 패키지화</a:t>
            </a:r>
            <a:endParaRPr lang="en-US" sz="14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63688" y="6063099"/>
            <a:ext cx="203132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rgbClr val="FF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* </a:t>
            </a:r>
            <a:r>
              <a:rPr lang="ko-KR" altLang="en-US" sz="900" dirty="0" smtClean="0">
                <a:solidFill>
                  <a:schemeClr val="bg1">
                    <a:lumMod val="50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예상 </a:t>
            </a:r>
            <a:r>
              <a:rPr lang="ko-KR" altLang="en-US" sz="900" dirty="0" err="1" smtClean="0">
                <a:solidFill>
                  <a:schemeClr val="bg1">
                    <a:lumMod val="50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선정지이므</a:t>
            </a:r>
            <a:r>
              <a:rPr lang="ko-KR" altLang="en-US" sz="900" dirty="0" err="1">
                <a:solidFill>
                  <a:schemeClr val="bg1">
                    <a:lumMod val="50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로</a:t>
            </a:r>
            <a:r>
              <a:rPr lang="en-US" altLang="ko-KR" sz="900" dirty="0" smtClean="0">
                <a:solidFill>
                  <a:schemeClr val="bg1">
                    <a:lumMod val="50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lang="ko-KR" altLang="en-US" sz="900" dirty="0" smtClean="0">
                <a:solidFill>
                  <a:schemeClr val="bg1">
                    <a:lumMod val="50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추후 변경 가능</a:t>
            </a:r>
            <a:endParaRPr lang="en-US" sz="900" dirty="0">
              <a:solidFill>
                <a:schemeClr val="bg1">
                  <a:lumMod val="50000"/>
                </a:schemeClr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9" name="타원 38"/>
          <p:cNvSpPr/>
          <p:nvPr/>
        </p:nvSpPr>
        <p:spPr>
          <a:xfrm>
            <a:off x="1775917" y="6124094"/>
            <a:ext cx="133759" cy="120343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63500" dist="25400" dir="13800000" sy="-23000" kx="-800400" algn="bl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41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4690" name="Object 2"/>
          <p:cNvGraphicFramePr>
            <a:graphicFrameLocks noChangeAspect="1"/>
          </p:cNvGraphicFramePr>
          <p:nvPr/>
        </p:nvGraphicFramePr>
        <p:xfrm>
          <a:off x="539750" y="260350"/>
          <a:ext cx="8001000" cy="544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02" name="Document" r:id="rId4" imgW="5660136" imgH="3855720" progId="Word.Document.8">
                  <p:embed/>
                </p:oleObj>
              </mc:Choice>
              <mc:Fallback>
                <p:oleObj name="Document" r:id="rId4" imgW="5660136" imgH="385572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260350"/>
                        <a:ext cx="8001000" cy="5448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직사각형 5"/>
          <p:cNvSpPr/>
          <p:nvPr/>
        </p:nvSpPr>
        <p:spPr>
          <a:xfrm>
            <a:off x="5364088" y="5805264"/>
            <a:ext cx="2911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 smtClean="0"/>
              <a:t>Y. </a:t>
            </a:r>
            <a:r>
              <a:rPr lang="en-US" altLang="ko-KR" b="1" dirty="0" err="1" smtClean="0"/>
              <a:t>Kadi</a:t>
            </a:r>
            <a:r>
              <a:rPr lang="en-US" altLang="ko-KR" b="1" dirty="0" smtClean="0"/>
              <a:t>  etc.  CERN report</a:t>
            </a:r>
            <a:endParaRPr lang="ko-KR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548680"/>
            <a:ext cx="8106682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4656681" y="1309100"/>
            <a:ext cx="3096344" cy="20478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Thank for Your Attention</a:t>
            </a:r>
            <a:endParaRPr lang="el-GR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5573" y="1351325"/>
            <a:ext cx="3816424" cy="45237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21" descr="sungkyunkwan university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1464177"/>
            <a:ext cx="2196244" cy="503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52120" y="2057555"/>
            <a:ext cx="1843751" cy="3984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65883" y="2570936"/>
            <a:ext cx="2016224" cy="571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Z:\Laboratory\Photo\2013년 사진\20130916. 연구실 단체 사진\의대 실험실 단체 사진-3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7668" y="3339576"/>
            <a:ext cx="4752653" cy="3167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20688"/>
            <a:ext cx="7925568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005064"/>
            <a:ext cx="7924800" cy="871736"/>
          </a:xfrm>
        </p:spPr>
        <p:txBody>
          <a:bodyPr/>
          <a:lstStyle/>
          <a:p>
            <a:r>
              <a:rPr lang="en-US" dirty="0" smtClean="0"/>
              <a:t>KIRAMS-1 &amp; KIRAMS-13 Development</a:t>
            </a:r>
            <a:endParaRPr lang="el-GR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692696"/>
            <a:ext cx="456882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User_Data\보도자료\image\cyclotron\cyclotron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564904"/>
            <a:ext cx="3873534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4572000" y="3429000"/>
            <a:ext cx="4032448" cy="1872208"/>
            <a:chOff x="1200" y="1104"/>
            <a:chExt cx="3504" cy="1235"/>
          </a:xfrm>
        </p:grpSpPr>
        <p:pic>
          <p:nvPicPr>
            <p:cNvPr id="4" name="Picture 7" descr="H_Extraction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00" y="1104"/>
              <a:ext cx="1680" cy="12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8" descr="target2002101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072" y="1104"/>
              <a:ext cx="1632" cy="1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683568" y="1556792"/>
            <a:ext cx="698477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2400" dirty="0">
                <a:ea typeface="궁서" pitchFamily="18" charset="-127"/>
              </a:rPr>
              <a:t>2000. 10  </a:t>
            </a:r>
            <a:r>
              <a:rPr lang="en-US" altLang="ko-KR" sz="2400" dirty="0" smtClean="0">
                <a:ea typeface="궁서" pitchFamily="18" charset="-127"/>
              </a:rPr>
              <a:t>The First Beam Test of  1  </a:t>
            </a:r>
            <a:r>
              <a:rPr lang="en-US" altLang="ko-KR" sz="2400" dirty="0" err="1" smtClean="0">
                <a:ea typeface="궁서" pitchFamily="18" charset="-127"/>
              </a:rPr>
              <a:t>MeV</a:t>
            </a:r>
            <a:r>
              <a:rPr lang="en-US" altLang="ko-KR" sz="2400" dirty="0" smtClean="0">
                <a:ea typeface="궁서" pitchFamily="18" charset="-127"/>
              </a:rPr>
              <a:t>  Cyclotron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4644008" y="2060848"/>
            <a:ext cx="3240360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000" dirty="0" smtClean="0">
                <a:ea typeface="궁서" pitchFamily="18" charset="-127"/>
              </a:rPr>
              <a:t>Energy  :  1  </a:t>
            </a:r>
            <a:r>
              <a:rPr lang="en-US" altLang="ko-KR" sz="2000" dirty="0" err="1" smtClean="0">
                <a:ea typeface="궁서" pitchFamily="18" charset="-127"/>
              </a:rPr>
              <a:t>MeV</a:t>
            </a:r>
            <a:endParaRPr lang="en-US" altLang="ko-KR" sz="2000" dirty="0" smtClean="0">
              <a:ea typeface="궁서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2000" dirty="0" smtClean="0">
                <a:ea typeface="궁서" pitchFamily="18" charset="-127"/>
              </a:rPr>
              <a:t>Particle : proton</a:t>
            </a:r>
            <a:endParaRPr lang="en-US" altLang="ko-KR" dirty="0" smtClean="0">
              <a:ea typeface="궁서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dirty="0" smtClean="0">
                <a:ea typeface="궁서" pitchFamily="18" charset="-127"/>
              </a:rPr>
              <a:t>Beam Current : 100 </a:t>
            </a:r>
            <a:r>
              <a:rPr lang="en-US" altLang="ko-KR" dirty="0" err="1" smtClean="0">
                <a:ea typeface="궁서" pitchFamily="18" charset="-127"/>
              </a:rPr>
              <a:t>nA</a:t>
            </a:r>
            <a:endParaRPr lang="en-US" altLang="ko-KR" dirty="0">
              <a:ea typeface="궁서" pitchFamily="18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683568" y="476672"/>
            <a:ext cx="37659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altLang="ko-KR" sz="32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</a:rPr>
              <a:t>KIRAMS-1  Cyclotron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683568" y="836712"/>
            <a:ext cx="42380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altLang="ko-KR" sz="32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</a:rPr>
              <a:t>KIRAMS-13 Cyclotron (1)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23528" y="1556792"/>
            <a:ext cx="882047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2400" dirty="0">
                <a:ea typeface="궁서" pitchFamily="18" charset="-127"/>
              </a:rPr>
              <a:t>2002.  2.   Development of 13 </a:t>
            </a:r>
            <a:r>
              <a:rPr lang="en-US" altLang="ko-KR" sz="2400" dirty="0" err="1">
                <a:ea typeface="궁서" pitchFamily="18" charset="-127"/>
              </a:rPr>
              <a:t>MeV</a:t>
            </a:r>
            <a:r>
              <a:rPr lang="en-US" altLang="ko-KR" sz="2400" dirty="0">
                <a:ea typeface="궁서" pitchFamily="18" charset="-127"/>
              </a:rPr>
              <a:t> Cyclotron for the Medical </a:t>
            </a:r>
            <a:r>
              <a:rPr lang="en-US" altLang="ko-KR" sz="2400" dirty="0" smtClean="0">
                <a:ea typeface="궁서" pitchFamily="18" charset="-127"/>
              </a:rPr>
              <a:t>Use</a:t>
            </a:r>
            <a:endParaRPr lang="en-US" altLang="ko-KR" sz="2400" dirty="0">
              <a:ea typeface="궁서" pitchFamily="18" charset="-127"/>
            </a:endParaRPr>
          </a:p>
        </p:txBody>
      </p:sp>
      <p:pic>
        <p:nvPicPr>
          <p:cNvPr id="4" name="Picture 4" descr="\\Caldata\CAL_DATA\P00057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2204864"/>
            <a:ext cx="4577684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043608" y="1916832"/>
            <a:ext cx="41148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2000" dirty="0">
                <a:ea typeface="궁서" pitchFamily="18" charset="-127"/>
              </a:rPr>
              <a:t>Beam Energy :  13 </a:t>
            </a:r>
            <a:r>
              <a:rPr lang="en-US" altLang="ko-KR" sz="2000" dirty="0" err="1">
                <a:ea typeface="궁서" pitchFamily="18" charset="-127"/>
              </a:rPr>
              <a:t>MeV</a:t>
            </a:r>
            <a:endParaRPr lang="en-US" altLang="ko-KR" sz="2000" dirty="0">
              <a:ea typeface="궁서" pitchFamily="18" charset="-127"/>
            </a:endParaRPr>
          </a:p>
          <a:p>
            <a:pPr>
              <a:spcBef>
                <a:spcPct val="50000"/>
              </a:spcBef>
            </a:pPr>
            <a:r>
              <a:rPr lang="en-US" altLang="ko-KR" sz="2000" dirty="0">
                <a:ea typeface="궁서" pitchFamily="18" charset="-127"/>
              </a:rPr>
              <a:t>Particles  </a:t>
            </a:r>
            <a:r>
              <a:rPr lang="en-US" altLang="ko-KR" sz="2000" dirty="0" smtClean="0">
                <a:ea typeface="궁서" pitchFamily="18" charset="-127"/>
              </a:rPr>
              <a:t>: Proton</a:t>
            </a:r>
            <a:endParaRPr lang="en-US" altLang="ko-KR" sz="2000" dirty="0">
              <a:ea typeface="궁서" pitchFamily="18" charset="-127"/>
            </a:endParaRPr>
          </a:p>
          <a:p>
            <a:pPr>
              <a:spcBef>
                <a:spcPct val="50000"/>
              </a:spcBef>
            </a:pPr>
            <a:r>
              <a:rPr lang="en-US" altLang="ko-KR" sz="2000" dirty="0">
                <a:ea typeface="궁서" pitchFamily="18" charset="-127"/>
              </a:rPr>
              <a:t>Beam Current : 10 ㎂</a:t>
            </a:r>
          </a:p>
        </p:txBody>
      </p:sp>
      <p:grpSp>
        <p:nvGrpSpPr>
          <p:cNvPr id="6" name="Group 40"/>
          <p:cNvGrpSpPr>
            <a:grpSpLocks/>
          </p:cNvGrpSpPr>
          <p:nvPr/>
        </p:nvGrpSpPr>
        <p:grpSpPr bwMode="auto">
          <a:xfrm>
            <a:off x="179512" y="3284984"/>
            <a:ext cx="4105275" cy="4175125"/>
            <a:chOff x="3016" y="1162"/>
            <a:chExt cx="2586" cy="2630"/>
          </a:xfrm>
        </p:grpSpPr>
        <p:pic>
          <p:nvPicPr>
            <p:cNvPr id="7" name="Picture 35" descr="cyclo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326" y="1169"/>
              <a:ext cx="2160" cy="2041"/>
            </a:xfrm>
            <a:prstGeom prst="rect">
              <a:avLst/>
            </a:prstGeom>
            <a:noFill/>
            <a:ln>
              <a:noFill/>
            </a:ln>
            <a:effectLst/>
          </p:spPr>
        </p:pic>
        <p:sp>
          <p:nvSpPr>
            <p:cNvPr id="8" name="AutoShape 36"/>
            <p:cNvSpPr>
              <a:spLocks noChangeArrowheads="1"/>
            </p:cNvSpPr>
            <p:nvPr/>
          </p:nvSpPr>
          <p:spPr bwMode="auto">
            <a:xfrm>
              <a:off x="4649" y="2341"/>
              <a:ext cx="590" cy="136"/>
            </a:xfrm>
            <a:prstGeom prst="wedgeRectCallout">
              <a:avLst>
                <a:gd name="adj1" fmla="val -57625"/>
                <a:gd name="adj2" fmla="val -113236"/>
              </a:avLst>
            </a:prstGeom>
            <a:solidFill>
              <a:schemeClr val="tx2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r>
                <a:rPr lang="en-US" altLang="ko-KR" sz="1200">
                  <a:solidFill>
                    <a:schemeClr val="bg2"/>
                  </a:solidFill>
                  <a:latin typeface="휴먼옛체" pitchFamily="18" charset="-127"/>
                  <a:ea typeface="휴먼옛체" pitchFamily="18" charset="-127"/>
                </a:rPr>
                <a:t>RF Cavity</a:t>
              </a:r>
            </a:p>
          </p:txBody>
        </p:sp>
        <p:sp>
          <p:nvSpPr>
            <p:cNvPr id="9" name="AutoShape 28"/>
            <p:cNvSpPr>
              <a:spLocks noChangeArrowheads="1"/>
            </p:cNvSpPr>
            <p:nvPr/>
          </p:nvSpPr>
          <p:spPr bwMode="auto">
            <a:xfrm>
              <a:off x="3470" y="2341"/>
              <a:ext cx="862" cy="225"/>
            </a:xfrm>
            <a:prstGeom prst="wedgeRectCallout">
              <a:avLst>
                <a:gd name="adj1" fmla="val 43736"/>
                <a:gd name="adj2" fmla="val -98000"/>
              </a:avLst>
            </a:prstGeom>
            <a:solidFill>
              <a:schemeClr val="tx2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r>
                <a:rPr lang="en-US" altLang="ko-KR" sz="1200" dirty="0">
                  <a:solidFill>
                    <a:schemeClr val="bg2"/>
                  </a:solidFill>
                  <a:latin typeface="휴먼옛체" pitchFamily="18" charset="-127"/>
                  <a:ea typeface="휴먼옛체" pitchFamily="18" charset="-127"/>
                </a:rPr>
                <a:t>Vacuum Chamber</a:t>
              </a:r>
            </a:p>
          </p:txBody>
        </p:sp>
        <p:sp>
          <p:nvSpPr>
            <p:cNvPr id="10" name="AutoShape 25"/>
            <p:cNvSpPr>
              <a:spLocks noChangeArrowheads="1"/>
            </p:cNvSpPr>
            <p:nvPr/>
          </p:nvSpPr>
          <p:spPr bwMode="auto">
            <a:xfrm>
              <a:off x="3470" y="3612"/>
              <a:ext cx="771" cy="180"/>
            </a:xfrm>
            <a:prstGeom prst="wedgeRectCallout">
              <a:avLst>
                <a:gd name="adj1" fmla="val -27949"/>
                <a:gd name="adj2" fmla="val -221667"/>
              </a:avLst>
            </a:prstGeom>
            <a:solidFill>
              <a:schemeClr val="tx2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r>
                <a:rPr lang="en-US" altLang="ko-KR" sz="1200">
                  <a:solidFill>
                    <a:schemeClr val="bg2"/>
                  </a:solidFill>
                  <a:latin typeface="휴먼옛체" pitchFamily="18" charset="-127"/>
                  <a:ea typeface="휴먼옛체" pitchFamily="18" charset="-127"/>
                </a:rPr>
                <a:t>Vacuum Pump</a:t>
              </a:r>
            </a:p>
          </p:txBody>
        </p:sp>
        <p:sp>
          <p:nvSpPr>
            <p:cNvPr id="11" name="AutoShape 27"/>
            <p:cNvSpPr>
              <a:spLocks noChangeArrowheads="1"/>
            </p:cNvSpPr>
            <p:nvPr/>
          </p:nvSpPr>
          <p:spPr bwMode="auto">
            <a:xfrm>
              <a:off x="3016" y="1616"/>
              <a:ext cx="681" cy="136"/>
            </a:xfrm>
            <a:prstGeom prst="wedgeRectCallout">
              <a:avLst>
                <a:gd name="adj1" fmla="val 78634"/>
                <a:gd name="adj2" fmla="val 150736"/>
              </a:avLst>
            </a:prstGeom>
            <a:solidFill>
              <a:schemeClr val="tx2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r>
                <a:rPr lang="en-US" altLang="ko-KR" sz="1200">
                  <a:solidFill>
                    <a:schemeClr val="bg2"/>
                  </a:solidFill>
                  <a:latin typeface="휴먼옛체" pitchFamily="18" charset="-127"/>
                  <a:ea typeface="휴먼옛체" pitchFamily="18" charset="-127"/>
                </a:rPr>
                <a:t>Ion Source</a:t>
              </a:r>
            </a:p>
          </p:txBody>
        </p:sp>
        <p:sp>
          <p:nvSpPr>
            <p:cNvPr id="12" name="AutoShape 37"/>
            <p:cNvSpPr>
              <a:spLocks noChangeArrowheads="1"/>
            </p:cNvSpPr>
            <p:nvPr/>
          </p:nvSpPr>
          <p:spPr bwMode="auto">
            <a:xfrm>
              <a:off x="3333" y="1162"/>
              <a:ext cx="590" cy="136"/>
            </a:xfrm>
            <a:prstGeom prst="wedgeRectCallout">
              <a:avLst>
                <a:gd name="adj1" fmla="val 48306"/>
                <a:gd name="adj2" fmla="val 256616"/>
              </a:avLst>
            </a:prstGeom>
            <a:solidFill>
              <a:schemeClr val="tx2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r>
                <a:rPr lang="en-US" altLang="ko-KR" sz="1200">
                  <a:solidFill>
                    <a:schemeClr val="bg2"/>
                  </a:solidFill>
                  <a:latin typeface="휴먼옛체" pitchFamily="18" charset="-127"/>
                  <a:ea typeface="휴먼옛체" pitchFamily="18" charset="-127"/>
                </a:rPr>
                <a:t>RF Dee</a:t>
              </a:r>
            </a:p>
          </p:txBody>
        </p:sp>
        <p:sp>
          <p:nvSpPr>
            <p:cNvPr id="13" name="AutoShape 38"/>
            <p:cNvSpPr>
              <a:spLocks noChangeArrowheads="1"/>
            </p:cNvSpPr>
            <p:nvPr/>
          </p:nvSpPr>
          <p:spPr bwMode="auto">
            <a:xfrm>
              <a:off x="5103" y="1797"/>
              <a:ext cx="499" cy="227"/>
            </a:xfrm>
            <a:prstGeom prst="wedgeRectCallout">
              <a:avLst>
                <a:gd name="adj1" fmla="val -71241"/>
                <a:gd name="adj2" fmla="val 26653"/>
              </a:avLst>
            </a:prstGeom>
            <a:solidFill>
              <a:schemeClr val="tx2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r>
                <a:rPr lang="en-US" altLang="ko-KR" sz="1200">
                  <a:solidFill>
                    <a:schemeClr val="bg2"/>
                  </a:solidFill>
                  <a:latin typeface="휴먼옛체" pitchFamily="18" charset="-127"/>
                  <a:ea typeface="휴먼옛체" pitchFamily="18" charset="-127"/>
                </a:rPr>
                <a:t>Return Yoke</a:t>
              </a:r>
            </a:p>
          </p:txBody>
        </p:sp>
        <p:sp>
          <p:nvSpPr>
            <p:cNvPr id="14" name="AutoShape 39"/>
            <p:cNvSpPr>
              <a:spLocks noChangeArrowheads="1"/>
            </p:cNvSpPr>
            <p:nvPr/>
          </p:nvSpPr>
          <p:spPr bwMode="auto">
            <a:xfrm>
              <a:off x="4558" y="1525"/>
              <a:ext cx="454" cy="136"/>
            </a:xfrm>
            <a:prstGeom prst="wedgeRectCallout">
              <a:avLst>
                <a:gd name="adj1" fmla="val -71588"/>
                <a:gd name="adj2" fmla="val 119116"/>
              </a:avLst>
            </a:prstGeom>
            <a:solidFill>
              <a:schemeClr val="tx2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r>
                <a:rPr lang="en-US" altLang="ko-KR" sz="1200">
                  <a:solidFill>
                    <a:schemeClr val="bg2"/>
                  </a:solidFill>
                  <a:latin typeface="휴먼옛체" pitchFamily="18" charset="-127"/>
                  <a:ea typeface="휴먼옛체" pitchFamily="18" charset="-127"/>
                </a:rPr>
                <a:t>Magnet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1334</TotalTime>
  <Words>1071</Words>
  <Application>Microsoft Office PowerPoint</Application>
  <PresentationFormat>화면 슬라이드 쇼(4:3)</PresentationFormat>
  <Paragraphs>341</Paragraphs>
  <Slides>53</Slides>
  <Notes>1</Notes>
  <HiddenSlides>0</HiddenSlides>
  <MMClips>0</MMClips>
  <ScaleCrop>false</ScaleCrop>
  <HeadingPairs>
    <vt:vector size="8" baseType="variant">
      <vt:variant>
        <vt:lpstr>사용한 글꼴</vt:lpstr>
      </vt:variant>
      <vt:variant>
        <vt:i4>18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3</vt:i4>
      </vt:variant>
      <vt:variant>
        <vt:lpstr>슬라이드 제목</vt:lpstr>
      </vt:variant>
      <vt:variant>
        <vt:i4>53</vt:i4>
      </vt:variant>
    </vt:vector>
  </HeadingPairs>
  <TitlesOfParts>
    <vt:vector size="75" baseType="lpstr">
      <vt:lpstr>AR BERKLEY</vt:lpstr>
      <vt:lpstr>Arial Unicode MS</vt:lpstr>
      <vt:lpstr>HY강B</vt:lpstr>
      <vt:lpstr>HY헤드라인M</vt:lpstr>
      <vt:lpstr>굴림</vt:lpstr>
      <vt:lpstr>궁서</vt:lpstr>
      <vt:lpstr>맑은 고딕</vt:lpstr>
      <vt:lpstr>바탕</vt:lpstr>
      <vt:lpstr>휴먼옛체</vt:lpstr>
      <vt:lpstr>휴먼편지체</vt:lpstr>
      <vt:lpstr>Arial</vt:lpstr>
      <vt:lpstr>Calibri</vt:lpstr>
      <vt:lpstr>Comic Sans MS</vt:lpstr>
      <vt:lpstr>Constantia</vt:lpstr>
      <vt:lpstr>Times New Roman</vt:lpstr>
      <vt:lpstr>Wingdings</vt:lpstr>
      <vt:lpstr>Wingdings 2</vt:lpstr>
      <vt:lpstr>Wingdings 3</vt:lpstr>
      <vt:lpstr>Paper</vt:lpstr>
      <vt:lpstr>비트맵 이미지</vt:lpstr>
      <vt:lpstr>VoloViewContainer</vt:lpstr>
      <vt:lpstr>Document</vt:lpstr>
      <vt:lpstr>Korean Cyclotrons  in  Present  and Future</vt:lpstr>
      <vt:lpstr>PowerPoint 프레젠테이션</vt:lpstr>
      <vt:lpstr>PowerPoint 프레젠테이션</vt:lpstr>
      <vt:lpstr>Korean cyclorons</vt:lpstr>
      <vt:lpstr>PowerPoint 프레젠테이션</vt:lpstr>
      <vt:lpstr>PowerPoint 프레젠테이션</vt:lpstr>
      <vt:lpstr>KIRAMS-1 &amp; KIRAMS-13 Development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KIRAMS-30  Development</vt:lpstr>
      <vt:lpstr>KIRAMS 30 – General Specifications</vt:lpstr>
      <vt:lpstr>Schedule of KIRAMS-30 Development</vt:lpstr>
      <vt:lpstr>The magnet</vt:lpstr>
      <vt:lpstr>Magnet</vt:lpstr>
      <vt:lpstr>Ion Source &amp; Injection line</vt:lpstr>
      <vt:lpstr>Central Region</vt:lpstr>
      <vt:lpstr>RF cavities</vt:lpstr>
      <vt:lpstr>PowerPoint 프레젠테이션</vt:lpstr>
      <vt:lpstr>KIRAMS-30  Cyclotron at KAERI</vt:lpstr>
      <vt:lpstr>Commissioning  </vt:lpstr>
      <vt:lpstr>SKKUCY-9  Development</vt:lpstr>
      <vt:lpstr>PowerPoint 프레젠테이션</vt:lpstr>
      <vt:lpstr>Magnet</vt:lpstr>
      <vt:lpstr>PowerPoint 프레젠테이션</vt:lpstr>
      <vt:lpstr>PowerPoint 프레젠테이션</vt:lpstr>
      <vt:lpstr>PowerPoint 프레젠테이션</vt:lpstr>
      <vt:lpstr>PowerPoint 프레젠테이션</vt:lpstr>
      <vt:lpstr>Future Plan </vt:lpstr>
      <vt:lpstr> SKKUCY 4   for NR and BNCT</vt:lpstr>
      <vt:lpstr>General Specification</vt:lpstr>
      <vt:lpstr>Cyclotron Viewing</vt:lpstr>
      <vt:lpstr>PowerPoint 프레젠테이션</vt:lpstr>
      <vt:lpstr>PowerPoint 프레젠테이션</vt:lpstr>
      <vt:lpstr>Schematic Diagram of Neutron Radiography System</vt:lpstr>
      <vt:lpstr>Comparison of X-Radiography  and Neutron Radiography</vt:lpstr>
      <vt:lpstr>Li-ion Battery Imaging by Neutron Radiography</vt:lpstr>
      <vt:lpstr>Image of Lead-Shielded Battery by Neutron Radiography</vt:lpstr>
      <vt:lpstr>Comparison of X-ray and Neutron Radiography for Electrical Drill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Thank for Your Attention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30MeV Cyclotron Center In Thailand</dc:title>
  <dc:creator>Ilias Goulas</dc:creator>
  <cp:lastModifiedBy>anme</cp:lastModifiedBy>
  <cp:revision>68</cp:revision>
  <dcterms:created xsi:type="dcterms:W3CDTF">2010-10-19T09:45:23Z</dcterms:created>
  <dcterms:modified xsi:type="dcterms:W3CDTF">2015-10-28T02:36:31Z</dcterms:modified>
</cp:coreProperties>
</file>