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1" r:id="rId1"/>
  </p:sldMasterIdLst>
  <p:notesMasterIdLst>
    <p:notesMasterId r:id="rId28"/>
  </p:notesMasterIdLst>
  <p:handoutMasterIdLst>
    <p:handoutMasterId r:id="rId29"/>
  </p:handoutMasterIdLst>
  <p:sldIdLst>
    <p:sldId id="557" r:id="rId2"/>
    <p:sldId id="575" r:id="rId3"/>
    <p:sldId id="819" r:id="rId4"/>
    <p:sldId id="786" r:id="rId5"/>
    <p:sldId id="776" r:id="rId6"/>
    <p:sldId id="780" r:id="rId7"/>
    <p:sldId id="787" r:id="rId8"/>
    <p:sldId id="792" r:id="rId9"/>
    <p:sldId id="826" r:id="rId10"/>
    <p:sldId id="828" r:id="rId11"/>
    <p:sldId id="829" r:id="rId12"/>
    <p:sldId id="830" r:id="rId13"/>
    <p:sldId id="832" r:id="rId14"/>
    <p:sldId id="808" r:id="rId15"/>
    <p:sldId id="810" r:id="rId16"/>
    <p:sldId id="811" r:id="rId17"/>
    <p:sldId id="842" r:id="rId18"/>
    <p:sldId id="844" r:id="rId19"/>
    <p:sldId id="805" r:id="rId20"/>
    <p:sldId id="802" r:id="rId21"/>
    <p:sldId id="809" r:id="rId22"/>
    <p:sldId id="847" r:id="rId23"/>
    <p:sldId id="801" r:id="rId24"/>
    <p:sldId id="806" r:id="rId25"/>
    <p:sldId id="846" r:id="rId26"/>
    <p:sldId id="812" r:id="rId27"/>
  </p:sldIdLst>
  <p:sldSz cx="9144000" cy="6858000" type="screen4x3"/>
  <p:notesSz cx="6735763" cy="986631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CC"/>
    <a:srgbClr val="1867C6"/>
    <a:srgbClr val="FFFF66"/>
    <a:srgbClr val="FF99CC"/>
    <a:srgbClr val="99CCFF"/>
    <a:srgbClr val="CCECFF"/>
    <a:srgbClr val="FFFF99"/>
    <a:srgbClr val="CCCC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735" autoAdjust="0"/>
    <p:restoredTop sz="99222" autoAdjust="0"/>
  </p:normalViewPr>
  <p:slideViewPr>
    <p:cSldViewPr snapToObjects="1">
      <p:cViewPr varScale="1">
        <p:scale>
          <a:sx n="81" d="100"/>
          <a:sy n="81" d="100"/>
        </p:scale>
        <p:origin x="-437" y="-86"/>
      </p:cViewPr>
      <p:guideLst>
        <p:guide orient="horz" pos="2160"/>
        <p:guide orient="horz" pos="4178"/>
        <p:guide orient="horz" pos="595"/>
        <p:guide pos="2880"/>
        <p:guide pos="45"/>
        <p:guide pos="5715"/>
        <p:guide pos="2812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2088" y="-86"/>
      </p:cViewPr>
      <p:guideLst>
        <p:guide orient="horz" pos="3108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754" tIns="43878" rIns="87754" bIns="43878" numCol="1" anchor="t" anchorCtr="0" compatLnSpc="1">
            <a:prstTxWarp prst="textNoShape">
              <a:avLst/>
            </a:prstTxWarp>
          </a:bodyPr>
          <a:lstStyle>
            <a:lvl1pPr defTabSz="874353" eaLnBrk="0" hangingPunct="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53" y="2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754" tIns="43878" rIns="87754" bIns="43878" numCol="1" anchor="t" anchorCtr="0" compatLnSpc="1">
            <a:prstTxWarp prst="textNoShape">
              <a:avLst/>
            </a:prstTxWarp>
          </a:bodyPr>
          <a:lstStyle>
            <a:lvl1pPr algn="r" defTabSz="874353" eaLnBrk="0" hangingPunct="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3C887D8-0800-4F66-A550-1CF9824FC64A}" type="datetimeFigureOut">
              <a:rPr lang="ko-KR" altLang="en-US"/>
              <a:pPr>
                <a:defRPr/>
              </a:pPr>
              <a:t>2015-10-22</a:t>
            </a:fld>
            <a:endParaRPr lang="en-US" altLang="ko-KR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754" tIns="43878" rIns="87754" bIns="43878" numCol="1" anchor="b" anchorCtr="0" compatLnSpc="1">
            <a:prstTxWarp prst="textNoShape">
              <a:avLst/>
            </a:prstTxWarp>
          </a:bodyPr>
          <a:lstStyle>
            <a:lvl1pPr defTabSz="874353" eaLnBrk="0" hangingPunct="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53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754" tIns="43878" rIns="87754" bIns="43878" numCol="1" anchor="b" anchorCtr="0" compatLnSpc="1">
            <a:prstTxWarp prst="textNoShape">
              <a:avLst/>
            </a:prstTxWarp>
          </a:bodyPr>
          <a:lstStyle>
            <a:lvl1pPr algn="r" defTabSz="874353" eaLnBrk="0" hangingPunct="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2DF4592-941E-4170-AC7E-B18C1409AE6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688262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40" tIns="47521" rIns="95040" bIns="47521" numCol="1" anchor="t" anchorCtr="0" compatLnSpc="1">
            <a:prstTxWarp prst="textNoShape">
              <a:avLst/>
            </a:prstTxWarp>
          </a:bodyPr>
          <a:lstStyle>
            <a:lvl1pPr defTabSz="947349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53" y="2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40" tIns="47521" rIns="95040" bIns="47521" numCol="1" anchor="t" anchorCtr="0" compatLnSpc="1">
            <a:prstTxWarp prst="textNoShape">
              <a:avLst/>
            </a:prstTxWarp>
          </a:bodyPr>
          <a:lstStyle>
            <a:lvl1pPr algn="r" defTabSz="947349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1363"/>
            <a:ext cx="4927600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1" y="4684716"/>
            <a:ext cx="5389563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40" tIns="47521" rIns="95040" bIns="475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40" tIns="47521" rIns="95040" bIns="47521" numCol="1" anchor="b" anchorCtr="0" compatLnSpc="1">
            <a:prstTxWarp prst="textNoShape">
              <a:avLst/>
            </a:prstTxWarp>
          </a:bodyPr>
          <a:lstStyle>
            <a:lvl1pPr defTabSz="947349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53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40" tIns="47521" rIns="95040" bIns="47521" numCol="1" anchor="b" anchorCtr="0" compatLnSpc="1">
            <a:prstTxWarp prst="textNoShape">
              <a:avLst/>
            </a:prstTxWarp>
          </a:bodyPr>
          <a:lstStyle>
            <a:lvl1pPr algn="r" defTabSz="947349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DCFE944E-961F-4BB3-9129-CBAF3E4BD34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5439490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51275" y="9391653"/>
            <a:ext cx="2870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994" tIns="45000" rIns="89994" bIns="45000" anchor="b"/>
          <a:lstStyle/>
          <a:p>
            <a:pPr algn="r" defTabSz="901329"/>
            <a:fld id="{601215AF-5630-4A2D-933D-4D048CABD7A5}" type="slidenum">
              <a:rPr lang="en-US" altLang="ko-KR" sz="1100">
                <a:latin typeface="Times New Roman" pitchFamily="18" charset="0"/>
                <a:ea typeface="굴림" pitchFamily="50" charset="-127"/>
              </a:rPr>
              <a:pPr algn="r" defTabSz="901329"/>
              <a:t>1</a:t>
            </a:fld>
            <a:endParaRPr lang="en-US" altLang="ko-KR" sz="1100"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7413" y="757238"/>
            <a:ext cx="4946650" cy="3709987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3" y="4692651"/>
            <a:ext cx="4905375" cy="4471988"/>
          </a:xfrm>
          <a:noFill/>
          <a:ln/>
        </p:spPr>
        <p:txBody>
          <a:bodyPr wrap="none" lIns="89994" tIns="45000" rIns="89994" bIns="45000" anchor="ctr"/>
          <a:lstStyle/>
          <a:p>
            <a:pPr eaLnBrk="1" hangingPunct="1"/>
            <a:endParaRPr lang="ko-KR" altLang="ko-KR" smtClean="0"/>
          </a:p>
        </p:txBody>
      </p:sp>
      <p:sp>
        <p:nvSpPr>
          <p:cNvPr id="2" name="바닥글 개체 틀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9C75ED6-463C-4C41-A040-ACC0631EC1C5}" type="datetime1">
              <a:rPr lang="ko-KR" altLang="en-US"/>
              <a:pPr/>
              <a:t>2015-10-22</a:t>
            </a:fld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1562E9-274F-490F-86A5-B85084181235}" type="slidenum">
              <a:rPr lang="ko-KR" altLang="en-US"/>
              <a:pPr/>
              <a:t>6</a:t>
            </a:fld>
            <a:endParaRPr lang="en-US" altLang="ko-KR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80000"/>
              </a:lnSpc>
            </a:pPr>
            <a:r>
              <a:rPr lang="en-US" altLang="ko-KR" sz="1000" dirty="0"/>
              <a:t>&lt;</a:t>
            </a:r>
            <a:r>
              <a:rPr lang="ko-KR" altLang="en-US" sz="1000" dirty="0"/>
              <a:t>안전주입계통 </a:t>
            </a:r>
            <a:r>
              <a:rPr lang="en-US" altLang="ko-KR" sz="1000" dirty="0"/>
              <a:t>(SIS)&gt;</a:t>
            </a:r>
          </a:p>
          <a:p>
            <a:pPr>
              <a:lnSpc>
                <a:spcPct val="50000"/>
              </a:lnSpc>
            </a:pPr>
            <a:r>
              <a:rPr lang="en-US" altLang="ko-KR" sz="1000" dirty="0"/>
              <a:t>  - 4 </a:t>
            </a:r>
            <a:r>
              <a:rPr lang="ko-KR" altLang="en-US" sz="1000" dirty="0"/>
              <a:t>계열 안전주입 및 원자로 압력용기 직접주입</a:t>
            </a:r>
            <a:r>
              <a:rPr lang="en-US" altLang="ko-KR" sz="1000" dirty="0"/>
              <a:t>(DVI)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ko-KR" sz="1000" dirty="0"/>
              <a:t>     4</a:t>
            </a:r>
            <a:r>
              <a:rPr lang="ko-KR" altLang="en-US" sz="1000" dirty="0"/>
              <a:t>개의 독립된 안전주입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  </a:t>
            </a:r>
            <a:r>
              <a:rPr lang="en-US" altLang="ko-KR" sz="1000" dirty="0"/>
              <a:t> </a:t>
            </a:r>
            <a:r>
              <a:rPr lang="ko-KR" altLang="en-US" sz="1000" dirty="0"/>
              <a:t>안전주입 공동 헤더</a:t>
            </a:r>
            <a:r>
              <a:rPr lang="en-US" altLang="ko-KR" sz="1000" dirty="0"/>
              <a:t>, </a:t>
            </a:r>
            <a:r>
              <a:rPr lang="ko-KR" altLang="en-US" sz="1000" dirty="0"/>
              <a:t>연결 배관</a:t>
            </a:r>
            <a:r>
              <a:rPr lang="en-US" altLang="ko-KR" sz="1000" dirty="0"/>
              <a:t>/</a:t>
            </a:r>
            <a:r>
              <a:rPr lang="ko-KR" altLang="en-US" sz="1000" dirty="0"/>
              <a:t>밸브 및 저압안전주입 펌프 제거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  </a:t>
            </a:r>
            <a:r>
              <a:rPr lang="en-US" altLang="ko-KR" sz="1000" dirty="0"/>
              <a:t> </a:t>
            </a:r>
            <a:r>
              <a:rPr lang="ko-KR" altLang="en-US" sz="1000" dirty="0" err="1"/>
              <a:t>안전주입수</a:t>
            </a:r>
            <a:r>
              <a:rPr lang="ko-KR" altLang="en-US" sz="1000" dirty="0"/>
              <a:t> </a:t>
            </a:r>
            <a:r>
              <a:rPr lang="en-US" altLang="ko-KR" sz="1000" dirty="0" err="1"/>
              <a:t>Downcomer</a:t>
            </a:r>
            <a:r>
              <a:rPr lang="ko-KR" altLang="en-US" sz="1000" dirty="0"/>
              <a:t>로 직접 주입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안전주입 </a:t>
            </a:r>
            <a:r>
              <a:rPr lang="ko-KR" altLang="en-US" sz="1000" dirty="0" err="1"/>
              <a:t>탱크내</a:t>
            </a:r>
            <a:r>
              <a:rPr lang="en-US" altLang="ko-KR" sz="1000" dirty="0"/>
              <a:t>(SIT) </a:t>
            </a:r>
            <a:r>
              <a:rPr lang="ko-KR" altLang="en-US" sz="1000" dirty="0"/>
              <a:t>유량조절장치</a:t>
            </a:r>
            <a:r>
              <a:rPr lang="en-US" altLang="ko-KR" sz="1000" dirty="0"/>
              <a:t>(FD) </a:t>
            </a:r>
            <a:r>
              <a:rPr lang="ko-KR" altLang="en-US" sz="1000" dirty="0"/>
              <a:t>설치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   </a:t>
            </a:r>
            <a:r>
              <a:rPr lang="en-US" altLang="ko-KR" sz="1000" dirty="0"/>
              <a:t>SIT</a:t>
            </a:r>
            <a:r>
              <a:rPr lang="ko-KR" altLang="en-US" sz="1000" dirty="0"/>
              <a:t>의 주입시간 최대한 연장 및 안전주입수의 효율적 이용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   </a:t>
            </a:r>
            <a:r>
              <a:rPr lang="en-US" altLang="ko-KR" sz="1000" dirty="0"/>
              <a:t>Passive Design Features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ko-KR" sz="1000" dirty="0"/>
              <a:t>  - IRWST</a:t>
            </a:r>
            <a:r>
              <a:rPr lang="ko-KR" altLang="en-US" sz="1000" dirty="0"/>
              <a:t>에 안전주입펌프 흡입 배관 연결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ko-KR" sz="1000" dirty="0"/>
              <a:t>&lt;Semi 4 Train</a:t>
            </a:r>
            <a:r>
              <a:rPr lang="ko-KR" altLang="en-US" sz="1000" dirty="0"/>
              <a:t> 살수/정지냉각계통</a:t>
            </a:r>
            <a:r>
              <a:rPr lang="en-US" altLang="ko-KR" sz="1000" dirty="0"/>
              <a:t>&gt;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1000" dirty="0"/>
              <a:t>  </a:t>
            </a:r>
            <a:r>
              <a:rPr lang="en-US" altLang="ko-KR" sz="1000" dirty="0"/>
              <a:t>-</a:t>
            </a:r>
            <a:r>
              <a:rPr lang="ko-KR" altLang="en-US" sz="1000" dirty="0"/>
              <a:t>살수펌프와 정지냉각펌프의 상호연결</a:t>
            </a:r>
          </a:p>
          <a:p>
            <a:pPr>
              <a:lnSpc>
                <a:spcPct val="180000"/>
              </a:lnSpc>
            </a:pPr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정지냉각계통 </a:t>
            </a:r>
            <a:r>
              <a:rPr lang="en-US" altLang="ko-KR" sz="1000" dirty="0"/>
              <a:t>(SCS)</a:t>
            </a:r>
          </a:p>
          <a:p>
            <a:pPr>
              <a:lnSpc>
                <a:spcPct val="180000"/>
              </a:lnSpc>
            </a:pPr>
            <a:r>
              <a:rPr lang="en-US" altLang="ko-KR" sz="1000" dirty="0"/>
              <a:t>    </a:t>
            </a:r>
            <a:r>
              <a:rPr lang="ko-KR" altLang="en-US" sz="1000" dirty="0" err="1"/>
              <a:t>격납건물</a:t>
            </a:r>
            <a:r>
              <a:rPr lang="ko-KR" altLang="en-US" sz="1000" dirty="0"/>
              <a:t> 살수펌프와 완전 호환 운전</a:t>
            </a:r>
          </a:p>
          <a:p>
            <a:pPr>
              <a:lnSpc>
                <a:spcPct val="120000"/>
              </a:lnSpc>
            </a:pPr>
            <a:r>
              <a:rPr lang="ko-KR" altLang="en-US" sz="1000" dirty="0"/>
              <a:t>    정지냉각펌프 최소 우회 </a:t>
            </a:r>
            <a:r>
              <a:rPr lang="ko-KR" altLang="en-US" sz="1000" dirty="0" err="1"/>
              <a:t>열교환기</a:t>
            </a:r>
            <a:r>
              <a:rPr lang="ko-KR" altLang="en-US" sz="1000" dirty="0"/>
              <a:t> 및 재순환 유로 구성</a:t>
            </a:r>
          </a:p>
          <a:p>
            <a:pPr>
              <a:lnSpc>
                <a:spcPct val="120000"/>
              </a:lnSpc>
            </a:pPr>
            <a:r>
              <a:rPr lang="ko-KR" altLang="en-US" sz="1000" dirty="0"/>
              <a:t>    주입 및 방출 </a:t>
            </a:r>
            <a:r>
              <a:rPr lang="ko-KR" altLang="en-US" sz="1000" dirty="0" err="1"/>
              <a:t>운전중</a:t>
            </a:r>
            <a:r>
              <a:rPr lang="ko-KR" altLang="en-US" sz="1000" dirty="0"/>
              <a:t> </a:t>
            </a:r>
            <a:r>
              <a:rPr lang="en-US" altLang="ko-KR" sz="1000" dirty="0"/>
              <a:t>IRWST </a:t>
            </a:r>
            <a:r>
              <a:rPr lang="ko-KR" altLang="en-US" sz="1000" dirty="0"/>
              <a:t>냉각 기능 수행</a:t>
            </a:r>
          </a:p>
          <a:p>
            <a:pPr>
              <a:lnSpc>
                <a:spcPct val="120000"/>
              </a:lnSpc>
            </a:pPr>
            <a:r>
              <a:rPr lang="ko-KR" altLang="en-US" sz="1000" dirty="0"/>
              <a:t> </a:t>
            </a:r>
            <a:r>
              <a:rPr lang="en-US" altLang="ko-KR" sz="1000" dirty="0"/>
              <a:t>- </a:t>
            </a:r>
            <a:r>
              <a:rPr lang="ko-KR" altLang="en-US" sz="1000" dirty="0"/>
              <a:t>살수계통</a:t>
            </a:r>
            <a:r>
              <a:rPr lang="en-US" altLang="ko-KR" sz="1000" dirty="0"/>
              <a:t>: </a:t>
            </a:r>
            <a:r>
              <a:rPr lang="ko-KR" altLang="en-US" sz="1000" dirty="0"/>
              <a:t>정지냉각 펌프와 상호대체 운전이 가능토록 설계하여 계통 신뢰도 및 </a:t>
            </a:r>
          </a:p>
          <a:p>
            <a:pPr>
              <a:lnSpc>
                <a:spcPct val="120000"/>
              </a:lnSpc>
            </a:pPr>
            <a:r>
              <a:rPr lang="ko-KR" altLang="en-US" sz="1000" dirty="0"/>
              <a:t>    안전성 향상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CC5FEE-5F4D-4EA0-ABBF-22B2B2C1A3A4}" type="datetime1">
              <a:rPr lang="ko-KR" altLang="en-US"/>
              <a:pPr/>
              <a:t>2015-10-22</a:t>
            </a:fld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01878F-5EB9-4CDE-8755-50A4088E892E}" type="slidenum">
              <a:rPr lang="ko-KR" altLang="en-US"/>
              <a:pPr/>
              <a:t>17</a:t>
            </a:fld>
            <a:endParaRPr lang="en-US" altLang="ko-KR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000" dirty="0"/>
              <a:t>&lt;</a:t>
            </a:r>
            <a:r>
              <a:rPr lang="ko-KR" altLang="en-US" sz="1000" dirty="0"/>
              <a:t>주요 안전관련계통을 </a:t>
            </a:r>
            <a:r>
              <a:rPr lang="en-US" altLang="ko-KR" sz="1000" dirty="0"/>
              <a:t>4 Train</a:t>
            </a:r>
            <a:r>
              <a:rPr lang="ko-KR" altLang="en-US" sz="1000" dirty="0"/>
              <a:t>으로 설계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안전주입계통</a:t>
            </a:r>
            <a:r>
              <a:rPr lang="en-US" altLang="ko-KR" sz="1000" dirty="0"/>
              <a:t>(SIS) </a:t>
            </a:r>
          </a:p>
          <a:p>
            <a:r>
              <a:rPr lang="en-US" altLang="ko-KR" sz="1000" dirty="0"/>
              <a:t>   - </a:t>
            </a:r>
            <a:r>
              <a:rPr lang="ko-KR" altLang="en-US" sz="1000" dirty="0"/>
              <a:t>정지냉각계통과 </a:t>
            </a:r>
            <a:r>
              <a:rPr lang="ko-KR" altLang="en-US" sz="1000" dirty="0" err="1"/>
              <a:t>격납건물살수계통</a:t>
            </a:r>
            <a:r>
              <a:rPr lang="ko-KR" altLang="en-US" sz="1000" dirty="0"/>
              <a:t> 펌프의 상호 연결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보조급수계통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Electrical Distribution System </a:t>
            </a:r>
            <a:r>
              <a:rPr lang="ko-KR" altLang="en-US" sz="1000" dirty="0"/>
              <a:t>등 </a:t>
            </a:r>
          </a:p>
          <a:p>
            <a:endParaRPr lang="en-US" altLang="ko-KR" sz="1000" dirty="0"/>
          </a:p>
          <a:p>
            <a:r>
              <a:rPr lang="en-US" altLang="ko-KR" sz="1000" dirty="0"/>
              <a:t>&lt;4 Train </a:t>
            </a:r>
            <a:r>
              <a:rPr lang="ko-KR" altLang="en-US" sz="1000" dirty="0"/>
              <a:t>안전관련계통을 효율적으로 배치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Divisional </a:t>
            </a:r>
            <a:r>
              <a:rPr lang="ko-KR" altLang="en-US" sz="1000" dirty="0"/>
              <a:t>개념을 강화한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배치 개념 도입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보조건물을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형태로 설계 </a:t>
            </a:r>
          </a:p>
          <a:p>
            <a:r>
              <a:rPr lang="ko-KR" altLang="en-US" sz="1000" dirty="0"/>
              <a:t>　</a:t>
            </a:r>
            <a:r>
              <a:rPr lang="en-US" altLang="ko-KR" sz="1000" dirty="0"/>
              <a:t>- Quadrant </a:t>
            </a:r>
            <a:r>
              <a:rPr lang="ko-KR" altLang="en-US" sz="1000" dirty="0"/>
              <a:t>배치로 안전성 및 운전</a:t>
            </a:r>
            <a:r>
              <a:rPr lang="en-US" altLang="ko-KR" sz="1000" dirty="0"/>
              <a:t>/</a:t>
            </a:r>
            <a:r>
              <a:rPr lang="ko-KR" altLang="en-US" sz="1000" dirty="0"/>
              <a:t>보수성 향상</a:t>
            </a:r>
          </a:p>
          <a:p>
            <a:r>
              <a:rPr lang="ko-KR" altLang="en-US" sz="1000" dirty="0"/>
              <a:t>   </a:t>
            </a:r>
            <a:r>
              <a:rPr lang="en-US" altLang="ko-KR" sz="1000" dirty="0"/>
              <a:t>- </a:t>
            </a:r>
            <a:r>
              <a:rPr lang="ko-KR" altLang="en-US" sz="1000" dirty="0"/>
              <a:t>화재</a:t>
            </a:r>
            <a:r>
              <a:rPr lang="en-US" altLang="ko-KR" sz="1000" dirty="0"/>
              <a:t>, </a:t>
            </a:r>
            <a:r>
              <a:rPr lang="ko-KR" altLang="en-US" sz="1000" dirty="0"/>
              <a:t>침수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비산물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고에너지배관</a:t>
            </a:r>
            <a:r>
              <a:rPr lang="ko-KR" altLang="en-US" sz="1000" dirty="0"/>
              <a:t> </a:t>
            </a:r>
            <a:r>
              <a:rPr lang="ko-KR" altLang="en-US" sz="1000" dirty="0" err="1"/>
              <a:t>파단시</a:t>
            </a:r>
            <a:r>
              <a:rPr lang="ko-KR" altLang="en-US" sz="1000" dirty="0"/>
              <a:t> </a:t>
            </a:r>
            <a:r>
              <a:rPr lang="en-US" altLang="ko-KR" sz="1000" dirty="0"/>
              <a:t>4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중 </a:t>
            </a:r>
            <a:r>
              <a:rPr lang="en-US" altLang="ko-KR" sz="1000" dirty="0"/>
              <a:t>1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만이 상실되므로</a:t>
            </a:r>
          </a:p>
          <a:p>
            <a:r>
              <a:rPr lang="ko-KR" altLang="en-US" sz="1000" dirty="0"/>
              <a:t>     기존호기에 비해 재해방호 능력이 향상되어 안전성이 크게 증가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CC5FEE-5F4D-4EA0-ABBF-22B2B2C1A3A4}" type="datetime1">
              <a:rPr lang="ko-KR" altLang="en-US"/>
              <a:pPr/>
              <a:t>2015-10-22</a:t>
            </a:fld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01878F-5EB9-4CDE-8755-50A4088E892E}" type="slidenum">
              <a:rPr lang="ko-KR" altLang="en-US"/>
              <a:pPr/>
              <a:t>18</a:t>
            </a:fld>
            <a:endParaRPr lang="en-US" altLang="ko-KR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000" dirty="0"/>
              <a:t>&lt;</a:t>
            </a:r>
            <a:r>
              <a:rPr lang="ko-KR" altLang="en-US" sz="1000" dirty="0"/>
              <a:t>주요 안전관련계통을 </a:t>
            </a:r>
            <a:r>
              <a:rPr lang="en-US" altLang="ko-KR" sz="1000" dirty="0"/>
              <a:t>4 Train</a:t>
            </a:r>
            <a:r>
              <a:rPr lang="ko-KR" altLang="en-US" sz="1000" dirty="0"/>
              <a:t>으로 설계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안전주입계통</a:t>
            </a:r>
            <a:r>
              <a:rPr lang="en-US" altLang="ko-KR" sz="1000" dirty="0"/>
              <a:t>(SIS) </a:t>
            </a:r>
          </a:p>
          <a:p>
            <a:r>
              <a:rPr lang="en-US" altLang="ko-KR" sz="1000" dirty="0"/>
              <a:t>   - </a:t>
            </a:r>
            <a:r>
              <a:rPr lang="ko-KR" altLang="en-US" sz="1000" dirty="0"/>
              <a:t>정지냉각계통과 </a:t>
            </a:r>
            <a:r>
              <a:rPr lang="ko-KR" altLang="en-US" sz="1000" dirty="0" err="1"/>
              <a:t>격납건물살수계통</a:t>
            </a:r>
            <a:r>
              <a:rPr lang="ko-KR" altLang="en-US" sz="1000" dirty="0"/>
              <a:t> 펌프의 상호 연결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보조급수계통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Electrical Distribution System </a:t>
            </a:r>
            <a:r>
              <a:rPr lang="ko-KR" altLang="en-US" sz="1000" dirty="0"/>
              <a:t>등 </a:t>
            </a:r>
          </a:p>
          <a:p>
            <a:endParaRPr lang="en-US" altLang="ko-KR" sz="1000" dirty="0"/>
          </a:p>
          <a:p>
            <a:r>
              <a:rPr lang="en-US" altLang="ko-KR" sz="1000" dirty="0"/>
              <a:t>&lt;4 Train </a:t>
            </a:r>
            <a:r>
              <a:rPr lang="ko-KR" altLang="en-US" sz="1000" dirty="0"/>
              <a:t>안전관련계통을 효율적으로 배치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Divisional </a:t>
            </a:r>
            <a:r>
              <a:rPr lang="ko-KR" altLang="en-US" sz="1000" dirty="0"/>
              <a:t>개념을 강화한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배치 개념 도입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보조건물을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형태로 설계 </a:t>
            </a:r>
          </a:p>
          <a:p>
            <a:r>
              <a:rPr lang="ko-KR" altLang="en-US" sz="1000" dirty="0"/>
              <a:t>　</a:t>
            </a:r>
            <a:r>
              <a:rPr lang="en-US" altLang="ko-KR" sz="1000" dirty="0"/>
              <a:t>- Quadrant </a:t>
            </a:r>
            <a:r>
              <a:rPr lang="ko-KR" altLang="en-US" sz="1000" dirty="0"/>
              <a:t>배치로 안전성 및 운전</a:t>
            </a:r>
            <a:r>
              <a:rPr lang="en-US" altLang="ko-KR" sz="1000" dirty="0"/>
              <a:t>/</a:t>
            </a:r>
            <a:r>
              <a:rPr lang="ko-KR" altLang="en-US" sz="1000" dirty="0"/>
              <a:t>보수성 향상</a:t>
            </a:r>
          </a:p>
          <a:p>
            <a:r>
              <a:rPr lang="ko-KR" altLang="en-US" sz="1000" dirty="0"/>
              <a:t>   </a:t>
            </a:r>
            <a:r>
              <a:rPr lang="en-US" altLang="ko-KR" sz="1000" dirty="0"/>
              <a:t>- </a:t>
            </a:r>
            <a:r>
              <a:rPr lang="ko-KR" altLang="en-US" sz="1000" dirty="0"/>
              <a:t>화재</a:t>
            </a:r>
            <a:r>
              <a:rPr lang="en-US" altLang="ko-KR" sz="1000" dirty="0"/>
              <a:t>, </a:t>
            </a:r>
            <a:r>
              <a:rPr lang="ko-KR" altLang="en-US" sz="1000" dirty="0"/>
              <a:t>침수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비산물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고에너지배관</a:t>
            </a:r>
            <a:r>
              <a:rPr lang="ko-KR" altLang="en-US" sz="1000" dirty="0"/>
              <a:t> </a:t>
            </a:r>
            <a:r>
              <a:rPr lang="ko-KR" altLang="en-US" sz="1000" dirty="0" err="1"/>
              <a:t>파단시</a:t>
            </a:r>
            <a:r>
              <a:rPr lang="ko-KR" altLang="en-US" sz="1000" dirty="0"/>
              <a:t> </a:t>
            </a:r>
            <a:r>
              <a:rPr lang="en-US" altLang="ko-KR" sz="1000" dirty="0"/>
              <a:t>4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중 </a:t>
            </a:r>
            <a:r>
              <a:rPr lang="en-US" altLang="ko-KR" sz="1000" dirty="0"/>
              <a:t>1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만이 상실되므로</a:t>
            </a:r>
          </a:p>
          <a:p>
            <a:r>
              <a:rPr lang="ko-KR" altLang="en-US" sz="1000" dirty="0"/>
              <a:t>     기존호기에 비해 재해방호 능력이 향상되어 안전성이 크게 증가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CFE944E-961F-4BB3-9129-CBAF3E4BD34E}" type="slidenum">
              <a:rPr lang="en-US" altLang="ko-KR" smtClean="0"/>
              <a:pPr>
                <a:defRPr/>
              </a:pPr>
              <a:t>22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92689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80DE4D4-224C-4007-A69C-78D9034D884A}" type="datetime1">
              <a:rPr lang="ko-KR" altLang="en-US"/>
              <a:pPr/>
              <a:t>2015-10-22</a:t>
            </a:fld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EF8ECB-3381-4D82-A6DA-3B5B3165E062}" type="slidenum">
              <a:rPr lang="ko-KR" altLang="en-US"/>
              <a:pPr/>
              <a:t>23</a:t>
            </a:fld>
            <a:endParaRPr lang="en-US" altLang="ko-KR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000" dirty="0"/>
              <a:t>&lt;</a:t>
            </a:r>
            <a:r>
              <a:rPr lang="ko-KR" altLang="en-US" sz="1000" dirty="0"/>
              <a:t>내진해석</a:t>
            </a:r>
            <a:r>
              <a:rPr lang="en-US" altLang="ko-KR" sz="1000" dirty="0"/>
              <a:t>&gt;</a:t>
            </a:r>
          </a:p>
          <a:p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최대지반가속도</a:t>
            </a:r>
            <a:r>
              <a:rPr lang="en-US" altLang="ko-KR" sz="1000" dirty="0"/>
              <a:t>(SSE) : 0.3 g</a:t>
            </a:r>
          </a:p>
          <a:p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설계 지반응답스펙트럼 </a:t>
            </a:r>
            <a:r>
              <a:rPr lang="en-US" altLang="ko-KR" sz="1000" dirty="0"/>
              <a:t>: R.G 1.60</a:t>
            </a:r>
            <a:r>
              <a:rPr lang="ko-KR" altLang="en-US" sz="1000" dirty="0"/>
              <a:t>의 </a:t>
            </a:r>
            <a:r>
              <a:rPr lang="en-US" altLang="ko-KR" sz="1000" dirty="0"/>
              <a:t>High Frequency </a:t>
            </a:r>
            <a:r>
              <a:rPr lang="ko-KR" altLang="en-US" sz="1000" dirty="0"/>
              <a:t>영역을 보완한  </a:t>
            </a:r>
            <a:r>
              <a:rPr lang="en-US" altLang="ko-KR" sz="1000" dirty="0"/>
              <a:t>CMS1+ </a:t>
            </a:r>
            <a:r>
              <a:rPr lang="ko-KR" altLang="en-US" sz="1000" dirty="0"/>
              <a:t>지반응답스펙트럼 적용</a:t>
            </a:r>
          </a:p>
          <a:p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운전기준지진은 안전정지지진의 </a:t>
            </a:r>
            <a:r>
              <a:rPr lang="en-US" altLang="ko-KR" sz="1000" dirty="0"/>
              <a:t>1/3 </a:t>
            </a:r>
            <a:r>
              <a:rPr lang="ko-KR" altLang="en-US" sz="1000" dirty="0"/>
              <a:t>이하로서 구조설계에서 제거</a:t>
            </a:r>
          </a:p>
          <a:p>
            <a:r>
              <a:rPr lang="ko-KR" altLang="en-US" sz="1000" dirty="0"/>
              <a:t>  </a:t>
            </a:r>
            <a:r>
              <a:rPr lang="en-US" altLang="ko-KR" sz="1000" dirty="0"/>
              <a:t>- </a:t>
            </a:r>
            <a:r>
              <a:rPr lang="ko-KR" altLang="en-US" sz="1000" dirty="0"/>
              <a:t>신고리 </a:t>
            </a:r>
            <a:r>
              <a:rPr lang="en-US" altLang="ko-KR" sz="1000" dirty="0"/>
              <a:t>3,4</a:t>
            </a:r>
            <a:r>
              <a:rPr lang="ko-KR" altLang="en-US" sz="1000" dirty="0"/>
              <a:t>호기 부지특성을 고려하여 </a:t>
            </a:r>
            <a:r>
              <a:rPr lang="ko-KR" altLang="en-US" sz="1000" dirty="0" err="1"/>
              <a:t>경암</a:t>
            </a:r>
            <a:r>
              <a:rPr lang="ko-KR" altLang="en-US" sz="1000" dirty="0"/>
              <a:t> 기준 해석</a:t>
            </a:r>
          </a:p>
          <a:p>
            <a:r>
              <a:rPr lang="ko-KR" altLang="en-US" sz="1000" dirty="0"/>
              <a:t>    단</a:t>
            </a:r>
            <a:r>
              <a:rPr lang="en-US" altLang="ko-KR" sz="1000" dirty="0"/>
              <a:t>, </a:t>
            </a:r>
            <a:r>
              <a:rPr lang="ko-KR" altLang="en-US" sz="1000" dirty="0"/>
              <a:t>지반 조건이 고정기초 요건을 만족시키지 못할 경우</a:t>
            </a:r>
            <a:r>
              <a:rPr lang="en-US" altLang="ko-KR" sz="1000" dirty="0"/>
              <a:t>, </a:t>
            </a:r>
            <a:r>
              <a:rPr lang="ko-KR" altLang="en-US" sz="1000" dirty="0"/>
              <a:t>지반</a:t>
            </a:r>
            <a:r>
              <a:rPr lang="en-US" altLang="ko-KR" sz="1000" dirty="0"/>
              <a:t>-</a:t>
            </a:r>
            <a:r>
              <a:rPr lang="ko-KR" altLang="en-US" sz="1000" dirty="0"/>
              <a:t>구조물 </a:t>
            </a:r>
          </a:p>
          <a:p>
            <a:r>
              <a:rPr lang="ko-KR" altLang="en-US" sz="1000" dirty="0"/>
              <a:t>    상호작용해석 </a:t>
            </a:r>
            <a:r>
              <a:rPr lang="en-US" altLang="ko-KR" sz="1000" dirty="0"/>
              <a:t>(Soil-Structure Interaction Analysis) </a:t>
            </a:r>
            <a:r>
              <a:rPr lang="ko-KR" altLang="en-US" sz="1000" dirty="0"/>
              <a:t>수행</a:t>
            </a:r>
          </a:p>
          <a:p>
            <a:endParaRPr lang="ko-KR" altLang="en-US" sz="10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CC5FEE-5F4D-4EA0-ABBF-22B2B2C1A3A4}" type="datetime1">
              <a:rPr lang="ko-KR" altLang="en-US"/>
              <a:pPr/>
              <a:t>2015-10-22</a:t>
            </a:fld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01878F-5EB9-4CDE-8755-50A4088E892E}" type="slidenum">
              <a:rPr lang="ko-KR" altLang="en-US"/>
              <a:pPr/>
              <a:t>24</a:t>
            </a:fld>
            <a:endParaRPr lang="en-US" altLang="ko-KR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000" dirty="0"/>
              <a:t>&lt;</a:t>
            </a:r>
            <a:r>
              <a:rPr lang="ko-KR" altLang="en-US" sz="1000" dirty="0"/>
              <a:t>주요 안전관련계통을 </a:t>
            </a:r>
            <a:r>
              <a:rPr lang="en-US" altLang="ko-KR" sz="1000" dirty="0"/>
              <a:t>4 Train</a:t>
            </a:r>
            <a:r>
              <a:rPr lang="ko-KR" altLang="en-US" sz="1000" dirty="0"/>
              <a:t>으로 설계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안전주입계통</a:t>
            </a:r>
            <a:r>
              <a:rPr lang="en-US" altLang="ko-KR" sz="1000" dirty="0"/>
              <a:t>(SIS) </a:t>
            </a:r>
          </a:p>
          <a:p>
            <a:r>
              <a:rPr lang="en-US" altLang="ko-KR" sz="1000" dirty="0"/>
              <a:t>   - </a:t>
            </a:r>
            <a:r>
              <a:rPr lang="ko-KR" altLang="en-US" sz="1000" dirty="0"/>
              <a:t>정지냉각계통과 </a:t>
            </a:r>
            <a:r>
              <a:rPr lang="ko-KR" altLang="en-US" sz="1000" dirty="0" err="1"/>
              <a:t>격납건물살수계통</a:t>
            </a:r>
            <a:r>
              <a:rPr lang="ko-KR" altLang="en-US" sz="1000" dirty="0"/>
              <a:t> 펌프의 상호 연결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보조급수계통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Electrical Distribution System </a:t>
            </a:r>
            <a:r>
              <a:rPr lang="ko-KR" altLang="en-US" sz="1000" dirty="0"/>
              <a:t>등 </a:t>
            </a:r>
          </a:p>
          <a:p>
            <a:endParaRPr lang="en-US" altLang="ko-KR" sz="1000" dirty="0"/>
          </a:p>
          <a:p>
            <a:r>
              <a:rPr lang="en-US" altLang="ko-KR" sz="1000" dirty="0"/>
              <a:t>&lt;4 Train </a:t>
            </a:r>
            <a:r>
              <a:rPr lang="ko-KR" altLang="en-US" sz="1000" dirty="0"/>
              <a:t>안전관련계통을 효율적으로 배치</a:t>
            </a:r>
            <a:r>
              <a:rPr lang="en-US" altLang="ko-KR" sz="1000" dirty="0"/>
              <a:t>&gt;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Divisional </a:t>
            </a:r>
            <a:r>
              <a:rPr lang="ko-KR" altLang="en-US" sz="1000" dirty="0"/>
              <a:t>개념을 강화한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배치 개념 도입 </a:t>
            </a:r>
          </a:p>
          <a:p>
            <a:r>
              <a:rPr lang="ko-KR" altLang="en-US" sz="1000" dirty="0"/>
              <a:t>   </a:t>
            </a:r>
            <a:r>
              <a:rPr lang="en-US" altLang="ko-KR" sz="1000" dirty="0"/>
              <a:t>- </a:t>
            </a:r>
            <a:r>
              <a:rPr lang="ko-KR" altLang="en-US" sz="1000" dirty="0"/>
              <a:t>보조건물을 </a:t>
            </a:r>
            <a:r>
              <a:rPr lang="en-US" altLang="ko-KR" sz="1000" dirty="0"/>
              <a:t>Quadrant </a:t>
            </a:r>
            <a:r>
              <a:rPr lang="ko-KR" altLang="en-US" sz="1000" dirty="0"/>
              <a:t>형태로 설계 </a:t>
            </a:r>
          </a:p>
          <a:p>
            <a:r>
              <a:rPr lang="ko-KR" altLang="en-US" sz="1000" dirty="0"/>
              <a:t>　</a:t>
            </a:r>
            <a:r>
              <a:rPr lang="en-US" altLang="ko-KR" sz="1000" dirty="0"/>
              <a:t>- Quadrant </a:t>
            </a:r>
            <a:r>
              <a:rPr lang="ko-KR" altLang="en-US" sz="1000" dirty="0"/>
              <a:t>배치로 안전성 및 운전</a:t>
            </a:r>
            <a:r>
              <a:rPr lang="en-US" altLang="ko-KR" sz="1000" dirty="0"/>
              <a:t>/</a:t>
            </a:r>
            <a:r>
              <a:rPr lang="ko-KR" altLang="en-US" sz="1000" dirty="0"/>
              <a:t>보수성 향상</a:t>
            </a:r>
          </a:p>
          <a:p>
            <a:r>
              <a:rPr lang="ko-KR" altLang="en-US" sz="1000" dirty="0"/>
              <a:t>   </a:t>
            </a:r>
            <a:r>
              <a:rPr lang="en-US" altLang="ko-KR" sz="1000" dirty="0"/>
              <a:t>- </a:t>
            </a:r>
            <a:r>
              <a:rPr lang="ko-KR" altLang="en-US" sz="1000" dirty="0"/>
              <a:t>화재</a:t>
            </a:r>
            <a:r>
              <a:rPr lang="en-US" altLang="ko-KR" sz="1000" dirty="0"/>
              <a:t>, </a:t>
            </a:r>
            <a:r>
              <a:rPr lang="ko-KR" altLang="en-US" sz="1000" dirty="0"/>
              <a:t>침수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비산물</a:t>
            </a:r>
            <a:r>
              <a:rPr lang="en-US" altLang="ko-KR" sz="1000" dirty="0"/>
              <a:t>, </a:t>
            </a:r>
            <a:r>
              <a:rPr lang="ko-KR" altLang="en-US" sz="1000" dirty="0" err="1"/>
              <a:t>고에너지배관</a:t>
            </a:r>
            <a:r>
              <a:rPr lang="ko-KR" altLang="en-US" sz="1000" dirty="0"/>
              <a:t> </a:t>
            </a:r>
            <a:r>
              <a:rPr lang="ko-KR" altLang="en-US" sz="1000" dirty="0" err="1"/>
              <a:t>파단시</a:t>
            </a:r>
            <a:r>
              <a:rPr lang="ko-KR" altLang="en-US" sz="1000" dirty="0"/>
              <a:t> </a:t>
            </a:r>
            <a:r>
              <a:rPr lang="en-US" altLang="ko-KR" sz="1000" dirty="0"/>
              <a:t>4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중 </a:t>
            </a:r>
            <a:r>
              <a:rPr lang="en-US" altLang="ko-KR" sz="1000" dirty="0"/>
              <a:t>1</a:t>
            </a:r>
            <a:r>
              <a:rPr lang="ko-KR" altLang="en-US" sz="1000" dirty="0" err="1"/>
              <a:t>분면</a:t>
            </a:r>
            <a:r>
              <a:rPr lang="ko-KR" altLang="en-US" sz="1000" dirty="0"/>
              <a:t> 만이 상실되므로</a:t>
            </a:r>
          </a:p>
          <a:p>
            <a:r>
              <a:rPr lang="ko-KR" altLang="en-US" sz="1000" dirty="0"/>
              <a:t>     기존호기에 비해 재해방호 능력이 향상되어 안전성이 크게 증가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909462">
              <a:defRPr/>
            </a:pPr>
            <a:r>
              <a:rPr lang="en-US" altLang="ko-KR" dirty="0"/>
              <a:t>SFR: </a:t>
            </a:r>
            <a:r>
              <a:rPr lang="ko-KR" altLang="en-US" dirty="0"/>
              <a:t>중대사고가 발생할 경우</a:t>
            </a:r>
            <a:r>
              <a:rPr lang="en-US" altLang="ko-KR" dirty="0"/>
              <a:t>, </a:t>
            </a:r>
            <a:r>
              <a:rPr lang="ko-KR" altLang="en-US" dirty="0"/>
              <a:t>외부 공기를 유입하여 원자로보호용기 외벽을 냉각</a:t>
            </a:r>
            <a:r>
              <a:rPr lang="en-US" altLang="ko-KR" dirty="0"/>
              <a:t>(</a:t>
            </a:r>
            <a:r>
              <a:rPr lang="ko-KR" altLang="en-US" dirty="0"/>
              <a:t>즉</a:t>
            </a:r>
            <a:r>
              <a:rPr lang="en-US" altLang="ko-KR" dirty="0"/>
              <a:t>, </a:t>
            </a:r>
            <a:r>
              <a:rPr lang="ko-KR" altLang="en-US" dirty="0" err="1"/>
              <a:t>노심용융물을</a:t>
            </a:r>
            <a:r>
              <a:rPr lang="ko-KR" altLang="en-US" dirty="0"/>
              <a:t> 냉각하여 </a:t>
            </a:r>
            <a:r>
              <a:rPr lang="ko-KR" altLang="en-US" dirty="0" err="1"/>
              <a:t>노내에</a:t>
            </a:r>
            <a:r>
              <a:rPr lang="ko-KR" altLang="en-US" dirty="0"/>
              <a:t> 억류시킴</a:t>
            </a:r>
            <a:r>
              <a:rPr lang="en-US" altLang="ko-KR" dirty="0"/>
              <a:t>)</a:t>
            </a:r>
            <a:r>
              <a:rPr lang="ko-KR" altLang="en-US" dirty="0"/>
              <a:t>하여 </a:t>
            </a:r>
            <a:r>
              <a:rPr lang="ko-KR" altLang="en-US" dirty="0" err="1"/>
              <a:t>격납구조물의</a:t>
            </a:r>
            <a:r>
              <a:rPr lang="ko-KR" altLang="en-US" dirty="0"/>
              <a:t> 건전성을 유지함과 동시에 방사성 물질의 외부 방출을 충분히 억제하도록 설계</a:t>
            </a:r>
          </a:p>
          <a:p>
            <a:endParaRPr lang="en-US" altLang="ko-KR" dirty="0"/>
          </a:p>
          <a:p>
            <a:r>
              <a:rPr lang="en-US" altLang="ko-KR" dirty="0"/>
              <a:t>&lt;</a:t>
            </a:r>
            <a:r>
              <a:rPr lang="ko-KR" altLang="en-US" dirty="0"/>
              <a:t>규제 및 설계요건</a:t>
            </a:r>
            <a:r>
              <a:rPr lang="en-US" altLang="ko-KR" dirty="0"/>
              <a:t>&gt;  10CFR50.34(f), SECY93-087, </a:t>
            </a:r>
            <a:r>
              <a:rPr lang="ko-KR" altLang="en-US" dirty="0"/>
              <a:t>사업자요건</a:t>
            </a:r>
            <a:endParaRPr lang="en-US" altLang="ko-KR" dirty="0"/>
          </a:p>
          <a:p>
            <a:r>
              <a:rPr lang="en-US" altLang="ko-KR" dirty="0"/>
              <a:t>&lt;</a:t>
            </a:r>
            <a:r>
              <a:rPr lang="ko-KR" altLang="en-US" dirty="0"/>
              <a:t>원자로건물 건전성 설계</a:t>
            </a:r>
            <a:r>
              <a:rPr lang="en-US" altLang="ko-KR" dirty="0"/>
              <a:t>&gt; </a:t>
            </a:r>
            <a:r>
              <a:rPr lang="ko-KR" altLang="en-US" dirty="0"/>
              <a:t>중대사고시 </a:t>
            </a:r>
            <a:r>
              <a:rPr lang="ko-KR" altLang="en-US" dirty="0" err="1"/>
              <a:t>격납건물</a:t>
            </a:r>
            <a:r>
              <a:rPr lang="ko-KR" altLang="en-US" dirty="0"/>
              <a:t> 하중이 </a:t>
            </a:r>
            <a:r>
              <a:rPr lang="ko-KR" altLang="en-US" dirty="0" err="1"/>
              <a:t>노심손상후</a:t>
            </a:r>
            <a:r>
              <a:rPr lang="ko-KR" altLang="en-US" dirty="0"/>
              <a:t>  24시간동안 </a:t>
            </a:r>
            <a:r>
              <a:rPr lang="en-US" altLang="ko-KR" dirty="0"/>
              <a:t>ASME FLC</a:t>
            </a:r>
            <a:r>
              <a:rPr lang="ko-KR" altLang="en-US" dirty="0"/>
              <a:t>을 초과하지 않도록  설계</a:t>
            </a:r>
          </a:p>
          <a:p>
            <a:r>
              <a:rPr lang="ko-KR" altLang="en-US" dirty="0" err="1"/>
              <a:t>노심손상후</a:t>
            </a:r>
            <a:r>
              <a:rPr lang="ko-KR" altLang="en-US" dirty="0"/>
              <a:t>  </a:t>
            </a:r>
            <a:r>
              <a:rPr lang="en-US" altLang="ko-KR" dirty="0"/>
              <a:t>24</a:t>
            </a:r>
            <a:r>
              <a:rPr lang="ko-KR" altLang="en-US" dirty="0" err="1"/>
              <a:t>시간동안</a:t>
            </a:r>
            <a:r>
              <a:rPr lang="ko-KR" altLang="en-US" dirty="0"/>
              <a:t> 원자로건물 하중 </a:t>
            </a:r>
            <a:r>
              <a:rPr lang="en-US" altLang="ko-KR" dirty="0"/>
              <a:t>: FLC 123.7 </a:t>
            </a:r>
            <a:r>
              <a:rPr lang="en-US" altLang="ko-KR" dirty="0" err="1"/>
              <a:t>psia</a:t>
            </a:r>
            <a:r>
              <a:rPr lang="en-US" altLang="ko-KR" dirty="0"/>
              <a:t> </a:t>
            </a:r>
          </a:p>
          <a:p>
            <a:r>
              <a:rPr lang="ko-KR" altLang="en-US" dirty="0"/>
              <a:t>100% </a:t>
            </a:r>
            <a:r>
              <a:rPr lang="en-US" altLang="ko-KR" dirty="0"/>
              <a:t>MWR </a:t>
            </a:r>
            <a:r>
              <a:rPr lang="ko-KR" altLang="en-US" dirty="0"/>
              <a:t>고려 수소연소 (</a:t>
            </a:r>
            <a:r>
              <a:rPr lang="en-US" altLang="ko-KR" dirty="0"/>
              <a:t>AICC) </a:t>
            </a:r>
            <a:r>
              <a:rPr lang="ko-KR" altLang="en-US" dirty="0"/>
              <a:t>하중 : 118 </a:t>
            </a:r>
            <a:r>
              <a:rPr lang="en-US" altLang="ko-KR" dirty="0" err="1"/>
              <a:t>psia</a:t>
            </a:r>
            <a:r>
              <a:rPr lang="en-US" altLang="ko-KR" dirty="0"/>
              <a:t>, DCH </a:t>
            </a:r>
            <a:r>
              <a:rPr lang="ko-KR" altLang="en-US" dirty="0"/>
              <a:t>하중 : 106 </a:t>
            </a:r>
            <a:r>
              <a:rPr lang="en-US" altLang="ko-KR" dirty="0" err="1"/>
              <a:t>psia</a:t>
            </a:r>
            <a:endParaRPr lang="en-US" altLang="ko-KR" dirty="0"/>
          </a:p>
          <a:p>
            <a:r>
              <a:rPr lang="ko-KR" altLang="en-US" dirty="0"/>
              <a:t>증기스파이크 하중 : 116 </a:t>
            </a:r>
            <a:r>
              <a:rPr lang="en-US" altLang="ko-KR" dirty="0" err="1"/>
              <a:t>psia</a:t>
            </a:r>
            <a:r>
              <a:rPr lang="en-US" altLang="ko-KR" dirty="0"/>
              <a:t>, </a:t>
            </a:r>
            <a:r>
              <a:rPr lang="ko-KR" altLang="en-US" dirty="0"/>
              <a:t>중대사고 </a:t>
            </a:r>
            <a:r>
              <a:rPr lang="ko-KR" altLang="en-US" dirty="0" err="1"/>
              <a:t>과압</a:t>
            </a:r>
            <a:r>
              <a:rPr lang="ko-KR" altLang="en-US" dirty="0"/>
              <a:t> 하중 : 118 </a:t>
            </a:r>
            <a:r>
              <a:rPr lang="en-US" altLang="ko-KR" dirty="0" err="1"/>
              <a:t>psia</a:t>
            </a:r>
            <a:r>
              <a:rPr lang="ko-KR" altLang="en-US" dirty="0"/>
              <a:t>제어계통</a:t>
            </a:r>
            <a:r>
              <a:rPr lang="en-US" altLang="ko-KR" dirty="0"/>
              <a:t>(HMS)&gt;</a:t>
            </a:r>
          </a:p>
          <a:p>
            <a:r>
              <a:rPr lang="en-US" altLang="ko-KR" dirty="0"/>
              <a:t>&lt;</a:t>
            </a:r>
            <a:r>
              <a:rPr lang="ko-KR" altLang="en-US" dirty="0"/>
              <a:t>수소제어</a:t>
            </a:r>
            <a:r>
              <a:rPr lang="en-US" altLang="ko-KR" dirty="0"/>
              <a:t>&gt;  </a:t>
            </a:r>
          </a:p>
          <a:p>
            <a:r>
              <a:rPr lang="ko-KR" altLang="en-US" dirty="0"/>
              <a:t>수소점화기로 보완된 </a:t>
            </a:r>
            <a:r>
              <a:rPr lang="en-US" altLang="ko-KR" dirty="0"/>
              <a:t>PAR, </a:t>
            </a:r>
            <a:r>
              <a:rPr lang="ko-KR" altLang="en-US" dirty="0"/>
              <a:t>주요 사고추이에 대해 수소농도 </a:t>
            </a:r>
            <a:r>
              <a:rPr lang="en-US" altLang="ko-KR" dirty="0"/>
              <a:t>10 v/o </a:t>
            </a:r>
            <a:r>
              <a:rPr lang="ko-KR" altLang="en-US" dirty="0"/>
              <a:t>이하로 제어 가능</a:t>
            </a:r>
          </a:p>
          <a:p>
            <a:r>
              <a:rPr lang="en-US" altLang="ko-KR" dirty="0"/>
              <a:t>&lt; </a:t>
            </a:r>
            <a:r>
              <a:rPr lang="ko-KR" altLang="en-US" dirty="0"/>
              <a:t>원자로공동 배치 및 구조 설계</a:t>
            </a:r>
            <a:r>
              <a:rPr lang="en-US" altLang="ko-KR" dirty="0"/>
              <a:t>&gt; </a:t>
            </a:r>
          </a:p>
          <a:p>
            <a:r>
              <a:rPr lang="en-US" altLang="ko-KR" dirty="0"/>
              <a:t>MCCI </a:t>
            </a:r>
            <a:r>
              <a:rPr lang="ko-KR" altLang="en-US" dirty="0"/>
              <a:t>완화 및 </a:t>
            </a:r>
            <a:r>
              <a:rPr lang="ko-KR" altLang="en-US" dirty="0" err="1"/>
              <a:t>노심용융물</a:t>
            </a:r>
            <a:r>
              <a:rPr lang="ko-KR" altLang="en-US" dirty="0"/>
              <a:t> 냉각을 위한 원자로공동 바닥면적  </a:t>
            </a:r>
            <a:r>
              <a:rPr lang="en-US" altLang="ko-KR" dirty="0"/>
              <a:t>(0.02 m2/</a:t>
            </a:r>
            <a:r>
              <a:rPr lang="en-US" altLang="ko-KR" dirty="0" err="1"/>
              <a:t>MWt</a:t>
            </a:r>
            <a:r>
              <a:rPr lang="en-US" altLang="ko-KR" dirty="0"/>
              <a:t>, 80.44 m2) </a:t>
            </a:r>
            <a:r>
              <a:rPr lang="ko-KR" altLang="en-US" dirty="0"/>
              <a:t>및 두께 </a:t>
            </a:r>
            <a:r>
              <a:rPr lang="en-US" altLang="ko-KR" dirty="0"/>
              <a:t>(3 </a:t>
            </a:r>
            <a:r>
              <a:rPr lang="en-US" altLang="ko-KR" dirty="0" err="1"/>
              <a:t>ft</a:t>
            </a:r>
            <a:r>
              <a:rPr lang="en-US" altLang="ko-KR" dirty="0"/>
              <a:t>) </a:t>
            </a:r>
            <a:r>
              <a:rPr lang="ko-KR" altLang="en-US" dirty="0"/>
              <a:t>확보</a:t>
            </a:r>
            <a:r>
              <a:rPr lang="en-US" altLang="ko-KR" dirty="0"/>
              <a:t>. </a:t>
            </a:r>
            <a:r>
              <a:rPr lang="ko-KR" altLang="en-US" dirty="0"/>
              <a:t>고압 노심용융물의 원자로건물로 직접방출 </a:t>
            </a:r>
            <a:r>
              <a:rPr lang="ko-KR" altLang="en-US" dirty="0" err="1"/>
              <a:t>억제위한</a:t>
            </a:r>
            <a:r>
              <a:rPr lang="ko-KR" altLang="en-US" dirty="0"/>
              <a:t> 방출 유로 설계   </a:t>
            </a:r>
          </a:p>
          <a:p>
            <a:r>
              <a:rPr lang="en-US" altLang="ko-KR" dirty="0"/>
              <a:t>&lt;</a:t>
            </a:r>
            <a:r>
              <a:rPr lang="ko-KR" altLang="en-US" dirty="0"/>
              <a:t>원자로공동침수계통</a:t>
            </a:r>
            <a:r>
              <a:rPr lang="en-US" altLang="ko-KR" dirty="0"/>
              <a:t>(CFS)&gt;</a:t>
            </a:r>
          </a:p>
          <a:p>
            <a:r>
              <a:rPr lang="ko-KR" altLang="en-US" dirty="0" err="1"/>
              <a:t>노심용융물</a:t>
            </a:r>
            <a:r>
              <a:rPr lang="ko-KR" altLang="en-US" dirty="0"/>
              <a:t> 냉각 확보를 위한 침수계통 설치</a:t>
            </a:r>
            <a:r>
              <a:rPr lang="en-US" altLang="ko-KR" dirty="0"/>
              <a:t>. </a:t>
            </a:r>
            <a:r>
              <a:rPr lang="ko-KR" altLang="en-US" dirty="0"/>
              <a:t>중력에 의한 </a:t>
            </a:r>
            <a:r>
              <a:rPr lang="en-US" altLang="ko-KR" dirty="0"/>
              <a:t>IRWST </a:t>
            </a:r>
            <a:r>
              <a:rPr lang="ko-KR" altLang="en-US" dirty="0"/>
              <a:t>냉각수 공급</a:t>
            </a:r>
          </a:p>
          <a:p>
            <a:r>
              <a:rPr lang="ko-KR" altLang="en-US" dirty="0" err="1"/>
              <a:t>운전원</a:t>
            </a:r>
            <a:r>
              <a:rPr lang="ko-KR" altLang="en-US" dirty="0"/>
              <a:t> 조작에 의한 2-</a:t>
            </a:r>
            <a:r>
              <a:rPr lang="en-US" altLang="ko-KR" dirty="0"/>
              <a:t>train MOV </a:t>
            </a:r>
            <a:r>
              <a:rPr lang="ko-KR" altLang="en-US" dirty="0"/>
              <a:t>작동</a:t>
            </a:r>
          </a:p>
          <a:p>
            <a:r>
              <a:rPr lang="en-US" altLang="ko-KR" dirty="0"/>
              <a:t>&lt;</a:t>
            </a:r>
            <a:r>
              <a:rPr lang="ko-KR" altLang="en-US" dirty="0"/>
              <a:t>안전감압배기계통</a:t>
            </a:r>
            <a:r>
              <a:rPr lang="en-US" altLang="ko-KR" dirty="0"/>
              <a:t>(SDVS)&gt;</a:t>
            </a:r>
          </a:p>
          <a:p>
            <a:r>
              <a:rPr lang="ko-KR" altLang="en-US" dirty="0"/>
              <a:t>고압노심용융분출</a:t>
            </a:r>
            <a:r>
              <a:rPr lang="en-US" altLang="ko-KR" dirty="0"/>
              <a:t>(HPME) </a:t>
            </a:r>
            <a:r>
              <a:rPr lang="ko-KR" altLang="en-US" dirty="0"/>
              <a:t>및 원자로건물직접가열</a:t>
            </a:r>
            <a:r>
              <a:rPr lang="en-US" altLang="ko-KR" dirty="0"/>
              <a:t>(DCH)</a:t>
            </a:r>
            <a:r>
              <a:rPr lang="ko-KR" altLang="en-US" dirty="0"/>
              <a:t>을 완화하기 위해 </a:t>
            </a:r>
            <a:r>
              <a:rPr lang="en-US" altLang="ko-KR" dirty="0"/>
              <a:t>250 </a:t>
            </a:r>
            <a:r>
              <a:rPr lang="en-US" altLang="ko-KR" dirty="0" err="1"/>
              <a:t>psia</a:t>
            </a:r>
            <a:r>
              <a:rPr lang="en-US" altLang="ko-KR" dirty="0"/>
              <a:t> </a:t>
            </a:r>
            <a:r>
              <a:rPr lang="ko-KR" altLang="en-US" dirty="0"/>
              <a:t>이하로 급속 감압</a:t>
            </a:r>
          </a:p>
          <a:p>
            <a:r>
              <a:rPr lang="ko-KR" altLang="en-US" dirty="0"/>
              <a:t>&lt;</a:t>
            </a:r>
            <a:r>
              <a:rPr lang="ko-KR" altLang="ko-KR" dirty="0" err="1"/>
              <a:t>기기생존성</a:t>
            </a:r>
            <a:r>
              <a:rPr lang="ko-KR" altLang="ko-KR" dirty="0"/>
              <a:t> 평가</a:t>
            </a:r>
            <a:r>
              <a:rPr lang="ko-KR" altLang="en-US" dirty="0"/>
              <a:t>&gt;</a:t>
            </a:r>
            <a:r>
              <a:rPr lang="en-US" altLang="ko-KR" dirty="0"/>
              <a:t> </a:t>
            </a:r>
            <a:r>
              <a:rPr lang="ko-KR" altLang="en-US" dirty="0"/>
              <a:t>원자로의 안전정지 및 </a:t>
            </a:r>
            <a:r>
              <a:rPr lang="ko-KR" altLang="en-US" dirty="0" err="1"/>
              <a:t>격납건물</a:t>
            </a:r>
            <a:r>
              <a:rPr lang="ko-KR" altLang="en-US" dirty="0"/>
              <a:t> 건전성을 보장하는 기능을 수행하는 기기 및 계기는 중대사고환경에서도 제 기능을 상실하지 않아야 함.</a:t>
            </a:r>
          </a:p>
          <a:p>
            <a:r>
              <a:rPr lang="en-US" altLang="ko-KR" dirty="0"/>
              <a:t>- DBA EQ</a:t>
            </a:r>
            <a:r>
              <a:rPr lang="ko-KR" altLang="en-US" dirty="0"/>
              <a:t>(75 </a:t>
            </a:r>
            <a:r>
              <a:rPr lang="en-US" altLang="ko-KR" dirty="0" err="1"/>
              <a:t>psia</a:t>
            </a:r>
            <a:r>
              <a:rPr lang="en-US" altLang="ko-KR" dirty="0"/>
              <a:t> </a:t>
            </a:r>
            <a:r>
              <a:rPr lang="ko-KR" altLang="en-US" dirty="0"/>
              <a:t>및 360</a:t>
            </a:r>
            <a:r>
              <a:rPr lang="en-US" altLang="ko-KR" dirty="0" err="1"/>
              <a:t>oF</a:t>
            </a:r>
            <a:r>
              <a:rPr lang="en-US" altLang="ko-KR" dirty="0"/>
              <a:t>)</a:t>
            </a:r>
            <a:r>
              <a:rPr lang="ko-KR" altLang="en-US" dirty="0"/>
              <a:t>내에서  대부분 </a:t>
            </a:r>
            <a:r>
              <a:rPr lang="ko-KR" altLang="en-US" dirty="0" err="1"/>
              <a:t>생존성이</a:t>
            </a:r>
            <a:r>
              <a:rPr lang="ko-KR" altLang="en-US" dirty="0"/>
              <a:t> 보장됨. </a:t>
            </a:r>
          </a:p>
          <a:p>
            <a:r>
              <a:rPr lang="en-US" altLang="ko-KR" dirty="0"/>
              <a:t>-</a:t>
            </a:r>
            <a:r>
              <a:rPr lang="ko-KR" altLang="en-US" dirty="0"/>
              <a:t> </a:t>
            </a:r>
            <a:r>
              <a:rPr lang="en-US" altLang="ko-KR" dirty="0"/>
              <a:t>RCS</a:t>
            </a:r>
            <a:r>
              <a:rPr lang="ko-KR" altLang="en-US" dirty="0"/>
              <a:t>내 일부 계측기와 수소연소환경에서 작동되어야 하는 설비에 대해서는 상세평가가 요구됨.</a:t>
            </a:r>
          </a:p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CFE944E-961F-4BB3-9129-CBAF3E4BD34E}" type="slidenum">
              <a:rPr lang="en-US" altLang="ko-KR" smtClean="0"/>
              <a:pPr>
                <a:defRPr/>
              </a:pPr>
              <a:t>25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11096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t form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6634163"/>
            <a:ext cx="9144000" cy="23336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29184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013" y="1016000"/>
            <a:ext cx="8435975" cy="1722438"/>
          </a:xfrm>
        </p:spPr>
        <p:txBody>
          <a:bodyPr/>
          <a:lstStyle>
            <a:lvl1pPr algn="ctr"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9184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719138" y="3757617"/>
            <a:ext cx="7705725" cy="21129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9" name="그림 8" descr="사업단_로고_(글씨포함)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20172" y="6105011"/>
            <a:ext cx="2917470" cy="360040"/>
          </a:xfrm>
          <a:prstGeom prst="rect">
            <a:avLst/>
          </a:prstGeom>
        </p:spPr>
      </p:pic>
      <p:pic>
        <p:nvPicPr>
          <p:cNvPr id="8" name="Picture 1" descr="CIP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89" y="6021314"/>
            <a:ext cx="2167656" cy="55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15138" y="36513"/>
            <a:ext cx="2185987" cy="659606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2413" y="36513"/>
            <a:ext cx="6410325" cy="659606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>
            <a:lvl1pPr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5515" y="944563"/>
            <a:ext cx="8842819" cy="5544777"/>
          </a:xfrm>
        </p:spPr>
        <p:txBody>
          <a:bodyPr/>
          <a:lstStyle>
            <a:lvl1pPr>
              <a:spcBef>
                <a:spcPts val="0"/>
              </a:spcBef>
              <a:buClrTx/>
              <a:defRPr sz="2400">
                <a:latin typeface="+mn-lt"/>
              </a:defRPr>
            </a:lvl1pPr>
            <a:lvl2pPr>
              <a:defRPr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>
              <a:defRPr sz="1800">
                <a:solidFill>
                  <a:schemeClr val="tx1"/>
                </a:solidFill>
                <a:latin typeface="+mn-lt"/>
              </a:defRPr>
            </a:lvl3pPr>
            <a:lvl4pPr>
              <a:defRPr sz="1800">
                <a:solidFill>
                  <a:schemeClr val="tx1"/>
                </a:solidFill>
                <a:latin typeface="+mn-lt"/>
              </a:defRPr>
            </a:lvl4pPr>
            <a:lvl5pPr>
              <a:defRPr sz="18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제목 1"/>
          <p:cNvSpPr txBox="1">
            <a:spLocks/>
          </p:cNvSpPr>
          <p:nvPr userDrawn="1"/>
        </p:nvSpPr>
        <p:spPr bwMode="auto">
          <a:xfrm>
            <a:off x="2520925" y="36513"/>
            <a:ext cx="6537410" cy="31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defRPr>
            </a:lvl1pPr>
          </a:lstStyle>
          <a:p>
            <a:pPr marL="0" marR="0" lvl="0" indent="0" algn="r" defTabSz="914400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439" y="36513"/>
            <a:ext cx="9001124" cy="800100"/>
          </a:xfrm>
        </p:spPr>
        <p:txBody>
          <a:bodyPr/>
          <a:lstStyle>
            <a:lvl1pPr>
              <a:defRPr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71438" y="944563"/>
            <a:ext cx="4392612" cy="5688012"/>
          </a:xfrm>
        </p:spPr>
        <p:txBody>
          <a:bodyPr/>
          <a:lstStyle>
            <a:lvl1pPr>
              <a:buClr>
                <a:srgbClr val="0070C0"/>
              </a:buClr>
              <a:defRPr sz="2400">
                <a:latin typeface="Arial Narrow" pitchFamily="34" charset="0"/>
              </a:defRPr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9950" y="944563"/>
            <a:ext cx="4392613" cy="5688012"/>
          </a:xfrm>
        </p:spPr>
        <p:txBody>
          <a:bodyPr/>
          <a:lstStyle>
            <a:lvl1pPr>
              <a:buClr>
                <a:srgbClr val="0070C0"/>
              </a:buClr>
              <a:defRPr sz="2400">
                <a:latin typeface="+mn-lt"/>
              </a:defRPr>
            </a:lvl1pPr>
            <a:lvl2pPr>
              <a:defRPr sz="22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5" name="Rectangle 13"/>
          <p:cNvSpPr>
            <a:spLocks noChangeArrowheads="1"/>
          </p:cNvSpPr>
          <p:nvPr userDrawn="1"/>
        </p:nvSpPr>
        <p:spPr bwMode="auto">
          <a:xfrm>
            <a:off x="0" y="6634163"/>
            <a:ext cx="9144000" cy="23336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pic>
        <p:nvPicPr>
          <p:cNvPr id="3075" name="Picture 12" descr="pt form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08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2413" y="36513"/>
            <a:ext cx="870743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30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535" y="944563"/>
            <a:ext cx="8496945" cy="550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 smtClean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8469052" y="6597352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latin typeface="+mn-lt"/>
              </a:rPr>
              <a:t>-  </a:t>
            </a:r>
            <a:fld id="{693056A2-B992-4F53-9601-8D61ACDFAF54}" type="slidenum">
              <a:rPr lang="ko-KR" altLang="en-US" sz="1200" b="1" smtClean="0">
                <a:latin typeface="+mn-lt"/>
              </a:rPr>
              <a:pPr algn="ctr"/>
              <a:t>‹#›</a:t>
            </a:fld>
            <a:r>
              <a:rPr lang="ko-KR" altLang="en-US" sz="1200" b="1" dirty="0" smtClean="0">
                <a:latin typeface="+mn-lt"/>
              </a:rPr>
              <a:t>  </a:t>
            </a:r>
            <a:r>
              <a:rPr lang="en-US" altLang="ko-KR" sz="1200" b="1" dirty="0" smtClean="0">
                <a:latin typeface="+mn-lt"/>
              </a:rPr>
              <a:t>-</a:t>
            </a:r>
            <a:endParaRPr lang="ko-KR" altLang="en-US" sz="1200" b="1" dirty="0">
              <a:latin typeface="+mn-lt"/>
            </a:endParaRPr>
          </a:p>
        </p:txBody>
      </p:sp>
      <p:pic>
        <p:nvPicPr>
          <p:cNvPr id="9" name="Picture 1" descr="CIP-3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 flipV="1">
            <a:off x="381618" y="6633832"/>
            <a:ext cx="799503" cy="20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5pPr>
      <a:lvl6pPr marL="4572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6pPr>
      <a:lvl7pPr marL="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7pPr>
      <a:lvl8pPr marL="13716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8pPr>
      <a:lvl9pPr marL="1828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" charset="0"/>
          <a:ea typeface="HY헤드라인M" pitchFamily="18" charset="-127"/>
        </a:defRPr>
      </a:lvl9pPr>
    </p:titleStyle>
    <p:bodyStyle>
      <a:lvl1pPr marL="265113" indent="-265113" algn="l" rtl="0" eaLnBrk="0" fontAlgn="base" latinLnBrk="1" hangingPunct="0">
        <a:lnSpc>
          <a:spcPct val="120000"/>
        </a:lnSpc>
        <a:spcBef>
          <a:spcPct val="50000"/>
        </a:spcBef>
        <a:spcAft>
          <a:spcPct val="0"/>
        </a:spcAft>
        <a:buSzPct val="130000"/>
        <a:buFont typeface="Times New Roman" pitchFamily="18" charset="0"/>
        <a:buChar char="□"/>
        <a:defRPr kumimoji="1" sz="2800">
          <a:solidFill>
            <a:schemeClr val="tx1"/>
          </a:solidFill>
          <a:latin typeface="HY헤드라인M" pitchFamily="18" charset="-127"/>
          <a:ea typeface="HY헤드라인M" pitchFamily="18" charset="-127"/>
          <a:cs typeface="+mn-cs"/>
        </a:defRPr>
      </a:lvl1pPr>
      <a:lvl2pPr marL="6286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굴림" pitchFamily="50" charset="-127"/>
        <a:buChar char="-"/>
        <a:defRPr kumimoji="1" sz="2400">
          <a:solidFill>
            <a:srgbClr val="0000CC"/>
          </a:solidFill>
          <a:latin typeface="HY헤드라인M" pitchFamily="18" charset="-127"/>
          <a:ea typeface="HY헤드라인M" pitchFamily="18" charset="-127"/>
        </a:defRPr>
      </a:lvl2pPr>
      <a:lvl3pPr marL="981075" indent="-173038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Char char="•"/>
        <a:defRPr kumimoji="1" sz="2000">
          <a:solidFill>
            <a:schemeClr val="accent6">
              <a:lumMod val="50000"/>
            </a:schemeClr>
          </a:solidFill>
          <a:latin typeface="HY헤드라인M" pitchFamily="18" charset="-127"/>
          <a:ea typeface="HY헤드라인M" pitchFamily="18" charset="-127"/>
        </a:defRPr>
      </a:lvl3pPr>
      <a:lvl4pPr marL="1344613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ü"/>
        <a:defRPr kumimoji="1">
          <a:solidFill>
            <a:schemeClr val="tx1"/>
          </a:solidFill>
          <a:latin typeface="HY헤드라인M" pitchFamily="18" charset="-127"/>
          <a:ea typeface="HY헤드라인M" pitchFamily="18" charset="-127"/>
        </a:defRPr>
      </a:lvl4pPr>
      <a:lvl5pPr marL="17081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Ø"/>
        <a:defRPr kumimoji="1">
          <a:solidFill>
            <a:schemeClr val="tx1"/>
          </a:solidFill>
          <a:latin typeface="HY헤드라인M" pitchFamily="18" charset="-127"/>
          <a:ea typeface="HY헤드라인M" pitchFamily="18" charset="-127"/>
        </a:defRPr>
      </a:lvl5pPr>
      <a:lvl6pPr marL="21653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Ø"/>
        <a:defRPr kumimoji="1">
          <a:solidFill>
            <a:schemeClr val="tx1"/>
          </a:solidFill>
          <a:latin typeface="+mn-lt"/>
          <a:ea typeface="+mn-ea"/>
        </a:defRPr>
      </a:lvl6pPr>
      <a:lvl7pPr marL="26225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Ø"/>
        <a:defRPr kumimoji="1">
          <a:solidFill>
            <a:schemeClr val="tx1"/>
          </a:solidFill>
          <a:latin typeface="+mn-lt"/>
          <a:ea typeface="+mn-ea"/>
        </a:defRPr>
      </a:lvl7pPr>
      <a:lvl8pPr marL="30797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Ø"/>
        <a:defRPr kumimoji="1">
          <a:solidFill>
            <a:schemeClr val="tx1"/>
          </a:solidFill>
          <a:latin typeface="+mn-lt"/>
          <a:ea typeface="+mn-ea"/>
        </a:defRPr>
      </a:lvl8pPr>
      <a:lvl9pPr marL="3536950" indent="-184150" algn="l" rtl="0" eaLnBrk="0" fontAlgn="base" latinLnBrk="1" hangingPunct="0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Ø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719138" y="3537012"/>
            <a:ext cx="7705725" cy="2112962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en-US" altLang="ko-K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ko-KR" altLang="en-US" dirty="0" smtClean="0"/>
              <a:t>한국전력기술㈜    </a:t>
            </a:r>
            <a:r>
              <a:rPr lang="ko-KR" altLang="en-US" dirty="0" smtClean="0"/>
              <a:t>장 영 식</a:t>
            </a: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en-US" altLang="ko-KR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2015.10.28</a:t>
            </a:r>
            <a:endParaRPr lang="en-US" altLang="ko-K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00000"/>
              </a:lnSpc>
            </a:pPr>
            <a:endParaRPr lang="en-US" altLang="ko-KR" sz="1800" dirty="0" smtClean="0">
              <a:effectLst/>
            </a:endParaRPr>
          </a:p>
        </p:txBody>
      </p:sp>
      <p:sp>
        <p:nvSpPr>
          <p:cNvPr id="254990" name="Rectangle 14"/>
          <p:cNvSpPr>
            <a:spLocks noChangeArrowheads="1"/>
          </p:cNvSpPr>
          <p:nvPr/>
        </p:nvSpPr>
        <p:spPr bwMode="auto">
          <a:xfrm>
            <a:off x="1831975" y="3811588"/>
            <a:ext cx="545782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22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ea typeface="HY헤드라인M" pitchFamily="18" charset="-127"/>
            </a:endParaRPr>
          </a:p>
        </p:txBody>
      </p:sp>
      <p:sp>
        <p:nvSpPr>
          <p:cNvPr id="6148" name="Rectangle 9"/>
          <p:cNvSpPr>
            <a:spLocks noGrp="1" noChangeArrowheads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SFR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과 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PWR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의 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BOP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계통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특성 비교</a:t>
            </a:r>
            <a:r>
              <a:rPr lang="en-US" altLang="ko-KR" sz="2800" b="1" dirty="0" smtClean="0">
                <a:ln w="18415" cmpd="sng">
                  <a:noFill/>
                  <a:prstDash val="solid"/>
                </a:ln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endParaRPr lang="ko-KR" altLang="en-US" sz="2800" b="1" dirty="0">
              <a:ln w="18415" cmpd="sng">
                <a:noFill/>
                <a:prstDash val="solid"/>
              </a:ln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32792"/>
          </a:xfrm>
        </p:spPr>
        <p:txBody>
          <a:bodyPr/>
          <a:lstStyle/>
          <a:p>
            <a:r>
              <a:rPr lang="en-US" altLang="ko-KR" dirty="0" smtClean="0">
                <a:latin typeface="+mj-ea"/>
                <a:ea typeface="+mj-ea"/>
              </a:rPr>
              <a:t>BOP</a:t>
            </a:r>
            <a:r>
              <a:rPr lang="ko-KR" altLang="en-US" dirty="0" smtClean="0">
                <a:latin typeface="+mj-ea"/>
                <a:ea typeface="+mj-ea"/>
              </a:rPr>
              <a:t> 계통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비교</a:t>
            </a:r>
            <a:endParaRPr lang="en-US" altLang="ko-KR" dirty="0" smtClean="0">
              <a:latin typeface="+mj-ea"/>
              <a:ea typeface="+mj-ea"/>
            </a:endParaRPr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err="1" smtClean="0">
                <a:latin typeface="+mj-ea"/>
              </a:rPr>
              <a:t>iV</a:t>
            </a:r>
            <a:r>
              <a:rPr lang="en-US" altLang="ko-KR" sz="3200" dirty="0" smtClean="0">
                <a:latin typeface="+mj-ea"/>
              </a:rPr>
              <a:t>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03536"/>
              </p:ext>
            </p:extLst>
          </p:nvPr>
        </p:nvGraphicFramePr>
        <p:xfrm>
          <a:off x="379004" y="1592796"/>
          <a:ext cx="8064894" cy="4285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345"/>
                <a:gridCol w="2897667"/>
                <a:gridCol w="2484276"/>
                <a:gridCol w="1243606"/>
              </a:tblGrid>
              <a:tr h="3909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비고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963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정상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사고시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노심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열 제거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안전주입계통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/IRWST(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사고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잔열제거계통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(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피동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능동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en-US" altLang="ko-KR" sz="18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원자로건물살수계통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보조급수계통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정지냉각계통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기기냉각수계통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기기냉각해수계통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9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원자로냉각재 정화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화학 및 체적제어계통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일차소듐정화계통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일차불활성가스공정계통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96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중간냉각재 정화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중간소듐정화계통</a:t>
                      </a:r>
                      <a:endParaRPr lang="en-US" altLang="ko-KR" sz="1600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중간불활성가스공정계통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96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증기발생기취출계통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63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32792"/>
          </a:xfrm>
        </p:spPr>
        <p:txBody>
          <a:bodyPr/>
          <a:lstStyle/>
          <a:p>
            <a:r>
              <a:rPr lang="en-US" altLang="ko-KR" dirty="0" smtClean="0">
                <a:latin typeface="+mj-ea"/>
                <a:ea typeface="+mj-ea"/>
              </a:rPr>
              <a:t>BOP</a:t>
            </a:r>
            <a:r>
              <a:rPr lang="ko-KR" altLang="en-US" dirty="0" smtClean="0">
                <a:latin typeface="+mj-ea"/>
                <a:ea typeface="+mj-ea"/>
              </a:rPr>
              <a:t> 계통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비교</a:t>
            </a:r>
            <a:endParaRPr lang="en-US" altLang="ko-KR" dirty="0" smtClean="0">
              <a:latin typeface="+mj-ea"/>
              <a:ea typeface="+mj-ea"/>
            </a:endParaRPr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750286"/>
              </p:ext>
            </p:extLst>
          </p:nvPr>
        </p:nvGraphicFramePr>
        <p:xfrm>
          <a:off x="431540" y="1592796"/>
          <a:ext cx="8064895" cy="4154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668"/>
                <a:gridCol w="2611760"/>
                <a:gridCol w="2772308"/>
                <a:gridCol w="1440159"/>
              </a:tblGrid>
              <a:tr h="3909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비고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963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방사성</a:t>
                      </a:r>
                      <a:endParaRPr lang="en-US" altLang="ko-KR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폐기물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소듐함유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폐기물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포함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액체방사성폐기물계통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액체방사성폐기물계통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44729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고체방사성폐기물계통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고체방사성폐기물계통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963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중대사고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대처설비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원자로건물 건전성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원자로건물 건전성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endParaRPr lang="ko-KR" altLang="en-US" sz="16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en-US" altLang="ko-KR" sz="18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PAR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원자로용기외부냉각계통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안전감압 및 배기계통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원자로공동 침수계통 및 구조 설계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원자로건물보조살수계통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90963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kern="1200" baseline="0" dirty="0" err="1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기기생존성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확보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baseline="0" dirty="0" err="1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기기생존성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확보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25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32792"/>
          </a:xfrm>
        </p:spPr>
        <p:txBody>
          <a:bodyPr/>
          <a:lstStyle/>
          <a:p>
            <a:r>
              <a:rPr lang="en-US" altLang="ko-KR" dirty="0" smtClean="0">
                <a:latin typeface="+mj-ea"/>
                <a:ea typeface="+mj-ea"/>
              </a:rPr>
              <a:t>BOP</a:t>
            </a:r>
            <a:r>
              <a:rPr lang="ko-KR" altLang="en-US" dirty="0" smtClean="0">
                <a:latin typeface="+mj-ea"/>
                <a:ea typeface="+mj-ea"/>
              </a:rPr>
              <a:t> 계통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비교</a:t>
            </a:r>
            <a:r>
              <a:rPr lang="en-US" altLang="ko-KR" dirty="0" smtClean="0">
                <a:latin typeface="+mj-ea"/>
                <a:ea typeface="+mj-ea"/>
              </a:rPr>
              <a:t>(</a:t>
            </a:r>
            <a:r>
              <a:rPr lang="ko-KR" altLang="en-US" dirty="0" smtClean="0">
                <a:latin typeface="+mj-ea"/>
                <a:ea typeface="+mj-ea"/>
              </a:rPr>
              <a:t>계속</a:t>
            </a:r>
            <a:r>
              <a:rPr lang="en-US" altLang="ko-KR" dirty="0" smtClean="0">
                <a:latin typeface="+mj-ea"/>
                <a:ea typeface="+mj-ea"/>
              </a:rPr>
              <a:t>)</a:t>
            </a:r>
            <a:endParaRPr lang="en-US" altLang="ko-KR" dirty="0" smtClean="0">
              <a:latin typeface="+mj-ea"/>
              <a:ea typeface="+mj-ea"/>
            </a:endParaRPr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67767"/>
              </p:ext>
            </p:extLst>
          </p:nvPr>
        </p:nvGraphicFramePr>
        <p:xfrm>
          <a:off x="383203" y="1546120"/>
          <a:ext cx="8064895" cy="4203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660"/>
                <a:gridCol w="2520280"/>
                <a:gridCol w="3132348"/>
                <a:gridCol w="1243607"/>
              </a:tblGrid>
              <a:tr h="2911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비고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6870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이차계통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주증기계통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주증기계통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latinLnBrk="1"/>
                      <a:endParaRPr lang="en-US" altLang="ko-KR" sz="18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복수계통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복수계통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급수계통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급수계통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순환수계통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순환수계통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N/A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기동재순환계통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</a:t>
                      </a: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차측기기냉각수계통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</a:t>
                      </a: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차측기기냉각수계통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이차측기기냉각해수계통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이차측기기냉각해수계통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639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공조계통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주제어실 공기조화계통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주제어실 공기조화계통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EDG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삭제시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피동으로 설계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원자로건물공기조화계통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원자로건물공기조화계통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26687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원자로용기외부냉각계통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635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 latinLnBrk="1"/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N/A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보조건물소듐지역공기조화계통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2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32792"/>
          </a:xfrm>
        </p:spPr>
        <p:txBody>
          <a:bodyPr/>
          <a:lstStyle/>
          <a:p>
            <a:r>
              <a:rPr lang="en-US" altLang="ko-KR" dirty="0" smtClean="0">
                <a:latin typeface="+mj-ea"/>
                <a:ea typeface="+mj-ea"/>
              </a:rPr>
              <a:t>BOP</a:t>
            </a:r>
            <a:r>
              <a:rPr lang="ko-KR" altLang="en-US" dirty="0" smtClean="0">
                <a:latin typeface="+mj-ea"/>
                <a:ea typeface="+mj-ea"/>
              </a:rPr>
              <a:t> 계통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비교</a:t>
            </a:r>
            <a:r>
              <a:rPr lang="en-US" altLang="ko-KR" dirty="0" smtClean="0">
                <a:latin typeface="+mj-ea"/>
                <a:ea typeface="+mj-ea"/>
              </a:rPr>
              <a:t>(</a:t>
            </a:r>
            <a:r>
              <a:rPr lang="ko-KR" altLang="en-US" dirty="0" smtClean="0">
                <a:latin typeface="+mj-ea"/>
                <a:ea typeface="+mj-ea"/>
              </a:rPr>
              <a:t>계속</a:t>
            </a:r>
            <a:r>
              <a:rPr lang="en-US" altLang="ko-KR" dirty="0" smtClean="0">
                <a:latin typeface="+mj-ea"/>
                <a:ea typeface="+mj-ea"/>
              </a:rPr>
              <a:t>)</a:t>
            </a:r>
            <a:endParaRPr lang="en-US" altLang="ko-KR" dirty="0" smtClean="0">
              <a:latin typeface="+mj-ea"/>
              <a:ea typeface="+mj-ea"/>
            </a:endParaRPr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5279"/>
              </p:ext>
            </p:extLst>
          </p:nvPr>
        </p:nvGraphicFramePr>
        <p:xfrm>
          <a:off x="379004" y="1484782"/>
          <a:ext cx="8549480" cy="4356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0688"/>
                <a:gridCol w="3060340"/>
                <a:gridCol w="3060340"/>
                <a:gridCol w="1008112"/>
              </a:tblGrid>
              <a:tr h="3907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비고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759"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제어 및 감시계통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기기제어계통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SFR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설계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특성을</a:t>
                      </a:r>
                      <a:endParaRPr lang="en-US" altLang="ko-KR" sz="1600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고려하여 설계</a:t>
                      </a:r>
                      <a:endParaRPr lang="ko-KR" altLang="en-US" sz="1600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759">
                <a:tc vMerge="1">
                  <a:txBody>
                    <a:bodyPr/>
                    <a:lstStyle/>
                    <a:p>
                      <a:pPr latinLnBrk="1"/>
                      <a:endParaRPr lang="en-US" altLang="ko-KR" sz="18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정보처리계통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90759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방사선감시계통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latinLnBrk="1"/>
                      <a:endParaRPr lang="ko-KR" altLang="en-US" sz="16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</a:tr>
              <a:tr h="390759"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원자로건물감시계통 등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90759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인간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-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기계</a:t>
                      </a:r>
                      <a:endParaRPr lang="en-US" altLang="ko-KR" sz="1600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연계계통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주제어실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SFR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설계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특성을</a:t>
                      </a:r>
                      <a:endParaRPr lang="en-US" altLang="ko-KR" sz="1600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고려하여 설계</a:t>
                      </a:r>
                      <a:endParaRPr lang="ko-KR" altLang="en-US" sz="1600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759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원격정지제어실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90759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기술지원실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 등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615205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안전급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비상전원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수냉식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디젤발전기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대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대용량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* 4-Train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baseline="0" dirty="0" smtClean="0">
                          <a:latin typeface="+mj-ea"/>
                          <a:ea typeface="+mj-ea"/>
                        </a:rPr>
                        <a:t>안전계통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공냉식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디젤발전기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대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소용량</a:t>
                      </a:r>
                      <a:endParaRPr lang="en-US" altLang="ko-KR" sz="1600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* 2-Train</a:t>
                      </a:r>
                      <a:r>
                        <a:rPr lang="en-US" altLang="ko-KR" sz="1600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능동잔열제거계통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6152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비안전급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대체교류전원 </a:t>
                      </a:r>
                      <a:endParaRPr lang="ko-KR" altLang="en-US" sz="1600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디젤발전기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대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디젤 또는 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가스터빈발전기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대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5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645360"/>
          </a:xfrm>
        </p:spPr>
        <p:txBody>
          <a:bodyPr/>
          <a:lstStyle/>
          <a:p>
            <a:r>
              <a:rPr lang="ko-KR" altLang="en-US" dirty="0" smtClean="0"/>
              <a:t>설계 단순화</a:t>
            </a:r>
            <a:endParaRPr lang="en-US" altLang="ko-KR" dirty="0" smtClean="0"/>
          </a:p>
          <a:p>
            <a:pPr lvl="1"/>
            <a:r>
              <a:rPr lang="ko-KR" altLang="en-US" sz="1800" dirty="0" smtClean="0"/>
              <a:t> </a:t>
            </a:r>
            <a:r>
              <a:rPr lang="ko-KR" altLang="en-US" sz="1800" dirty="0" err="1" smtClean="0"/>
              <a:t>풀형의</a:t>
            </a:r>
            <a:r>
              <a:rPr lang="ko-KR" altLang="en-US" sz="1800" dirty="0" smtClean="0"/>
              <a:t> 원자로냉각재계통 도입 </a:t>
            </a:r>
            <a:endParaRPr lang="ko-KR" altLang="en-US" sz="1800" dirty="0"/>
          </a:p>
          <a:p>
            <a:pPr lvl="1" eaLnBrk="1" hangingPunct="1">
              <a:defRPr/>
            </a:pPr>
            <a:r>
              <a:rPr lang="ko-KR" altLang="en-US" sz="1800" dirty="0" smtClean="0"/>
              <a:t> 정상운전정지 및 </a:t>
            </a:r>
            <a:r>
              <a:rPr lang="ko-KR" altLang="en-US" sz="1800" dirty="0" err="1" smtClean="0"/>
              <a:t>사고시</a:t>
            </a:r>
            <a:r>
              <a:rPr lang="ko-KR" altLang="en-US" sz="1800" dirty="0" smtClean="0"/>
              <a:t> </a:t>
            </a:r>
            <a:r>
              <a:rPr lang="ko-KR" altLang="en-US" sz="1800" dirty="0" err="1" smtClean="0"/>
              <a:t>잔열제거계통을</a:t>
            </a:r>
            <a:r>
              <a:rPr lang="ko-KR" altLang="en-US" sz="1800" dirty="0" smtClean="0"/>
              <a:t> 통해 노심의 열 제거</a:t>
            </a:r>
            <a:endParaRPr lang="en-US" altLang="ko-KR" sz="1800" dirty="0" smtClean="0"/>
          </a:p>
          <a:p>
            <a:pPr lvl="1" eaLnBrk="1" hangingPunct="1">
              <a:defRPr/>
            </a:pPr>
            <a:endParaRPr lang="en-US" altLang="ko-KR" dirty="0"/>
          </a:p>
          <a:p>
            <a:pPr lvl="1" eaLnBrk="1" hangingPunct="1">
              <a:defRPr/>
            </a:pPr>
            <a:endParaRPr lang="en-US" altLang="ko-KR" dirty="0" smtClean="0"/>
          </a:p>
          <a:p>
            <a:pPr lvl="1" eaLnBrk="1" hangingPunct="1">
              <a:defRPr/>
            </a:pPr>
            <a:endParaRPr lang="en-US" altLang="ko-KR" dirty="0" smtClean="0"/>
          </a:p>
          <a:p>
            <a:pPr lvl="1" eaLnBrk="1" hangingPunct="1">
              <a:defRPr/>
            </a:pPr>
            <a:endParaRPr lang="en-US" altLang="ko-KR" dirty="0"/>
          </a:p>
          <a:p>
            <a:pPr lvl="1" eaLnBrk="1" hangingPunct="1">
              <a:defRPr/>
            </a:pPr>
            <a:endParaRPr lang="en-US" altLang="ko-KR" dirty="0" smtClean="0"/>
          </a:p>
          <a:p>
            <a:pPr lvl="1" eaLnBrk="1" hangingPunct="1">
              <a:defRPr/>
            </a:pPr>
            <a:endParaRPr lang="en-US" altLang="ko-KR" dirty="0" smtClean="0"/>
          </a:p>
          <a:p>
            <a:pPr lvl="1" eaLnBrk="1" hangingPunct="1">
              <a:defRPr/>
            </a:pPr>
            <a:endParaRPr lang="en-US" altLang="ko-KR" dirty="0" smtClean="0"/>
          </a:p>
          <a:p>
            <a:pPr lvl="1" eaLnBrk="1" hangingPunct="1">
              <a:defRPr/>
            </a:pPr>
            <a:endParaRPr lang="en-US" altLang="ko-KR" dirty="0"/>
          </a:p>
          <a:p>
            <a:pPr lvl="1" eaLnBrk="1" hangingPunct="1">
              <a:defRPr/>
            </a:pPr>
            <a:r>
              <a:rPr lang="en-US" altLang="ko-KR" sz="1800" dirty="0" smtClean="0"/>
              <a:t> PWR </a:t>
            </a:r>
            <a:r>
              <a:rPr lang="ko-KR" altLang="en-US" sz="1800" dirty="0" smtClean="0"/>
              <a:t>대비 원자로</a:t>
            </a:r>
            <a:r>
              <a:rPr lang="en-US" altLang="ko-KR" sz="1800" dirty="0" smtClean="0"/>
              <a:t>/</a:t>
            </a:r>
            <a:r>
              <a:rPr lang="ko-KR" altLang="en-US" sz="1800" dirty="0" smtClean="0"/>
              <a:t>보조 건물 체적 대폭 감소</a:t>
            </a:r>
            <a:endParaRPr lang="en-US" altLang="ko-KR" sz="1800" dirty="0" smtClean="0"/>
          </a:p>
          <a:p>
            <a:pPr lvl="1" eaLnBrk="1" hangingPunct="1">
              <a:defRPr/>
            </a:pPr>
            <a:r>
              <a:rPr lang="en-US" altLang="ko-KR" sz="1800" dirty="0">
                <a:solidFill>
                  <a:schemeClr val="tx1"/>
                </a:solidFill>
              </a:rPr>
              <a:t> </a:t>
            </a:r>
            <a:r>
              <a:rPr lang="en-US" altLang="ko-KR" sz="1800" dirty="0"/>
              <a:t>1</a:t>
            </a:r>
            <a:r>
              <a:rPr lang="ko-KR" altLang="en-US" sz="1800" dirty="0" err="1" smtClean="0"/>
              <a:t>차측기기냉각수열교환기건물</a:t>
            </a:r>
            <a:r>
              <a:rPr lang="en-US" altLang="ko-KR" sz="1800" dirty="0" smtClean="0"/>
              <a:t>,</a:t>
            </a:r>
            <a:r>
              <a:rPr lang="en-US" altLang="ko-KR" sz="1800" dirty="0" smtClean="0">
                <a:solidFill>
                  <a:schemeClr val="tx1"/>
                </a:solidFill>
              </a:rPr>
              <a:t> </a:t>
            </a:r>
            <a:r>
              <a:rPr lang="ko-KR" altLang="en-US" sz="1800" dirty="0" smtClean="0">
                <a:solidFill>
                  <a:schemeClr val="tx1"/>
                </a:solidFill>
              </a:rPr>
              <a:t>옥내</a:t>
            </a:r>
            <a:r>
              <a:rPr lang="ko-KR" altLang="en-US" sz="1800" dirty="0" smtClean="0">
                <a:solidFill>
                  <a:schemeClr val="tx1"/>
                </a:solidFill>
                <a:sym typeface="Wingdings"/>
              </a:rPr>
              <a:t></a:t>
            </a:r>
            <a:r>
              <a:rPr lang="ko-KR" altLang="en-US" sz="1800" dirty="0" smtClean="0">
                <a:solidFill>
                  <a:schemeClr val="tx1"/>
                </a:solidFill>
              </a:rPr>
              <a:t>외 대형 탱크 삭제</a:t>
            </a:r>
            <a:endParaRPr lang="en-US" altLang="ko-KR" sz="1800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380226"/>
              </p:ext>
            </p:extLst>
          </p:nvPr>
        </p:nvGraphicFramePr>
        <p:xfrm>
          <a:off x="971600" y="2276872"/>
          <a:ext cx="698477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170"/>
                <a:gridCol w="1981446"/>
                <a:gridCol w="1440159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비고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안전주입계통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/IRWST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사고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잔열제거계통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(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피동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능동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안전성과 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경제성 향상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26916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원자로건물살수계통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보조급수계통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정지냉각계통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기기냉각수계통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기기냉각해수계통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정상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사고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0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8468" y="980728"/>
            <a:ext cx="8834012" cy="558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ko-KR" altLang="en-US" kern="0" dirty="0">
                <a:latin typeface="+mj-ea"/>
                <a:ea typeface="+mj-ea"/>
              </a:rPr>
              <a:t> </a:t>
            </a:r>
            <a:r>
              <a:rPr lang="ko-KR" altLang="en-US" dirty="0"/>
              <a:t>설계 </a:t>
            </a:r>
            <a:r>
              <a:rPr lang="ko-KR" altLang="en-US" dirty="0" smtClean="0"/>
              <a:t>단순화 </a:t>
            </a:r>
            <a:r>
              <a:rPr lang="en-US" altLang="ko-KR" dirty="0" smtClean="0"/>
              <a:t>- </a:t>
            </a:r>
            <a:r>
              <a:rPr lang="ko-KR" altLang="en-US" kern="0" dirty="0" err="1" smtClean="0"/>
              <a:t>정상운전시</a:t>
            </a:r>
            <a:r>
              <a:rPr lang="ko-KR" altLang="en-US" kern="0" dirty="0" smtClean="0"/>
              <a:t> 정지냉각</a:t>
            </a:r>
            <a:endParaRPr lang="ko-KR" altLang="en-US" kern="0" dirty="0" smtClean="0">
              <a:latin typeface="+mj-ea"/>
              <a:ea typeface="+mj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87" y="2770468"/>
            <a:ext cx="3949755" cy="3916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401" y="1772816"/>
            <a:ext cx="3450258" cy="467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오른쪽 화살표 11"/>
          <p:cNvSpPr/>
          <p:nvPr/>
        </p:nvSpPr>
        <p:spPr bwMode="auto">
          <a:xfrm>
            <a:off x="4716015" y="4144280"/>
            <a:ext cx="678007" cy="486561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282621"/>
              </p:ext>
            </p:extLst>
          </p:nvPr>
        </p:nvGraphicFramePr>
        <p:xfrm>
          <a:off x="983651" y="1520788"/>
          <a:ext cx="3372036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6018"/>
                <a:gridCol w="1686018"/>
              </a:tblGrid>
              <a:tr h="2852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852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정지냉각계통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latinLnBrk="1"/>
                      <a:endParaRPr lang="en-US" altLang="ko-KR" sz="1400" b="0" dirty="0" smtClean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400" b="0" dirty="0" err="1" smtClean="0">
                          <a:latin typeface="+mj-ea"/>
                          <a:ea typeface="+mj-ea"/>
                        </a:rPr>
                        <a:t>잔열제거계통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852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기기냉각수계통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852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기기냉각해수계통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8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80901" y="962726"/>
            <a:ext cx="8834012" cy="558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ko-KR" altLang="en-US" kern="0" dirty="0">
                <a:latin typeface="+mj-ea"/>
                <a:ea typeface="+mj-ea"/>
              </a:rPr>
              <a:t> </a:t>
            </a:r>
            <a:r>
              <a:rPr lang="ko-KR" altLang="en-US" dirty="0"/>
              <a:t>설계 단순화 </a:t>
            </a:r>
            <a:r>
              <a:rPr lang="en-US" altLang="ko-KR" dirty="0"/>
              <a:t>- </a:t>
            </a:r>
            <a:r>
              <a:rPr lang="ko-KR" altLang="en-US" kern="0" dirty="0" err="1" smtClean="0">
                <a:latin typeface="+mj-ea"/>
                <a:ea typeface="+mj-ea"/>
              </a:rPr>
              <a:t>사고</a:t>
            </a:r>
            <a:r>
              <a:rPr lang="ko-KR" altLang="en-US" kern="0" dirty="0" err="1" smtClean="0"/>
              <a:t>시</a:t>
            </a:r>
            <a:r>
              <a:rPr lang="ko-KR" altLang="en-US" kern="0" dirty="0" smtClean="0"/>
              <a:t> </a:t>
            </a:r>
            <a:r>
              <a:rPr lang="ko-KR" altLang="en-US" kern="0" dirty="0" smtClean="0"/>
              <a:t>노심 열 제거</a:t>
            </a:r>
            <a:endParaRPr lang="ko-KR" altLang="en-US" kern="0" dirty="0" smtClean="0">
              <a:latin typeface="+mj-ea"/>
              <a:ea typeface="+mj-ea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103" y="1280596"/>
            <a:ext cx="3486711" cy="519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3817"/>
            <a:ext cx="5017371" cy="3275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829000"/>
              </p:ext>
            </p:extLst>
          </p:nvPr>
        </p:nvGraphicFramePr>
        <p:xfrm>
          <a:off x="653689" y="1429809"/>
          <a:ext cx="3702288" cy="1913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144"/>
                <a:gridCol w="1851144"/>
              </a:tblGrid>
              <a:tr h="3156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56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안전주입계통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latinLnBrk="1"/>
                      <a:endParaRPr lang="en-US" altLang="ko-KR" sz="1400" b="0" dirty="0" smtClean="0">
                        <a:latin typeface="+mj-ea"/>
                        <a:ea typeface="+mj-ea"/>
                      </a:endParaRPr>
                    </a:p>
                    <a:p>
                      <a:pPr latinLnBrk="1"/>
                      <a:endParaRPr lang="en-US" altLang="ko-KR" sz="1400" b="0" dirty="0" smtClean="0">
                        <a:latin typeface="+mj-ea"/>
                        <a:ea typeface="+mj-ea"/>
                      </a:endParaRPr>
                    </a:p>
                    <a:p>
                      <a:pPr latinLnBrk="1"/>
                      <a:endParaRPr lang="en-US" altLang="ko-KR" sz="1400" b="0" dirty="0" smtClean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400" b="0" dirty="0" err="1" smtClean="0">
                          <a:latin typeface="+mj-ea"/>
                          <a:ea typeface="+mj-ea"/>
                        </a:rPr>
                        <a:t>잔열제거계통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56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원자로건물살수계통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156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보조급수계통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156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기기냉각수계통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156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 smtClean="0">
                          <a:latin typeface="+mj-ea"/>
                          <a:ea typeface="+mj-ea"/>
                        </a:rPr>
                        <a:t>기기냉각해수계통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오른쪽 화살표 2"/>
          <p:cNvSpPr/>
          <p:nvPr/>
        </p:nvSpPr>
        <p:spPr bwMode="auto">
          <a:xfrm>
            <a:off x="4896035" y="3753036"/>
            <a:ext cx="638015" cy="486561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39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900" y="846380"/>
            <a:ext cx="3374975" cy="468052"/>
          </a:xfrm>
        </p:spPr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ko-KR" altLang="en-US" sz="2000" dirty="0" smtClean="0">
                <a:latin typeface="+mj-ea"/>
                <a:ea typeface="+mj-ea"/>
              </a:rPr>
              <a:t>원자로냉각재 관리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61324"/>
              </p:ext>
            </p:extLst>
          </p:nvPr>
        </p:nvGraphicFramePr>
        <p:xfrm>
          <a:off x="518878" y="1314432"/>
          <a:ext cx="7833542" cy="2581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5130"/>
                <a:gridCol w="3708412"/>
              </a:tblGrid>
              <a:tr h="31767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767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latin typeface="+mj-ea"/>
                          <a:ea typeface="+mj-ea"/>
                        </a:rPr>
                        <a:t>화학 및</a:t>
                      </a:r>
                      <a:r>
                        <a:rPr lang="en-US" altLang="ko-KR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dirty="0" smtClean="0">
                          <a:latin typeface="+mj-ea"/>
                          <a:ea typeface="+mj-ea"/>
                        </a:rPr>
                        <a:t>체적제어계통</a:t>
                      </a:r>
                      <a:r>
                        <a:rPr lang="en-US" altLang="ko-KR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dirty="0" smtClean="0">
                          <a:latin typeface="+mj-ea"/>
                          <a:ea typeface="+mj-ea"/>
                        </a:rPr>
                        <a:t>그림</a:t>
                      </a:r>
                      <a:r>
                        <a:rPr lang="en-US" altLang="ko-KR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latin typeface="+mj-ea"/>
                          <a:ea typeface="+mj-ea"/>
                        </a:rPr>
                        <a:t>일차소듐정화계통</a:t>
                      </a:r>
                      <a:r>
                        <a:rPr lang="en-US" altLang="ko-KR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dirty="0" smtClean="0">
                          <a:latin typeface="+mj-ea"/>
                          <a:ea typeface="+mj-ea"/>
                        </a:rPr>
                        <a:t>그림</a:t>
                      </a:r>
                      <a:r>
                        <a:rPr lang="en-US" altLang="ko-KR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76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RCS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체적 조절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유출 및 충전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체적제어탱크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N/A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7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RCS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붕산농도 조절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붕산혼합탱크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보충펌프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N/A (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금속연료 사용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76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- RCS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불순물 제거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탈염기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필터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이온교환기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RCS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불순물 제거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콜드트랩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세슘트랩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17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원자로펌프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밀봉수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공급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N/A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5487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N/A</a:t>
                      </a:r>
                      <a:endParaRPr lang="ko-KR" altLang="en-US" sz="18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일차불활성가스공정계통</a:t>
                      </a:r>
                      <a:endParaRPr lang="ko-KR" altLang="en-US" sz="1800" dirty="0"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노심상부 기체 정화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 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3994335"/>
            <a:ext cx="3045208" cy="263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94335"/>
            <a:ext cx="3320622" cy="261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오른쪽 화살표 12"/>
          <p:cNvSpPr/>
          <p:nvPr/>
        </p:nvSpPr>
        <p:spPr bwMode="auto">
          <a:xfrm>
            <a:off x="4211960" y="5150017"/>
            <a:ext cx="488727" cy="403220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7731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6" y="980728"/>
            <a:ext cx="8976846" cy="5616624"/>
          </a:xfrm>
        </p:spPr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 동력변환계통 </a:t>
            </a:r>
            <a:r>
              <a:rPr lang="ko-KR" altLang="en-US" dirty="0" smtClean="0">
                <a:latin typeface="+mj-ea"/>
                <a:ea typeface="+mj-ea"/>
              </a:rPr>
              <a:t>설계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806742"/>
              </p:ext>
            </p:extLst>
          </p:nvPr>
        </p:nvGraphicFramePr>
        <p:xfrm>
          <a:off x="431540" y="1556792"/>
          <a:ext cx="745282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8372"/>
                <a:gridCol w="1980220"/>
                <a:gridCol w="212423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  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터빈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</a:t>
                      </a: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회전수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(rpm)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1,800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3,600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LP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TBN (</a:t>
                      </a:r>
                      <a:r>
                        <a:rPr lang="ko-KR" altLang="en-US" sz="1600" baseline="0" dirty="0" smtClean="0">
                          <a:latin typeface="+mj-ea"/>
                          <a:ea typeface="+mj-ea"/>
                        </a:rPr>
                        <a:t>댓 수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3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1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LP/HP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HTRs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 (</a:t>
                      </a:r>
                      <a:r>
                        <a:rPr lang="ko-KR" altLang="en-US" sz="1600" baseline="0" dirty="0" smtClean="0">
                          <a:latin typeface="+mj-ea"/>
                          <a:ea typeface="+mj-ea"/>
                        </a:rPr>
                        <a:t>댓 수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3 / 3</a:t>
                      </a:r>
                      <a:endParaRPr lang="ko-KR" altLang="en-US" sz="1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 / 2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주증기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[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노즐 출구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] @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100% Load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온도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 ℃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285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503  (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고온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압력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 Bar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69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167 (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고압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주급수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노즐 입구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]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@</a:t>
                      </a:r>
                      <a:r>
                        <a:rPr lang="en-US" altLang="ko-KR" sz="1600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100% Load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온도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</a:t>
                      </a:r>
                      <a:r>
                        <a:rPr lang="en-US" altLang="ko-KR" sz="1600" baseline="0" dirty="0" smtClean="0">
                          <a:latin typeface="+mj-ea"/>
                          <a:ea typeface="+mj-ea"/>
                        </a:rPr>
                        <a:t> ℃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232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240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  -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압력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 Bar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71.8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180 (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고온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기동재순환계통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없음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있음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703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645360"/>
          </a:xfrm>
        </p:spPr>
        <p:txBody>
          <a:bodyPr/>
          <a:lstStyle/>
          <a:p>
            <a:r>
              <a:rPr lang="ko-KR" altLang="en-US" dirty="0" smtClean="0"/>
              <a:t> 원자로건물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설계</a:t>
            </a:r>
            <a:endParaRPr lang="en-US" altLang="ko-KR" dirty="0" smtClean="0"/>
          </a:p>
          <a:p>
            <a:pPr lvl="1"/>
            <a:r>
              <a:rPr lang="ko-KR" altLang="en-US" sz="1800" dirty="0" smtClean="0"/>
              <a:t>원자로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원자로냉각재계통</a:t>
            </a:r>
            <a:r>
              <a:rPr lang="en-US" altLang="ko-KR" sz="1800" dirty="0" smtClean="0"/>
              <a:t>,</a:t>
            </a:r>
            <a:r>
              <a:rPr lang="ko-KR" altLang="en-US" sz="1800" dirty="0" smtClean="0"/>
              <a:t> 안전계통</a:t>
            </a:r>
            <a:r>
              <a:rPr lang="en-US" altLang="ko-KR" sz="1800" dirty="0"/>
              <a:t>, </a:t>
            </a:r>
            <a:r>
              <a:rPr lang="ko-KR" altLang="en-US" sz="1800" dirty="0" smtClean="0"/>
              <a:t>기기</a:t>
            </a:r>
            <a:r>
              <a:rPr lang="en-US" altLang="ko-KR" sz="1800" dirty="0" smtClean="0"/>
              <a:t>/</a:t>
            </a:r>
            <a:r>
              <a:rPr lang="ko-KR" altLang="en-US" sz="1800" dirty="0" smtClean="0"/>
              <a:t>구조물을 </a:t>
            </a:r>
            <a:r>
              <a:rPr lang="ko-KR" altLang="en-US" sz="1800" dirty="0"/>
              <a:t>수용하도록 설계</a:t>
            </a:r>
          </a:p>
          <a:p>
            <a:pPr lvl="1"/>
            <a:r>
              <a:rPr lang="ko-KR" altLang="en-US" sz="1800" dirty="0" err="1"/>
              <a:t>설계기준사고시</a:t>
            </a:r>
            <a:r>
              <a:rPr lang="ko-KR" altLang="en-US" sz="1800" dirty="0"/>
              <a:t> 방사성 물질의 외부 누출을 차단하여 발전소 종사자와 인근 주민을 보호하는 최종 방벽 기능 수행</a:t>
            </a:r>
            <a:endParaRPr lang="en-US" altLang="ko-KR" sz="1800" dirty="0"/>
          </a:p>
          <a:p>
            <a:pPr lvl="1"/>
            <a:r>
              <a:rPr lang="ko-KR" altLang="en-US" sz="1800" dirty="0" smtClean="0"/>
              <a:t>항공기 충돌사고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중대사고시에도 </a:t>
            </a:r>
            <a:r>
              <a:rPr lang="ko-KR" altLang="en-US" sz="1800" dirty="0"/>
              <a:t>구조적 건전성 유지하도록 설계</a:t>
            </a:r>
          </a:p>
          <a:p>
            <a:pPr lvl="1"/>
            <a:endParaRPr lang="en-US" altLang="ko-KR" sz="1600" dirty="0" smtClean="0">
              <a:solidFill>
                <a:schemeClr val="tx1"/>
              </a:solidFill>
            </a:endParaRPr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>
              <a:solidFill>
                <a:schemeClr val="tx1"/>
              </a:solidFill>
            </a:endParaRPr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>
              <a:solidFill>
                <a:schemeClr val="tx1"/>
              </a:solidFill>
            </a:endParaRPr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>
              <a:solidFill>
                <a:schemeClr val="tx1"/>
              </a:solidFill>
            </a:endParaRP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582010"/>
              </p:ext>
            </p:extLst>
          </p:nvPr>
        </p:nvGraphicFramePr>
        <p:xfrm>
          <a:off x="526545" y="2888941"/>
          <a:ext cx="8181561" cy="3035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493"/>
                <a:gridCol w="3024336"/>
                <a:gridCol w="3658732"/>
              </a:tblGrid>
              <a:tr h="3967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4062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RCS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특성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루프형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고압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풀형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대기압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15072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설계기준사고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(LOCA)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HELB: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LBB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적용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→</a:t>
                      </a:r>
                      <a:r>
                        <a:rPr lang="ko-KR" altLang="en-US" sz="1600" baseline="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동적영향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배제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LOCA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로 인해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원자로건물 압력이 증가하는 정적 하중 고려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aseline="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소듐배관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: MELB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→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동적 영향 배제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원자로건물 내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원자로용기 및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소듐배관을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이중으로 설계하여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이중배관이 동시에 파손되어 </a:t>
                      </a:r>
                      <a:r>
                        <a:rPr lang="ko-KR" altLang="en-US" sz="1600" b="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소듐이</a:t>
                      </a:r>
                      <a:r>
                        <a:rPr lang="ko-KR" altLang="en-US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누출될 가능성 거의 없음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보수적으로  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PSPS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배관에서 </a:t>
                      </a:r>
                      <a:r>
                        <a:rPr lang="ko-KR" altLang="en-US" sz="160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소듐누출사고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가정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6781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설계기준사고</a:t>
                      </a:r>
                      <a:endParaRPr lang="en-US" altLang="ko-KR" sz="1600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(MSLB/MFLB)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원자로건물 내 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S/G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의 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MSLB/ MFLB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시 고온의 수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증기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방출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N/A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(S/G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가 보조건물에 위치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8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+mj-lt"/>
              </a:rPr>
              <a:t>목차</a:t>
            </a:r>
            <a:endParaRPr lang="ko-KR" altLang="en-US" dirty="0">
              <a:latin typeface="+mj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312835" y="1994535"/>
            <a:ext cx="6734229" cy="631825"/>
          </a:xfrm>
          <a:prstGeom prst="roundRect">
            <a:avLst>
              <a:gd name="adj" fmla="val 16667"/>
            </a:avLst>
          </a:prstGeom>
          <a:solidFill>
            <a:srgbClr val="CCECFF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ko-KR" altLang="en-US" sz="2800" b="1" dirty="0" smtClean="0">
                <a:latin typeface="HY헤드라인M" pitchFamily="18" charset="-127"/>
                <a:ea typeface="HY헤드라인M" pitchFamily="18" charset="-127"/>
              </a:rPr>
              <a:t>개 요</a:t>
            </a:r>
            <a:endParaRPr lang="en-US" altLang="ko-KR" sz="2800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22261" y="1994535"/>
            <a:ext cx="631825" cy="631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475E76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2800">
                <a:solidFill>
                  <a:schemeClr val="bg1"/>
                </a:solidFill>
                <a:latin typeface="Arial" charset="0"/>
                <a:ea typeface="-윤고딕130" pitchFamily="18" charset="-127"/>
              </a:rPr>
              <a:t>I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312835" y="2932748"/>
            <a:ext cx="6734229" cy="631825"/>
          </a:xfrm>
          <a:prstGeom prst="roundRect">
            <a:avLst>
              <a:gd name="adj" fmla="val 16667"/>
            </a:avLst>
          </a:prstGeom>
          <a:solidFill>
            <a:srgbClr val="CCECFF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altLang="ko-KR" sz="2800" b="1" dirty="0" smtClean="0">
                <a:latin typeface="HY헤드라인M" pitchFamily="18" charset="-127"/>
                <a:ea typeface="HY헤드라인M" pitchFamily="18" charset="-127"/>
              </a:rPr>
              <a:t>PWR </a:t>
            </a:r>
            <a:r>
              <a:rPr lang="ko-KR" altLang="en-US" sz="2800" b="1" dirty="0" smtClean="0">
                <a:latin typeface="HY헤드라인M" pitchFamily="18" charset="-127"/>
                <a:ea typeface="HY헤드라인M" pitchFamily="18" charset="-127"/>
              </a:rPr>
              <a:t>주요 설계 특성</a:t>
            </a:r>
            <a:endParaRPr lang="en-US" altLang="ko-KR" sz="2800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22261" y="2932748"/>
            <a:ext cx="631825" cy="630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475E76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2800">
                <a:solidFill>
                  <a:schemeClr val="bg1"/>
                </a:solidFill>
                <a:latin typeface="Arial" charset="0"/>
                <a:ea typeface="-윤고딕130" pitchFamily="18" charset="-127"/>
              </a:rPr>
              <a:t>II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312835" y="3870960"/>
            <a:ext cx="6734229" cy="633413"/>
          </a:xfrm>
          <a:prstGeom prst="roundRect">
            <a:avLst>
              <a:gd name="adj" fmla="val 16667"/>
            </a:avLst>
          </a:prstGeom>
          <a:solidFill>
            <a:srgbClr val="CCECFF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altLang="ko-KR" sz="2800" b="1" dirty="0" smtClean="0">
                <a:latin typeface="HY헤드라인M" pitchFamily="18" charset="-127"/>
                <a:ea typeface="HY헤드라인M" pitchFamily="18" charset="-127"/>
              </a:rPr>
              <a:t>SFR </a:t>
            </a:r>
            <a:r>
              <a:rPr lang="ko-KR" altLang="en-US" sz="2800" b="1" dirty="0" smtClean="0">
                <a:latin typeface="HY헤드라인M" pitchFamily="18" charset="-127"/>
                <a:ea typeface="HY헤드라인M" pitchFamily="18" charset="-127"/>
              </a:rPr>
              <a:t>주요 설계 특성</a:t>
            </a:r>
            <a:endParaRPr lang="en-US" altLang="ko-KR" sz="2800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522261" y="3870960"/>
            <a:ext cx="631825" cy="631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475E76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2800">
                <a:solidFill>
                  <a:schemeClr val="bg1"/>
                </a:solidFill>
                <a:latin typeface="Arial" charset="0"/>
                <a:ea typeface="-윤고딕130" pitchFamily="18" charset="-127"/>
              </a:rPr>
              <a:t>III</a:t>
            </a: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1309587" y="4840512"/>
            <a:ext cx="6734229" cy="633413"/>
          </a:xfrm>
          <a:prstGeom prst="roundRect">
            <a:avLst>
              <a:gd name="adj" fmla="val 16667"/>
            </a:avLst>
          </a:prstGeom>
          <a:solidFill>
            <a:srgbClr val="CCECFF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altLang="ko-KR" sz="2800" b="1" dirty="0" smtClean="0">
                <a:latin typeface="HY헤드라인M" pitchFamily="18" charset="-127"/>
                <a:ea typeface="HY헤드라인M" pitchFamily="18" charset="-127"/>
              </a:rPr>
              <a:t>SFR</a:t>
            </a:r>
            <a:r>
              <a:rPr lang="ko-KR" altLang="en-US" sz="2800" b="1" dirty="0" smtClean="0">
                <a:latin typeface="HY헤드라인M" pitchFamily="18" charset="-127"/>
                <a:ea typeface="HY헤드라인M" pitchFamily="18" charset="-127"/>
              </a:rPr>
              <a:t>과</a:t>
            </a:r>
            <a:r>
              <a:rPr lang="en-US" altLang="ko-KR" sz="2800" b="1" dirty="0" smtClean="0">
                <a:latin typeface="HY헤드라인M" pitchFamily="18" charset="-127"/>
                <a:ea typeface="HY헤드라인M" pitchFamily="18" charset="-127"/>
              </a:rPr>
              <a:t> PWR  BOP</a:t>
            </a:r>
            <a:r>
              <a:rPr lang="ko-KR" altLang="en-US" sz="2800" b="1" dirty="0" smtClean="0">
                <a:latin typeface="HY헤드라인M" pitchFamily="18" charset="-127"/>
                <a:ea typeface="HY헤드라인M" pitchFamily="18" charset="-127"/>
              </a:rPr>
              <a:t> 계통 특성 비교</a:t>
            </a:r>
            <a:endParaRPr lang="en-US" altLang="ko-KR" sz="2800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19013" y="4840512"/>
            <a:ext cx="631825" cy="631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475E76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Arial" charset="0"/>
                <a:ea typeface="-윤고딕130" pitchFamily="18" charset="-127"/>
              </a:rPr>
              <a:t>IV</a:t>
            </a:r>
            <a:endParaRPr lang="en-US" altLang="ko-KR" sz="2800" dirty="0">
              <a:solidFill>
                <a:schemeClr val="bg1"/>
              </a:solidFill>
              <a:latin typeface="Arial" charset="0"/>
              <a:ea typeface="-윤고딕130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645360"/>
          </a:xfrm>
        </p:spPr>
        <p:txBody>
          <a:bodyPr/>
          <a:lstStyle/>
          <a:p>
            <a:r>
              <a:rPr lang="ko-KR" altLang="en-US" dirty="0" smtClean="0"/>
              <a:t> 원자로건물 설계</a:t>
            </a:r>
            <a:endParaRPr lang="en-US" altLang="ko-KR" dirty="0" smtClean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sp>
        <p:nvSpPr>
          <p:cNvPr id="13" name="오른쪽 화살표 12"/>
          <p:cNvSpPr/>
          <p:nvPr/>
        </p:nvSpPr>
        <p:spPr bwMode="auto">
          <a:xfrm>
            <a:off x="3995936" y="4882833"/>
            <a:ext cx="828092" cy="486561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570091"/>
              </p:ext>
            </p:extLst>
          </p:nvPr>
        </p:nvGraphicFramePr>
        <p:xfrm>
          <a:off x="612627" y="1449239"/>
          <a:ext cx="7413995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148"/>
                <a:gridCol w="1987443"/>
                <a:gridCol w="3636404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원자로건물 형태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원통형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PS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콘크리트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SS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Liner </a:t>
                      </a:r>
                      <a:r>
                        <a:rPr lang="ko-KR" altLang="en-US" sz="14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설치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원통형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철근콘크리트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SS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Liner 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설치</a:t>
                      </a:r>
                      <a:endParaRPr lang="en-US" altLang="ko-KR" sz="1400" kern="1200" baseline="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baseline="0" dirty="0" smtClean="0">
                          <a:solidFill>
                            <a:srgbClr val="3333FF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* 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소듐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콘크리트 반응 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방지 위해 </a:t>
                      </a:r>
                      <a:endParaRPr lang="en-US" altLang="ko-KR" sz="1400" kern="1200" baseline="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   내부구조물에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SS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Liner 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설치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설계기준사고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LOCA,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MSLB </a:t>
                      </a:r>
                      <a:r>
                        <a:rPr lang="ko-KR" altLang="en-US" sz="14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등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소듐누출로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인한 화재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내부체적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3.96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x 10</a:t>
                      </a:r>
                      <a:r>
                        <a:rPr lang="en-US" altLang="ko-KR" sz="1400" baseline="30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ft</a:t>
                      </a:r>
                      <a:r>
                        <a:rPr lang="en-US" altLang="ko-KR" sz="1400" baseline="30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1.03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x 10</a:t>
                      </a:r>
                      <a:r>
                        <a:rPr lang="en-US" altLang="ko-KR" sz="1400" kern="1200" baseline="300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6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ft</a:t>
                      </a:r>
                      <a:r>
                        <a:rPr lang="en-US" altLang="ko-KR" sz="1400" kern="1200" baseline="300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3 </a:t>
                      </a:r>
                      <a:r>
                        <a:rPr lang="en-US" altLang="ko-KR" sz="1100" kern="1200" baseline="30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*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APR1400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대비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체적비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약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26%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691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설계압력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 psig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 psig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이내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377363"/>
              </p:ext>
            </p:extLst>
          </p:nvPr>
        </p:nvGraphicFramePr>
        <p:xfrm>
          <a:off x="1475656" y="3565389"/>
          <a:ext cx="2340260" cy="303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5" name="비트맵 이미지" r:id="rId3" imgW="5533333" imgH="7171429" progId="PBrush">
                  <p:embed/>
                </p:oleObj>
              </mc:Choice>
              <mc:Fallback>
                <p:oleObj name="비트맵 이미지" r:id="rId3" imgW="5533333" imgH="7171429" progId="PBrush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565389"/>
                        <a:ext cx="2340260" cy="303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29" y="4109900"/>
            <a:ext cx="1574395" cy="215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9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16" y="1232756"/>
            <a:ext cx="4206222" cy="544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sp>
        <p:nvSpPr>
          <p:cNvPr id="6" name="내용 개체 틀 8"/>
          <p:cNvSpPr>
            <a:spLocks noGrp="1"/>
          </p:cNvSpPr>
          <p:nvPr>
            <p:ph idx="1"/>
          </p:nvPr>
        </p:nvSpPr>
        <p:spPr>
          <a:xfrm>
            <a:off x="80901" y="881544"/>
            <a:ext cx="4851139" cy="5715808"/>
          </a:xfrm>
        </p:spPr>
        <p:txBody>
          <a:bodyPr/>
          <a:lstStyle/>
          <a:p>
            <a:r>
              <a:rPr lang="ko-KR" altLang="en-US" sz="2000" dirty="0" smtClean="0"/>
              <a:t> 화재방호계통</a:t>
            </a:r>
            <a:endParaRPr lang="en-US" altLang="ko-KR" sz="2000" dirty="0" smtClean="0"/>
          </a:p>
          <a:p>
            <a:pPr lvl="1"/>
            <a:r>
              <a:rPr lang="en-US" altLang="ko-KR" sz="1600" dirty="0" smtClean="0">
                <a:latin typeface="+mj-ea"/>
                <a:ea typeface="+mj-ea"/>
              </a:rPr>
              <a:t>SFR</a:t>
            </a:r>
            <a:r>
              <a:rPr lang="ko-KR" altLang="en-US" sz="1600" dirty="0" smtClean="0">
                <a:latin typeface="+mj-ea"/>
                <a:ea typeface="+mj-ea"/>
              </a:rPr>
              <a:t>에는 일반화제 외에 소듐화재 추가 고려</a:t>
            </a:r>
            <a:endParaRPr lang="en-US" altLang="ko-KR" sz="1600" dirty="0" smtClean="0">
              <a:latin typeface="+mj-ea"/>
              <a:ea typeface="+mj-ea"/>
            </a:endParaRPr>
          </a:p>
          <a:p>
            <a:pPr lvl="1"/>
            <a:r>
              <a:rPr lang="ko-KR" altLang="en-US" sz="1600" dirty="0">
                <a:latin typeface="+mj-ea"/>
              </a:rPr>
              <a:t>소듐화재 방호하기 위해 소듐화재 방지</a:t>
            </a:r>
            <a:r>
              <a:rPr lang="en-US" altLang="ko-KR" sz="1600" dirty="0">
                <a:latin typeface="+mj-ea"/>
              </a:rPr>
              <a:t>, </a:t>
            </a:r>
            <a:r>
              <a:rPr lang="ko-KR" altLang="en-US" sz="1600" dirty="0">
                <a:latin typeface="+mj-ea"/>
              </a:rPr>
              <a:t>완화 및 소화 설계로 구분하여 적용</a:t>
            </a:r>
            <a:endParaRPr lang="en-US" altLang="ko-KR" sz="1600" dirty="0">
              <a:latin typeface="+mj-ea"/>
            </a:endParaRPr>
          </a:p>
          <a:p>
            <a:pPr lvl="1"/>
            <a:endParaRPr lang="en-US" altLang="ko-KR" sz="1600" dirty="0" smtClean="0"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latin typeface="+mj-ea"/>
                <a:ea typeface="+mj-ea"/>
              </a:rPr>
              <a:t>소듐화재 방지설계</a:t>
            </a:r>
            <a:r>
              <a:rPr lang="en-US" altLang="ko-KR" sz="1600" dirty="0" smtClean="0">
                <a:latin typeface="+mj-ea"/>
                <a:ea typeface="+mj-ea"/>
              </a:rPr>
              <a:t>: </a:t>
            </a:r>
            <a:r>
              <a:rPr lang="ko-KR" altLang="en-US" sz="1600" dirty="0" smtClean="0">
                <a:latin typeface="+mj-ea"/>
                <a:ea typeface="+mj-ea"/>
              </a:rPr>
              <a:t>소듐 </a:t>
            </a:r>
            <a:r>
              <a:rPr lang="ko-KR" altLang="en-US" sz="1600" dirty="0">
                <a:latin typeface="+mj-ea"/>
                <a:ea typeface="+mj-ea"/>
              </a:rPr>
              <a:t>누설을 </a:t>
            </a:r>
            <a:r>
              <a:rPr lang="ko-KR" altLang="en-US" sz="1600" dirty="0" smtClean="0">
                <a:latin typeface="+mj-ea"/>
                <a:ea typeface="+mj-ea"/>
              </a:rPr>
              <a:t>감지하고 계통 내에 </a:t>
            </a:r>
            <a:r>
              <a:rPr lang="ko-KR" altLang="en-US" sz="1600" dirty="0">
                <a:latin typeface="+mj-ea"/>
                <a:ea typeface="+mj-ea"/>
              </a:rPr>
              <a:t>소듐을 </a:t>
            </a:r>
            <a:r>
              <a:rPr lang="en-US" altLang="ko-KR" sz="1600" dirty="0" smtClean="0">
                <a:latin typeface="+mj-ea"/>
                <a:ea typeface="+mj-ea"/>
              </a:rPr>
              <a:t>Contain </a:t>
            </a:r>
            <a:r>
              <a:rPr lang="ko-KR" altLang="en-US" sz="1600" dirty="0" smtClean="0">
                <a:latin typeface="+mj-ea"/>
                <a:ea typeface="+mj-ea"/>
              </a:rPr>
              <a:t>및 </a:t>
            </a:r>
            <a:r>
              <a:rPr lang="en-US" altLang="ko-KR" sz="1600" dirty="0" smtClean="0">
                <a:latin typeface="+mj-ea"/>
                <a:ea typeface="+mj-ea"/>
              </a:rPr>
              <a:t>Drain</a:t>
            </a:r>
            <a:r>
              <a:rPr lang="ko-KR" altLang="en-US" sz="1600" dirty="0" smtClean="0">
                <a:latin typeface="+mj-ea"/>
                <a:ea typeface="+mj-ea"/>
              </a:rPr>
              <a:t>하여 </a:t>
            </a:r>
            <a:r>
              <a:rPr lang="ko-KR" altLang="en-US" sz="1600" dirty="0">
                <a:latin typeface="+mj-ea"/>
                <a:ea typeface="+mj-ea"/>
              </a:rPr>
              <a:t>소듐화재를 원천적으로 방지하는 </a:t>
            </a:r>
            <a:r>
              <a:rPr lang="ko-KR" altLang="en-US" sz="1600" dirty="0" smtClean="0">
                <a:latin typeface="+mj-ea"/>
                <a:ea typeface="+mj-ea"/>
              </a:rPr>
              <a:t>설계</a:t>
            </a:r>
            <a:r>
              <a:rPr lang="en-US" altLang="ko-KR" sz="1600" dirty="0" smtClean="0">
                <a:latin typeface="+mj-ea"/>
                <a:ea typeface="+mj-ea"/>
              </a:rPr>
              <a:t>.  </a:t>
            </a:r>
            <a:r>
              <a:rPr lang="ko-KR" altLang="en-US" sz="1600" dirty="0" smtClean="0">
                <a:latin typeface="+mj-ea"/>
                <a:ea typeface="+mj-ea"/>
              </a:rPr>
              <a:t>예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소듐배관 이중 </a:t>
            </a:r>
            <a:r>
              <a:rPr lang="ko-KR" altLang="en-US" sz="1600" dirty="0">
                <a:latin typeface="+mj-ea"/>
                <a:ea typeface="+mj-ea"/>
              </a:rPr>
              <a:t>설계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소듐누설감지 설비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ko-KR" altLang="en-US" sz="1600" dirty="0" smtClean="0">
                <a:latin typeface="+mj-ea"/>
              </a:rPr>
              <a:t> </a:t>
            </a:r>
            <a:r>
              <a:rPr lang="ko-KR" altLang="en-US" sz="1600" dirty="0">
                <a:latin typeface="+mj-ea"/>
              </a:rPr>
              <a:t>소듐 누설 </a:t>
            </a:r>
            <a:r>
              <a:rPr lang="ko-KR" altLang="en-US" sz="1600" dirty="0" err="1">
                <a:latin typeface="+mj-ea"/>
              </a:rPr>
              <a:t>감지시</a:t>
            </a:r>
            <a:r>
              <a:rPr lang="ko-KR" altLang="en-US" sz="1600" dirty="0">
                <a:latin typeface="+mj-ea"/>
              </a:rPr>
              <a:t> 계통 내 소듐을 소듐저장탱크로 </a:t>
            </a:r>
            <a:r>
              <a:rPr lang="en-US" altLang="ko-KR" sz="1600" dirty="0">
                <a:latin typeface="+mj-ea"/>
              </a:rPr>
              <a:t>Drain</a:t>
            </a:r>
            <a:r>
              <a:rPr lang="ko-KR" altLang="en-US" sz="1600" dirty="0">
                <a:latin typeface="+mj-ea"/>
              </a:rPr>
              <a:t>하는 </a:t>
            </a:r>
            <a:r>
              <a:rPr lang="ko-KR" altLang="en-US" sz="1600" dirty="0" smtClean="0">
                <a:latin typeface="+mj-ea"/>
              </a:rPr>
              <a:t>설비</a:t>
            </a:r>
            <a:r>
              <a:rPr lang="en-US" altLang="ko-KR" sz="1600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등</a:t>
            </a:r>
            <a:endParaRPr lang="en-US" altLang="ko-KR" sz="1600" dirty="0" smtClean="0">
              <a:latin typeface="+mj-ea"/>
              <a:ea typeface="+mj-ea"/>
            </a:endParaRPr>
          </a:p>
          <a:p>
            <a:pPr lvl="1"/>
            <a:endParaRPr lang="en-US" altLang="ko-KR" sz="1600" dirty="0" smtClean="0"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latin typeface="+mj-ea"/>
                <a:ea typeface="+mj-ea"/>
              </a:rPr>
              <a:t>소듐화재 완화설계</a:t>
            </a:r>
            <a:r>
              <a:rPr lang="en-US" altLang="ko-KR" sz="1600" dirty="0">
                <a:latin typeface="+mj-ea"/>
                <a:ea typeface="+mj-ea"/>
              </a:rPr>
              <a:t>: </a:t>
            </a:r>
            <a:r>
              <a:rPr lang="ko-KR" altLang="en-US" sz="1600" dirty="0">
                <a:latin typeface="+mj-ea"/>
                <a:ea typeface="+mj-ea"/>
              </a:rPr>
              <a:t>소듐화재 방지설계로 </a:t>
            </a:r>
            <a:r>
              <a:rPr lang="ko-KR" altLang="en-US" sz="1600" dirty="0" smtClean="0">
                <a:latin typeface="+mj-ea"/>
                <a:ea typeface="+mj-ea"/>
              </a:rPr>
              <a:t>소듐이 누설되지 </a:t>
            </a:r>
            <a:r>
              <a:rPr lang="ko-KR" altLang="en-US" sz="1600" dirty="0">
                <a:latin typeface="+mj-ea"/>
                <a:ea typeface="+mj-ea"/>
              </a:rPr>
              <a:t>않더라도 소듐누설사고를 가정하고 </a:t>
            </a:r>
            <a:r>
              <a:rPr lang="ko-KR" altLang="en-US" sz="1600" dirty="0" smtClean="0">
                <a:latin typeface="+mj-ea"/>
                <a:ea typeface="+mj-ea"/>
              </a:rPr>
              <a:t>소듐화재를 </a:t>
            </a:r>
            <a:r>
              <a:rPr lang="ko-KR" altLang="en-US" sz="1600" dirty="0">
                <a:latin typeface="+mj-ea"/>
                <a:ea typeface="+mj-ea"/>
              </a:rPr>
              <a:t>완화하기 위한 </a:t>
            </a:r>
            <a:r>
              <a:rPr lang="ko-KR" altLang="en-US" sz="1600" dirty="0" smtClean="0">
                <a:latin typeface="+mj-ea"/>
                <a:ea typeface="+mj-ea"/>
              </a:rPr>
              <a:t>설비</a:t>
            </a:r>
            <a:r>
              <a:rPr lang="en-US" altLang="ko-KR" sz="1600" dirty="0" smtClean="0">
                <a:latin typeface="+mj-ea"/>
                <a:ea typeface="+mj-ea"/>
              </a:rPr>
              <a:t>. </a:t>
            </a:r>
            <a:r>
              <a:rPr lang="ko-KR" altLang="en-US" sz="1600" dirty="0" smtClean="0">
                <a:latin typeface="+mj-ea"/>
                <a:ea typeface="+mj-ea"/>
              </a:rPr>
              <a:t>예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err="1" smtClean="0">
                <a:latin typeface="+mj-ea"/>
                <a:ea typeface="+mj-ea"/>
              </a:rPr>
              <a:t>라이너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err="1" smtClean="0">
                <a:latin typeface="+mj-ea"/>
                <a:ea typeface="+mj-ea"/>
              </a:rPr>
              <a:t>캐치팬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err="1" smtClean="0">
                <a:latin typeface="+mj-ea"/>
                <a:ea typeface="+mj-ea"/>
              </a:rPr>
              <a:t>화재진압데크</a:t>
            </a:r>
            <a:r>
              <a:rPr lang="ko-KR" altLang="en-US" sz="1600" dirty="0" smtClean="0">
                <a:latin typeface="+mj-ea"/>
                <a:ea typeface="+mj-ea"/>
              </a:rPr>
              <a:t> 등</a:t>
            </a:r>
            <a:endParaRPr lang="en-US" altLang="ko-KR" sz="1600" dirty="0" smtClean="0">
              <a:latin typeface="+mj-ea"/>
              <a:ea typeface="+mj-ea"/>
            </a:endParaRPr>
          </a:p>
          <a:p>
            <a:pPr lvl="1"/>
            <a:endParaRPr lang="en-US" altLang="ko-KR" sz="1600" dirty="0" smtClean="0"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latin typeface="+mj-ea"/>
                <a:ea typeface="+mj-ea"/>
              </a:rPr>
              <a:t>소듐화재 소화설계</a:t>
            </a:r>
            <a:r>
              <a:rPr lang="en-US" altLang="ko-KR" sz="1600" dirty="0" smtClean="0">
                <a:latin typeface="+mj-ea"/>
                <a:ea typeface="+mj-ea"/>
              </a:rPr>
              <a:t>: </a:t>
            </a:r>
            <a:r>
              <a:rPr lang="ko-KR" altLang="en-US" sz="1600" dirty="0">
                <a:latin typeface="+mj-ea"/>
                <a:ea typeface="+mj-ea"/>
              </a:rPr>
              <a:t>소듐 </a:t>
            </a:r>
            <a:r>
              <a:rPr lang="ko-KR" altLang="en-US" sz="1600" dirty="0" err="1">
                <a:latin typeface="+mj-ea"/>
                <a:ea typeface="+mj-ea"/>
              </a:rPr>
              <a:t>소화재를</a:t>
            </a:r>
            <a:r>
              <a:rPr lang="ko-KR" altLang="en-US" sz="1600" dirty="0">
                <a:latin typeface="+mj-ea"/>
                <a:ea typeface="+mj-ea"/>
              </a:rPr>
              <a:t> 사용하여 소듐화재를 진압시키는 </a:t>
            </a:r>
            <a:r>
              <a:rPr lang="ko-KR" altLang="en-US" sz="1600" dirty="0" smtClean="0">
                <a:latin typeface="+mj-ea"/>
                <a:ea typeface="+mj-ea"/>
              </a:rPr>
              <a:t>설계</a:t>
            </a:r>
            <a:endParaRPr lang="ko-KR" altLang="en-US" sz="1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00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55323"/>
              </p:ext>
            </p:extLst>
          </p:nvPr>
        </p:nvGraphicFramePr>
        <p:xfrm>
          <a:off x="258744" y="1520788"/>
          <a:ext cx="8576882" cy="49413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054"/>
                <a:gridCol w="7452828"/>
              </a:tblGrid>
              <a:tr h="23332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소듐화재</a:t>
                      </a:r>
                      <a:endParaRPr lang="en-US" altLang="ko-KR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방지설계</a:t>
                      </a:r>
                      <a:endParaRPr lang="en-US" altLang="ko-KR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이중배관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-Drain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설계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8505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소듐화재</a:t>
                      </a:r>
                      <a:endParaRPr lang="en-US" altLang="ko-KR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완화설계</a:t>
                      </a:r>
                      <a:endParaRPr lang="en-US" altLang="ko-KR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</a:t>
                      </a:r>
                      <a:r>
                        <a:rPr lang="ko-KR" altLang="en-US" sz="1400" dirty="0" err="1" smtClean="0">
                          <a:latin typeface="+mj-ea"/>
                          <a:ea typeface="+mj-ea"/>
                        </a:rPr>
                        <a:t>라이너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</a:t>
                      </a:r>
                      <a:r>
                        <a:rPr lang="ko-KR" altLang="en-US" sz="1400" dirty="0" err="1" smtClean="0">
                          <a:latin typeface="+mj-ea"/>
                          <a:ea typeface="+mj-ea"/>
                        </a:rPr>
                        <a:t>캐치팬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-</a:t>
                      </a:r>
                      <a:r>
                        <a:rPr lang="ko-KR" altLang="en-US" sz="1400" dirty="0" err="1" smtClean="0">
                          <a:latin typeface="+mj-ea"/>
                          <a:ea typeface="+mj-ea"/>
                        </a:rPr>
                        <a:t>진압데크</a:t>
                      </a:r>
                      <a:endParaRPr lang="ko-KR" altLang="en-US" sz="14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7575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소듐화재</a:t>
                      </a:r>
                      <a:endParaRPr lang="en-US" altLang="ko-KR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진압설계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소듐 </a:t>
                      </a:r>
                      <a:r>
                        <a:rPr lang="ko-KR" altLang="en-US" sz="1400" dirty="0" err="1" smtClean="0"/>
                        <a:t>소화재로</a:t>
                      </a:r>
                      <a:r>
                        <a:rPr lang="ko-KR" altLang="en-US" sz="1400" dirty="0" smtClean="0"/>
                        <a:t> 소화 작업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인체방호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그림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510" y="1630748"/>
            <a:ext cx="3180501" cy="2101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그림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029" y="1630748"/>
            <a:ext cx="2484276" cy="2211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그림 17" descr="EMB000011a4252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26" y="3888735"/>
            <a:ext cx="2275939" cy="1692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그림 18" descr="EMB000011a4252c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875" y="3919593"/>
            <a:ext cx="2448272" cy="1676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그림 19" descr="EMB000011a4252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742" y="3996747"/>
            <a:ext cx="2283406" cy="1476164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225" y="5805264"/>
            <a:ext cx="2055922" cy="64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78" y="5805264"/>
            <a:ext cx="1638718" cy="64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내용 개체 틀 8"/>
          <p:cNvSpPr>
            <a:spLocks noGrp="1"/>
          </p:cNvSpPr>
          <p:nvPr>
            <p:ph idx="1"/>
          </p:nvPr>
        </p:nvSpPr>
        <p:spPr>
          <a:xfrm>
            <a:off x="81777" y="975554"/>
            <a:ext cx="4635115" cy="531232"/>
          </a:xfrm>
        </p:spPr>
        <p:txBody>
          <a:bodyPr/>
          <a:lstStyle/>
          <a:p>
            <a:r>
              <a:rPr lang="ko-KR" altLang="en-US" sz="2000" dirty="0" smtClean="0"/>
              <a:t>화재방호계통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계속</a:t>
            </a:r>
            <a:r>
              <a:rPr lang="en-US" altLang="ko-KR" sz="2000" dirty="0" smtClean="0"/>
              <a:t>)</a:t>
            </a:r>
            <a:endParaRPr lang="ko-KR" altLang="en-US" sz="1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077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468" y="980728"/>
            <a:ext cx="8834012" cy="5580620"/>
          </a:xfrm>
        </p:spPr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내진 </a:t>
            </a:r>
            <a:r>
              <a:rPr lang="ko-KR" altLang="en-US" dirty="0" smtClean="0">
                <a:latin typeface="+mj-ea"/>
                <a:ea typeface="+mj-ea"/>
              </a:rPr>
              <a:t>설계</a:t>
            </a:r>
            <a:endParaRPr lang="en-US" altLang="ko-KR" dirty="0" smtClean="0">
              <a:latin typeface="+mj-ea"/>
              <a:ea typeface="+mj-ea"/>
            </a:endParaRPr>
          </a:p>
          <a:p>
            <a:endParaRPr lang="en-US" altLang="ko-KR" sz="1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endParaRPr lang="en-US" altLang="ko-KR" sz="1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en-US" altLang="ko-KR" sz="1200" dirty="0" smtClean="0">
              <a:latin typeface="+mj-ea"/>
              <a:ea typeface="+mj-ea"/>
            </a:endParaRPr>
          </a:p>
          <a:p>
            <a:pPr marL="625475" lvl="1" indent="-180975">
              <a:buNone/>
            </a:pPr>
            <a:r>
              <a:rPr lang="en-US" altLang="ko-KR" sz="1200" dirty="0" smtClean="0"/>
              <a:t>  - </a:t>
            </a:r>
            <a:r>
              <a:rPr lang="ko-KR" altLang="en-US" sz="1200" dirty="0" err="1" smtClean="0"/>
              <a:t>면진베어링</a:t>
            </a:r>
            <a:r>
              <a:rPr lang="ko-KR" altLang="en-US" sz="1200" dirty="0" smtClean="0"/>
              <a:t> </a:t>
            </a:r>
            <a:r>
              <a:rPr lang="en-US" altLang="ko-KR" sz="1200" dirty="0"/>
              <a:t>(seismic</a:t>
            </a:r>
            <a:r>
              <a:rPr lang="ko-KR" altLang="en-US" sz="1200" dirty="0"/>
              <a:t> </a:t>
            </a:r>
            <a:r>
              <a:rPr lang="en-US" altLang="ko-KR" sz="1200" dirty="0"/>
              <a:t>Isolator)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809625" lvl="1" indent="-182563">
              <a:buFont typeface="Arial" panose="020B0604020202020204" pitchFamily="34" charset="0"/>
              <a:buChar char="•"/>
            </a:pPr>
            <a:r>
              <a:rPr lang="ko-KR" altLang="en-US" sz="1200" dirty="0"/>
              <a:t>지진동으로 인한 건물의 과도한 응답을 감소시키고 상대적으로 강성이 약한 </a:t>
            </a:r>
            <a:r>
              <a:rPr lang="en-US" altLang="ko-KR" sz="1200" dirty="0"/>
              <a:t>thin walled component</a:t>
            </a:r>
            <a:r>
              <a:rPr lang="ko-KR" altLang="en-US" sz="1200" dirty="0"/>
              <a:t>의 건전성을 유지하기 위한 설비가 요구됨</a:t>
            </a:r>
            <a:endParaRPr lang="en-US" altLang="ko-KR" sz="1200" dirty="0"/>
          </a:p>
          <a:p>
            <a:pPr marL="809625" lvl="1" indent="-182563">
              <a:buFont typeface="Arial" panose="020B0604020202020204" pitchFamily="34" charset="0"/>
              <a:buChar char="•"/>
            </a:pPr>
            <a:r>
              <a:rPr lang="ko-KR" altLang="en-US" sz="1200" dirty="0"/>
              <a:t>원자로건물과 보조건물의 공동매트 </a:t>
            </a:r>
            <a:r>
              <a:rPr lang="ko-KR" altLang="en-US" sz="1200" dirty="0" err="1"/>
              <a:t>저면에</a:t>
            </a:r>
            <a:r>
              <a:rPr lang="ko-KR" altLang="en-US" sz="1200" dirty="0"/>
              <a:t> </a:t>
            </a:r>
            <a:r>
              <a:rPr lang="ko-KR" altLang="en-US" sz="1200" dirty="0" err="1"/>
              <a:t>면진베어링</a:t>
            </a:r>
            <a:r>
              <a:rPr lang="ko-KR" altLang="en-US" sz="1200" dirty="0"/>
              <a:t> 설치</a:t>
            </a:r>
            <a:endParaRPr lang="en-US" altLang="ko-KR" sz="1200" dirty="0"/>
          </a:p>
          <a:p>
            <a:pPr marL="809625" lvl="1" indent="-182563">
              <a:buFont typeface="Arial" panose="020B0604020202020204" pitchFamily="34" charset="0"/>
              <a:buChar char="•"/>
            </a:pPr>
            <a:r>
              <a:rPr lang="en-US" altLang="ko-KR" sz="1200" dirty="0"/>
              <a:t>Moat</a:t>
            </a:r>
            <a:r>
              <a:rPr lang="ko-KR" altLang="en-US" sz="1200" dirty="0"/>
              <a:t> </a:t>
            </a:r>
            <a:r>
              <a:rPr lang="en-US" altLang="ko-KR" sz="1200" dirty="0"/>
              <a:t>wall, Pedestal, </a:t>
            </a:r>
            <a:r>
              <a:rPr lang="ko-KR" altLang="en-US" sz="1200" dirty="0"/>
              <a:t>상하부</a:t>
            </a:r>
            <a:r>
              <a:rPr lang="en-US" altLang="ko-KR" sz="1200" dirty="0"/>
              <a:t> </a:t>
            </a:r>
            <a:r>
              <a:rPr lang="ko-KR" altLang="en-US" sz="1200" dirty="0"/>
              <a:t>기초매트 등 추가 구조물 설치</a:t>
            </a:r>
            <a:endParaRPr lang="en-US" altLang="ko-KR" sz="1200" dirty="0"/>
          </a:p>
          <a:p>
            <a:pPr marL="0" lvl="1" indent="0">
              <a:spcBef>
                <a:spcPts val="0"/>
              </a:spcBef>
              <a:buSzPct val="130000"/>
              <a:buNone/>
            </a:pPr>
            <a:endParaRPr lang="en-US" altLang="ko-KR" sz="1200" dirty="0">
              <a:latin typeface="+mj-ea"/>
              <a:ea typeface="+mj-ea"/>
            </a:endParaRPr>
          </a:p>
          <a:p>
            <a:endParaRPr lang="ko-KR" altLang="ko-KR" sz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12776"/>
            <a:ext cx="2978095" cy="4169811"/>
          </a:xfrm>
          <a:prstGeom prst="rect">
            <a:avLst/>
          </a:prstGeom>
        </p:spPr>
      </p:pic>
      <p:sp>
        <p:nvSpPr>
          <p:cNvPr id="6" name="오른쪽 화살표 5"/>
          <p:cNvSpPr/>
          <p:nvPr/>
        </p:nvSpPr>
        <p:spPr bwMode="auto">
          <a:xfrm>
            <a:off x="4968044" y="3731201"/>
            <a:ext cx="527322" cy="486561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21822"/>
            <a:ext cx="3784024" cy="270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154308"/>
              </p:ext>
            </p:extLst>
          </p:nvPr>
        </p:nvGraphicFramePr>
        <p:xfrm>
          <a:off x="493717" y="1459566"/>
          <a:ext cx="473979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9895"/>
                <a:gridCol w="2369895"/>
              </a:tblGrid>
              <a:tr h="2988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273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내진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설계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0.3g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내진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설계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0.3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g</a:t>
                      </a:r>
                    </a:p>
                  </a:txBody>
                  <a:tcPr/>
                </a:tc>
              </a:tr>
              <a:tr h="27355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-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면진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설계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1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6" y="980728"/>
            <a:ext cx="8976846" cy="5616624"/>
          </a:xfrm>
        </p:spPr>
        <p:txBody>
          <a:bodyPr/>
          <a:lstStyle/>
          <a:p>
            <a:r>
              <a:rPr lang="ko-KR" altLang="en-US" dirty="0">
                <a:latin typeface="+mj-ea"/>
                <a:ea typeface="+mj-ea"/>
              </a:rPr>
              <a:t>보조건물 </a:t>
            </a:r>
            <a:r>
              <a:rPr lang="ko-KR" altLang="en-US" dirty="0" smtClean="0">
                <a:latin typeface="+mj-ea"/>
                <a:ea typeface="+mj-ea"/>
              </a:rPr>
              <a:t>배치</a:t>
            </a:r>
            <a:endParaRPr lang="ko-KR" altLang="en-US" dirty="0">
              <a:latin typeface="+mj-ea"/>
              <a:ea typeface="+mj-ea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421" y="3369112"/>
            <a:ext cx="3928506" cy="321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08068"/>
              </p:ext>
            </p:extLst>
          </p:nvPr>
        </p:nvGraphicFramePr>
        <p:xfrm>
          <a:off x="431540" y="1556792"/>
          <a:ext cx="7524836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6407"/>
                <a:gridCol w="3778429"/>
              </a:tblGrid>
              <a:tr h="4245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66302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4 트레인 안전계통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((SIS, CSS, AFWS </a:t>
                      </a:r>
                      <a:r>
                        <a:rPr lang="ko-KR" altLang="en-US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등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 </a:t>
                      </a:r>
                      <a:r>
                        <a:rPr lang="ko-KR" altLang="en-US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을 각 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Quadrant </a:t>
                      </a:r>
                      <a:r>
                        <a:rPr lang="ko-KR" altLang="en-US" sz="16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배치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잔열제거계통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능동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트레인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피동 </a:t>
                      </a:r>
                      <a:endParaRPr lang="en-US" altLang="ko-KR" sz="16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2 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트레인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을 </a:t>
                      </a:r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Quadrant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로 </a:t>
                      </a:r>
                      <a:r>
                        <a:rPr lang="ko-KR" altLang="en-US" sz="1600" dirty="0" smtClean="0"/>
                        <a:t>분리 </a:t>
                      </a:r>
                      <a:r>
                        <a:rPr lang="ko-KR" altLang="en-US" sz="1600" dirty="0" smtClean="0"/>
                        <a:t>배치</a:t>
                      </a:r>
                      <a:endParaRPr lang="en-US" altLang="ko-KR" sz="1600" dirty="0" smtClean="0"/>
                    </a:p>
                  </a:txBody>
                  <a:tcPr/>
                </a:tc>
              </a:tr>
              <a:tr h="4245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+mj-ea"/>
                          <a:ea typeface="+mj-ea"/>
                        </a:rPr>
                        <a:t>N/A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소듐영역과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dirty="0" err="1" smtClean="0">
                          <a:latin typeface="+mj-ea"/>
                          <a:ea typeface="+mj-ea"/>
                        </a:rPr>
                        <a:t>비소듐영역을</a:t>
                      </a:r>
                      <a:r>
                        <a:rPr lang="ko-KR" altLang="en-US" sz="1600" dirty="0" smtClean="0">
                          <a:latin typeface="+mj-ea"/>
                          <a:ea typeface="+mj-ea"/>
                        </a:rPr>
                        <a:t> 분리 배치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오른쪽 화살표 8"/>
          <p:cNvSpPr/>
          <p:nvPr/>
        </p:nvSpPr>
        <p:spPr bwMode="auto">
          <a:xfrm>
            <a:off x="4427984" y="4308707"/>
            <a:ext cx="369388" cy="486561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13" y="3369112"/>
            <a:ext cx="3838845" cy="322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2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8"/>
          <p:cNvSpPr>
            <a:spLocks noGrp="1"/>
          </p:cNvSpPr>
          <p:nvPr>
            <p:ph idx="1"/>
          </p:nvPr>
        </p:nvSpPr>
        <p:spPr>
          <a:xfrm>
            <a:off x="80901" y="951992"/>
            <a:ext cx="8847583" cy="5645360"/>
          </a:xfrm>
        </p:spPr>
        <p:txBody>
          <a:bodyPr/>
          <a:lstStyle/>
          <a:p>
            <a:r>
              <a:rPr lang="ko-KR" altLang="en-US" dirty="0" smtClean="0"/>
              <a:t> 중대사고 대처설계</a:t>
            </a:r>
            <a:endParaRPr lang="en-US" altLang="ko-KR" dirty="0" smtClean="0"/>
          </a:p>
          <a:p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>
              <a:solidFill>
                <a:schemeClr val="tx1"/>
              </a:solidFill>
            </a:endParaRPr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 smtClean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7" y="3122533"/>
            <a:ext cx="3451329" cy="339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0901" y="36513"/>
            <a:ext cx="8977434" cy="800100"/>
          </a:xfrm>
        </p:spPr>
        <p:txBody>
          <a:bodyPr/>
          <a:lstStyle/>
          <a:p>
            <a:r>
              <a:rPr lang="en-US" altLang="ko-KR" sz="3200" dirty="0" smtClean="0">
                <a:latin typeface="+mj-ea"/>
              </a:rPr>
              <a:t>IV. SFR</a:t>
            </a:r>
            <a:r>
              <a:rPr lang="ko-KR" altLang="en-US" sz="3200" dirty="0" smtClean="0">
                <a:latin typeface="+mj-ea"/>
              </a:rPr>
              <a:t>과 </a:t>
            </a:r>
            <a:r>
              <a:rPr lang="en-US" altLang="ko-KR" sz="3200" dirty="0" smtClean="0">
                <a:latin typeface="+mj-ea"/>
              </a:rPr>
              <a:t>PWR BOP </a:t>
            </a:r>
            <a:r>
              <a:rPr lang="ko-KR" altLang="en-US" sz="3200" dirty="0" smtClean="0">
                <a:latin typeface="+mj-ea"/>
              </a:rPr>
              <a:t>설계 비교</a:t>
            </a:r>
            <a:endParaRPr lang="en-US" altLang="ko-KR" sz="3200" dirty="0" smtClean="0">
              <a:latin typeface="+mj-ea"/>
            </a:endParaRPr>
          </a:p>
        </p:txBody>
      </p:sp>
      <p:pic>
        <p:nvPicPr>
          <p:cNvPr id="9" name="Picture 10" descr="MicroStation Vi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7878" y="2983631"/>
            <a:ext cx="2542092" cy="361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오른쪽 화살표 9"/>
          <p:cNvSpPr/>
          <p:nvPr/>
        </p:nvSpPr>
        <p:spPr bwMode="auto">
          <a:xfrm>
            <a:off x="3707904" y="4416986"/>
            <a:ext cx="613512" cy="402116"/>
          </a:xfrm>
          <a:prstGeom prst="rightArrow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체" pitchFamily="49" charset="-127"/>
              <a:ea typeface="굴림체" pitchFamily="49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419801"/>
              </p:ext>
            </p:extLst>
          </p:nvPr>
        </p:nvGraphicFramePr>
        <p:xfrm>
          <a:off x="611560" y="1482044"/>
          <a:ext cx="7560840" cy="1501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5457"/>
                <a:gridCol w="3755383"/>
              </a:tblGrid>
              <a:tr h="4347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PWR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SFR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77589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원자로건물 건전성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유지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PAR,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안전감압 및 배기계통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원자로공동 침수계통 및 구조 설계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원자로건물보조살수계통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baseline="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기기생존성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확보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등으로 중대사고를 완화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원자로용기 외부에 외부공기를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자연순환시켜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노심 열을 제거하여 중대사고를 완화 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52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66" y="-10167"/>
            <a:ext cx="9162166" cy="691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20077"/>
            <a:ext cx="69487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감사합니다</a:t>
            </a:r>
            <a:r>
              <a:rPr lang="en-US" altLang="ko-KR" sz="60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</a:p>
          <a:p>
            <a:pPr algn="ctr"/>
            <a:endParaRPr lang="ko-KR" altLang="en-US" sz="4400" dirty="0"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0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 smtClean="0">
                <a:latin typeface="+mj-ea"/>
              </a:rPr>
              <a:t>I. </a:t>
            </a:r>
            <a:r>
              <a:rPr lang="ko-KR" altLang="en-US" sz="3200" dirty="0" smtClean="0">
                <a:latin typeface="+mj-ea"/>
              </a:rPr>
              <a:t>개 </a:t>
            </a:r>
            <a:r>
              <a:rPr lang="ko-KR" altLang="en-US" sz="3200" dirty="0" smtClean="0">
                <a:latin typeface="+mj-ea"/>
              </a:rPr>
              <a:t>요</a:t>
            </a:r>
            <a:endParaRPr lang="en-US" altLang="ko-KR" sz="3200" dirty="0" smtClean="0">
              <a:latin typeface="+mj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169" y="1054097"/>
            <a:ext cx="4159314" cy="548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65004"/>
            <a:ext cx="3756645" cy="288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2822" y="980728"/>
            <a:ext cx="5301266" cy="234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 smtClean="0">
                <a:latin typeface="+mj-ea"/>
                <a:ea typeface="+mj-ea"/>
              </a:rPr>
              <a:t>PWR</a:t>
            </a:r>
            <a:r>
              <a:rPr lang="ko-KR" altLang="en-US" kern="0" dirty="0" smtClean="0">
                <a:latin typeface="+mj-ea"/>
                <a:ea typeface="+mj-ea"/>
              </a:rPr>
              <a:t>과 </a:t>
            </a:r>
            <a:r>
              <a:rPr lang="en-US" altLang="ko-KR" kern="0" dirty="0" smtClean="0">
                <a:latin typeface="+mj-ea"/>
                <a:ea typeface="+mj-ea"/>
              </a:rPr>
              <a:t>SFR</a:t>
            </a:r>
            <a:r>
              <a:rPr lang="ko-KR" altLang="en-US" kern="0" dirty="0" smtClean="0">
                <a:latin typeface="+mj-ea"/>
                <a:ea typeface="+mj-ea"/>
              </a:rPr>
              <a:t>의</a:t>
            </a:r>
            <a:r>
              <a:rPr lang="en-US" altLang="ko-KR" kern="0" dirty="0" smtClean="0">
                <a:latin typeface="+mj-ea"/>
                <a:ea typeface="+mj-ea"/>
              </a:rPr>
              <a:t> </a:t>
            </a:r>
            <a:r>
              <a:rPr lang="ko-KR" altLang="en-US" kern="0" dirty="0" smtClean="0">
                <a:latin typeface="+mj-ea"/>
                <a:ea typeface="+mj-ea"/>
              </a:rPr>
              <a:t>설계비교 목적 </a:t>
            </a:r>
            <a:endParaRPr lang="en-US" altLang="ko-KR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800" kern="0" dirty="0" smtClean="0">
                <a:latin typeface="+mj-ea"/>
                <a:ea typeface="+mj-ea"/>
              </a:rPr>
              <a:t> 원전 산업계</a:t>
            </a:r>
            <a:r>
              <a:rPr lang="en-US" altLang="ko-KR" sz="1800" kern="0" dirty="0" smtClean="0">
                <a:latin typeface="+mj-ea"/>
                <a:ea typeface="+mj-ea"/>
              </a:rPr>
              <a:t>:</a:t>
            </a:r>
            <a:r>
              <a:rPr lang="ko-KR" altLang="en-US" sz="1800" kern="0" dirty="0" smtClean="0">
                <a:latin typeface="+mj-ea"/>
                <a:ea typeface="+mj-ea"/>
              </a:rPr>
              <a:t> </a:t>
            </a:r>
            <a:r>
              <a:rPr lang="en-US" altLang="ko-KR" sz="1800" kern="0" dirty="0" smtClean="0">
                <a:latin typeface="+mj-ea"/>
                <a:ea typeface="+mj-ea"/>
              </a:rPr>
              <a:t>PWR </a:t>
            </a:r>
            <a:r>
              <a:rPr lang="ko-KR" altLang="en-US" sz="1800" kern="0" dirty="0" smtClean="0">
                <a:latin typeface="+mj-ea"/>
                <a:ea typeface="+mj-ea"/>
              </a:rPr>
              <a:t>설계에</a:t>
            </a:r>
            <a:r>
              <a:rPr lang="en-US" altLang="ko-KR" sz="1800" kern="0" dirty="0" smtClean="0">
                <a:latin typeface="+mj-ea"/>
                <a:ea typeface="+mj-ea"/>
              </a:rPr>
              <a:t> </a:t>
            </a:r>
            <a:r>
              <a:rPr lang="ko-KR" altLang="en-US" sz="1800" kern="0" dirty="0" smtClean="0">
                <a:latin typeface="+mj-ea"/>
                <a:ea typeface="+mj-ea"/>
              </a:rPr>
              <a:t>익숙함</a:t>
            </a:r>
            <a:endParaRPr lang="en-US" altLang="ko-KR" sz="1800" kern="0" dirty="0" smtClean="0">
              <a:latin typeface="+mj-ea"/>
              <a:ea typeface="+mj-ea"/>
            </a:endParaRPr>
          </a:p>
          <a:p>
            <a:pPr lvl="1"/>
            <a:r>
              <a:rPr lang="en-US" altLang="ko-KR" sz="1800" kern="0" dirty="0" smtClean="0">
                <a:latin typeface="+mj-ea"/>
                <a:ea typeface="+mj-ea"/>
              </a:rPr>
              <a:t> PWR</a:t>
            </a:r>
            <a:r>
              <a:rPr lang="ko-KR" altLang="en-US" sz="1800" kern="0" dirty="0" smtClean="0">
                <a:latin typeface="+mj-ea"/>
                <a:ea typeface="+mj-ea"/>
              </a:rPr>
              <a:t>과</a:t>
            </a:r>
            <a:r>
              <a:rPr lang="en-US" altLang="ko-KR" sz="1800" kern="0" dirty="0" smtClean="0">
                <a:latin typeface="+mj-ea"/>
                <a:ea typeface="+mj-ea"/>
              </a:rPr>
              <a:t> SFR </a:t>
            </a:r>
            <a:r>
              <a:rPr lang="ko-KR" altLang="en-US" sz="1800" kern="0" dirty="0" smtClean="0">
                <a:latin typeface="+mj-ea"/>
                <a:ea typeface="+mj-ea"/>
              </a:rPr>
              <a:t>설계 비교→차이점 도출 </a:t>
            </a:r>
            <a:endParaRPr lang="en-US" altLang="ko-KR" sz="1800" kern="0" dirty="0" smtClean="0">
              <a:latin typeface="+mj-ea"/>
              <a:ea typeface="+mj-ea"/>
            </a:endParaRPr>
          </a:p>
          <a:p>
            <a:pPr lvl="1"/>
            <a:r>
              <a:rPr lang="en-US" altLang="ko-KR" sz="1800" kern="0" dirty="0" smtClean="0">
                <a:latin typeface="+mj-ea"/>
              </a:rPr>
              <a:t> SFR</a:t>
            </a:r>
            <a:r>
              <a:rPr lang="ko-KR" altLang="en-US" sz="1800" kern="0" dirty="0" smtClean="0">
                <a:latin typeface="+mj-ea"/>
              </a:rPr>
              <a:t>에 대한 이해력 증진</a:t>
            </a:r>
            <a:r>
              <a:rPr lang="en-US" altLang="ko-KR" sz="1800" kern="0" dirty="0" smtClean="0">
                <a:latin typeface="+mj-ea"/>
              </a:rPr>
              <a:t> </a:t>
            </a:r>
          </a:p>
          <a:p>
            <a:pPr lvl="1"/>
            <a:r>
              <a:rPr lang="ko-KR" altLang="en-US" sz="1800" kern="0" dirty="0" smtClean="0">
                <a:latin typeface="+mj-ea"/>
                <a:ea typeface="+mj-ea"/>
              </a:rPr>
              <a:t> 소듐 장점 활용</a:t>
            </a:r>
            <a:r>
              <a:rPr lang="en-US" altLang="ko-KR" sz="1800" kern="0" dirty="0" smtClean="0">
                <a:latin typeface="+mj-ea"/>
                <a:ea typeface="+mj-ea"/>
              </a:rPr>
              <a:t>(</a:t>
            </a:r>
            <a:r>
              <a:rPr lang="ko-KR" altLang="en-US" sz="1800" kern="0" dirty="0" smtClean="0">
                <a:latin typeface="+mj-ea"/>
                <a:ea typeface="+mj-ea"/>
              </a:rPr>
              <a:t>예</a:t>
            </a:r>
            <a:r>
              <a:rPr lang="en-US" altLang="ko-KR" sz="1800" kern="0" dirty="0" smtClean="0">
                <a:latin typeface="+mj-ea"/>
                <a:ea typeface="+mj-ea"/>
              </a:rPr>
              <a:t>, </a:t>
            </a:r>
            <a:r>
              <a:rPr lang="ko-KR" altLang="en-US" sz="1800" kern="0" dirty="0" smtClean="0">
                <a:latin typeface="+mj-ea"/>
                <a:ea typeface="+mj-ea"/>
              </a:rPr>
              <a:t>피동 설계</a:t>
            </a:r>
            <a:r>
              <a:rPr lang="en-US" altLang="ko-KR" sz="1800" kern="0" dirty="0" smtClean="0">
                <a:latin typeface="+mj-ea"/>
                <a:ea typeface="+mj-ea"/>
              </a:rPr>
              <a:t>)</a:t>
            </a:r>
          </a:p>
          <a:p>
            <a:pPr lvl="1"/>
            <a:r>
              <a:rPr lang="en-US" altLang="ko-KR" sz="1800" kern="0" dirty="0" smtClean="0">
                <a:latin typeface="+mj-ea"/>
                <a:ea typeface="+mj-ea"/>
              </a:rPr>
              <a:t> </a:t>
            </a:r>
            <a:r>
              <a:rPr lang="ko-KR" altLang="en-US" sz="1800" kern="0" dirty="0" smtClean="0">
                <a:latin typeface="+mj-ea"/>
                <a:ea typeface="+mj-ea"/>
              </a:rPr>
              <a:t>소듐 단점 최소화</a:t>
            </a:r>
            <a:r>
              <a:rPr lang="en-US" altLang="ko-KR" sz="1800" kern="0" dirty="0" smtClean="0">
                <a:latin typeface="+mj-ea"/>
                <a:ea typeface="+mj-ea"/>
              </a:rPr>
              <a:t>(</a:t>
            </a:r>
            <a:r>
              <a:rPr lang="ko-KR" altLang="en-US" sz="1800" kern="0" dirty="0" smtClean="0">
                <a:latin typeface="+mj-ea"/>
                <a:ea typeface="+mj-ea"/>
              </a:rPr>
              <a:t>예</a:t>
            </a:r>
            <a:r>
              <a:rPr lang="en-US" altLang="ko-KR" sz="1800" kern="0" dirty="0" smtClean="0">
                <a:latin typeface="+mj-ea"/>
                <a:ea typeface="+mj-ea"/>
              </a:rPr>
              <a:t>, </a:t>
            </a:r>
            <a:r>
              <a:rPr lang="ko-KR" altLang="en-US" sz="1800" kern="0" dirty="0" smtClean="0">
                <a:latin typeface="+mj-ea"/>
                <a:ea typeface="+mj-ea"/>
              </a:rPr>
              <a:t>소듐화재방호</a:t>
            </a:r>
            <a:r>
              <a:rPr lang="en-US" altLang="ko-KR" sz="1800" kern="0" dirty="0" smtClean="0">
                <a:latin typeface="+mj-ea"/>
                <a:ea typeface="+mj-ea"/>
              </a:rPr>
              <a:t>)</a:t>
            </a:r>
            <a:endParaRPr lang="ko-KR" altLang="en-US" sz="1800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9050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63" y="3407613"/>
            <a:ext cx="8259781" cy="327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II. PWR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2821" y="913352"/>
            <a:ext cx="4484363" cy="291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ko-KR" altLang="en-US" sz="2000" kern="0" dirty="0" smtClean="0">
                <a:latin typeface="+mj-ea"/>
                <a:ea typeface="+mj-ea"/>
              </a:rPr>
              <a:t>신형경수로 1400(</a:t>
            </a:r>
            <a:r>
              <a:rPr lang="en-US" altLang="ko-KR" sz="2000" kern="0" dirty="0" smtClean="0">
                <a:latin typeface="+mj-ea"/>
                <a:ea typeface="+mj-ea"/>
              </a:rPr>
              <a:t>APR1400)</a:t>
            </a:r>
            <a:endParaRPr lang="ko-KR" altLang="en-US" sz="20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출력: 1,400</a:t>
            </a:r>
            <a:r>
              <a:rPr lang="en-US" altLang="ko-KR" sz="1600" kern="0" dirty="0" err="1" smtClean="0">
                <a:latin typeface="+mj-ea"/>
                <a:ea typeface="+mj-ea"/>
              </a:rPr>
              <a:t>MWe</a:t>
            </a:r>
            <a:r>
              <a:rPr lang="ko-KR" altLang="en-US" sz="1600" kern="0" dirty="0" smtClean="0">
                <a:latin typeface="+mj-ea"/>
                <a:ea typeface="+mj-ea"/>
              </a:rPr>
              <a:t>급 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가동률(목표): 평균 90% 이상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설계수명: 60년(</a:t>
            </a:r>
            <a:r>
              <a:rPr lang="en-US" altLang="ko-KR" sz="1600" kern="0" dirty="0" smtClean="0">
                <a:latin typeface="+mj-ea"/>
                <a:ea typeface="+mj-ea"/>
              </a:rPr>
              <a:t>RCPB </a:t>
            </a:r>
            <a:r>
              <a:rPr lang="ko-KR" altLang="en-US" sz="1600" kern="0" dirty="0" smtClean="0">
                <a:latin typeface="+mj-ea"/>
                <a:ea typeface="+mj-ea"/>
              </a:rPr>
              <a:t>구성 </a:t>
            </a:r>
            <a:r>
              <a:rPr lang="en-US" altLang="ko-KR" sz="1600" kern="0" dirty="0" smtClean="0">
                <a:latin typeface="+mj-ea"/>
                <a:ea typeface="+mj-ea"/>
              </a:rPr>
              <a:t>Class I </a:t>
            </a:r>
            <a:r>
              <a:rPr lang="ko-KR" altLang="en-US" sz="1600" kern="0" dirty="0" smtClean="0">
                <a:latin typeface="+mj-ea"/>
                <a:ea typeface="+mj-ea"/>
              </a:rPr>
              <a:t>기기)</a:t>
            </a:r>
          </a:p>
          <a:p>
            <a:r>
              <a:rPr lang="ko-KR" altLang="en-US" sz="2000" kern="0" dirty="0" smtClean="0">
                <a:latin typeface="+mj-ea"/>
                <a:ea typeface="+mj-ea"/>
              </a:rPr>
              <a:t>안전성관련 요건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노심손상빈도: 1.0</a:t>
            </a:r>
            <a:r>
              <a:rPr lang="en-US" altLang="ko-KR" sz="1600" kern="0" dirty="0" smtClean="0">
                <a:latin typeface="+mj-ea"/>
                <a:ea typeface="+mj-ea"/>
              </a:rPr>
              <a:t>E-5/RY</a:t>
            </a:r>
          </a:p>
          <a:p>
            <a:pPr lvl="1"/>
            <a:r>
              <a:rPr lang="ko-KR" altLang="en-US" sz="1600" kern="0" dirty="0" smtClean="0">
                <a:latin typeface="+mj-ea"/>
              </a:rPr>
              <a:t>방사능대량누출빈도</a:t>
            </a:r>
            <a:r>
              <a:rPr lang="ko-KR" altLang="en-US" sz="1600" kern="0" dirty="0" smtClean="0">
                <a:latin typeface="+mj-ea"/>
                <a:ea typeface="+mj-ea"/>
              </a:rPr>
              <a:t>: 1.0</a:t>
            </a:r>
            <a:r>
              <a:rPr lang="en-US" altLang="ko-KR" sz="1600" kern="0" dirty="0" smtClean="0">
                <a:latin typeface="+mj-ea"/>
                <a:ea typeface="+mj-ea"/>
              </a:rPr>
              <a:t>E-6/RY</a:t>
            </a:r>
          </a:p>
          <a:p>
            <a:pPr lvl="1"/>
            <a:r>
              <a:rPr lang="ko-KR" altLang="en-US" sz="1600" kern="0" dirty="0" err="1" smtClean="0">
                <a:latin typeface="+mj-ea"/>
                <a:ea typeface="+mj-ea"/>
              </a:rPr>
              <a:t>운전원</a:t>
            </a:r>
            <a:r>
              <a:rPr lang="ko-KR" altLang="en-US" sz="1600" kern="0" dirty="0" smtClean="0">
                <a:latin typeface="+mj-ea"/>
                <a:ea typeface="+mj-ea"/>
              </a:rPr>
              <a:t> 조치 여유시간: 30 분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en-US" altLang="ko-KR" sz="1600" kern="0" dirty="0">
                <a:latin typeface="+mj-ea"/>
              </a:rPr>
              <a:t>SBO</a:t>
            </a:r>
            <a:r>
              <a:rPr lang="ko-KR" altLang="en-US" sz="1600" kern="0" dirty="0">
                <a:latin typeface="+mj-ea"/>
              </a:rPr>
              <a:t> 대처</a:t>
            </a:r>
            <a:r>
              <a:rPr lang="en-US" altLang="ko-KR" sz="1600" kern="0" dirty="0">
                <a:latin typeface="+mj-ea"/>
              </a:rPr>
              <a:t>: </a:t>
            </a:r>
            <a:r>
              <a:rPr lang="en-US" altLang="ko-KR" sz="1600" kern="0" dirty="0" smtClean="0">
                <a:latin typeface="+mj-ea"/>
              </a:rPr>
              <a:t>8</a:t>
            </a:r>
            <a:r>
              <a:rPr lang="ko-KR" altLang="en-US" sz="1600" kern="0" dirty="0" smtClean="0">
                <a:latin typeface="+mj-ea"/>
              </a:rPr>
              <a:t>시간</a:t>
            </a:r>
            <a:endParaRPr lang="en-US" altLang="ko-KR" sz="1600" kern="0" dirty="0">
              <a:latin typeface="+mj-ea"/>
            </a:endParaRPr>
          </a:p>
          <a:p>
            <a:pPr lvl="1"/>
            <a:endParaRPr lang="ko-KR" altLang="en-US" sz="1600" kern="0" dirty="0">
              <a:latin typeface="+mj-ea"/>
              <a:ea typeface="+mj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3969" y="903728"/>
            <a:ext cx="448436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ko-KR" altLang="en-US" sz="2000" kern="0" dirty="0" smtClean="0">
                <a:latin typeface="+mj-ea"/>
                <a:ea typeface="+mj-ea"/>
              </a:rPr>
              <a:t>주요 설계 특성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원자로냉각재계통 여유도 증대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주요 안전계통의 4 트레인 설계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중대사고 대처 설계</a:t>
            </a:r>
          </a:p>
          <a:p>
            <a:pPr lvl="1"/>
            <a:r>
              <a:rPr lang="ko-KR" altLang="en-US" sz="1600" kern="0" dirty="0" err="1" smtClean="0">
                <a:latin typeface="+mj-ea"/>
                <a:ea typeface="+mj-ea"/>
              </a:rPr>
              <a:t>내진성</a:t>
            </a:r>
            <a:r>
              <a:rPr lang="ko-KR" altLang="en-US" sz="1600" kern="0" dirty="0" smtClean="0">
                <a:latin typeface="+mj-ea"/>
                <a:ea typeface="+mj-ea"/>
              </a:rPr>
              <a:t> 증대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보조건물 </a:t>
            </a:r>
            <a:r>
              <a:rPr lang="en-US" altLang="ko-KR" sz="1600" kern="0" dirty="0" smtClean="0">
                <a:latin typeface="+mj-ea"/>
                <a:ea typeface="+mj-ea"/>
              </a:rPr>
              <a:t>Quadrant </a:t>
            </a:r>
            <a:r>
              <a:rPr lang="ko-KR" altLang="en-US" sz="1600" kern="0" dirty="0" smtClean="0">
                <a:latin typeface="+mj-ea"/>
                <a:ea typeface="+mj-ea"/>
              </a:rPr>
              <a:t>배치 설계 등</a:t>
            </a:r>
            <a:endParaRPr lang="ko-KR" altLang="en-US" sz="1600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55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15515" y="1304765"/>
            <a:ext cx="3240361" cy="457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sz="2000" kern="0" dirty="0" smtClean="0">
                <a:latin typeface="+mj-ea"/>
                <a:ea typeface="+mj-ea"/>
              </a:rPr>
              <a:t>APR1400 </a:t>
            </a:r>
            <a:r>
              <a:rPr lang="ko-KR" altLang="en-US" sz="2000" kern="0" dirty="0" smtClean="0">
                <a:latin typeface="+mj-ea"/>
                <a:ea typeface="+mj-ea"/>
              </a:rPr>
              <a:t>주요계통 </a:t>
            </a:r>
          </a:p>
          <a:p>
            <a:pPr lvl="1"/>
            <a:r>
              <a:rPr lang="ko-KR" altLang="en-US" sz="1600" kern="0" dirty="0" err="1" smtClean="0">
                <a:latin typeface="+mj-ea"/>
                <a:ea typeface="+mj-ea"/>
              </a:rPr>
              <a:t>핵증기공급계통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공학적 안전설비 및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marL="444500" lvl="1" indent="0">
              <a:buNone/>
            </a:pPr>
            <a:r>
              <a:rPr lang="en-US" altLang="ko-KR" sz="1600" kern="0" dirty="0">
                <a:latin typeface="+mj-ea"/>
                <a:ea typeface="+mj-ea"/>
              </a:rPr>
              <a:t> </a:t>
            </a:r>
            <a:r>
              <a:rPr lang="en-US" altLang="ko-KR" sz="1600" kern="0" dirty="0" smtClean="0">
                <a:latin typeface="+mj-ea"/>
                <a:ea typeface="+mj-ea"/>
              </a:rPr>
              <a:t> </a:t>
            </a:r>
            <a:r>
              <a:rPr lang="ko-KR" altLang="en-US" sz="1600" kern="0" dirty="0" smtClean="0">
                <a:latin typeface="+mj-ea"/>
                <a:ea typeface="+mj-ea"/>
              </a:rPr>
              <a:t> 비상계통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동력변환계통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전력계통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계측제어계통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냉각수 및 기타 보조계통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핵연료 취급 및 저장계통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방사성폐기물 계통</a:t>
            </a:r>
            <a:r>
              <a:rPr lang="en-US" altLang="ko-KR" kern="0" dirty="0" smtClean="0"/>
              <a:t/>
            </a:r>
            <a:br>
              <a:rPr lang="en-US" altLang="ko-KR" kern="0" dirty="0" smtClean="0"/>
            </a:br>
            <a:r>
              <a:rPr lang="en-US" altLang="ko-KR" kern="0" dirty="0" smtClean="0"/>
              <a:t>  </a:t>
            </a:r>
            <a:endParaRPr lang="en-US" altLang="ko-KR" kern="0" dirty="0"/>
          </a:p>
        </p:txBody>
      </p:sp>
      <p:sp>
        <p:nvSpPr>
          <p:cNvPr id="5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II. PWR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  <p:pic>
        <p:nvPicPr>
          <p:cNvPr id="6318" name="Picture 1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04765"/>
            <a:ext cx="5664954" cy="385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538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965291"/>
              </p:ext>
            </p:extLst>
          </p:nvPr>
        </p:nvGraphicFramePr>
        <p:xfrm>
          <a:off x="4977269" y="870695"/>
          <a:ext cx="4067858" cy="349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1" name="비트맵 이미지" r:id="rId4" imgW="8942857" imgH="7676190" progId="Paint.Picture">
                  <p:embed/>
                </p:oleObj>
              </mc:Choice>
              <mc:Fallback>
                <p:oleObj name="비트맵 이미지" r:id="rId4" imgW="8942857" imgH="7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269" y="870695"/>
                        <a:ext cx="4067858" cy="34921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468" y="1083336"/>
            <a:ext cx="4211959" cy="5652628"/>
          </a:xfrm>
        </p:spPr>
        <p:txBody>
          <a:bodyPr/>
          <a:lstStyle/>
          <a:p>
            <a:r>
              <a:rPr lang="en-US" altLang="ko-KR" sz="2000" dirty="0" smtClean="0">
                <a:latin typeface="+mj-ea"/>
                <a:ea typeface="+mj-ea"/>
              </a:rPr>
              <a:t>APR1400 </a:t>
            </a:r>
            <a:r>
              <a:rPr lang="ko-KR" altLang="ko-KR" sz="2000" dirty="0" smtClean="0">
                <a:latin typeface="+mj-ea"/>
                <a:ea typeface="+mj-ea"/>
              </a:rPr>
              <a:t>주요 </a:t>
            </a:r>
            <a:r>
              <a:rPr lang="ko-KR" altLang="en-US" sz="2000" dirty="0">
                <a:latin typeface="+mj-ea"/>
                <a:ea typeface="+mj-ea"/>
              </a:rPr>
              <a:t>안전계통 설계 </a:t>
            </a:r>
            <a:endParaRPr lang="ko-KR" altLang="ko-KR" sz="2000" dirty="0"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안전주입계통:  </a:t>
            </a:r>
            <a:r>
              <a:rPr lang="ko-KR" altLang="en-US" sz="1600" dirty="0">
                <a:solidFill>
                  <a:schemeClr val="tx1"/>
                </a:solidFill>
                <a:latin typeface="+mj-ea"/>
                <a:ea typeface="+mj-ea"/>
              </a:rPr>
              <a:t>4 </a:t>
            </a:r>
            <a:r>
              <a:rPr lang="en-US" altLang="ko-KR" sz="1600" dirty="0">
                <a:solidFill>
                  <a:schemeClr val="tx1"/>
                </a:solidFill>
                <a:latin typeface="+mj-ea"/>
                <a:ea typeface="+mj-ea"/>
              </a:rPr>
              <a:t>Train</a:t>
            </a:r>
            <a:r>
              <a:rPr lang="ko-KR" altLang="en-US" sz="160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en-US" altLang="ko-KR" sz="1600" dirty="0">
                <a:solidFill>
                  <a:schemeClr val="tx1"/>
                </a:solidFill>
                <a:latin typeface="+mj-ea"/>
                <a:ea typeface="+mj-ea"/>
              </a:rPr>
              <a:t>DVI </a:t>
            </a:r>
            <a:r>
              <a:rPr lang="ko-KR" altLang="en-US" sz="1600" dirty="0">
                <a:solidFill>
                  <a:schemeClr val="tx1"/>
                </a:solidFill>
                <a:latin typeface="+mj-ea"/>
                <a:ea typeface="+mj-ea"/>
              </a:rPr>
              <a:t>및</a:t>
            </a:r>
            <a:r>
              <a:rPr lang="ko-KR" altLang="ko-KR" sz="16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+mj-ea"/>
                <a:ea typeface="+mj-ea"/>
              </a:rPr>
              <a:t>FD</a:t>
            </a:r>
            <a:endParaRPr lang="ko-KR" altLang="en-US" sz="1600" dirty="0">
              <a:solidFill>
                <a:schemeClr val="tx1"/>
              </a:solidFill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원자로건물살수계통</a:t>
            </a:r>
            <a:r>
              <a:rPr lang="en-US" altLang="ko-KR" sz="1600" dirty="0" smtClean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살수펌프와 정지 냉각펌프의 상호연결 </a:t>
            </a:r>
            <a:endParaRPr lang="ko-KR" altLang="en-US" sz="1600" dirty="0">
              <a:solidFill>
                <a:schemeClr val="tx1"/>
              </a:solidFill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4 </a:t>
            </a:r>
            <a:r>
              <a:rPr lang="en-US" altLang="ko-KR" sz="1600" dirty="0">
                <a:solidFill>
                  <a:schemeClr val="tx1"/>
                </a:solidFill>
                <a:latin typeface="+mj-ea"/>
                <a:ea typeface="+mj-ea"/>
              </a:rPr>
              <a:t>Train</a:t>
            </a:r>
            <a:r>
              <a:rPr lang="ko-KR" altLang="en-US" sz="16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보조급수계통</a:t>
            </a:r>
            <a:r>
              <a:rPr lang="en-US" altLang="ko-KR" sz="16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1600" dirty="0" smtClean="0">
                <a:latin typeface="+mj-ea"/>
              </a:rPr>
              <a:t>기기냉각수계통</a:t>
            </a:r>
            <a:r>
              <a:rPr lang="en-US" altLang="ko-KR" sz="1600" dirty="0" smtClean="0">
                <a:latin typeface="+mj-ea"/>
              </a:rPr>
              <a:t>, HVAC</a:t>
            </a:r>
            <a:r>
              <a:rPr lang="ko-KR" altLang="en-US" sz="1600" dirty="0" smtClean="0">
                <a:latin typeface="+mj-ea"/>
              </a:rPr>
              <a:t> 등의 </a:t>
            </a:r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안전관련 보조계통</a:t>
            </a:r>
            <a:endParaRPr lang="en-US" altLang="ko-KR" sz="1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안전감압계통</a:t>
            </a:r>
            <a:r>
              <a:rPr lang="en-US" altLang="ko-KR" sz="1600" dirty="0" smtClean="0">
                <a:solidFill>
                  <a:schemeClr val="tx1"/>
                </a:solidFill>
                <a:latin typeface="+mj-ea"/>
                <a:ea typeface="+mj-ea"/>
              </a:rPr>
              <a:t>, IRWST</a:t>
            </a:r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+mj-ea"/>
                <a:ea typeface="+mj-ea"/>
              </a:rPr>
              <a:t>설치</a:t>
            </a:r>
            <a:r>
              <a:rPr lang="ko-KR" altLang="ko-KR" sz="16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  <a:latin typeface="+mj-ea"/>
                <a:ea typeface="+mj-ea"/>
              </a:rPr>
              <a:t>등</a:t>
            </a:r>
            <a:endParaRPr lang="en-US" altLang="ko-KR" sz="1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lvl="1"/>
            <a:endParaRPr lang="en-US" altLang="ko-KR" sz="1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ko-KR" sz="2000" dirty="0" smtClean="0">
                <a:latin typeface="+mj-ea"/>
                <a:ea typeface="+mj-ea"/>
              </a:rPr>
              <a:t>APR1400 </a:t>
            </a:r>
            <a:r>
              <a:rPr lang="ko-KR" altLang="en-US" sz="2000" dirty="0" smtClean="0">
                <a:latin typeface="+mj-ea"/>
                <a:ea typeface="+mj-ea"/>
              </a:rPr>
              <a:t>중대사고 대처설계</a:t>
            </a:r>
            <a:endParaRPr lang="ko-KR" altLang="ko-KR" sz="2000" dirty="0">
              <a:latin typeface="+mj-ea"/>
              <a:ea typeface="+mj-ea"/>
            </a:endParaRPr>
          </a:p>
          <a:p>
            <a:pPr lvl="1"/>
            <a:r>
              <a:rPr lang="ko-KR" altLang="en-US" sz="1600" dirty="0" smtClean="0">
                <a:latin typeface="+mj-ea"/>
                <a:ea typeface="+mj-ea"/>
              </a:rPr>
              <a:t>원자로건물 </a:t>
            </a:r>
            <a:r>
              <a:rPr lang="ko-KR" altLang="en-US" sz="1600" dirty="0">
                <a:latin typeface="+mj-ea"/>
                <a:ea typeface="+mj-ea"/>
              </a:rPr>
              <a:t>건전성 설계</a:t>
            </a:r>
          </a:p>
          <a:p>
            <a:pPr lvl="1"/>
            <a:r>
              <a:rPr lang="ko-KR" altLang="ko-KR" sz="1600" dirty="0">
                <a:latin typeface="+mj-ea"/>
                <a:ea typeface="+mj-ea"/>
              </a:rPr>
              <a:t>수소제어계통 (HMS)</a:t>
            </a:r>
            <a:endParaRPr lang="en-US" altLang="ko-KR" sz="1600" dirty="0">
              <a:latin typeface="+mj-ea"/>
              <a:ea typeface="+mj-ea"/>
            </a:endParaRP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ko-KR" altLang="en-US" sz="1600" dirty="0">
                <a:latin typeface="+mj-ea"/>
                <a:ea typeface="+mj-ea"/>
              </a:rPr>
              <a:t>안전감압배기계통 (</a:t>
            </a:r>
            <a:r>
              <a:rPr lang="en-US" altLang="ko-KR" sz="1600" dirty="0">
                <a:latin typeface="+mj-ea"/>
                <a:ea typeface="+mj-ea"/>
              </a:rPr>
              <a:t>SDVS)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ko-KR" altLang="ko-KR" sz="1600" dirty="0">
                <a:latin typeface="+mj-ea"/>
                <a:ea typeface="+mj-ea"/>
              </a:rPr>
              <a:t>원자로공동 배치 및 구조 설계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ko-KR" altLang="ko-KR" sz="1600" dirty="0">
                <a:latin typeface="+mj-ea"/>
                <a:ea typeface="+mj-ea"/>
              </a:rPr>
              <a:t>원자로공동침수계통 (CFS)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ko-KR" altLang="ko-KR" sz="1600" dirty="0" err="1">
                <a:latin typeface="+mj-ea"/>
                <a:ea typeface="+mj-ea"/>
              </a:rPr>
              <a:t>기기생존성</a:t>
            </a:r>
            <a:r>
              <a:rPr lang="ko-KR" altLang="ko-KR" sz="1600" dirty="0">
                <a:latin typeface="+mj-ea"/>
                <a:ea typeface="+mj-ea"/>
              </a:rPr>
              <a:t> 평가</a:t>
            </a:r>
            <a:r>
              <a:rPr lang="en-US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등</a:t>
            </a:r>
          </a:p>
          <a:p>
            <a:pPr lvl="1"/>
            <a:endParaRPr lang="ko-KR" altLang="en-US" sz="1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Picture 10" descr="MicroStation Vi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3595214"/>
            <a:ext cx="2074489" cy="294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II. PWR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4408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III. SFR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4750" y="1412776"/>
            <a:ext cx="4351483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821" y="913352"/>
            <a:ext cx="4941227" cy="532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latinLnBrk="1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Pct val="130000"/>
              <a:buFont typeface="Times New Roman" pitchFamily="18" charset="0"/>
              <a:buChar char="□"/>
              <a:defRPr kumimoji="1" sz="2400">
                <a:solidFill>
                  <a:schemeClr val="tx1"/>
                </a:solidFill>
                <a:latin typeface="+mn-lt"/>
                <a:ea typeface="HY헤드라인M" pitchFamily="18" charset="-127"/>
                <a:cs typeface="+mn-cs"/>
              </a:defRPr>
            </a:lvl1pPr>
            <a:lvl2pPr marL="6286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굴림" pitchFamily="50" charset="-127"/>
              <a:buChar char="-"/>
              <a:defRPr kumimoji="1"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981075" indent="-173038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3pPr>
            <a:lvl4pPr marL="1344613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4pPr>
            <a:lvl5pPr marL="17081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 sz="1800">
                <a:solidFill>
                  <a:schemeClr val="tx1"/>
                </a:solidFill>
                <a:latin typeface="+mn-lt"/>
                <a:ea typeface="HY헤드라인M" pitchFamily="18" charset="-127"/>
              </a:defRPr>
            </a:lvl5pPr>
            <a:lvl6pPr marL="21653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6225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0797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536950" indent="-184150" algn="l" rtl="0" eaLnBrk="0" fontAlgn="base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sz="2000" kern="0" dirty="0" smtClean="0">
                <a:latin typeface="+mj-ea"/>
                <a:ea typeface="+mj-ea"/>
              </a:rPr>
              <a:t>SFR</a:t>
            </a:r>
            <a:r>
              <a:rPr lang="ko-KR" altLang="en-US" sz="2000" kern="0" dirty="0" smtClean="0">
                <a:latin typeface="+mj-ea"/>
                <a:ea typeface="+mj-ea"/>
              </a:rPr>
              <a:t> </a:t>
            </a:r>
            <a:r>
              <a:rPr lang="ko-KR" altLang="en-US" sz="2000" kern="0" dirty="0" err="1" smtClean="0">
                <a:latin typeface="+mj-ea"/>
                <a:ea typeface="+mj-ea"/>
              </a:rPr>
              <a:t>원형로</a:t>
            </a:r>
            <a:r>
              <a:rPr lang="en-US" altLang="ko-KR" sz="2000" kern="0" dirty="0" smtClean="0">
                <a:latin typeface="+mj-ea"/>
                <a:ea typeface="+mj-ea"/>
              </a:rPr>
              <a:t> </a:t>
            </a:r>
            <a:endParaRPr lang="ko-KR" altLang="en-US" sz="2000" kern="0" dirty="0" smtClean="0">
              <a:latin typeface="+mj-ea"/>
              <a:ea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출력: 1</a:t>
            </a:r>
            <a:r>
              <a:rPr lang="en-US" altLang="ko-KR" sz="1600" kern="0" dirty="0" smtClean="0">
                <a:latin typeface="+mj-ea"/>
                <a:ea typeface="+mj-ea"/>
              </a:rPr>
              <a:t>5</a:t>
            </a:r>
            <a:r>
              <a:rPr lang="ko-KR" altLang="en-US" sz="1600" kern="0" dirty="0" smtClean="0">
                <a:latin typeface="+mj-ea"/>
                <a:ea typeface="+mj-ea"/>
              </a:rPr>
              <a:t>0 </a:t>
            </a:r>
            <a:r>
              <a:rPr lang="en-US" altLang="ko-KR" sz="1600" kern="0" dirty="0" err="1" smtClean="0">
                <a:latin typeface="+mj-ea"/>
                <a:ea typeface="+mj-ea"/>
              </a:rPr>
              <a:t>Mwe</a:t>
            </a:r>
            <a:r>
              <a:rPr lang="en-US" altLang="ko-KR" sz="1600" kern="0" dirty="0" smtClean="0">
                <a:latin typeface="+mj-ea"/>
                <a:ea typeface="+mj-ea"/>
              </a:rPr>
              <a:t> (</a:t>
            </a:r>
            <a:r>
              <a:rPr lang="ko-KR" altLang="en-US" sz="1600" kern="0" dirty="0" smtClean="0">
                <a:latin typeface="+mj-ea"/>
                <a:ea typeface="+mj-ea"/>
              </a:rPr>
              <a:t>노심출력</a:t>
            </a:r>
            <a:r>
              <a:rPr lang="en-US" altLang="ko-KR" sz="1600" kern="0" dirty="0" smtClean="0">
                <a:latin typeface="+mj-ea"/>
                <a:ea typeface="+mj-ea"/>
              </a:rPr>
              <a:t>: 392 </a:t>
            </a:r>
            <a:r>
              <a:rPr lang="en-US" altLang="ko-KR" sz="1600" kern="0" dirty="0" err="1" smtClean="0">
                <a:latin typeface="+mj-ea"/>
                <a:ea typeface="+mj-ea"/>
              </a:rPr>
              <a:t>MWt</a:t>
            </a:r>
            <a:r>
              <a:rPr lang="en-US" altLang="ko-KR" sz="1600" kern="0" dirty="0" smtClean="0">
                <a:latin typeface="+mj-ea"/>
                <a:ea typeface="+mj-ea"/>
              </a:rPr>
              <a:t>)</a:t>
            </a:r>
            <a:r>
              <a:rPr lang="ko-KR" altLang="en-US" sz="1600" kern="0" dirty="0" smtClean="0">
                <a:latin typeface="+mj-ea"/>
                <a:ea typeface="+mj-ea"/>
              </a:rPr>
              <a:t> 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가동률(목표): 평균 </a:t>
            </a:r>
            <a:r>
              <a:rPr lang="en-US" altLang="ko-KR" sz="1600" kern="0" dirty="0" smtClean="0">
                <a:latin typeface="+mj-ea"/>
                <a:ea typeface="+mj-ea"/>
              </a:rPr>
              <a:t>75</a:t>
            </a:r>
            <a:r>
              <a:rPr lang="ko-KR" altLang="en-US" sz="1600" kern="0" dirty="0" smtClean="0">
                <a:latin typeface="+mj-ea"/>
                <a:ea typeface="+mj-ea"/>
              </a:rPr>
              <a:t>% 이상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설계수명: 60년(원자로용기</a:t>
            </a:r>
            <a:r>
              <a:rPr lang="en-US" altLang="ko-KR" sz="1600" kern="0" dirty="0" smtClean="0">
                <a:latin typeface="+mj-ea"/>
                <a:ea typeface="+mj-ea"/>
              </a:rPr>
              <a:t>, </a:t>
            </a:r>
            <a:r>
              <a:rPr lang="ko-KR" altLang="en-US" sz="1600" kern="0" dirty="0" smtClean="0">
                <a:latin typeface="+mj-ea"/>
                <a:ea typeface="+mj-ea"/>
              </a:rPr>
              <a:t>원자로헤드)</a:t>
            </a:r>
          </a:p>
          <a:p>
            <a:r>
              <a:rPr lang="ko-KR" altLang="en-US" sz="2000" kern="0" dirty="0" smtClean="0">
                <a:latin typeface="+mj-ea"/>
                <a:ea typeface="+mj-ea"/>
              </a:rPr>
              <a:t>안전성관련 요건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노심손상빈도: 1.0</a:t>
            </a:r>
            <a:r>
              <a:rPr lang="en-US" altLang="ko-KR" sz="1600" kern="0" dirty="0" smtClean="0">
                <a:latin typeface="+mj-ea"/>
                <a:ea typeface="+mj-ea"/>
              </a:rPr>
              <a:t>E-6/RY</a:t>
            </a:r>
          </a:p>
          <a:p>
            <a:pPr lvl="1"/>
            <a:r>
              <a:rPr lang="ko-KR" altLang="en-US" sz="1600" kern="0" dirty="0" smtClean="0">
                <a:latin typeface="+mj-ea"/>
                <a:ea typeface="+mj-ea"/>
              </a:rPr>
              <a:t>방사능대량누출빈도</a:t>
            </a:r>
            <a:r>
              <a:rPr lang="en-US" altLang="ko-KR" sz="1600" kern="0" dirty="0" smtClean="0">
                <a:latin typeface="+mj-ea"/>
                <a:ea typeface="+mj-ea"/>
              </a:rPr>
              <a:t>(</a:t>
            </a:r>
            <a:r>
              <a:rPr lang="ko-KR" altLang="en-US" sz="1600" kern="0" dirty="0" smtClean="0">
                <a:latin typeface="+mj-ea"/>
                <a:ea typeface="+mj-ea"/>
              </a:rPr>
              <a:t>내</a:t>
            </a:r>
            <a:r>
              <a:rPr lang="ko-KR" altLang="en-US" sz="1600" kern="0" dirty="0" smtClean="0">
                <a:latin typeface="+mj-ea"/>
                <a:ea typeface="+mj-ea"/>
                <a:sym typeface="Wingdings"/>
              </a:rPr>
              <a:t></a:t>
            </a:r>
            <a:r>
              <a:rPr lang="ko-KR" altLang="en-US" sz="1600" kern="0" dirty="0" smtClean="0">
                <a:latin typeface="+mj-ea"/>
                <a:ea typeface="+mj-ea"/>
              </a:rPr>
              <a:t>외부</a:t>
            </a:r>
            <a:r>
              <a:rPr lang="ko-KR" altLang="en-US" sz="1600" kern="0" dirty="0">
                <a:latin typeface="+mj-ea"/>
                <a:ea typeface="+mj-ea"/>
              </a:rPr>
              <a:t>사</a:t>
            </a:r>
            <a:r>
              <a:rPr lang="ko-KR" altLang="en-US" sz="1600" kern="0" dirty="0" smtClean="0">
                <a:latin typeface="+mj-ea"/>
                <a:ea typeface="+mj-ea"/>
              </a:rPr>
              <a:t>건</a:t>
            </a:r>
            <a:r>
              <a:rPr lang="en-US" altLang="ko-KR" sz="1600" kern="0" dirty="0" smtClean="0">
                <a:latin typeface="+mj-ea"/>
                <a:ea typeface="+mj-ea"/>
              </a:rPr>
              <a:t>)</a:t>
            </a:r>
            <a:r>
              <a:rPr lang="ko-KR" altLang="en-US" sz="1600" kern="0" dirty="0" smtClean="0">
                <a:latin typeface="+mj-ea"/>
                <a:ea typeface="+mj-ea"/>
              </a:rPr>
              <a:t>: 1.0</a:t>
            </a:r>
            <a:r>
              <a:rPr lang="en-US" altLang="ko-KR" sz="1600" kern="0" dirty="0" smtClean="0">
                <a:latin typeface="+mj-ea"/>
                <a:ea typeface="+mj-ea"/>
              </a:rPr>
              <a:t>E-7/RY</a:t>
            </a:r>
          </a:p>
          <a:p>
            <a:pPr lvl="1"/>
            <a:r>
              <a:rPr lang="ko-KR" altLang="en-US" sz="1600" kern="0" dirty="0" err="1" smtClean="0">
                <a:latin typeface="+mj-ea"/>
                <a:ea typeface="+mj-ea"/>
              </a:rPr>
              <a:t>운전원</a:t>
            </a:r>
            <a:r>
              <a:rPr lang="ko-KR" altLang="en-US" sz="1600" kern="0" dirty="0" smtClean="0">
                <a:latin typeface="+mj-ea"/>
                <a:ea typeface="+mj-ea"/>
              </a:rPr>
              <a:t> 조치 여유시간: </a:t>
            </a:r>
            <a:r>
              <a:rPr lang="en-US" altLang="ko-KR" sz="1600" kern="0" dirty="0" smtClean="0">
                <a:latin typeface="+mj-ea"/>
                <a:ea typeface="+mj-ea"/>
              </a:rPr>
              <a:t>2</a:t>
            </a:r>
            <a:r>
              <a:rPr lang="ko-KR" altLang="en-US" sz="1600" kern="0" dirty="0" smtClean="0">
                <a:latin typeface="+mj-ea"/>
                <a:ea typeface="+mj-ea"/>
              </a:rPr>
              <a:t>시간 이상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r>
              <a:rPr lang="en-US" altLang="ko-KR" sz="1600" kern="0" dirty="0" smtClean="0">
                <a:latin typeface="+mj-ea"/>
                <a:ea typeface="+mj-ea"/>
              </a:rPr>
              <a:t>SBO</a:t>
            </a:r>
            <a:r>
              <a:rPr lang="ko-KR" altLang="en-US" sz="1600" kern="0" dirty="0" smtClean="0">
                <a:latin typeface="+mj-ea"/>
                <a:ea typeface="+mj-ea"/>
              </a:rPr>
              <a:t> 대처</a:t>
            </a:r>
            <a:r>
              <a:rPr lang="en-US" altLang="ko-KR" sz="1600" kern="0" dirty="0" smtClean="0">
                <a:latin typeface="+mj-ea"/>
                <a:ea typeface="+mj-ea"/>
              </a:rPr>
              <a:t>: 72</a:t>
            </a:r>
            <a:r>
              <a:rPr lang="ko-KR" altLang="en-US" sz="1600" kern="0" dirty="0" smtClean="0">
                <a:latin typeface="+mj-ea"/>
                <a:ea typeface="+mj-ea"/>
              </a:rPr>
              <a:t>시간</a:t>
            </a:r>
            <a:endParaRPr lang="en-US" altLang="ko-KR" sz="1600" kern="0" dirty="0" smtClean="0">
              <a:latin typeface="+mj-ea"/>
              <a:ea typeface="+mj-ea"/>
            </a:endParaRPr>
          </a:p>
          <a:p>
            <a:r>
              <a:rPr lang="ko-KR" altLang="en-US" sz="2000" kern="0" dirty="0">
                <a:latin typeface="+mj-ea"/>
              </a:rPr>
              <a:t>주요 설계 특성</a:t>
            </a:r>
          </a:p>
          <a:p>
            <a:pPr lvl="1"/>
            <a:r>
              <a:rPr lang="ko-KR" altLang="en-US" sz="1600" kern="0" dirty="0" smtClean="0">
                <a:latin typeface="+mj-ea"/>
              </a:rPr>
              <a:t>노심의 </a:t>
            </a:r>
            <a:r>
              <a:rPr lang="ko-KR" altLang="en-US" sz="1600" kern="0" dirty="0" err="1" smtClean="0">
                <a:latin typeface="+mj-ea"/>
              </a:rPr>
              <a:t>열적여유도</a:t>
            </a:r>
            <a:r>
              <a:rPr lang="en-US" altLang="ko-KR" sz="1600" kern="0" dirty="0" smtClean="0">
                <a:latin typeface="+mj-ea"/>
              </a:rPr>
              <a:t>: 10% </a:t>
            </a:r>
            <a:r>
              <a:rPr lang="ko-KR" altLang="en-US" sz="1600" kern="0" dirty="0" smtClean="0">
                <a:latin typeface="+mj-ea"/>
              </a:rPr>
              <a:t>이상</a:t>
            </a:r>
            <a:endParaRPr lang="ko-KR" altLang="en-US" sz="1600" kern="0" dirty="0">
              <a:latin typeface="+mj-ea"/>
            </a:endParaRPr>
          </a:p>
          <a:p>
            <a:pPr lvl="1"/>
            <a:r>
              <a:rPr lang="ko-KR" altLang="en-US" sz="1600" kern="0" dirty="0" err="1" smtClean="0">
                <a:latin typeface="+mj-ea"/>
              </a:rPr>
              <a:t>잔열제거계통을</a:t>
            </a:r>
            <a:r>
              <a:rPr lang="ko-KR" altLang="en-US" sz="1600" kern="0" dirty="0" smtClean="0">
                <a:latin typeface="+mj-ea"/>
              </a:rPr>
              <a:t> 통한 정상</a:t>
            </a:r>
            <a:r>
              <a:rPr lang="en-US" altLang="ko-KR" sz="1600" kern="0" dirty="0" smtClean="0">
                <a:latin typeface="+mj-ea"/>
              </a:rPr>
              <a:t>/</a:t>
            </a:r>
            <a:r>
              <a:rPr lang="ko-KR" altLang="en-US" sz="1600" kern="0" dirty="0" err="1" smtClean="0">
                <a:latin typeface="+mj-ea"/>
              </a:rPr>
              <a:t>사고시</a:t>
            </a:r>
            <a:r>
              <a:rPr lang="ko-KR" altLang="en-US" sz="1600" kern="0" dirty="0" smtClean="0">
                <a:latin typeface="+mj-ea"/>
              </a:rPr>
              <a:t> 열 제거</a:t>
            </a:r>
            <a:endParaRPr lang="ko-KR" altLang="en-US" sz="1600" kern="0" dirty="0">
              <a:latin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</a:rPr>
              <a:t>피동 원자로용기외부냉각 </a:t>
            </a:r>
            <a:r>
              <a:rPr lang="ko-KR" altLang="en-US" sz="1600" kern="0" dirty="0">
                <a:latin typeface="+mj-ea"/>
              </a:rPr>
              <a:t>설계</a:t>
            </a:r>
          </a:p>
          <a:p>
            <a:pPr lvl="1"/>
            <a:r>
              <a:rPr lang="ko-KR" altLang="en-US" sz="1600" kern="0" dirty="0" smtClean="0">
                <a:latin typeface="+mj-ea"/>
              </a:rPr>
              <a:t>내진</a:t>
            </a:r>
            <a:r>
              <a:rPr lang="en-US" altLang="ko-KR" sz="1600" kern="0" dirty="0" smtClean="0">
                <a:latin typeface="+mj-ea"/>
              </a:rPr>
              <a:t>/</a:t>
            </a:r>
            <a:r>
              <a:rPr lang="ko-KR" altLang="en-US" sz="1600" kern="0" dirty="0" err="1" smtClean="0">
                <a:latin typeface="+mj-ea"/>
              </a:rPr>
              <a:t>면진</a:t>
            </a:r>
            <a:r>
              <a:rPr lang="ko-KR" altLang="en-US" sz="1600" kern="0" dirty="0" smtClean="0">
                <a:latin typeface="+mj-ea"/>
              </a:rPr>
              <a:t> 설계</a:t>
            </a:r>
            <a:endParaRPr lang="ko-KR" altLang="en-US" sz="1600" kern="0" dirty="0">
              <a:latin typeface="+mj-ea"/>
            </a:endParaRPr>
          </a:p>
          <a:p>
            <a:pPr lvl="1"/>
            <a:r>
              <a:rPr lang="ko-KR" altLang="en-US" sz="1600" kern="0" dirty="0" smtClean="0">
                <a:latin typeface="+mj-ea"/>
              </a:rPr>
              <a:t>보조건물 </a:t>
            </a:r>
            <a:r>
              <a:rPr lang="ko-KR" altLang="en-US" sz="1600" kern="0" dirty="0" smtClean="0">
                <a:latin typeface="+mj-ea"/>
              </a:rPr>
              <a:t>소듐지역 분리 및 </a:t>
            </a:r>
            <a:r>
              <a:rPr lang="en-US" altLang="ko-KR" sz="1600" kern="0" dirty="0" smtClean="0">
                <a:latin typeface="+mj-ea"/>
              </a:rPr>
              <a:t>Quadrant </a:t>
            </a:r>
            <a:r>
              <a:rPr lang="ko-KR" altLang="en-US" sz="1600" kern="0" dirty="0">
                <a:latin typeface="+mj-ea"/>
              </a:rPr>
              <a:t>배치 설계 </a:t>
            </a:r>
            <a:r>
              <a:rPr lang="ko-KR" altLang="en-US" sz="1600" kern="0" dirty="0" smtClean="0">
                <a:latin typeface="+mj-ea"/>
              </a:rPr>
              <a:t>등</a:t>
            </a:r>
            <a:endParaRPr lang="en-US" altLang="ko-KR" sz="1600" kern="0" dirty="0">
              <a:latin typeface="+mj-ea"/>
              <a:ea typeface="+mj-ea"/>
            </a:endParaRPr>
          </a:p>
          <a:p>
            <a:pPr lvl="1"/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endParaRPr lang="en-US" altLang="ko-KR" sz="1600" kern="0" dirty="0" smtClean="0">
              <a:latin typeface="+mj-ea"/>
              <a:ea typeface="+mj-ea"/>
            </a:endParaRPr>
          </a:p>
          <a:p>
            <a:pPr lvl="1"/>
            <a:endParaRPr lang="ko-KR" altLang="en-US" sz="1600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752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III. SFR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124744"/>
            <a:ext cx="8102600" cy="507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62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8"/>
          <p:cNvSpPr>
            <a:spLocks noGrp="1"/>
          </p:cNvSpPr>
          <p:nvPr>
            <p:ph idx="1"/>
          </p:nvPr>
        </p:nvSpPr>
        <p:spPr>
          <a:xfrm>
            <a:off x="80901" y="881544"/>
            <a:ext cx="8847583" cy="5580620"/>
          </a:xfrm>
        </p:spPr>
        <p:txBody>
          <a:bodyPr/>
          <a:lstStyle/>
          <a:p>
            <a:r>
              <a:rPr lang="ko-KR" altLang="en-US" dirty="0" smtClean="0"/>
              <a:t>소듐화재</a:t>
            </a:r>
            <a:endParaRPr lang="en-US" altLang="ko-KR" dirty="0" smtClean="0"/>
          </a:p>
          <a:p>
            <a:pPr lvl="1"/>
            <a:r>
              <a:rPr lang="ko-KR" altLang="en-US" sz="1800" dirty="0" smtClean="0">
                <a:latin typeface="+mj-ea"/>
                <a:ea typeface="+mj-ea"/>
              </a:rPr>
              <a:t>소듐을 담고 있는 기기나 배관 </a:t>
            </a:r>
            <a:r>
              <a:rPr lang="ko-KR" altLang="en-US" sz="1800" dirty="0" err="1" smtClean="0">
                <a:latin typeface="+mj-ea"/>
                <a:ea typeface="+mj-ea"/>
              </a:rPr>
              <a:t>파손시</a:t>
            </a:r>
            <a:r>
              <a:rPr lang="ko-KR" altLang="en-US" sz="1800" dirty="0" smtClean="0">
                <a:latin typeface="+mj-ea"/>
                <a:ea typeface="+mj-ea"/>
              </a:rPr>
              <a:t> 발생</a:t>
            </a:r>
            <a:endParaRPr lang="en-US" altLang="ko-KR" sz="1800" dirty="0" smtClean="0">
              <a:latin typeface="+mj-ea"/>
              <a:ea typeface="+mj-ea"/>
            </a:endParaRPr>
          </a:p>
          <a:p>
            <a:pPr lvl="1"/>
            <a:r>
              <a:rPr lang="ko-KR" altLang="en-US" sz="1800" dirty="0" smtClean="0">
                <a:solidFill>
                  <a:schemeClr val="tx1"/>
                </a:solidFill>
                <a:latin typeface="+mj-ea"/>
                <a:ea typeface="+mj-ea"/>
              </a:rPr>
              <a:t>고온의 소듐이 공기에 노출될 때</a:t>
            </a:r>
            <a:r>
              <a:rPr lang="en-US" altLang="ko-KR" sz="18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chemeClr val="tx1"/>
                </a:solidFill>
                <a:latin typeface="+mj-ea"/>
                <a:ea typeface="+mj-ea"/>
              </a:rPr>
              <a:t>자연 발화</a:t>
            </a:r>
            <a:r>
              <a:rPr lang="en-US" altLang="ko-KR" sz="1800" dirty="0" smtClean="0">
                <a:solidFill>
                  <a:schemeClr val="tx1"/>
                </a:solidFill>
                <a:latin typeface="+mj-ea"/>
                <a:ea typeface="+mj-ea"/>
              </a:rPr>
              <a:t>(115 ℃)</a:t>
            </a:r>
            <a:r>
              <a:rPr lang="ko-KR" altLang="en-US" sz="1800" dirty="0" smtClean="0">
                <a:solidFill>
                  <a:schemeClr val="tx1"/>
                </a:solidFill>
                <a:latin typeface="+mj-ea"/>
                <a:ea typeface="+mj-ea"/>
              </a:rPr>
              <a:t>하며 연무 발생</a:t>
            </a:r>
            <a:endParaRPr lang="en-US" altLang="ko-KR" sz="1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444500" lvl="1" indent="0">
              <a:buNone/>
            </a:pPr>
            <a:r>
              <a:rPr lang="en-US" altLang="ko-KR" sz="1800" dirty="0" smtClean="0">
                <a:latin typeface="+mj-ea"/>
                <a:ea typeface="+mj-ea"/>
              </a:rPr>
              <a:t>   </a:t>
            </a:r>
            <a:r>
              <a:rPr lang="ko-KR" altLang="en-US" sz="1400" i="1" dirty="0" smtClean="0">
                <a:latin typeface="+mj-ea"/>
                <a:ea typeface="+mj-ea"/>
              </a:rPr>
              <a:t>소듐</a:t>
            </a:r>
            <a:r>
              <a:rPr lang="en-US" altLang="ko-KR" sz="1400" i="1" dirty="0" smtClean="0">
                <a:latin typeface="+mj-ea"/>
                <a:ea typeface="+mj-ea"/>
              </a:rPr>
              <a:t>(Na) + </a:t>
            </a:r>
            <a:r>
              <a:rPr lang="ko-KR" altLang="en-US" sz="1400" i="1" dirty="0" smtClean="0">
                <a:latin typeface="+mj-ea"/>
                <a:ea typeface="+mj-ea"/>
              </a:rPr>
              <a:t>공기</a:t>
            </a:r>
            <a:r>
              <a:rPr lang="en-US" altLang="ko-KR" sz="1400" i="1" dirty="0" smtClean="0">
                <a:latin typeface="+mj-ea"/>
                <a:ea typeface="+mj-ea"/>
              </a:rPr>
              <a:t>(O</a:t>
            </a:r>
            <a:r>
              <a:rPr lang="en-US" altLang="ko-KR" sz="1400" i="1" baseline="-25000" dirty="0" smtClean="0">
                <a:latin typeface="+mj-ea"/>
                <a:ea typeface="+mj-ea"/>
              </a:rPr>
              <a:t>2</a:t>
            </a:r>
            <a:r>
              <a:rPr lang="en-US" altLang="ko-KR" sz="1400" i="1" dirty="0" smtClean="0">
                <a:latin typeface="+mj-ea"/>
                <a:ea typeface="+mj-ea"/>
              </a:rPr>
              <a:t>) → </a:t>
            </a:r>
            <a:r>
              <a:rPr lang="ko-KR" altLang="en-US" sz="1400" i="1" dirty="0" smtClean="0">
                <a:latin typeface="+mj-ea"/>
                <a:ea typeface="+mj-ea"/>
              </a:rPr>
              <a:t>반응열</a:t>
            </a:r>
            <a:r>
              <a:rPr lang="en-US" altLang="ko-KR" sz="1400" i="1" dirty="0" smtClean="0">
                <a:latin typeface="+mj-ea"/>
                <a:ea typeface="+mj-ea"/>
              </a:rPr>
              <a:t> (124 kcal/mole) + </a:t>
            </a:r>
            <a:r>
              <a:rPr lang="ko-KR" altLang="en-US" sz="1400" i="1" dirty="0" smtClean="0">
                <a:latin typeface="+mj-ea"/>
                <a:ea typeface="+mj-ea"/>
              </a:rPr>
              <a:t>연무</a:t>
            </a:r>
            <a:r>
              <a:rPr lang="en-US" altLang="ko-KR" sz="1400" i="1" dirty="0" smtClean="0">
                <a:latin typeface="+mj-ea"/>
                <a:ea typeface="+mj-ea"/>
              </a:rPr>
              <a:t> (na</a:t>
            </a:r>
            <a:r>
              <a:rPr lang="en-US" altLang="ko-KR" sz="1400" i="1" baseline="-25000" dirty="0" smtClean="0">
                <a:latin typeface="+mj-ea"/>
                <a:ea typeface="+mj-ea"/>
              </a:rPr>
              <a:t>2</a:t>
            </a:r>
            <a:r>
              <a:rPr lang="en-US" altLang="ko-KR" sz="1400" i="1" dirty="0" smtClean="0">
                <a:latin typeface="+mj-ea"/>
                <a:ea typeface="+mj-ea"/>
              </a:rPr>
              <a:t>O, Na</a:t>
            </a:r>
            <a:r>
              <a:rPr lang="en-US" altLang="ko-KR" sz="1400" i="1" baseline="-25000" dirty="0" smtClean="0">
                <a:latin typeface="+mj-ea"/>
                <a:ea typeface="+mj-ea"/>
              </a:rPr>
              <a:t>2</a:t>
            </a:r>
            <a:r>
              <a:rPr lang="en-US" altLang="ko-KR" sz="1400" i="1" dirty="0" smtClean="0">
                <a:latin typeface="+mj-ea"/>
                <a:ea typeface="+mj-ea"/>
              </a:rPr>
              <a:t>O</a:t>
            </a:r>
            <a:r>
              <a:rPr lang="en-US" altLang="ko-KR" sz="1400" i="1" baseline="-25000" dirty="0" smtClean="0">
                <a:latin typeface="+mj-ea"/>
                <a:ea typeface="+mj-ea"/>
              </a:rPr>
              <a:t>2</a:t>
            </a:r>
            <a:r>
              <a:rPr lang="en-US" altLang="ko-KR" sz="1400" i="1" dirty="0" smtClean="0">
                <a:latin typeface="+mj-ea"/>
                <a:ea typeface="+mj-ea"/>
              </a:rPr>
              <a:t>)</a:t>
            </a:r>
            <a:r>
              <a:rPr lang="en-US" altLang="ko-KR" sz="1400" dirty="0" smtClean="0">
                <a:latin typeface="+mj-ea"/>
                <a:ea typeface="+mj-ea"/>
              </a:rPr>
              <a:t> </a:t>
            </a:r>
          </a:p>
          <a:p>
            <a:pPr lvl="1"/>
            <a:r>
              <a:rPr lang="ko-KR" altLang="en-US" sz="1800" dirty="0" smtClean="0">
                <a:solidFill>
                  <a:schemeClr val="tx1"/>
                </a:solidFill>
                <a:latin typeface="+mj-ea"/>
                <a:ea typeface="+mj-ea"/>
              </a:rPr>
              <a:t>소듐화재는 유류화재에 비해 연소속도가 느리고 발열량이 적을 뿐만 아니라 화염도 거의 없어 화재의 전파 가능성이 낮음</a:t>
            </a:r>
            <a:endParaRPr lang="ko-KR" altLang="en-US" sz="1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915993"/>
              </p:ext>
            </p:extLst>
          </p:nvPr>
        </p:nvGraphicFramePr>
        <p:xfrm>
          <a:off x="812007" y="3340148"/>
          <a:ext cx="4807803" cy="2011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6135"/>
                <a:gridCol w="1845058"/>
                <a:gridCol w="1956610"/>
              </a:tblGrid>
              <a:tr h="4128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소듐화재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유류화재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3331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연소율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 kg/m</a:t>
                      </a:r>
                      <a:r>
                        <a:rPr lang="en-US" altLang="ko-KR" sz="1600" strike="noStrike" baseline="30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120 kg/m</a:t>
                      </a:r>
                      <a:r>
                        <a:rPr lang="en-US" altLang="ko-KR" sz="1600" strike="noStrike" kern="1200" baseline="30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h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331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연소열량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10,000 kJ/kg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44,000 kJ/kg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331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화염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수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mm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 m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5926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화염온도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상부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1m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에서 약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100 ℃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미만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상부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2m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에서 약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600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℃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이상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810" y="3212976"/>
            <a:ext cx="34385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제목 1"/>
          <p:cNvSpPr txBox="1">
            <a:spLocks/>
          </p:cNvSpPr>
          <p:nvPr/>
        </p:nvSpPr>
        <p:spPr bwMode="auto">
          <a:xfrm>
            <a:off x="58468" y="55065"/>
            <a:ext cx="897743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  <a:lvl2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2pPr>
            <a:lvl3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3pPr>
            <a:lvl4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4pPr>
            <a:lvl5pPr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5pPr>
            <a:lvl6pPr marL="4572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6pPr>
            <a:lvl7pPr marL="9144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7pPr>
            <a:lvl8pPr marL="13716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8pPr>
            <a:lvl9pPr marL="1828800" algn="l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Arial" charset="0"/>
                <a:ea typeface="HY헤드라인M" pitchFamily="18" charset="-127"/>
              </a:defRPr>
            </a:lvl9pPr>
          </a:lstStyle>
          <a:p>
            <a:r>
              <a:rPr lang="en-US" altLang="ko-KR" kern="0" dirty="0" smtClean="0">
                <a:latin typeface="+mj-ea"/>
              </a:rPr>
              <a:t>III. SFR</a:t>
            </a:r>
            <a:r>
              <a:rPr lang="ko-KR" altLang="en-US" kern="0" dirty="0" smtClean="0">
                <a:latin typeface="+mj-ea"/>
              </a:rPr>
              <a:t> </a:t>
            </a:r>
            <a:r>
              <a:rPr lang="ko-KR" altLang="en-US" kern="0" dirty="0" smtClean="0">
                <a:latin typeface="+mj-ea"/>
              </a:rPr>
              <a:t>주요 설계 특성</a:t>
            </a:r>
            <a:endParaRPr lang="ko-KR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045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디자인 사용자 지정">
  <a:themeElements>
    <a:clrScheme name="보자기">
      <a:dk1>
        <a:sysClr val="windowText" lastClr="000000"/>
      </a:dk1>
      <a:lt1>
        <a:sysClr val="window" lastClr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08BBDB"/>
      </a:accent3>
      <a:accent4>
        <a:srgbClr val="687CDD"/>
      </a:accent4>
      <a:accent5>
        <a:srgbClr val="28C874"/>
      </a:accent5>
      <a:accent6>
        <a:srgbClr val="E47963"/>
      </a:accent6>
      <a:hlink>
        <a:srgbClr val="64C143"/>
      </a:hlink>
      <a:folHlink>
        <a:srgbClr val="9A9A9A"/>
      </a:folHlink>
    </a:clrScheme>
    <a:fontScheme name="5_디자인 사용자 지정">
      <a:majorFont>
        <a:latin typeface="Arial"/>
        <a:ea typeface="HY헤드라인M"/>
        <a:cs typeface=""/>
      </a:majorFont>
      <a:minorFont>
        <a:latin typeface="Arial Narrow"/>
        <a:ea typeface="HY헤드라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lnDef>
  </a:objectDefaults>
  <a:extraClrSchemeLst>
    <a:extraClrScheme>
      <a:clrScheme name="5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KAERI 001</Template>
  <TotalTime>28943</TotalTime>
  <Words>2040</Words>
  <Application>Microsoft Office PowerPoint</Application>
  <PresentationFormat>화면 슬라이드 쇼(4:3)</PresentationFormat>
  <Paragraphs>651</Paragraphs>
  <Slides>26</Slides>
  <Notes>8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28" baseType="lpstr">
      <vt:lpstr>5_디자인 사용자 지정</vt:lpstr>
      <vt:lpstr>비트맵 이미지</vt:lpstr>
      <vt:lpstr>SFR과 PWR의 BOP계통 특성 비교 </vt:lpstr>
      <vt:lpstr>목차</vt:lpstr>
      <vt:lpstr>I. 개 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IV. SFR과 PWR BOP 설계 비교</vt:lpstr>
      <vt:lpstr> </vt:lpstr>
    </vt:vector>
  </TitlesOfParts>
  <Company>mass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dtwo</dc:creator>
  <cp:lastModifiedBy>Owner</cp:lastModifiedBy>
  <cp:revision>3398</cp:revision>
  <cp:lastPrinted>2015-10-22T03:58:58Z</cp:lastPrinted>
  <dcterms:created xsi:type="dcterms:W3CDTF">2006-06-09T02:37:45Z</dcterms:created>
  <dcterms:modified xsi:type="dcterms:W3CDTF">2015-10-22T11:15:34Z</dcterms:modified>
</cp:coreProperties>
</file>