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65" r:id="rId2"/>
    <p:sldId id="268" r:id="rId3"/>
    <p:sldId id="272" r:id="rId4"/>
    <p:sldId id="344" r:id="rId5"/>
    <p:sldId id="287" r:id="rId6"/>
    <p:sldId id="355" r:id="rId7"/>
    <p:sldId id="351" r:id="rId8"/>
    <p:sldId id="352" r:id="rId9"/>
    <p:sldId id="273" r:id="rId10"/>
    <p:sldId id="375" r:id="rId11"/>
    <p:sldId id="359" r:id="rId12"/>
    <p:sldId id="361" r:id="rId13"/>
    <p:sldId id="370" r:id="rId14"/>
    <p:sldId id="372" r:id="rId15"/>
    <p:sldId id="374" r:id="rId16"/>
    <p:sldId id="328" r:id="rId17"/>
    <p:sldId id="337" r:id="rId18"/>
    <p:sldId id="362" r:id="rId19"/>
    <p:sldId id="366" r:id="rId20"/>
    <p:sldId id="368" r:id="rId21"/>
    <p:sldId id="376" r:id="rId22"/>
    <p:sldId id="369" r:id="rId23"/>
    <p:sldId id="371" r:id="rId24"/>
    <p:sldId id="363" r:id="rId25"/>
    <p:sldId id="373" r:id="rId26"/>
    <p:sldId id="276" r:id="rId27"/>
    <p:sldId id="343" r:id="rId28"/>
    <p:sldId id="269" r:id="rId29"/>
  </p:sldIdLst>
  <p:sldSz cx="9906000" cy="6858000" type="A4"/>
  <p:notesSz cx="6735763" cy="9866313"/>
  <p:embeddedFontLs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휴먼모음T" pitchFamily="18" charset="-127"/>
      <p:regular r:id="rId36"/>
    </p:embeddedFont>
    <p:embeddedFont>
      <p:font typeface="맑은 고딕" pitchFamily="50" charset="-127"/>
      <p:regular r:id="rId37"/>
      <p:bold r:id="rId38"/>
    </p:embeddedFont>
    <p:embeddedFont>
      <p:font typeface="HY견고딕" pitchFamily="18" charset="-127"/>
      <p:regular r:id="rId39"/>
    </p:embeddedFont>
    <p:embeddedFont>
      <p:font typeface="Arial Narrow" pitchFamily="34" charset="0"/>
      <p:regular r:id="rId40"/>
      <p:bold r:id="rId41"/>
      <p:italic r:id="rId42"/>
      <p:boldItalic r:id="rId43"/>
    </p:embeddedFont>
    <p:embeddedFont>
      <p:font typeface="HY헤드라인M" pitchFamily="18" charset="-127"/>
      <p:regular r:id="rId44"/>
    </p:embeddedFont>
    <p:embeddedFont>
      <p:font typeface="휴먼엑스포" pitchFamily="18" charset="-127"/>
      <p:regular r:id="rId45"/>
    </p:embeddedFont>
    <p:embeddedFont>
      <p:font typeface="ＭＳ Ｐゴシック" pitchFamily="34" charset="-128"/>
      <p:regular r:id="rId4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CCFF"/>
    <a:srgbClr val="FFFFFF"/>
    <a:srgbClr val="EAEAEA"/>
    <a:srgbClr val="E2E2E2"/>
    <a:srgbClr val="005392"/>
    <a:srgbClr val="FFFFCC"/>
    <a:srgbClr val="D7F0FD"/>
    <a:srgbClr val="D5F4FF"/>
    <a:srgbClr val="C3E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2" autoAdjust="0"/>
    <p:restoredTop sz="94703" autoAdjust="0"/>
  </p:normalViewPr>
  <p:slideViewPr>
    <p:cSldViewPr showGuides="1">
      <p:cViewPr>
        <p:scale>
          <a:sx n="130" d="100"/>
          <a:sy n="130" d="100"/>
        </p:scale>
        <p:origin x="-732" y="-186"/>
      </p:cViewPr>
      <p:guideLst>
        <p:guide orient="horz" pos="2160"/>
        <p:guide orient="horz" pos="663"/>
        <p:guide orient="horz" pos="4020"/>
        <p:guide pos="3120"/>
        <p:guide pos="172"/>
        <p:guide pos="60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B3DE9C-CA13-4472-B041-B536159F72A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8C720033-58B4-40DA-BF1D-39E5A3DFA704}">
      <dgm:prSet phldrT="[텍스트]" custT="1"/>
      <dgm:spPr>
        <a:solidFill>
          <a:srgbClr val="002060"/>
        </a:solidFill>
      </dgm:spPr>
      <dgm:t>
        <a:bodyPr/>
        <a:lstStyle/>
        <a:p>
          <a:pPr latinLnBrk="1"/>
          <a:r>
            <a:rPr lang="en-US" altLang="ko-KR" sz="1600" dirty="0" smtClean="0"/>
            <a:t>10 Recommendations</a:t>
          </a:r>
          <a:endParaRPr lang="ko-KR" altLang="en-US" sz="1600" dirty="0"/>
        </a:p>
      </dgm:t>
    </dgm:pt>
    <dgm:pt modelId="{4B28560C-0FC9-48E4-A461-66A28748EA34}" type="parTrans" cxnId="{A4E526B1-7130-4FB5-BA0D-1BE92E826AF9}">
      <dgm:prSet/>
      <dgm:spPr/>
      <dgm:t>
        <a:bodyPr/>
        <a:lstStyle/>
        <a:p>
          <a:pPr latinLnBrk="1"/>
          <a:endParaRPr lang="ko-KR" altLang="en-US"/>
        </a:p>
      </dgm:t>
    </dgm:pt>
    <dgm:pt modelId="{D50D9AE6-007C-421E-AAEB-D2A1D933CDF1}" type="sibTrans" cxnId="{A4E526B1-7130-4FB5-BA0D-1BE92E826AF9}">
      <dgm:prSet/>
      <dgm:spPr/>
      <dgm:t>
        <a:bodyPr/>
        <a:lstStyle/>
        <a:p>
          <a:pPr latinLnBrk="1"/>
          <a:endParaRPr lang="ko-KR" altLang="en-US"/>
        </a:p>
      </dgm:t>
    </dgm:pt>
    <dgm:pt modelId="{4EF04428-D8C8-4374-B950-C37D1DC78FBC}">
      <dgm:prSet phldrT="[텍스트]" custT="1"/>
      <dgm:spPr>
        <a:solidFill>
          <a:schemeClr val="accent2"/>
        </a:solidFill>
      </dgm:spPr>
      <dgm:t>
        <a:bodyPr lIns="144000" rIns="144000"/>
        <a:lstStyle/>
        <a:p>
          <a:pPr algn="l" latinLnBrk="1"/>
          <a:r>
            <a:rPr lang="en-US" altLang="ko-KR" sz="1400" dirty="0" smtClean="0"/>
            <a:t>Start the operation of Final Repository in 2051</a:t>
          </a:r>
          <a:endParaRPr lang="ko-KR" altLang="en-US" sz="1400" dirty="0"/>
        </a:p>
      </dgm:t>
    </dgm:pt>
    <dgm:pt modelId="{CF5B034A-9C50-4C22-94BC-029198A63CC3}" type="parTrans" cxnId="{C9DAA6AA-613C-496A-BA6D-10D925DC8793}">
      <dgm:prSet/>
      <dgm:spPr>
        <a:ln>
          <a:solidFill>
            <a:srgbClr val="FFFFFF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C215B8AB-A3B4-471D-9E9F-B0BE1B5F315B}" type="sibTrans" cxnId="{C9DAA6AA-613C-496A-BA6D-10D925DC8793}">
      <dgm:prSet/>
      <dgm:spPr/>
      <dgm:t>
        <a:bodyPr/>
        <a:lstStyle/>
        <a:p>
          <a:pPr latinLnBrk="1"/>
          <a:endParaRPr lang="ko-KR" altLang="en-US"/>
        </a:p>
      </dgm:t>
    </dgm:pt>
    <dgm:pt modelId="{2874A285-62D1-4EB9-9AB8-B43EC733EE51}">
      <dgm:prSet phldrT="[텍스트]" custT="1"/>
      <dgm:spPr>
        <a:solidFill>
          <a:schemeClr val="accent2"/>
        </a:solidFill>
      </dgm:spPr>
      <dgm:t>
        <a:bodyPr lIns="144000" rIns="144000"/>
        <a:lstStyle/>
        <a:p>
          <a:pPr algn="l" latinLnBrk="1"/>
          <a:r>
            <a:rPr lang="en-US" altLang="ko-KR" sz="1400" dirty="0" smtClean="0"/>
            <a:t>Select the site for Underground Research Lab. by 2020</a:t>
          </a:r>
          <a:endParaRPr lang="ko-KR" altLang="en-US" sz="1400" dirty="0"/>
        </a:p>
      </dgm:t>
    </dgm:pt>
    <dgm:pt modelId="{4795DE80-3657-4429-8F5B-27CB260845E1}" type="parTrans" cxnId="{EB830E47-F714-49C4-9942-E5C1A98A2C04}">
      <dgm:prSet/>
      <dgm:spPr/>
      <dgm:t>
        <a:bodyPr/>
        <a:lstStyle/>
        <a:p>
          <a:pPr latinLnBrk="1"/>
          <a:endParaRPr lang="ko-KR" altLang="en-US"/>
        </a:p>
      </dgm:t>
    </dgm:pt>
    <dgm:pt modelId="{7A14F4FC-5B1D-42E5-83A0-76F4D1EFD61A}" type="sibTrans" cxnId="{EB830E47-F714-49C4-9942-E5C1A98A2C04}">
      <dgm:prSet/>
      <dgm:spPr/>
      <dgm:t>
        <a:bodyPr/>
        <a:lstStyle/>
        <a:p>
          <a:pPr latinLnBrk="1"/>
          <a:endParaRPr lang="ko-KR" altLang="en-US"/>
        </a:p>
      </dgm:t>
    </dgm:pt>
    <dgm:pt modelId="{6700ACF0-BC4D-4306-A224-C4FDE04CCD58}">
      <dgm:prSet phldrT="[텍스트]" custT="1"/>
      <dgm:spPr>
        <a:solidFill>
          <a:schemeClr val="accent2"/>
        </a:solidFill>
      </dgm:spPr>
      <dgm:t>
        <a:bodyPr lIns="144000" rIns="144000"/>
        <a:lstStyle/>
        <a:p>
          <a:pPr algn="l" latinLnBrk="1"/>
          <a:r>
            <a:rPr lang="en-US" altLang="ko-KR" sz="1400" dirty="0" smtClean="0"/>
            <a:t>Develop the technologies for storage, transportation, toxicity/volume reduction</a:t>
          </a:r>
          <a:endParaRPr lang="ko-KR" altLang="en-US" sz="1400" dirty="0"/>
        </a:p>
      </dgm:t>
    </dgm:pt>
    <dgm:pt modelId="{B6B180D3-90BD-4373-9721-4115982A0F2F}" type="parTrans" cxnId="{2B1F17D3-FB4F-4A51-833D-BE13C67C1A78}">
      <dgm:prSet/>
      <dgm:spPr>
        <a:ln>
          <a:solidFill>
            <a:srgbClr val="FFFFFF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6B81A340-6F97-4943-8B4E-F73A4E779745}" type="sibTrans" cxnId="{2B1F17D3-FB4F-4A51-833D-BE13C67C1A78}">
      <dgm:prSet/>
      <dgm:spPr/>
      <dgm:t>
        <a:bodyPr/>
        <a:lstStyle/>
        <a:p>
          <a:pPr latinLnBrk="1"/>
          <a:endParaRPr lang="ko-KR" altLang="en-US"/>
        </a:p>
      </dgm:t>
    </dgm:pt>
    <dgm:pt modelId="{EC13A27E-EBF6-4E21-840A-E8FD6EDA2E30}" type="pres">
      <dgm:prSet presAssocID="{95B3DE9C-CA13-4472-B041-B536159F72A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173CA2-6D4D-4E91-BEBA-2A6D1C55E451}" type="pres">
      <dgm:prSet presAssocID="{8C720033-58B4-40DA-BF1D-39E5A3DFA704}" presName="root1" presStyleCnt="0"/>
      <dgm:spPr/>
    </dgm:pt>
    <dgm:pt modelId="{C88FFFFE-4D25-420C-B42C-10E94F2CE9F4}" type="pres">
      <dgm:prSet presAssocID="{8C720033-58B4-40DA-BF1D-39E5A3DFA70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C43555F-0375-406D-AA42-795894FB73A7}" type="pres">
      <dgm:prSet presAssocID="{8C720033-58B4-40DA-BF1D-39E5A3DFA704}" presName="level2hierChild" presStyleCnt="0"/>
      <dgm:spPr/>
    </dgm:pt>
    <dgm:pt modelId="{8975125B-C896-4D0E-A2F3-856217621E21}" type="pres">
      <dgm:prSet presAssocID="{CF5B034A-9C50-4C22-94BC-029198A63CC3}" presName="conn2-1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EB1EE9CE-A20F-4B0A-B61A-00E7D35BD8D4}" type="pres">
      <dgm:prSet presAssocID="{CF5B034A-9C50-4C22-94BC-029198A63CC3}" presName="connTx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F8636028-836A-40D2-A995-96283AF8F521}" type="pres">
      <dgm:prSet presAssocID="{4EF04428-D8C8-4374-B950-C37D1DC78FBC}" presName="root2" presStyleCnt="0"/>
      <dgm:spPr/>
    </dgm:pt>
    <dgm:pt modelId="{75F18FBF-6C3A-464B-8B3E-62EBC9EC427E}" type="pres">
      <dgm:prSet presAssocID="{4EF04428-D8C8-4374-B950-C37D1DC78FBC}" presName="LevelTwoTextNode" presStyleLbl="node2" presStyleIdx="0" presStyleCnt="3" custScaleX="219120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920087E-8028-42A8-BF01-34D2ECB16934}" type="pres">
      <dgm:prSet presAssocID="{4EF04428-D8C8-4374-B950-C37D1DC78FBC}" presName="level3hierChild" presStyleCnt="0"/>
      <dgm:spPr/>
    </dgm:pt>
    <dgm:pt modelId="{834FA5AC-80E2-4460-A337-95A0E898F87E}" type="pres">
      <dgm:prSet presAssocID="{4795DE80-3657-4429-8F5B-27CB260845E1}" presName="conn2-1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55A9528C-D0D5-4CAA-8E08-FF4D715A1427}" type="pres">
      <dgm:prSet presAssocID="{4795DE80-3657-4429-8F5B-27CB260845E1}" presName="connTx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3B8E5319-9F02-44CE-94E5-C7D91DDA9691}" type="pres">
      <dgm:prSet presAssocID="{2874A285-62D1-4EB9-9AB8-B43EC733EE51}" presName="root2" presStyleCnt="0"/>
      <dgm:spPr/>
    </dgm:pt>
    <dgm:pt modelId="{5E1503AB-386B-4636-9920-F79F986C0850}" type="pres">
      <dgm:prSet presAssocID="{2874A285-62D1-4EB9-9AB8-B43EC733EE51}" presName="LevelTwoTextNode" presStyleLbl="node2" presStyleIdx="1" presStyleCnt="3" custFlipVert="0" custScaleX="219120" custScaleY="12860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87B9FE-4E10-4A63-8F5A-0B3AE958BA4F}" type="pres">
      <dgm:prSet presAssocID="{2874A285-62D1-4EB9-9AB8-B43EC733EE51}" presName="level3hierChild" presStyleCnt="0"/>
      <dgm:spPr/>
    </dgm:pt>
    <dgm:pt modelId="{DA16DCD9-596B-487D-BE21-359CBAAC1B43}" type="pres">
      <dgm:prSet presAssocID="{B6B180D3-90BD-4373-9721-4115982A0F2F}" presName="conn2-1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5ACEAA19-A696-4D25-B937-667E47059547}" type="pres">
      <dgm:prSet presAssocID="{B6B180D3-90BD-4373-9721-4115982A0F2F}" presName="connTx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26D21472-1E88-4776-BA91-4A91FD6B6A7E}" type="pres">
      <dgm:prSet presAssocID="{6700ACF0-BC4D-4306-A224-C4FDE04CCD58}" presName="root2" presStyleCnt="0"/>
      <dgm:spPr/>
    </dgm:pt>
    <dgm:pt modelId="{D1FC082C-7506-47FF-9548-783E0177629B}" type="pres">
      <dgm:prSet presAssocID="{6700ACF0-BC4D-4306-A224-C4FDE04CCD58}" presName="LevelTwoTextNode" presStyleLbl="node2" presStyleIdx="2" presStyleCnt="3" custScaleX="219120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726CCD-722B-436E-9FC6-C2173A3AF9D4}" type="pres">
      <dgm:prSet presAssocID="{6700ACF0-BC4D-4306-A224-C4FDE04CCD58}" presName="level3hierChild" presStyleCnt="0"/>
      <dgm:spPr/>
    </dgm:pt>
  </dgm:ptLst>
  <dgm:cxnLst>
    <dgm:cxn modelId="{2B1F17D3-FB4F-4A51-833D-BE13C67C1A78}" srcId="{8C720033-58B4-40DA-BF1D-39E5A3DFA704}" destId="{6700ACF0-BC4D-4306-A224-C4FDE04CCD58}" srcOrd="2" destOrd="0" parTransId="{B6B180D3-90BD-4373-9721-4115982A0F2F}" sibTransId="{6B81A340-6F97-4943-8B4E-F73A4E779745}"/>
    <dgm:cxn modelId="{25BB7E1E-F1E9-4CA8-9CE3-85818E469B45}" type="presOf" srcId="{2874A285-62D1-4EB9-9AB8-B43EC733EE51}" destId="{5E1503AB-386B-4636-9920-F79F986C0850}" srcOrd="0" destOrd="0" presId="urn:microsoft.com/office/officeart/2008/layout/HorizontalMultiLevelHierarchy"/>
    <dgm:cxn modelId="{A4E526B1-7130-4FB5-BA0D-1BE92E826AF9}" srcId="{95B3DE9C-CA13-4472-B041-B536159F72A1}" destId="{8C720033-58B4-40DA-BF1D-39E5A3DFA704}" srcOrd="0" destOrd="0" parTransId="{4B28560C-0FC9-48E4-A461-66A28748EA34}" sibTransId="{D50D9AE6-007C-421E-AAEB-D2A1D933CDF1}"/>
    <dgm:cxn modelId="{2B677925-80E5-4EAB-9001-C37D2F5D1330}" type="presOf" srcId="{6700ACF0-BC4D-4306-A224-C4FDE04CCD58}" destId="{D1FC082C-7506-47FF-9548-783E0177629B}" srcOrd="0" destOrd="0" presId="urn:microsoft.com/office/officeart/2008/layout/HorizontalMultiLevelHierarchy"/>
    <dgm:cxn modelId="{B957FA45-A0F7-4C76-BADA-CE81473E6897}" type="presOf" srcId="{B6B180D3-90BD-4373-9721-4115982A0F2F}" destId="{DA16DCD9-596B-487D-BE21-359CBAAC1B43}" srcOrd="0" destOrd="0" presId="urn:microsoft.com/office/officeart/2008/layout/HorizontalMultiLevelHierarchy"/>
    <dgm:cxn modelId="{A2336DAD-7C0B-4CB1-A940-4C9A9F400177}" type="presOf" srcId="{B6B180D3-90BD-4373-9721-4115982A0F2F}" destId="{5ACEAA19-A696-4D25-B937-667E47059547}" srcOrd="1" destOrd="0" presId="urn:microsoft.com/office/officeart/2008/layout/HorizontalMultiLevelHierarchy"/>
    <dgm:cxn modelId="{E6EA0B79-37A3-4AA3-9CC3-E587F7645647}" type="presOf" srcId="{CF5B034A-9C50-4C22-94BC-029198A63CC3}" destId="{EB1EE9CE-A20F-4B0A-B61A-00E7D35BD8D4}" srcOrd="1" destOrd="0" presId="urn:microsoft.com/office/officeart/2008/layout/HorizontalMultiLevelHierarchy"/>
    <dgm:cxn modelId="{C9DAA6AA-613C-496A-BA6D-10D925DC8793}" srcId="{8C720033-58B4-40DA-BF1D-39E5A3DFA704}" destId="{4EF04428-D8C8-4374-B950-C37D1DC78FBC}" srcOrd="0" destOrd="0" parTransId="{CF5B034A-9C50-4C22-94BC-029198A63CC3}" sibTransId="{C215B8AB-A3B4-471D-9E9F-B0BE1B5F315B}"/>
    <dgm:cxn modelId="{3D941218-FD5D-4AB3-B280-54D3FD6385F0}" type="presOf" srcId="{4EF04428-D8C8-4374-B950-C37D1DC78FBC}" destId="{75F18FBF-6C3A-464B-8B3E-62EBC9EC427E}" srcOrd="0" destOrd="0" presId="urn:microsoft.com/office/officeart/2008/layout/HorizontalMultiLevelHierarchy"/>
    <dgm:cxn modelId="{EA4E151E-D421-4318-A0B6-04A2E0DA0903}" type="presOf" srcId="{4795DE80-3657-4429-8F5B-27CB260845E1}" destId="{55A9528C-D0D5-4CAA-8E08-FF4D715A1427}" srcOrd="1" destOrd="0" presId="urn:microsoft.com/office/officeart/2008/layout/HorizontalMultiLevelHierarchy"/>
    <dgm:cxn modelId="{BDEB4D46-7DE3-4BA4-B52F-3AAE814FB3C1}" type="presOf" srcId="{95B3DE9C-CA13-4472-B041-B536159F72A1}" destId="{EC13A27E-EBF6-4E21-840A-E8FD6EDA2E30}" srcOrd="0" destOrd="0" presId="urn:microsoft.com/office/officeart/2008/layout/HorizontalMultiLevelHierarchy"/>
    <dgm:cxn modelId="{E49B16C5-1ED6-44E4-A2C7-411D0E45FE04}" type="presOf" srcId="{CF5B034A-9C50-4C22-94BC-029198A63CC3}" destId="{8975125B-C896-4D0E-A2F3-856217621E21}" srcOrd="0" destOrd="0" presId="urn:microsoft.com/office/officeart/2008/layout/HorizontalMultiLevelHierarchy"/>
    <dgm:cxn modelId="{EB830E47-F714-49C4-9942-E5C1A98A2C04}" srcId="{8C720033-58B4-40DA-BF1D-39E5A3DFA704}" destId="{2874A285-62D1-4EB9-9AB8-B43EC733EE51}" srcOrd="1" destOrd="0" parTransId="{4795DE80-3657-4429-8F5B-27CB260845E1}" sibTransId="{7A14F4FC-5B1D-42E5-83A0-76F4D1EFD61A}"/>
    <dgm:cxn modelId="{943BBD83-EC96-403E-878F-DBE13FDDCB35}" type="presOf" srcId="{8C720033-58B4-40DA-BF1D-39E5A3DFA704}" destId="{C88FFFFE-4D25-420C-B42C-10E94F2CE9F4}" srcOrd="0" destOrd="0" presId="urn:microsoft.com/office/officeart/2008/layout/HorizontalMultiLevelHierarchy"/>
    <dgm:cxn modelId="{2B65FAEB-CFB5-4A6D-91FB-16C26C4680C9}" type="presOf" srcId="{4795DE80-3657-4429-8F5B-27CB260845E1}" destId="{834FA5AC-80E2-4460-A337-95A0E898F87E}" srcOrd="0" destOrd="0" presId="urn:microsoft.com/office/officeart/2008/layout/HorizontalMultiLevelHierarchy"/>
    <dgm:cxn modelId="{854B82ED-7844-4E53-B30B-21AA0770D9DD}" type="presParOf" srcId="{EC13A27E-EBF6-4E21-840A-E8FD6EDA2E30}" destId="{81173CA2-6D4D-4E91-BEBA-2A6D1C55E451}" srcOrd="0" destOrd="0" presId="urn:microsoft.com/office/officeart/2008/layout/HorizontalMultiLevelHierarchy"/>
    <dgm:cxn modelId="{08C69D22-E18C-49C1-AFBA-2C2B83C438D3}" type="presParOf" srcId="{81173CA2-6D4D-4E91-BEBA-2A6D1C55E451}" destId="{C88FFFFE-4D25-420C-B42C-10E94F2CE9F4}" srcOrd="0" destOrd="0" presId="urn:microsoft.com/office/officeart/2008/layout/HorizontalMultiLevelHierarchy"/>
    <dgm:cxn modelId="{5689A848-BF48-4631-A8B3-E564CDAE90CB}" type="presParOf" srcId="{81173CA2-6D4D-4E91-BEBA-2A6D1C55E451}" destId="{CC43555F-0375-406D-AA42-795894FB73A7}" srcOrd="1" destOrd="0" presId="urn:microsoft.com/office/officeart/2008/layout/HorizontalMultiLevelHierarchy"/>
    <dgm:cxn modelId="{B5267498-3174-448C-A8C5-379D6CB0F9D0}" type="presParOf" srcId="{CC43555F-0375-406D-AA42-795894FB73A7}" destId="{8975125B-C896-4D0E-A2F3-856217621E21}" srcOrd="0" destOrd="0" presId="urn:microsoft.com/office/officeart/2008/layout/HorizontalMultiLevelHierarchy"/>
    <dgm:cxn modelId="{89EC5E3B-248E-4953-86D6-4E05C1BFCFF8}" type="presParOf" srcId="{8975125B-C896-4D0E-A2F3-856217621E21}" destId="{EB1EE9CE-A20F-4B0A-B61A-00E7D35BD8D4}" srcOrd="0" destOrd="0" presId="urn:microsoft.com/office/officeart/2008/layout/HorizontalMultiLevelHierarchy"/>
    <dgm:cxn modelId="{ABA886CF-A975-4B2F-99BF-7A4888E0106F}" type="presParOf" srcId="{CC43555F-0375-406D-AA42-795894FB73A7}" destId="{F8636028-836A-40D2-A995-96283AF8F521}" srcOrd="1" destOrd="0" presId="urn:microsoft.com/office/officeart/2008/layout/HorizontalMultiLevelHierarchy"/>
    <dgm:cxn modelId="{BA67C9CD-4E0A-4437-A330-6406863D0A07}" type="presParOf" srcId="{F8636028-836A-40D2-A995-96283AF8F521}" destId="{75F18FBF-6C3A-464B-8B3E-62EBC9EC427E}" srcOrd="0" destOrd="0" presId="urn:microsoft.com/office/officeart/2008/layout/HorizontalMultiLevelHierarchy"/>
    <dgm:cxn modelId="{F8B7179B-0AF6-4842-8538-824173B78DB6}" type="presParOf" srcId="{F8636028-836A-40D2-A995-96283AF8F521}" destId="{D920087E-8028-42A8-BF01-34D2ECB16934}" srcOrd="1" destOrd="0" presId="urn:microsoft.com/office/officeart/2008/layout/HorizontalMultiLevelHierarchy"/>
    <dgm:cxn modelId="{FF33E286-0391-4E87-8A06-FAFD3F58F41D}" type="presParOf" srcId="{CC43555F-0375-406D-AA42-795894FB73A7}" destId="{834FA5AC-80E2-4460-A337-95A0E898F87E}" srcOrd="2" destOrd="0" presId="urn:microsoft.com/office/officeart/2008/layout/HorizontalMultiLevelHierarchy"/>
    <dgm:cxn modelId="{76500FBA-1D90-4904-8D30-19FFC15B6CBF}" type="presParOf" srcId="{834FA5AC-80E2-4460-A337-95A0E898F87E}" destId="{55A9528C-D0D5-4CAA-8E08-FF4D715A1427}" srcOrd="0" destOrd="0" presId="urn:microsoft.com/office/officeart/2008/layout/HorizontalMultiLevelHierarchy"/>
    <dgm:cxn modelId="{EAB8CAAE-24F0-479D-A3A2-C667EE0DCAA9}" type="presParOf" srcId="{CC43555F-0375-406D-AA42-795894FB73A7}" destId="{3B8E5319-9F02-44CE-94E5-C7D91DDA9691}" srcOrd="3" destOrd="0" presId="urn:microsoft.com/office/officeart/2008/layout/HorizontalMultiLevelHierarchy"/>
    <dgm:cxn modelId="{5E450EFA-289B-4DC3-ADDB-97B8422F4005}" type="presParOf" srcId="{3B8E5319-9F02-44CE-94E5-C7D91DDA9691}" destId="{5E1503AB-386B-4636-9920-F79F986C0850}" srcOrd="0" destOrd="0" presId="urn:microsoft.com/office/officeart/2008/layout/HorizontalMultiLevelHierarchy"/>
    <dgm:cxn modelId="{D39B1D1D-0A7D-4925-980B-B9A2D6A2C65C}" type="presParOf" srcId="{3B8E5319-9F02-44CE-94E5-C7D91DDA9691}" destId="{0287B9FE-4E10-4A63-8F5A-0B3AE958BA4F}" srcOrd="1" destOrd="0" presId="urn:microsoft.com/office/officeart/2008/layout/HorizontalMultiLevelHierarchy"/>
    <dgm:cxn modelId="{B547F064-75C3-4B99-8684-EDA374F7C091}" type="presParOf" srcId="{CC43555F-0375-406D-AA42-795894FB73A7}" destId="{DA16DCD9-596B-487D-BE21-359CBAAC1B43}" srcOrd="4" destOrd="0" presId="urn:microsoft.com/office/officeart/2008/layout/HorizontalMultiLevelHierarchy"/>
    <dgm:cxn modelId="{884C4127-708D-4FC9-B751-49AC064FEE38}" type="presParOf" srcId="{DA16DCD9-596B-487D-BE21-359CBAAC1B43}" destId="{5ACEAA19-A696-4D25-B937-667E47059547}" srcOrd="0" destOrd="0" presId="urn:microsoft.com/office/officeart/2008/layout/HorizontalMultiLevelHierarchy"/>
    <dgm:cxn modelId="{6129D420-5366-453D-AD16-813CE5023475}" type="presParOf" srcId="{CC43555F-0375-406D-AA42-795894FB73A7}" destId="{26D21472-1E88-4776-BA91-4A91FD6B6A7E}" srcOrd="5" destOrd="0" presId="urn:microsoft.com/office/officeart/2008/layout/HorizontalMultiLevelHierarchy"/>
    <dgm:cxn modelId="{E045523E-65AC-4C55-89E7-0450D755AEF4}" type="presParOf" srcId="{26D21472-1E88-4776-BA91-4A91FD6B6A7E}" destId="{D1FC082C-7506-47FF-9548-783E0177629B}" srcOrd="0" destOrd="0" presId="urn:microsoft.com/office/officeart/2008/layout/HorizontalMultiLevelHierarchy"/>
    <dgm:cxn modelId="{674A13B8-AB64-45AB-8219-A6BF4B6D8CF9}" type="presParOf" srcId="{26D21472-1E88-4776-BA91-4A91FD6B6A7E}" destId="{C2726CCD-722B-436E-9FC6-C2173A3AF9D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6DCD9-596B-487D-BE21-359CBAAC1B43}">
      <dsp:nvSpPr>
        <dsp:cNvPr id="0" name=""/>
        <dsp:cNvSpPr/>
      </dsp:nvSpPr>
      <dsp:spPr>
        <a:xfrm>
          <a:off x="1083704" y="1467742"/>
          <a:ext cx="365164" cy="7754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582" y="0"/>
              </a:lnTo>
              <a:lnTo>
                <a:pt x="182582" y="775420"/>
              </a:lnTo>
              <a:lnTo>
                <a:pt x="365164" y="775420"/>
              </a:lnTo>
            </a:path>
          </a:pathLst>
        </a:custGeom>
        <a:noFill/>
        <a:ln w="25400" cap="flat" cmpd="sng" algn="ctr">
          <a:solidFill>
            <a:srgbClr val="FFFF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1244859" y="1834025"/>
        <a:ext cx="42855" cy="42855"/>
      </dsp:txXfrm>
    </dsp:sp>
    <dsp:sp modelId="{834FA5AC-80E2-4460-A337-95A0E898F87E}">
      <dsp:nvSpPr>
        <dsp:cNvPr id="0" name=""/>
        <dsp:cNvSpPr/>
      </dsp:nvSpPr>
      <dsp:spPr>
        <a:xfrm>
          <a:off x="1083704" y="1422022"/>
          <a:ext cx="3651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65164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1257157" y="1458613"/>
        <a:ext cx="18258" cy="18258"/>
      </dsp:txXfrm>
    </dsp:sp>
    <dsp:sp modelId="{8975125B-C896-4D0E-A2F3-856217621E21}">
      <dsp:nvSpPr>
        <dsp:cNvPr id="0" name=""/>
        <dsp:cNvSpPr/>
      </dsp:nvSpPr>
      <dsp:spPr>
        <a:xfrm>
          <a:off x="1083704" y="692321"/>
          <a:ext cx="365164" cy="775420"/>
        </a:xfrm>
        <a:custGeom>
          <a:avLst/>
          <a:gdLst/>
          <a:ahLst/>
          <a:cxnLst/>
          <a:rect l="0" t="0" r="0" b="0"/>
          <a:pathLst>
            <a:path>
              <a:moveTo>
                <a:pt x="0" y="775420"/>
              </a:moveTo>
              <a:lnTo>
                <a:pt x="182582" y="775420"/>
              </a:lnTo>
              <a:lnTo>
                <a:pt x="182582" y="0"/>
              </a:lnTo>
              <a:lnTo>
                <a:pt x="365164" y="0"/>
              </a:lnTo>
            </a:path>
          </a:pathLst>
        </a:custGeom>
        <a:noFill/>
        <a:ln w="25400" cap="flat" cmpd="sng" algn="ctr">
          <a:solidFill>
            <a:srgbClr val="FFFF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1244859" y="1058604"/>
        <a:ext cx="42855" cy="42855"/>
      </dsp:txXfrm>
    </dsp:sp>
    <dsp:sp modelId="{C88FFFFE-4D25-420C-B42C-10E94F2CE9F4}">
      <dsp:nvSpPr>
        <dsp:cNvPr id="0" name=""/>
        <dsp:cNvSpPr/>
      </dsp:nvSpPr>
      <dsp:spPr>
        <a:xfrm rot="16200000">
          <a:off x="-659499" y="1189415"/>
          <a:ext cx="2929754" cy="556653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kern="1200" dirty="0" smtClean="0"/>
            <a:t>10 Recommendations</a:t>
          </a:r>
          <a:endParaRPr lang="ko-KR" altLang="en-US" sz="1600" kern="1200" dirty="0"/>
        </a:p>
      </dsp:txBody>
      <dsp:txXfrm>
        <a:off x="-659499" y="1189415"/>
        <a:ext cx="2929754" cy="556653"/>
      </dsp:txXfrm>
    </dsp:sp>
    <dsp:sp modelId="{75F18FBF-6C3A-464B-8B3E-62EBC9EC427E}">
      <dsp:nvSpPr>
        <dsp:cNvPr id="0" name=""/>
        <dsp:cNvSpPr/>
      </dsp:nvSpPr>
      <dsp:spPr>
        <a:xfrm>
          <a:off x="1448869" y="413994"/>
          <a:ext cx="4000743" cy="55665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8890" rIns="144000" bIns="8890" numCol="1" spcCol="1270" anchor="ctr" anchorCtr="0">
          <a:noAutofit/>
        </a:bodyPr>
        <a:lstStyle/>
        <a:p>
          <a:pPr lvl="0" algn="l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kern="1200" dirty="0" smtClean="0"/>
            <a:t>Start the operation of Final Repository in 2051</a:t>
          </a:r>
          <a:endParaRPr lang="ko-KR" altLang="en-US" sz="1400" kern="1200" dirty="0"/>
        </a:p>
      </dsp:txBody>
      <dsp:txXfrm>
        <a:off x="1448869" y="413994"/>
        <a:ext cx="4000743" cy="556653"/>
      </dsp:txXfrm>
    </dsp:sp>
    <dsp:sp modelId="{5E1503AB-386B-4636-9920-F79F986C0850}">
      <dsp:nvSpPr>
        <dsp:cNvPr id="0" name=""/>
        <dsp:cNvSpPr/>
      </dsp:nvSpPr>
      <dsp:spPr>
        <a:xfrm>
          <a:off x="1448869" y="1109811"/>
          <a:ext cx="4000743" cy="715861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8890" rIns="144000" bIns="8890" numCol="1" spcCol="1270" anchor="ctr" anchorCtr="0">
          <a:noAutofit/>
        </a:bodyPr>
        <a:lstStyle/>
        <a:p>
          <a:pPr lvl="0" algn="l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kern="1200" dirty="0" smtClean="0"/>
            <a:t>Select the site for Underground Research Lab. by 2020</a:t>
          </a:r>
          <a:endParaRPr lang="ko-KR" altLang="en-US" sz="1400" kern="1200" dirty="0"/>
        </a:p>
      </dsp:txBody>
      <dsp:txXfrm>
        <a:off x="1448869" y="1109811"/>
        <a:ext cx="4000743" cy="715861"/>
      </dsp:txXfrm>
    </dsp:sp>
    <dsp:sp modelId="{D1FC082C-7506-47FF-9548-783E0177629B}">
      <dsp:nvSpPr>
        <dsp:cNvPr id="0" name=""/>
        <dsp:cNvSpPr/>
      </dsp:nvSpPr>
      <dsp:spPr>
        <a:xfrm>
          <a:off x="1448869" y="1964836"/>
          <a:ext cx="4000743" cy="55665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8890" rIns="144000" bIns="8890" numCol="1" spcCol="1270" anchor="ctr" anchorCtr="0">
          <a:noAutofit/>
        </a:bodyPr>
        <a:lstStyle/>
        <a:p>
          <a:pPr lvl="0" algn="l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kern="1200" dirty="0" smtClean="0"/>
            <a:t>Develop the technologies for storage, transportation, toxicity/volume reduction</a:t>
          </a:r>
          <a:endParaRPr lang="ko-KR" altLang="en-US" sz="1400" kern="1200" dirty="0"/>
        </a:p>
      </dsp:txBody>
      <dsp:txXfrm>
        <a:off x="1448869" y="1964836"/>
        <a:ext cx="4000743" cy="556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5742" y="0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fld id="{B26F10B5-AF08-4A9B-84F1-D6F21ACFCAA8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0809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5742" y="9370809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7CE7B3A8-2F5D-427C-8695-FA79D7CA2A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449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742" y="0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fld id="{7FB28408-AAB8-4962-8973-A11270DC3DFE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19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76" tIns="44888" rIns="89776" bIns="4488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732" y="4686186"/>
            <a:ext cx="5388300" cy="4440779"/>
          </a:xfrm>
          <a:prstGeom prst="rect">
            <a:avLst/>
          </a:prstGeom>
        </p:spPr>
        <p:txBody>
          <a:bodyPr vert="horz" lIns="89776" tIns="44888" rIns="89776" bIns="44888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0809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742" y="9370809"/>
            <a:ext cx="2918468" cy="493941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304C9417-B028-4D07-B0AF-D382238D76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084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7133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6053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573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5678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68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950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677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C9417-B028-4D07-B0AF-D382238D766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134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570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4331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5700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 및 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User-pc\공유폴더\150129원자력_전담평가_파워포인트\2차\표지간지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31" y="-23038"/>
            <a:ext cx="9952120" cy="688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992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472" y="188640"/>
            <a:ext cx="8208912" cy="490066"/>
          </a:xfrm>
        </p:spPr>
        <p:txBody>
          <a:bodyPr>
            <a:noAutofit/>
          </a:bodyPr>
          <a:lstStyle>
            <a:lvl1pPr algn="l">
              <a:defRPr sz="2800" b="1" spc="-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8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273480" y="6412592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6497717"/>
            <a:ext cx="1670620" cy="20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243701" y="6392926"/>
            <a:ext cx="425252" cy="365125"/>
          </a:xfrm>
        </p:spPr>
        <p:txBody>
          <a:bodyPr/>
          <a:lstStyle>
            <a:lvl1pPr algn="ctr">
              <a:defRPr sz="1200"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797C2379-20E1-488E-AC17-98B81AB48B6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513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3898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374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4582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8445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671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56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914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제작중\2014.10.06_원자력연구원 템플릿(표지,내지)\2014.10.16_수정 컨셉 2종\112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C2379-20E1-488E-AC17-98B81AB48B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415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1.emf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image" Target="../media/image49.emf"/><Relationship Id="rId7" Type="http://schemas.openxmlformats.org/officeDocument/2006/relationships/image" Target="../media/image5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1.png"/><Relationship Id="rId4" Type="http://schemas.openxmlformats.org/officeDocument/2006/relationships/image" Target="../media/image50.emf"/><Relationship Id="rId9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1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wm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제작중\2014.10.06_원자력연구원 템플릿(표지,내지)\2014.10.16_수정 컨셉 2종\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17360" y="3140968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2015.10.28</a:t>
            </a:r>
            <a:endParaRPr lang="en-US" altLang="ko-KR" sz="20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Picture 2" descr="E:\제작중\2014.10.06_원자력연구원 템플릿(표지,내지)\이미지\logo\좌우조합_국영문 [Converted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348" y="6306002"/>
            <a:ext cx="1512168" cy="41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84" y="6405032"/>
            <a:ext cx="2088232" cy="2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71446" y="1146787"/>
            <a:ext cx="74932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ko-KR" sz="3600" b="1" dirty="0">
                <a:gradFill flip="none" rotWithShape="1"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Development Status </a:t>
            </a:r>
            <a:r>
              <a:rPr lang="en-US" altLang="ko-KR" sz="3600" b="1" dirty="0" smtClean="0">
                <a:gradFill flip="none" rotWithShape="1"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of </a:t>
            </a:r>
          </a:p>
          <a:p>
            <a:pPr>
              <a:lnSpc>
                <a:spcPts val="3600"/>
              </a:lnSpc>
            </a:pPr>
            <a:r>
              <a:rPr lang="en-US" altLang="ko-KR" sz="3600" b="1" dirty="0" smtClean="0">
                <a:gradFill flip="none" rotWithShape="1"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Sodium-cooled Fast Reactor(SFR)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008784" y="2348880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8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SFR </a:t>
            </a:r>
            <a:r>
              <a:rPr lang="ko-KR" altLang="en-US" sz="2800" b="1" spc="-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원형로</a:t>
            </a:r>
            <a:r>
              <a:rPr lang="ko-KR" altLang="en-US" sz="28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개발 현황</a:t>
            </a:r>
            <a:endParaRPr lang="ko-KR" altLang="en-US" sz="28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4568" y="4293096"/>
            <a:ext cx="4865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spc="-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anose="02030504000101010101" pitchFamily="18" charset="-127"/>
                <a:ea typeface="휴먼엑스포" panose="02030504000101010101" pitchFamily="18" charset="-127"/>
              </a:rPr>
              <a:t>소듐냉각고속로개발사업단</a:t>
            </a:r>
            <a:r>
              <a:rPr lang="ko-KR" altLang="en-US" sz="24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anose="02030504000101010101" pitchFamily="18" charset="-127"/>
                <a:ea typeface="휴먼엑스포" panose="02030504000101010101" pitchFamily="18" charset="-127"/>
              </a:rPr>
              <a:t> </a:t>
            </a:r>
            <a:r>
              <a:rPr lang="en-US" altLang="ko-KR" sz="24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anose="02030504000101010101" pitchFamily="18" charset="-127"/>
                <a:ea typeface="휴먼엑스포" panose="02030504000101010101" pitchFamily="18" charset="-127"/>
              </a:rPr>
              <a:t>/ </a:t>
            </a:r>
            <a:r>
              <a:rPr lang="ko-KR" altLang="en-US" sz="24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anose="02030504000101010101" pitchFamily="18" charset="-127"/>
                <a:ea typeface="휴먼엑스포" panose="02030504000101010101" pitchFamily="18" charset="-127"/>
              </a:rPr>
              <a:t>김태완</a:t>
            </a:r>
            <a:endParaRPr lang="en-US" altLang="ko-KR" sz="24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엑스포" panose="02030504000101010101" pitchFamily="18" charset="-127"/>
              <a:ea typeface="휴먼엑스포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35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472" y="188640"/>
            <a:ext cx="8712968" cy="490066"/>
          </a:xfrm>
        </p:spPr>
        <p:txBody>
          <a:bodyPr/>
          <a:lstStyle/>
          <a:p>
            <a:r>
              <a:rPr lang="en-US" altLang="ko-KR" dirty="0" smtClean="0"/>
              <a:t>Development of SFR with Pyro Process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14966" y="1049355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오른쪽 화살표 6"/>
          <p:cNvSpPr/>
          <p:nvPr/>
        </p:nvSpPr>
        <p:spPr>
          <a:xfrm>
            <a:off x="3134373" y="3059619"/>
            <a:ext cx="2184400" cy="292113"/>
          </a:xfrm>
          <a:prstGeom prst="rightArrow">
            <a:avLst/>
          </a:prstGeom>
          <a:gradFill flip="none" rotWithShape="1">
            <a:gsLst>
              <a:gs pos="100000">
                <a:srgbClr val="C00000">
                  <a:alpha val="0"/>
                </a:srgbClr>
              </a:gs>
              <a:gs pos="60000">
                <a:srgbClr val="C00000">
                  <a:alpha val="34000"/>
                </a:srgbClr>
              </a:gs>
              <a:gs pos="16000">
                <a:srgbClr val="C00000">
                  <a:alpha val="8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8" name="그림 7" descr="파이로-고속로순환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8870" y="1556792"/>
            <a:ext cx="4034505" cy="2911860"/>
          </a:xfrm>
          <a:prstGeom prst="rect">
            <a:avLst/>
          </a:prstGeom>
        </p:spPr>
      </p:pic>
      <p:grpSp>
        <p:nvGrpSpPr>
          <p:cNvPr id="9" name="그룹 86"/>
          <p:cNvGrpSpPr>
            <a:grpSpLocks/>
          </p:cNvGrpSpPr>
          <p:nvPr/>
        </p:nvGrpSpPr>
        <p:grpSpPr bwMode="auto">
          <a:xfrm>
            <a:off x="4448944" y="5177153"/>
            <a:ext cx="938213" cy="1022092"/>
            <a:chOff x="29700" y="4346627"/>
            <a:chExt cx="938573" cy="1023006"/>
          </a:xfrm>
        </p:grpSpPr>
        <p:pic>
          <p:nvPicPr>
            <p:cNvPr id="10" name="Picture 22" descr="건물4"/>
            <p:cNvPicPr>
              <a:picLocks noChangeAspect="1" noChangeArrowheads="1"/>
            </p:cNvPicPr>
            <p:nvPr/>
          </p:nvPicPr>
          <p:blipFill>
            <a:blip r:embed="rId4" cstate="print"/>
            <a:srcRect b="10028"/>
            <a:stretch>
              <a:fillRect/>
            </a:stretch>
          </p:blipFill>
          <p:spPr bwMode="auto">
            <a:xfrm>
              <a:off x="29700" y="4346627"/>
              <a:ext cx="938573" cy="605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11" name="직사각형 10"/>
            <p:cNvSpPr/>
            <p:nvPr/>
          </p:nvSpPr>
          <p:spPr bwMode="auto">
            <a:xfrm>
              <a:off x="56644" y="4969165"/>
              <a:ext cx="911575" cy="400468"/>
            </a:xfrm>
            <a:prstGeom prst="rect">
              <a:avLst/>
            </a:prstGeom>
            <a:noFill/>
            <a:ln w="3175"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맑은 고딕"/>
                  <a:cs typeface="Arial" pitchFamily="34" charset="0"/>
                </a:rPr>
                <a:t>Final Disposal</a:t>
              </a:r>
              <a:endPara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맑은 고딕"/>
                <a:cs typeface="Arial" pitchFamily="34" charset="0"/>
              </a:endParaRPr>
            </a:p>
          </p:txBody>
        </p:sp>
      </p:grpSp>
      <p:pic>
        <p:nvPicPr>
          <p:cNvPr id="15" name="그림 14" descr="핵연료봉-좀큰것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6913" y="2140976"/>
            <a:ext cx="651825" cy="3088556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1276099" y="2930904"/>
            <a:ext cx="693460" cy="693064"/>
            <a:chOff x="715080" y="2042993"/>
            <a:chExt cx="879155" cy="878653"/>
          </a:xfrm>
        </p:grpSpPr>
        <p:grpSp>
          <p:nvGrpSpPr>
            <p:cNvPr id="21" name="그룹 43"/>
            <p:cNvGrpSpPr>
              <a:grpSpLocks/>
            </p:cNvGrpSpPr>
            <p:nvPr/>
          </p:nvGrpSpPr>
          <p:grpSpPr bwMode="auto">
            <a:xfrm>
              <a:off x="715080" y="2042993"/>
              <a:ext cx="879155" cy="878653"/>
              <a:chOff x="3778324" y="3280780"/>
              <a:chExt cx="1589324" cy="1589013"/>
            </a:xfrm>
          </p:grpSpPr>
          <p:grpSp>
            <p:nvGrpSpPr>
              <p:cNvPr id="23" name="그룹 30"/>
              <p:cNvGrpSpPr>
                <a:grpSpLocks/>
              </p:cNvGrpSpPr>
              <p:nvPr/>
            </p:nvGrpSpPr>
            <p:grpSpPr bwMode="auto">
              <a:xfrm rot="3600000">
                <a:off x="3778479" y="3280625"/>
                <a:ext cx="1589013" cy="1589324"/>
                <a:chOff x="3630266" y="1526232"/>
                <a:chExt cx="1589013" cy="1589324"/>
              </a:xfrm>
            </p:grpSpPr>
            <p:sp>
              <p:nvSpPr>
                <p:cNvPr id="25" name="도넛 24"/>
                <p:cNvSpPr/>
                <p:nvPr/>
              </p:nvSpPr>
              <p:spPr>
                <a:xfrm>
                  <a:off x="3630266" y="1528716"/>
                  <a:ext cx="1584758" cy="1584162"/>
                </a:xfrm>
                <a:prstGeom prst="donut">
                  <a:avLst>
                    <a:gd name="adj" fmla="val 9759"/>
                  </a:avLst>
                </a:prstGeom>
                <a:solidFill>
                  <a:srgbClr val="188EAA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26" name="막힌 원호 25"/>
                <p:cNvSpPr/>
                <p:nvPr/>
              </p:nvSpPr>
              <p:spPr>
                <a:xfrm>
                  <a:off x="3634521" y="1534265"/>
                  <a:ext cx="1584758" cy="1581291"/>
                </a:xfrm>
                <a:prstGeom prst="blockArc">
                  <a:avLst>
                    <a:gd name="adj1" fmla="val 9044241"/>
                    <a:gd name="adj2" fmla="val 5383064"/>
                    <a:gd name="adj3" fmla="val 9715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27" name="막힌 원호 26"/>
                <p:cNvSpPr/>
                <p:nvPr/>
              </p:nvSpPr>
              <p:spPr>
                <a:xfrm>
                  <a:off x="3631701" y="1526232"/>
                  <a:ext cx="1584758" cy="1584162"/>
                </a:xfrm>
                <a:prstGeom prst="blockArc">
                  <a:avLst>
                    <a:gd name="adj1" fmla="val 15384367"/>
                    <a:gd name="adj2" fmla="val 5383064"/>
                    <a:gd name="adj3" fmla="val 9715"/>
                  </a:avLst>
                </a:prstGeom>
                <a:solidFill>
                  <a:srgbClr val="022753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28" name="막힌 원호 27"/>
                <p:cNvSpPr/>
                <p:nvPr/>
              </p:nvSpPr>
              <p:spPr>
                <a:xfrm>
                  <a:off x="3630266" y="1528716"/>
                  <a:ext cx="1584758" cy="1584162"/>
                </a:xfrm>
                <a:prstGeom prst="blockArc">
                  <a:avLst>
                    <a:gd name="adj1" fmla="val 21457190"/>
                    <a:gd name="adj2" fmla="val 5383064"/>
                    <a:gd name="adj3" fmla="val 9715"/>
                  </a:avLst>
                </a:prstGeom>
                <a:solidFill>
                  <a:srgbClr val="016D9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  <p:sp>
            <p:nvSpPr>
              <p:cNvPr id="24" name="타원 23"/>
              <p:cNvSpPr/>
              <p:nvPr/>
            </p:nvSpPr>
            <p:spPr>
              <a:xfrm>
                <a:off x="3886105" y="3390113"/>
                <a:ext cx="1371793" cy="137230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  <p:pic>
          <p:nvPicPr>
            <p:cNvPr id="22" name="그림 21" descr="경수로-흑백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2605" y="2292459"/>
              <a:ext cx="618487" cy="383008"/>
            </a:xfrm>
            <a:prstGeom prst="rect">
              <a:avLst/>
            </a:prstGeom>
          </p:spPr>
        </p:pic>
      </p:grpSp>
      <p:sp>
        <p:nvSpPr>
          <p:cNvPr id="20" name="직사각형 19"/>
          <p:cNvSpPr/>
          <p:nvPr/>
        </p:nvSpPr>
        <p:spPr bwMode="auto">
          <a:xfrm>
            <a:off x="557907" y="3059619"/>
            <a:ext cx="7390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</a:rPr>
              <a:t>Nuclear</a:t>
            </a:r>
          </a:p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kern="0" dirty="0" smtClean="0">
                <a:solidFill>
                  <a:srgbClr val="FFFFFF"/>
                </a:solidFill>
                <a:latin typeface="맑은 고딕"/>
                <a:ea typeface="맑은 고딕"/>
              </a:rPr>
              <a:t>Power</a:t>
            </a:r>
          </a:p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</a:rPr>
              <a:t>Plant</a:t>
            </a:r>
            <a:endParaRPr kumimoji="0" lang="ko-KR" alt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/>
              <a:ea typeface="맑은 고딕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519754" y="5315606"/>
            <a:ext cx="215733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</a:rPr>
              <a:t>[Spent Nuclear Fuel]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/>
              <a:ea typeface="맑은 고딕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2030323" y="2445782"/>
            <a:ext cx="1104039" cy="1583266"/>
            <a:chOff x="2145385" y="2777067"/>
            <a:chExt cx="1047531" cy="1583266"/>
          </a:xfrm>
        </p:grpSpPr>
        <p:sp>
          <p:nvSpPr>
            <p:cNvPr id="30" name="자유형 29"/>
            <p:cNvSpPr/>
            <p:nvPr/>
          </p:nvSpPr>
          <p:spPr bwMode="auto">
            <a:xfrm flipV="1">
              <a:off x="2201335" y="2777067"/>
              <a:ext cx="991581" cy="1583266"/>
            </a:xfrm>
            <a:custGeom>
              <a:avLst/>
              <a:gdLst>
                <a:gd name="connsiteX0" fmla="*/ 0 w 5072098"/>
                <a:gd name="connsiteY0" fmla="*/ 655929 h 4286280"/>
                <a:gd name="connsiteX1" fmla="*/ 4025260 w 5072098"/>
                <a:gd name="connsiteY1" fmla="*/ 655929 h 4286280"/>
                <a:gd name="connsiteX2" fmla="*/ 4025260 w 5072098"/>
                <a:gd name="connsiteY2" fmla="*/ 0 h 4286280"/>
                <a:gd name="connsiteX3" fmla="*/ 5072098 w 5072098"/>
                <a:gd name="connsiteY3" fmla="*/ 2143140 h 4286280"/>
                <a:gd name="connsiteX4" fmla="*/ 4025260 w 5072098"/>
                <a:gd name="connsiteY4" fmla="*/ 4286280 h 4286280"/>
                <a:gd name="connsiteX5" fmla="*/ 4025260 w 5072098"/>
                <a:gd name="connsiteY5" fmla="*/ 3630351 h 4286280"/>
                <a:gd name="connsiteX6" fmla="*/ 0 w 5072098"/>
                <a:gd name="connsiteY6" fmla="*/ 3630351 h 4286280"/>
                <a:gd name="connsiteX7" fmla="*/ 0 w 5072098"/>
                <a:gd name="connsiteY7" fmla="*/ 655929 h 4286280"/>
                <a:gd name="connsiteX0" fmla="*/ 0 w 5072098"/>
                <a:gd name="connsiteY0" fmla="*/ 655929 h 4286280"/>
                <a:gd name="connsiteX1" fmla="*/ 4025260 w 5072098"/>
                <a:gd name="connsiteY1" fmla="*/ 655929 h 4286280"/>
                <a:gd name="connsiteX2" fmla="*/ 4025260 w 5072098"/>
                <a:gd name="connsiteY2" fmla="*/ 0 h 4286280"/>
                <a:gd name="connsiteX3" fmla="*/ 5072098 w 5072098"/>
                <a:gd name="connsiteY3" fmla="*/ 2143140 h 4286280"/>
                <a:gd name="connsiteX4" fmla="*/ 4025260 w 5072098"/>
                <a:gd name="connsiteY4" fmla="*/ 4286280 h 4286280"/>
                <a:gd name="connsiteX5" fmla="*/ 4025260 w 5072098"/>
                <a:gd name="connsiteY5" fmla="*/ 3630351 h 4286280"/>
                <a:gd name="connsiteX6" fmla="*/ 0 w 5072098"/>
                <a:gd name="connsiteY6" fmla="*/ 3630351 h 4286280"/>
                <a:gd name="connsiteX7" fmla="*/ 0 w 5072098"/>
                <a:gd name="connsiteY7" fmla="*/ 655929 h 4286280"/>
                <a:gd name="connsiteX0" fmla="*/ 0 w 5072098"/>
                <a:gd name="connsiteY0" fmla="*/ 655929 h 6380690"/>
                <a:gd name="connsiteX1" fmla="*/ 4025260 w 5072098"/>
                <a:gd name="connsiteY1" fmla="*/ 655929 h 6380690"/>
                <a:gd name="connsiteX2" fmla="*/ 4025260 w 5072098"/>
                <a:gd name="connsiteY2" fmla="*/ 0 h 6380690"/>
                <a:gd name="connsiteX3" fmla="*/ 5072098 w 5072098"/>
                <a:gd name="connsiteY3" fmla="*/ 2143140 h 6380690"/>
                <a:gd name="connsiteX4" fmla="*/ 4025260 w 5072098"/>
                <a:gd name="connsiteY4" fmla="*/ 4286280 h 6380690"/>
                <a:gd name="connsiteX5" fmla="*/ 4025260 w 5072098"/>
                <a:gd name="connsiteY5" fmla="*/ 3630351 h 6380690"/>
                <a:gd name="connsiteX6" fmla="*/ 1535885 w 5072098"/>
                <a:gd name="connsiteY6" fmla="*/ 6380690 h 6380690"/>
                <a:gd name="connsiteX7" fmla="*/ 0 w 5072098"/>
                <a:gd name="connsiteY7" fmla="*/ 655929 h 6380690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5404 w 3637420"/>
                <a:gd name="connsiteY0" fmla="*/ 1681731 h 10061076"/>
                <a:gd name="connsiteX1" fmla="*/ 2590582 w 3637420"/>
                <a:gd name="connsiteY1" fmla="*/ 4336315 h 10061076"/>
                <a:gd name="connsiteX2" fmla="*/ 2590582 w 3637420"/>
                <a:gd name="connsiteY2" fmla="*/ 3680386 h 10061076"/>
                <a:gd name="connsiteX3" fmla="*/ 3637420 w 3637420"/>
                <a:gd name="connsiteY3" fmla="*/ 5823526 h 10061076"/>
                <a:gd name="connsiteX4" fmla="*/ 2590582 w 3637420"/>
                <a:gd name="connsiteY4" fmla="*/ 7966666 h 10061076"/>
                <a:gd name="connsiteX5" fmla="*/ 2590582 w 3637420"/>
                <a:gd name="connsiteY5" fmla="*/ 7310737 h 10061076"/>
                <a:gd name="connsiteX6" fmla="*/ 101207 w 3637420"/>
                <a:gd name="connsiteY6" fmla="*/ 10061076 h 10061076"/>
                <a:gd name="connsiteX7" fmla="*/ 5404 w 3637420"/>
                <a:gd name="connsiteY7" fmla="*/ 1681731 h 10061076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9317513"/>
                <a:gd name="connsiteX1" fmla="*/ 2585178 w 3632016"/>
                <a:gd name="connsiteY1" fmla="*/ 2654584 h 9317513"/>
                <a:gd name="connsiteX2" fmla="*/ 2585178 w 3632016"/>
                <a:gd name="connsiteY2" fmla="*/ 1998655 h 9317513"/>
                <a:gd name="connsiteX3" fmla="*/ 3632016 w 3632016"/>
                <a:gd name="connsiteY3" fmla="*/ 4141795 h 9317513"/>
                <a:gd name="connsiteX4" fmla="*/ 2585178 w 3632016"/>
                <a:gd name="connsiteY4" fmla="*/ 6284935 h 9317513"/>
                <a:gd name="connsiteX5" fmla="*/ 2585178 w 3632016"/>
                <a:gd name="connsiteY5" fmla="*/ 5629006 h 9317513"/>
                <a:gd name="connsiteX6" fmla="*/ 95803 w 3632016"/>
                <a:gd name="connsiteY6" fmla="*/ 8379345 h 9317513"/>
                <a:gd name="connsiteX7" fmla="*/ 0 w 3632016"/>
                <a:gd name="connsiteY7" fmla="*/ 0 h 9317513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585178 w 3632016"/>
                <a:gd name="connsiteY1" fmla="*/ 2654584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894936 w 3632016"/>
                <a:gd name="connsiteY1" fmla="*/ 3097389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585178 w 3632016"/>
                <a:gd name="connsiteY5" fmla="*/ 5629006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632016"/>
                <a:gd name="connsiteY0" fmla="*/ 0 h 8379345"/>
                <a:gd name="connsiteX1" fmla="*/ 2894936 w 3632016"/>
                <a:gd name="connsiteY1" fmla="*/ 3097389 h 8379345"/>
                <a:gd name="connsiteX2" fmla="*/ 2585178 w 3632016"/>
                <a:gd name="connsiteY2" fmla="*/ 1998655 h 8379345"/>
                <a:gd name="connsiteX3" fmla="*/ 3632016 w 3632016"/>
                <a:gd name="connsiteY3" fmla="*/ 4141795 h 8379345"/>
                <a:gd name="connsiteX4" fmla="*/ 2585178 w 3632016"/>
                <a:gd name="connsiteY4" fmla="*/ 6284935 h 8379345"/>
                <a:gd name="connsiteX5" fmla="*/ 2871109 w 3632016"/>
                <a:gd name="connsiteY5" fmla="*/ 5284603 h 8379345"/>
                <a:gd name="connsiteX6" fmla="*/ 95803 w 3632016"/>
                <a:gd name="connsiteY6" fmla="*/ 8379345 h 8379345"/>
                <a:gd name="connsiteX7" fmla="*/ 0 w 3632016"/>
                <a:gd name="connsiteY7" fmla="*/ 0 h 8379345"/>
                <a:gd name="connsiteX0" fmla="*/ 0 w 3555425"/>
                <a:gd name="connsiteY0" fmla="*/ 0 h 8379345"/>
                <a:gd name="connsiteX1" fmla="*/ 2894936 w 3555425"/>
                <a:gd name="connsiteY1" fmla="*/ 3097389 h 8379345"/>
                <a:gd name="connsiteX2" fmla="*/ 2585178 w 3555425"/>
                <a:gd name="connsiteY2" fmla="*/ 1998655 h 8379345"/>
                <a:gd name="connsiteX3" fmla="*/ 3555425 w 3555425"/>
                <a:gd name="connsiteY3" fmla="*/ 4314635 h 8379345"/>
                <a:gd name="connsiteX4" fmla="*/ 2585178 w 3555425"/>
                <a:gd name="connsiteY4" fmla="*/ 6284935 h 8379345"/>
                <a:gd name="connsiteX5" fmla="*/ 2871109 w 3555425"/>
                <a:gd name="connsiteY5" fmla="*/ 5284603 h 8379345"/>
                <a:gd name="connsiteX6" fmla="*/ 95803 w 3555425"/>
                <a:gd name="connsiteY6" fmla="*/ 8379345 h 8379345"/>
                <a:gd name="connsiteX7" fmla="*/ 0 w 3555425"/>
                <a:gd name="connsiteY7" fmla="*/ 0 h 8379345"/>
                <a:gd name="connsiteX0" fmla="*/ 0 w 3555425"/>
                <a:gd name="connsiteY0" fmla="*/ 0 h 8379345"/>
                <a:gd name="connsiteX1" fmla="*/ 2807646 w 3555425"/>
                <a:gd name="connsiteY1" fmla="*/ 3041478 h 8379345"/>
                <a:gd name="connsiteX2" fmla="*/ 2585178 w 3555425"/>
                <a:gd name="connsiteY2" fmla="*/ 1998655 h 8379345"/>
                <a:gd name="connsiteX3" fmla="*/ 3555425 w 3555425"/>
                <a:gd name="connsiteY3" fmla="*/ 4314635 h 8379345"/>
                <a:gd name="connsiteX4" fmla="*/ 2585178 w 3555425"/>
                <a:gd name="connsiteY4" fmla="*/ 6284935 h 8379345"/>
                <a:gd name="connsiteX5" fmla="*/ 2871109 w 3555425"/>
                <a:gd name="connsiteY5" fmla="*/ 5284603 h 8379345"/>
                <a:gd name="connsiteX6" fmla="*/ 95803 w 3555425"/>
                <a:gd name="connsiteY6" fmla="*/ 8379345 h 8379345"/>
                <a:gd name="connsiteX7" fmla="*/ 0 w 3555425"/>
                <a:gd name="connsiteY7" fmla="*/ 0 h 8379345"/>
                <a:gd name="connsiteX0" fmla="*/ 0 w 3555425"/>
                <a:gd name="connsiteY0" fmla="*/ 0 h 8379345"/>
                <a:gd name="connsiteX1" fmla="*/ 2807646 w 3555425"/>
                <a:gd name="connsiteY1" fmla="*/ 3041478 h 8379345"/>
                <a:gd name="connsiteX2" fmla="*/ 2585178 w 3555425"/>
                <a:gd name="connsiteY2" fmla="*/ 1998655 h 8379345"/>
                <a:gd name="connsiteX3" fmla="*/ 3555425 w 3555425"/>
                <a:gd name="connsiteY3" fmla="*/ 4314635 h 8379345"/>
                <a:gd name="connsiteX4" fmla="*/ 2585178 w 3555425"/>
                <a:gd name="connsiteY4" fmla="*/ 6284935 h 8379345"/>
                <a:gd name="connsiteX5" fmla="*/ 2790024 w 3555425"/>
                <a:gd name="connsiteY5" fmla="*/ 5240279 h 8379345"/>
                <a:gd name="connsiteX6" fmla="*/ 95803 w 3555425"/>
                <a:gd name="connsiteY6" fmla="*/ 8379345 h 8379345"/>
                <a:gd name="connsiteX7" fmla="*/ 0 w 3555425"/>
                <a:gd name="connsiteY7" fmla="*/ 0 h 8379345"/>
                <a:gd name="connsiteX0" fmla="*/ 0 w 3555425"/>
                <a:gd name="connsiteY0" fmla="*/ 0 h 8379345"/>
                <a:gd name="connsiteX1" fmla="*/ 2807646 w 3555425"/>
                <a:gd name="connsiteY1" fmla="*/ 3041478 h 8379345"/>
                <a:gd name="connsiteX2" fmla="*/ 2585178 w 3555425"/>
                <a:gd name="connsiteY2" fmla="*/ 1998655 h 8379345"/>
                <a:gd name="connsiteX3" fmla="*/ 3555425 w 3555425"/>
                <a:gd name="connsiteY3" fmla="*/ 4314635 h 8379345"/>
                <a:gd name="connsiteX4" fmla="*/ 2585178 w 3555425"/>
                <a:gd name="connsiteY4" fmla="*/ 6284935 h 8379345"/>
                <a:gd name="connsiteX5" fmla="*/ 2760923 w 3555425"/>
                <a:gd name="connsiteY5" fmla="*/ 5290941 h 8379345"/>
                <a:gd name="connsiteX6" fmla="*/ 95803 w 3555425"/>
                <a:gd name="connsiteY6" fmla="*/ 8379345 h 8379345"/>
                <a:gd name="connsiteX7" fmla="*/ 0 w 3555425"/>
                <a:gd name="connsiteY7" fmla="*/ 0 h 8379345"/>
                <a:gd name="connsiteX0" fmla="*/ 1050639 w 3459622"/>
                <a:gd name="connsiteY0" fmla="*/ 0 h 8974048"/>
                <a:gd name="connsiteX1" fmla="*/ 2711843 w 3459622"/>
                <a:gd name="connsiteY1" fmla="*/ 3636181 h 8974048"/>
                <a:gd name="connsiteX2" fmla="*/ 2489375 w 3459622"/>
                <a:gd name="connsiteY2" fmla="*/ 2593358 h 8974048"/>
                <a:gd name="connsiteX3" fmla="*/ 3459622 w 3459622"/>
                <a:gd name="connsiteY3" fmla="*/ 4909338 h 8974048"/>
                <a:gd name="connsiteX4" fmla="*/ 2489375 w 3459622"/>
                <a:gd name="connsiteY4" fmla="*/ 6879638 h 8974048"/>
                <a:gd name="connsiteX5" fmla="*/ 2665120 w 3459622"/>
                <a:gd name="connsiteY5" fmla="*/ 5885644 h 8974048"/>
                <a:gd name="connsiteX6" fmla="*/ 0 w 3459622"/>
                <a:gd name="connsiteY6" fmla="*/ 8974048 h 8974048"/>
                <a:gd name="connsiteX7" fmla="*/ 1050639 w 3459622"/>
                <a:gd name="connsiteY7" fmla="*/ 0 h 8974048"/>
                <a:gd name="connsiteX0" fmla="*/ 0 w 2408983"/>
                <a:gd name="connsiteY0" fmla="*/ 0 h 9338303"/>
                <a:gd name="connsiteX1" fmla="*/ 1661204 w 2408983"/>
                <a:gd name="connsiteY1" fmla="*/ 3636181 h 9338303"/>
                <a:gd name="connsiteX2" fmla="*/ 1438736 w 2408983"/>
                <a:gd name="connsiteY2" fmla="*/ 2593358 h 9338303"/>
                <a:gd name="connsiteX3" fmla="*/ 2408983 w 2408983"/>
                <a:gd name="connsiteY3" fmla="*/ 4909338 h 9338303"/>
                <a:gd name="connsiteX4" fmla="*/ 1438736 w 2408983"/>
                <a:gd name="connsiteY4" fmla="*/ 6879638 h 9338303"/>
                <a:gd name="connsiteX5" fmla="*/ 1614481 w 2408983"/>
                <a:gd name="connsiteY5" fmla="*/ 5885644 h 9338303"/>
                <a:gd name="connsiteX6" fmla="*/ 65750 w 2408983"/>
                <a:gd name="connsiteY6" fmla="*/ 9338303 h 9338303"/>
                <a:gd name="connsiteX7" fmla="*/ 0 w 2408983"/>
                <a:gd name="connsiteY7" fmla="*/ 0 h 9338303"/>
                <a:gd name="connsiteX0" fmla="*/ 0 w 2408983"/>
                <a:gd name="connsiteY0" fmla="*/ 0 h 9338303"/>
                <a:gd name="connsiteX1" fmla="*/ 1661204 w 2408983"/>
                <a:gd name="connsiteY1" fmla="*/ 3636181 h 9338303"/>
                <a:gd name="connsiteX2" fmla="*/ 1438736 w 2408983"/>
                <a:gd name="connsiteY2" fmla="*/ 2593358 h 9338303"/>
                <a:gd name="connsiteX3" fmla="*/ 2408983 w 2408983"/>
                <a:gd name="connsiteY3" fmla="*/ 4909338 h 9338303"/>
                <a:gd name="connsiteX4" fmla="*/ 1438736 w 2408983"/>
                <a:gd name="connsiteY4" fmla="*/ 6879638 h 9338303"/>
                <a:gd name="connsiteX5" fmla="*/ 1614481 w 2408983"/>
                <a:gd name="connsiteY5" fmla="*/ 5885644 h 9338303"/>
                <a:gd name="connsiteX6" fmla="*/ 65750 w 2408983"/>
                <a:gd name="connsiteY6" fmla="*/ 9338303 h 9338303"/>
                <a:gd name="connsiteX7" fmla="*/ 0 w 2408983"/>
                <a:gd name="connsiteY7" fmla="*/ 0 h 9338303"/>
                <a:gd name="connsiteX0" fmla="*/ 0 w 2408983"/>
                <a:gd name="connsiteY0" fmla="*/ 0 h 9338303"/>
                <a:gd name="connsiteX1" fmla="*/ 1661204 w 2408983"/>
                <a:gd name="connsiteY1" fmla="*/ 3636181 h 9338303"/>
                <a:gd name="connsiteX2" fmla="*/ 1438736 w 2408983"/>
                <a:gd name="connsiteY2" fmla="*/ 2593358 h 9338303"/>
                <a:gd name="connsiteX3" fmla="*/ 2408983 w 2408983"/>
                <a:gd name="connsiteY3" fmla="*/ 4909338 h 9338303"/>
                <a:gd name="connsiteX4" fmla="*/ 1438736 w 2408983"/>
                <a:gd name="connsiteY4" fmla="*/ 6879638 h 9338303"/>
                <a:gd name="connsiteX5" fmla="*/ 1614481 w 2408983"/>
                <a:gd name="connsiteY5" fmla="*/ 5885644 h 9338303"/>
                <a:gd name="connsiteX6" fmla="*/ 65750 w 2408983"/>
                <a:gd name="connsiteY6" fmla="*/ 9338303 h 9338303"/>
                <a:gd name="connsiteX7" fmla="*/ 0 w 2408983"/>
                <a:gd name="connsiteY7" fmla="*/ 0 h 9338303"/>
                <a:gd name="connsiteX0" fmla="*/ 0 w 2408983"/>
                <a:gd name="connsiteY0" fmla="*/ 0 h 9338303"/>
                <a:gd name="connsiteX1" fmla="*/ 1661204 w 2408983"/>
                <a:gd name="connsiteY1" fmla="*/ 3636181 h 9338303"/>
                <a:gd name="connsiteX2" fmla="*/ 1438736 w 2408983"/>
                <a:gd name="connsiteY2" fmla="*/ 2593358 h 9338303"/>
                <a:gd name="connsiteX3" fmla="*/ 2408983 w 2408983"/>
                <a:gd name="connsiteY3" fmla="*/ 4909338 h 9338303"/>
                <a:gd name="connsiteX4" fmla="*/ 1438736 w 2408983"/>
                <a:gd name="connsiteY4" fmla="*/ 6879638 h 9338303"/>
                <a:gd name="connsiteX5" fmla="*/ 1614481 w 2408983"/>
                <a:gd name="connsiteY5" fmla="*/ 5885644 h 9338303"/>
                <a:gd name="connsiteX6" fmla="*/ 65750 w 2408983"/>
                <a:gd name="connsiteY6" fmla="*/ 9338303 h 9338303"/>
                <a:gd name="connsiteX7" fmla="*/ 0 w 2408983"/>
                <a:gd name="connsiteY7" fmla="*/ 0 h 9338303"/>
                <a:gd name="connsiteX0" fmla="*/ 0 w 2399881"/>
                <a:gd name="connsiteY0" fmla="*/ 0 h 9338303"/>
                <a:gd name="connsiteX1" fmla="*/ 1661204 w 2399881"/>
                <a:gd name="connsiteY1" fmla="*/ 3636181 h 9338303"/>
                <a:gd name="connsiteX2" fmla="*/ 1438736 w 2399881"/>
                <a:gd name="connsiteY2" fmla="*/ 2593358 h 9338303"/>
                <a:gd name="connsiteX3" fmla="*/ 2399881 w 2399881"/>
                <a:gd name="connsiteY3" fmla="*/ 4771307 h 9338303"/>
                <a:gd name="connsiteX4" fmla="*/ 1438736 w 2399881"/>
                <a:gd name="connsiteY4" fmla="*/ 6879638 h 9338303"/>
                <a:gd name="connsiteX5" fmla="*/ 1614481 w 2399881"/>
                <a:gd name="connsiteY5" fmla="*/ 5885644 h 9338303"/>
                <a:gd name="connsiteX6" fmla="*/ 65750 w 2399881"/>
                <a:gd name="connsiteY6" fmla="*/ 9338303 h 9338303"/>
                <a:gd name="connsiteX7" fmla="*/ 0 w 2399881"/>
                <a:gd name="connsiteY7" fmla="*/ 0 h 93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9881" h="9338303">
                  <a:moveTo>
                    <a:pt x="0" y="0"/>
                  </a:moveTo>
                  <a:cubicBezTo>
                    <a:pt x="732297" y="2830006"/>
                    <a:pt x="1440198" y="3616854"/>
                    <a:pt x="1661204" y="3636181"/>
                  </a:cubicBezTo>
                  <a:lnTo>
                    <a:pt x="1438736" y="2593358"/>
                  </a:lnTo>
                  <a:lnTo>
                    <a:pt x="2399881" y="4771307"/>
                  </a:lnTo>
                  <a:lnTo>
                    <a:pt x="1438736" y="6879638"/>
                  </a:lnTo>
                  <a:lnTo>
                    <a:pt x="1614481" y="5885644"/>
                  </a:lnTo>
                  <a:cubicBezTo>
                    <a:pt x="1231126" y="6063806"/>
                    <a:pt x="575329" y="6762157"/>
                    <a:pt x="65750" y="9338303"/>
                  </a:cubicBezTo>
                  <a:cubicBezTo>
                    <a:pt x="65750" y="8346829"/>
                    <a:pt x="5404" y="168173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>
                    <a:alpha val="0"/>
                  </a:srgbClr>
                </a:gs>
                <a:gs pos="45000">
                  <a:srgbClr val="C00000">
                    <a:alpha val="34000"/>
                  </a:srgbClr>
                </a:gs>
                <a:gs pos="16000">
                  <a:srgbClr val="C00000">
                    <a:alpha val="86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</a:endParaRPr>
            </a:p>
          </p:txBody>
        </p:sp>
        <p:sp>
          <p:nvSpPr>
            <p:cNvPr id="31" name="직사각형 30"/>
            <p:cNvSpPr/>
            <p:nvPr/>
          </p:nvSpPr>
          <p:spPr bwMode="auto">
            <a:xfrm>
              <a:off x="2145385" y="3349636"/>
              <a:ext cx="790574" cy="400110"/>
            </a:xfrm>
            <a:prstGeom prst="rect">
              <a:avLst/>
            </a:prstGeom>
            <a:noFill/>
            <a:ln w="3175"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-15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/>
                  <a:ea typeface="맑은 고딕"/>
                  <a:cs typeface="Arial" charset="0"/>
                </a:rPr>
                <a:t>On-site</a:t>
              </a:r>
            </a:p>
            <a:p>
              <a:pPr marL="0" marR="0" lvl="0" indent="0" algn="ctr" defTabSz="91440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b="1" kern="0" spc="-150" dirty="0" smtClean="0">
                  <a:solidFill>
                    <a:srgbClr val="FFFFFF"/>
                  </a:solidFill>
                  <a:latin typeface="맑은 고딕"/>
                  <a:ea typeface="맑은 고딕"/>
                  <a:cs typeface="Arial" charset="0"/>
                </a:rPr>
                <a:t>storage</a:t>
              </a:r>
              <a:endParaRPr kumimoji="0" lang="en-US" altLang="ko-KR" sz="1200" b="1" i="0" u="none" strike="noStrike" kern="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Arial" charset="0"/>
              </a:endParaRPr>
            </a:p>
          </p:txBody>
        </p:sp>
      </p:grpSp>
      <p:sp>
        <p:nvSpPr>
          <p:cNvPr id="32" name="굽은 화살표 31"/>
          <p:cNvSpPr/>
          <p:nvPr/>
        </p:nvSpPr>
        <p:spPr bwMode="auto">
          <a:xfrm rot="10800000">
            <a:off x="5457057" y="3783516"/>
            <a:ext cx="719665" cy="1964276"/>
          </a:xfrm>
          <a:prstGeom prst="bentArrow">
            <a:avLst/>
          </a:prstGeom>
          <a:gradFill>
            <a:gsLst>
              <a:gs pos="0">
                <a:srgbClr val="C00000"/>
              </a:gs>
              <a:gs pos="50000">
                <a:srgbClr val="C00000">
                  <a:alpha val="5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33" name="그룹 105"/>
          <p:cNvGrpSpPr>
            <a:grpSpLocks/>
          </p:cNvGrpSpPr>
          <p:nvPr/>
        </p:nvGrpSpPr>
        <p:grpSpPr bwMode="auto">
          <a:xfrm>
            <a:off x="5424621" y="3477897"/>
            <a:ext cx="1498601" cy="271869"/>
            <a:chOff x="947445" y="2927620"/>
            <a:chExt cx="2007752" cy="364238"/>
          </a:xfrm>
        </p:grpSpPr>
        <p:sp>
          <p:nvSpPr>
            <p:cNvPr id="34" name="모서리가 둥근 직사각형 33"/>
            <p:cNvSpPr/>
            <p:nvPr/>
          </p:nvSpPr>
          <p:spPr bwMode="auto">
            <a:xfrm>
              <a:off x="947445" y="2979031"/>
              <a:ext cx="2007752" cy="301312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28575">
              <a:noFil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 rot="10800000" flipV="1">
              <a:off x="1076495" y="2927620"/>
              <a:ext cx="1774824" cy="3642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/>
                  <a:ea typeface="맑은 고딕"/>
                  <a:cs typeface="Arial" pitchFamily="34" charset="0"/>
                </a:rPr>
                <a:t>PYRO Process</a:t>
              </a:r>
              <a:r>
                <a:rPr lang="ko-KR" altLang="en-US" sz="12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/>
                  <a:ea typeface="맑은 고딕"/>
                  <a:cs typeface="Arial" pitchFamily="34" charset="0"/>
                </a:rPr>
                <a:t> 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Arial" pitchFamily="34" charset="0"/>
              </a:endParaRPr>
            </a:p>
          </p:txBody>
        </p:sp>
      </p:grpSp>
      <p:grpSp>
        <p:nvGrpSpPr>
          <p:cNvPr id="36" name="그룹 105"/>
          <p:cNvGrpSpPr>
            <a:grpSpLocks/>
          </p:cNvGrpSpPr>
          <p:nvPr/>
        </p:nvGrpSpPr>
        <p:grpSpPr bwMode="auto">
          <a:xfrm>
            <a:off x="7710621" y="3477897"/>
            <a:ext cx="1498601" cy="271869"/>
            <a:chOff x="958789" y="2927620"/>
            <a:chExt cx="2007752" cy="364238"/>
          </a:xfrm>
        </p:grpSpPr>
        <p:sp>
          <p:nvSpPr>
            <p:cNvPr id="37" name="모서리가 둥근 직사각형 36"/>
            <p:cNvSpPr/>
            <p:nvPr/>
          </p:nvSpPr>
          <p:spPr bwMode="auto">
            <a:xfrm>
              <a:off x="958789" y="2979031"/>
              <a:ext cx="2007752" cy="301312"/>
            </a:xfrm>
            <a:prstGeom prst="roundRect">
              <a:avLst>
                <a:gd name="adj" fmla="val 50000"/>
              </a:avLst>
            </a:prstGeom>
            <a:solidFill>
              <a:srgbClr val="8064A2">
                <a:lumMod val="75000"/>
              </a:srgbClr>
            </a:solidFill>
            <a:ln w="28575">
              <a:noFil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 bwMode="auto">
            <a:xfrm rot="10800000" flipV="1">
              <a:off x="1076495" y="2927620"/>
              <a:ext cx="1774824" cy="3642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맑은 고딕"/>
                  <a:ea typeface="맑은 고딕"/>
                  <a:cs typeface="Arial" pitchFamily="34" charset="0"/>
                </a:rPr>
                <a:t>SFR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Arial" pitchFamily="34" charset="0"/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5817096" y="4308947"/>
            <a:ext cx="549670" cy="549356"/>
            <a:chOff x="5122997" y="3920547"/>
            <a:chExt cx="549670" cy="549356"/>
          </a:xfrm>
        </p:grpSpPr>
        <p:grpSp>
          <p:nvGrpSpPr>
            <p:cNvPr id="48" name="그룹 43"/>
            <p:cNvGrpSpPr>
              <a:grpSpLocks/>
            </p:cNvGrpSpPr>
            <p:nvPr/>
          </p:nvGrpSpPr>
          <p:grpSpPr bwMode="auto">
            <a:xfrm>
              <a:off x="5122997" y="3920547"/>
              <a:ext cx="549670" cy="549356"/>
              <a:chOff x="3778328" y="3280780"/>
              <a:chExt cx="1589324" cy="1589013"/>
            </a:xfrm>
          </p:grpSpPr>
          <p:grpSp>
            <p:nvGrpSpPr>
              <p:cNvPr id="50" name="그룹 30"/>
              <p:cNvGrpSpPr>
                <a:grpSpLocks/>
              </p:cNvGrpSpPr>
              <p:nvPr/>
            </p:nvGrpSpPr>
            <p:grpSpPr bwMode="auto">
              <a:xfrm rot="3600000">
                <a:off x="3778483" y="3280625"/>
                <a:ext cx="1589013" cy="1589324"/>
                <a:chOff x="3630266" y="1526232"/>
                <a:chExt cx="1589013" cy="1589324"/>
              </a:xfrm>
            </p:grpSpPr>
            <p:sp>
              <p:nvSpPr>
                <p:cNvPr id="52" name="도넛 51"/>
                <p:cNvSpPr/>
                <p:nvPr/>
              </p:nvSpPr>
              <p:spPr>
                <a:xfrm>
                  <a:off x="3630266" y="1528716"/>
                  <a:ext cx="1584758" cy="1584162"/>
                </a:xfrm>
                <a:prstGeom prst="donut">
                  <a:avLst>
                    <a:gd name="adj" fmla="val 9759"/>
                  </a:avLst>
                </a:prstGeom>
                <a:solidFill>
                  <a:srgbClr val="188EAA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53" name="막힌 원호 52"/>
                <p:cNvSpPr/>
                <p:nvPr/>
              </p:nvSpPr>
              <p:spPr>
                <a:xfrm>
                  <a:off x="3634521" y="1534265"/>
                  <a:ext cx="1584758" cy="1581291"/>
                </a:xfrm>
                <a:prstGeom prst="blockArc">
                  <a:avLst>
                    <a:gd name="adj1" fmla="val 9044241"/>
                    <a:gd name="adj2" fmla="val 5383064"/>
                    <a:gd name="adj3" fmla="val 9715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54" name="막힌 원호 53"/>
                <p:cNvSpPr/>
                <p:nvPr/>
              </p:nvSpPr>
              <p:spPr>
                <a:xfrm>
                  <a:off x="3631701" y="1526232"/>
                  <a:ext cx="1584758" cy="1584162"/>
                </a:xfrm>
                <a:prstGeom prst="blockArc">
                  <a:avLst>
                    <a:gd name="adj1" fmla="val 15384367"/>
                    <a:gd name="adj2" fmla="val 5383064"/>
                    <a:gd name="adj3" fmla="val 9715"/>
                  </a:avLst>
                </a:prstGeom>
                <a:solidFill>
                  <a:srgbClr val="022753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55" name="막힌 원호 54"/>
                <p:cNvSpPr/>
                <p:nvPr/>
              </p:nvSpPr>
              <p:spPr>
                <a:xfrm>
                  <a:off x="3630266" y="1528716"/>
                  <a:ext cx="1584758" cy="1584162"/>
                </a:xfrm>
                <a:prstGeom prst="blockArc">
                  <a:avLst>
                    <a:gd name="adj1" fmla="val 21457190"/>
                    <a:gd name="adj2" fmla="val 5383064"/>
                    <a:gd name="adj3" fmla="val 9715"/>
                  </a:avLst>
                </a:prstGeom>
                <a:solidFill>
                  <a:srgbClr val="016D9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rPr>
                    <a:t> </a:t>
                  </a: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  <p:sp>
            <p:nvSpPr>
              <p:cNvPr id="51" name="타원 50"/>
              <p:cNvSpPr/>
              <p:nvPr/>
            </p:nvSpPr>
            <p:spPr>
              <a:xfrm>
                <a:off x="3886105" y="3390113"/>
                <a:ext cx="1371793" cy="137230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  <p:pic>
          <p:nvPicPr>
            <p:cNvPr id="49" name="그림 167" descr="원자력폐기물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77375" y="4072476"/>
              <a:ext cx="416268" cy="245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직사각형 50"/>
          <p:cNvSpPr/>
          <p:nvPr/>
        </p:nvSpPr>
        <p:spPr bwMode="auto">
          <a:xfrm>
            <a:off x="6386119" y="4470920"/>
            <a:ext cx="1066254" cy="400110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-15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High-level waste</a:t>
            </a:r>
            <a:endParaRPr kumimoji="0" lang="en-US" altLang="ko-KR" sz="1200" b="1" i="0" u="none" strike="noStrike" kern="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58" name="직사각형 50"/>
          <p:cNvSpPr/>
          <p:nvPr/>
        </p:nvSpPr>
        <p:spPr bwMode="auto">
          <a:xfrm>
            <a:off x="4016689" y="2868087"/>
            <a:ext cx="1008319" cy="246221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kern="0" spc="-150" dirty="0" smtClean="0">
                <a:solidFill>
                  <a:srgbClr val="FFFFFF"/>
                </a:solidFill>
                <a:latin typeface="Arial" pitchFamily="34" charset="0"/>
                <a:ea typeface="맑은 고딕"/>
                <a:cs typeface="Arial" pitchFamily="34" charset="0"/>
              </a:rPr>
              <a:t>Recycling</a:t>
            </a:r>
            <a:endParaRPr kumimoji="0" lang="en-US" altLang="ko-KR" sz="1400" b="1" i="0" u="none" strike="noStrike" kern="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59" name="직사각형 50"/>
          <p:cNvSpPr/>
          <p:nvPr/>
        </p:nvSpPr>
        <p:spPr bwMode="auto">
          <a:xfrm>
            <a:off x="6885501" y="1900579"/>
            <a:ext cx="1066254" cy="246221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-15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TRU Fuel</a:t>
            </a:r>
            <a:endParaRPr kumimoji="0" lang="en-US" altLang="ko-KR" sz="1200" b="1" i="0" u="none" strike="noStrike" kern="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796030" y="1124744"/>
            <a:ext cx="8824726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To solve the SNF problems, SFR is being developing combined with PYRO Process technology.</a:t>
            </a:r>
            <a:endParaRPr lang="en-US" altLang="ko-KR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397002" y="1177258"/>
            <a:ext cx="451542" cy="451542"/>
            <a:chOff x="5563840" y="3098800"/>
            <a:chExt cx="1015504" cy="1015504"/>
          </a:xfrm>
        </p:grpSpPr>
        <p:pic>
          <p:nvPicPr>
            <p:cNvPr id="62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751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Major Milestones for </a:t>
            </a:r>
            <a:r>
              <a:rPr lang="en-US" altLang="ko-KR" dirty="0" smtClean="0"/>
              <a:t>SFR Development in Korea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grpSp>
        <p:nvGrpSpPr>
          <p:cNvPr id="32" name="Group 52"/>
          <p:cNvGrpSpPr>
            <a:grpSpLocks/>
          </p:cNvGrpSpPr>
          <p:nvPr/>
        </p:nvGrpSpPr>
        <p:grpSpPr bwMode="auto">
          <a:xfrm>
            <a:off x="1028564" y="3140968"/>
            <a:ext cx="8033033" cy="2987828"/>
            <a:chOff x="987" y="618"/>
            <a:chExt cx="4649" cy="1613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33" y="1159"/>
              <a:ext cx="646" cy="612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9900"/>
              </a:solidFill>
              <a:miter lim="800000"/>
              <a:headEnd/>
              <a:tailEnd/>
            </a:ln>
          </p:spPr>
        </p:pic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2085" y="1937"/>
              <a:ext cx="817" cy="274"/>
            </a:xfrm>
            <a:prstGeom prst="roundRect">
              <a:avLst>
                <a:gd name="adj" fmla="val 16667"/>
              </a:avLst>
            </a:prstGeom>
            <a:solidFill>
              <a:srgbClr val="0000CC"/>
            </a:solidFill>
            <a:ln w="28575">
              <a:noFill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altLang="ko-KR" sz="1400" b="0" dirty="0" smtClean="0">
                  <a:solidFill>
                    <a:srgbClr val="FFFFFF"/>
                  </a:solidFill>
                  <a:latin typeface="Arial" charset="0"/>
                </a:rPr>
                <a:t>System </a:t>
              </a:r>
              <a:r>
                <a:rPr lang="en-US" altLang="ko-KR" sz="1400" b="0" dirty="0" err="1" smtClean="0">
                  <a:solidFill>
                    <a:srgbClr val="FFFFFF"/>
                  </a:solidFill>
                  <a:latin typeface="Arial" charset="0"/>
                </a:rPr>
                <a:t>Perfor</a:t>
              </a:r>
              <a:r>
                <a:rPr lang="en-US" altLang="ko-KR" sz="1400" b="0" dirty="0" smtClean="0">
                  <a:solidFill>
                    <a:srgbClr val="FFFFFF"/>
                  </a:solidFill>
                  <a:latin typeface="Arial" charset="0"/>
                </a:rPr>
                <a:t>. </a:t>
              </a:r>
              <a:r>
                <a:rPr lang="en-US" altLang="ko-KR" sz="1400" b="0" dirty="0">
                  <a:solidFill>
                    <a:srgbClr val="FFFFFF"/>
                  </a:solidFill>
                  <a:latin typeface="Arial" charset="0"/>
                </a:rPr>
                <a:t>Test</a:t>
              </a:r>
            </a:p>
          </p:txBody>
        </p:sp>
        <p:pic>
          <p:nvPicPr>
            <p:cNvPr id="35" name="Picture 6" descr="JSFR_0001"/>
            <p:cNvPicPr>
              <a:picLocks noChangeAspect="1" noChangeArrowheads="1"/>
            </p:cNvPicPr>
            <p:nvPr/>
          </p:nvPicPr>
          <p:blipFill>
            <a:blip r:embed="rId4" cstate="print">
              <a:lum bright="14000" contrast="50000"/>
            </a:blip>
            <a:srcRect/>
            <a:stretch>
              <a:fillRect/>
            </a:stretch>
          </p:blipFill>
          <p:spPr bwMode="auto">
            <a:xfrm>
              <a:off x="2959" y="1166"/>
              <a:ext cx="631" cy="605"/>
            </a:xfrm>
            <a:prstGeom prst="rect">
              <a:avLst/>
            </a:prstGeom>
            <a:noFill/>
            <a:ln w="28575">
              <a:solidFill>
                <a:srgbClr val="009900"/>
              </a:solidFill>
              <a:miter lim="800000"/>
              <a:headEnd/>
              <a:tailEnd/>
            </a:ln>
          </p:spPr>
        </p:pic>
        <p:sp>
          <p:nvSpPr>
            <p:cNvPr id="36" name="AutoShape 7"/>
            <p:cNvSpPr>
              <a:spLocks noChangeArrowheads="1"/>
            </p:cNvSpPr>
            <p:nvPr/>
          </p:nvSpPr>
          <p:spPr bwMode="auto">
            <a:xfrm>
              <a:off x="2988" y="1957"/>
              <a:ext cx="574" cy="274"/>
            </a:xfrm>
            <a:prstGeom prst="roundRect">
              <a:avLst>
                <a:gd name="adj" fmla="val 16667"/>
              </a:avLst>
            </a:prstGeom>
            <a:solidFill>
              <a:srgbClr val="0000CC"/>
            </a:solidFill>
            <a:ln w="28575">
              <a:noFill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altLang="ko-KR" sz="1400" b="0">
                  <a:solidFill>
                    <a:srgbClr val="FFFFFF"/>
                  </a:solidFill>
                  <a:latin typeface="Arial" charset="0"/>
                </a:rPr>
                <a:t>Design Approval</a:t>
              </a:r>
            </a:p>
          </p:txBody>
        </p:sp>
        <p:pic>
          <p:nvPicPr>
            <p:cNvPr id="37" name="Picture 8" descr="JSFR_000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98" y="1162"/>
              <a:ext cx="642" cy="612"/>
            </a:xfrm>
            <a:prstGeom prst="rect">
              <a:avLst/>
            </a:prstGeom>
            <a:noFill/>
            <a:ln w="28575">
              <a:solidFill>
                <a:srgbClr val="009900"/>
              </a:solidFill>
              <a:miter lim="800000"/>
              <a:headEnd/>
              <a:tailEnd/>
            </a:ln>
          </p:spPr>
        </p:pic>
        <p:sp>
          <p:nvSpPr>
            <p:cNvPr id="38" name="AutoShape 9"/>
            <p:cNvSpPr>
              <a:spLocks noChangeArrowheads="1"/>
            </p:cNvSpPr>
            <p:nvPr/>
          </p:nvSpPr>
          <p:spPr bwMode="auto">
            <a:xfrm>
              <a:off x="3830" y="1957"/>
              <a:ext cx="574" cy="274"/>
            </a:xfrm>
            <a:prstGeom prst="roundRect">
              <a:avLst>
                <a:gd name="adj" fmla="val 16667"/>
              </a:avLst>
            </a:prstGeom>
            <a:solidFill>
              <a:srgbClr val="0000CC"/>
            </a:solidFill>
            <a:ln w="28575">
              <a:noFill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altLang="ko-KR" sz="1400" b="0">
                  <a:solidFill>
                    <a:srgbClr val="FFFFFF"/>
                  </a:solidFill>
                  <a:latin typeface="Arial" charset="0"/>
                </a:rPr>
                <a:t>Detailed Design</a:t>
              </a:r>
            </a:p>
          </p:txBody>
        </p:sp>
        <p:pic>
          <p:nvPicPr>
            <p:cNvPr id="39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28" y="1166"/>
              <a:ext cx="922" cy="609"/>
            </a:xfrm>
            <a:prstGeom prst="rect">
              <a:avLst/>
            </a:prstGeom>
            <a:noFill/>
            <a:ln w="28575">
              <a:solidFill>
                <a:srgbClr val="009900"/>
              </a:solidFill>
              <a:miter lim="800000"/>
              <a:headEnd/>
              <a:tailEnd/>
            </a:ln>
          </p:spPr>
        </p:pic>
        <p:sp>
          <p:nvSpPr>
            <p:cNvPr id="40" name="AutoShape 11"/>
            <p:cNvSpPr>
              <a:spLocks noChangeArrowheads="1"/>
            </p:cNvSpPr>
            <p:nvPr/>
          </p:nvSpPr>
          <p:spPr bwMode="auto">
            <a:xfrm>
              <a:off x="4693" y="1952"/>
              <a:ext cx="780" cy="274"/>
            </a:xfrm>
            <a:prstGeom prst="roundRect">
              <a:avLst>
                <a:gd name="adj" fmla="val 16667"/>
              </a:avLst>
            </a:prstGeom>
            <a:solidFill>
              <a:srgbClr val="0000CC"/>
            </a:solidFill>
            <a:ln w="28575">
              <a:noFill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altLang="ko-KR" sz="1400" b="0" dirty="0">
                  <a:solidFill>
                    <a:srgbClr val="FFFFFF"/>
                  </a:solidFill>
                  <a:latin typeface="Arial" charset="0"/>
                </a:rPr>
                <a:t>Prototype </a:t>
              </a:r>
              <a:r>
                <a:rPr lang="en-US" altLang="ko-KR" sz="1400" b="0" dirty="0" smtClean="0">
                  <a:solidFill>
                    <a:srgbClr val="FFFFFF"/>
                  </a:solidFill>
                  <a:latin typeface="Arial" charset="0"/>
                </a:rPr>
                <a:t>Reactor(PGSFR)</a:t>
              </a:r>
              <a:endParaRPr lang="en-US" altLang="ko-KR" sz="1400" b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41" name="AutoShape 30"/>
            <p:cNvSpPr>
              <a:spLocks noChangeArrowheads="1"/>
            </p:cNvSpPr>
            <p:nvPr/>
          </p:nvSpPr>
          <p:spPr bwMode="auto">
            <a:xfrm>
              <a:off x="1245" y="1935"/>
              <a:ext cx="785" cy="274"/>
            </a:xfrm>
            <a:prstGeom prst="roundRect">
              <a:avLst>
                <a:gd name="adj" fmla="val 16667"/>
              </a:avLst>
            </a:prstGeom>
            <a:solidFill>
              <a:srgbClr val="0000CC"/>
            </a:solidFill>
            <a:ln w="28575">
              <a:noFill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altLang="ko-KR" sz="1400" b="0">
                  <a:solidFill>
                    <a:srgbClr val="FFFFFF"/>
                  </a:solidFill>
                  <a:latin typeface="Arial" charset="0"/>
                </a:rPr>
                <a:t>Conceptual Design</a:t>
              </a:r>
            </a:p>
          </p:txBody>
        </p:sp>
        <p:pic>
          <p:nvPicPr>
            <p:cNvPr id="42" name="Picture 31" descr="07-iso-0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59" y="1162"/>
              <a:ext cx="565" cy="613"/>
            </a:xfrm>
            <a:prstGeom prst="rect">
              <a:avLst/>
            </a:prstGeom>
            <a:noFill/>
            <a:ln w="28575">
              <a:solidFill>
                <a:srgbClr val="009900"/>
              </a:solidFill>
              <a:miter lim="800000"/>
              <a:headEnd/>
              <a:tailEnd/>
            </a:ln>
          </p:spPr>
        </p:pic>
        <p:sp>
          <p:nvSpPr>
            <p:cNvPr id="43" name="AutoShape 32"/>
            <p:cNvSpPr>
              <a:spLocks noChangeArrowheads="1"/>
            </p:cNvSpPr>
            <p:nvPr/>
          </p:nvSpPr>
          <p:spPr bwMode="auto">
            <a:xfrm>
              <a:off x="987" y="760"/>
              <a:ext cx="4649" cy="181"/>
            </a:xfrm>
            <a:prstGeom prst="homePlate">
              <a:avLst>
                <a:gd name="adj" fmla="val 85260"/>
              </a:avLst>
            </a:prstGeom>
            <a:gradFill rotWithShape="1">
              <a:gsLst>
                <a:gs pos="0">
                  <a:srgbClr val="66CCFF"/>
                </a:gs>
                <a:gs pos="100000">
                  <a:schemeClr val="bg1"/>
                </a:gs>
              </a:gsLst>
              <a:lin ang="0" scaled="1"/>
            </a:gradFill>
            <a:ln w="285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Line 33"/>
            <p:cNvSpPr>
              <a:spLocks noChangeShapeType="1"/>
            </p:cNvSpPr>
            <p:nvPr/>
          </p:nvSpPr>
          <p:spPr bwMode="auto">
            <a:xfrm>
              <a:off x="2451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3286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Line 35"/>
            <p:cNvSpPr>
              <a:spLocks noChangeShapeType="1"/>
            </p:cNvSpPr>
            <p:nvPr/>
          </p:nvSpPr>
          <p:spPr bwMode="auto">
            <a:xfrm>
              <a:off x="4897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Text Box 36"/>
            <p:cNvSpPr txBox="1">
              <a:spLocks noChangeArrowheads="1"/>
            </p:cNvSpPr>
            <p:nvPr/>
          </p:nvSpPr>
          <p:spPr bwMode="auto">
            <a:xfrm>
              <a:off x="1038" y="618"/>
              <a:ext cx="198" cy="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‘</a:t>
              </a:r>
              <a:r>
                <a:rPr lang="en-US" altLang="ko-KR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07</a:t>
              </a:r>
            </a:p>
          </p:txBody>
        </p:sp>
        <p:sp>
          <p:nvSpPr>
            <p:cNvPr id="48" name="Text Box 37"/>
            <p:cNvSpPr txBox="1">
              <a:spLocks noChangeArrowheads="1"/>
            </p:cNvSpPr>
            <p:nvPr/>
          </p:nvSpPr>
          <p:spPr bwMode="auto">
            <a:xfrm>
              <a:off x="1530" y="618"/>
              <a:ext cx="197" cy="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’</a:t>
              </a:r>
              <a:r>
                <a:rPr lang="en-US" altLang="ko-KR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11</a:t>
              </a:r>
            </a:p>
          </p:txBody>
        </p:sp>
        <p:sp>
          <p:nvSpPr>
            <p:cNvPr id="49" name="Text Box 38"/>
            <p:cNvSpPr txBox="1">
              <a:spLocks noChangeArrowheads="1"/>
            </p:cNvSpPr>
            <p:nvPr/>
          </p:nvSpPr>
          <p:spPr bwMode="auto">
            <a:xfrm>
              <a:off x="2343" y="618"/>
              <a:ext cx="179" cy="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 dirty="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’</a:t>
              </a:r>
              <a:r>
                <a:rPr lang="en-US" altLang="ko-KR" sz="1800" dirty="0" smtClean="0">
                  <a:solidFill>
                    <a:srgbClr val="FFFFFF"/>
                  </a:solidFill>
                  <a:latin typeface="Arial" charset="0"/>
                  <a:ea typeface="굴림" charset="-127"/>
                </a:rPr>
                <a:t>18</a:t>
              </a:r>
              <a:endParaRPr lang="en-US" altLang="ko-KR" sz="1800" dirty="0">
                <a:solidFill>
                  <a:srgbClr val="FFFFFF"/>
                </a:solidFill>
                <a:latin typeface="Arial" charset="0"/>
                <a:ea typeface="굴림" charset="-127"/>
              </a:endParaRPr>
            </a:p>
          </p:txBody>
        </p:sp>
        <p:sp>
          <p:nvSpPr>
            <p:cNvPr id="50" name="Text Box 39"/>
            <p:cNvSpPr txBox="1">
              <a:spLocks noChangeArrowheads="1"/>
            </p:cNvSpPr>
            <p:nvPr/>
          </p:nvSpPr>
          <p:spPr bwMode="auto">
            <a:xfrm>
              <a:off x="3168" y="618"/>
              <a:ext cx="199" cy="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’</a:t>
              </a:r>
              <a:r>
                <a:rPr lang="en-US" altLang="ko-KR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20</a:t>
              </a:r>
            </a:p>
          </p:txBody>
        </p:sp>
        <p:sp>
          <p:nvSpPr>
            <p:cNvPr id="51" name="Text Box 40"/>
            <p:cNvSpPr txBox="1">
              <a:spLocks noChangeArrowheads="1"/>
            </p:cNvSpPr>
            <p:nvPr/>
          </p:nvSpPr>
          <p:spPr bwMode="auto">
            <a:xfrm>
              <a:off x="4753" y="618"/>
              <a:ext cx="202" cy="1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 algn="r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’</a:t>
              </a:r>
              <a:r>
                <a:rPr lang="en-US" altLang="ko-KR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28</a:t>
              </a:r>
            </a:p>
          </p:txBody>
        </p:sp>
        <p:sp>
          <p:nvSpPr>
            <p:cNvPr id="52" name="Line 41"/>
            <p:cNvSpPr>
              <a:spLocks noChangeShapeType="1"/>
            </p:cNvSpPr>
            <p:nvPr/>
          </p:nvSpPr>
          <p:spPr bwMode="auto">
            <a:xfrm>
              <a:off x="4126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Text Box 42"/>
            <p:cNvSpPr txBox="1">
              <a:spLocks noChangeArrowheads="1"/>
            </p:cNvSpPr>
            <p:nvPr/>
          </p:nvSpPr>
          <p:spPr bwMode="auto">
            <a:xfrm>
              <a:off x="4007" y="618"/>
              <a:ext cx="200" cy="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pPr marL="82550" indent="-82550"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ko-KR" altLang="en-US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’</a:t>
              </a:r>
              <a:r>
                <a:rPr lang="en-US" altLang="ko-KR" sz="1800">
                  <a:solidFill>
                    <a:srgbClr val="FFFFFF"/>
                  </a:solidFill>
                  <a:latin typeface="Arial" charset="0"/>
                  <a:ea typeface="굴림" charset="-127"/>
                </a:rPr>
                <a:t>26</a:t>
              </a:r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 flipH="1">
              <a:off x="1648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 flipH="1">
              <a:off x="1145" y="759"/>
              <a:ext cx="0" cy="18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AutoShape 50"/>
            <p:cNvSpPr>
              <a:spLocks noChangeArrowheads="1"/>
            </p:cNvSpPr>
            <p:nvPr/>
          </p:nvSpPr>
          <p:spPr bwMode="auto">
            <a:xfrm flipV="1">
              <a:off x="4840" y="966"/>
              <a:ext cx="114" cy="9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7" name="직사각형 56"/>
          <p:cNvSpPr/>
          <p:nvPr/>
        </p:nvSpPr>
        <p:spPr>
          <a:xfrm>
            <a:off x="796030" y="1124744"/>
            <a:ext cx="8824726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Long-Term Development Plans for Future Reactor Systems have been approved by the KAEC on December 22,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2008.</a:t>
            </a:r>
            <a:endParaRPr lang="en-US" altLang="ko-KR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58" name="그룹 57"/>
          <p:cNvGrpSpPr/>
          <p:nvPr/>
        </p:nvGrpSpPr>
        <p:grpSpPr>
          <a:xfrm>
            <a:off x="397002" y="1177258"/>
            <a:ext cx="451542" cy="451542"/>
            <a:chOff x="5563840" y="3098800"/>
            <a:chExt cx="1015504" cy="1015504"/>
          </a:xfrm>
        </p:grpSpPr>
        <p:pic>
          <p:nvPicPr>
            <p:cNvPr id="5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직사각형 3"/>
          <p:cNvSpPr/>
          <p:nvPr/>
        </p:nvSpPr>
        <p:spPr>
          <a:xfrm>
            <a:off x="1098523" y="1771076"/>
            <a:ext cx="79946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anose="05000000000000000000" pitchFamily="2" charset="2"/>
              <a:buChar char="l"/>
            </a:pPr>
            <a:r>
              <a:rPr lang="en-US" altLang="ko-KR" sz="1600" b="1" dirty="0">
                <a:solidFill>
                  <a:srgbClr val="FFFFFF"/>
                </a:solidFill>
                <a:latin typeface="Arial" charset="0"/>
              </a:rPr>
              <a:t>2012: Conceptual design for PGSFR</a:t>
            </a:r>
          </a:p>
          <a:p>
            <a:pPr marL="285750" indent="-285750" eaLnBrk="0" hangingPunc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anose="05000000000000000000" pitchFamily="2" charset="2"/>
              <a:buChar char="l"/>
            </a:pPr>
            <a:r>
              <a:rPr lang="en-US" altLang="ko-KR" sz="1600" b="1" dirty="0" smtClean="0">
                <a:solidFill>
                  <a:srgbClr val="FFFFFF"/>
                </a:solidFill>
                <a:latin typeface="Arial" charset="0"/>
              </a:rPr>
              <a:t>2017</a:t>
            </a:r>
            <a:r>
              <a:rPr lang="en-US" altLang="ko-KR" sz="1600" b="1" dirty="0">
                <a:solidFill>
                  <a:srgbClr val="FFFFFF"/>
                </a:solidFill>
                <a:latin typeface="Arial" charset="0"/>
              </a:rPr>
              <a:t>: Safety Analysis Report for Design Certification(SDA)</a:t>
            </a:r>
          </a:p>
          <a:p>
            <a:pPr marL="285750" indent="-285750" eaLnBrk="0" hangingPunc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anose="05000000000000000000" pitchFamily="2" charset="2"/>
              <a:buChar char="l"/>
            </a:pPr>
            <a:r>
              <a:rPr lang="en-US" altLang="ko-KR" sz="1600" b="1" dirty="0" smtClean="0">
                <a:solidFill>
                  <a:srgbClr val="FFFFFF"/>
                </a:solidFill>
                <a:latin typeface="Arial" charset="0"/>
              </a:rPr>
              <a:t>2020</a:t>
            </a:r>
            <a:r>
              <a:rPr lang="en-US" altLang="ko-KR" sz="1600" b="1" dirty="0">
                <a:solidFill>
                  <a:srgbClr val="FFFFFF"/>
                </a:solidFill>
                <a:latin typeface="Arial" charset="0"/>
              </a:rPr>
              <a:t>: Design Certification(SDA</a:t>
            </a:r>
            <a:r>
              <a:rPr lang="en-US" altLang="ko-KR" sz="1600" b="1" dirty="0" smtClean="0">
                <a:solidFill>
                  <a:srgbClr val="FFFFFF"/>
                </a:solidFill>
                <a:latin typeface="Arial" charset="0"/>
              </a:rPr>
              <a:t>)</a:t>
            </a:r>
          </a:p>
          <a:p>
            <a:pPr marL="285750" indent="-285750" eaLnBrk="0" hangingPunc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anose="05000000000000000000" pitchFamily="2" charset="2"/>
              <a:buChar char="l"/>
            </a:pPr>
            <a:r>
              <a:rPr lang="en-US" altLang="ko-KR" sz="1600" b="1" dirty="0" smtClean="0">
                <a:solidFill>
                  <a:srgbClr val="FFFFFF"/>
                </a:solidFill>
                <a:latin typeface="Arial" charset="0"/>
              </a:rPr>
              <a:t>2022: Construction Permission(CP)</a:t>
            </a:r>
            <a:endParaRPr lang="en-US" altLang="ko-KR" sz="1600" b="1" dirty="0">
              <a:solidFill>
                <a:srgbClr val="FFFFFF"/>
              </a:solidFill>
              <a:latin typeface="Arial" charset="0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anose="05000000000000000000" pitchFamily="2" charset="2"/>
              <a:buChar char="l"/>
            </a:pPr>
            <a:r>
              <a:rPr lang="en-US" altLang="ko-KR" sz="1600" b="1" dirty="0" smtClean="0">
                <a:solidFill>
                  <a:srgbClr val="FFFFFF"/>
                </a:solidFill>
                <a:latin typeface="Arial" charset="0"/>
              </a:rPr>
              <a:t>2028</a:t>
            </a:r>
            <a:r>
              <a:rPr lang="en-US" altLang="ko-KR" sz="1600" b="1" dirty="0">
                <a:solidFill>
                  <a:srgbClr val="FFFFFF"/>
                </a:solidFill>
                <a:latin typeface="Arial" charset="0"/>
              </a:rPr>
              <a:t>: Complete PGSFR construction</a:t>
            </a:r>
          </a:p>
        </p:txBody>
      </p:sp>
    </p:spTree>
    <p:extLst>
      <p:ext uri="{BB962C8B-B14F-4D97-AF65-F5344CB8AC3E}">
        <p14:creationId xmlns:p14="http://schemas.microsoft.com/office/powerpoint/2010/main" val="203979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472" y="188640"/>
            <a:ext cx="8712968" cy="490066"/>
          </a:xfrm>
        </p:spPr>
        <p:txBody>
          <a:bodyPr/>
          <a:lstStyle/>
          <a:p>
            <a:r>
              <a:rPr lang="en-US" altLang="ko-KR" dirty="0"/>
              <a:t>Organization of SFRA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14966" y="1049355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64" name="모서리가 둥근 직사각형 1"/>
          <p:cNvSpPr>
            <a:spLocks noChangeArrowheads="1"/>
          </p:cNvSpPr>
          <p:nvPr/>
        </p:nvSpPr>
        <p:spPr bwMode="auto">
          <a:xfrm>
            <a:off x="2900363" y="1268760"/>
            <a:ext cx="4105275" cy="78560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2000" dirty="0">
                <a:latin typeface="Arial" pitchFamily="34" charset="0"/>
                <a:ea typeface="HY헤드라인M" pitchFamily="18" charset="-127"/>
                <a:cs typeface="Arial" pitchFamily="34" charset="0"/>
              </a:rPr>
              <a:t>Ministry of </a:t>
            </a:r>
            <a:r>
              <a:rPr lang="en-US" altLang="ko-KR" sz="2000" dirty="0" smtClean="0">
                <a:latin typeface="Arial" pitchFamily="34" charset="0"/>
                <a:ea typeface="HY헤드라인M" pitchFamily="18" charset="-127"/>
                <a:cs typeface="Arial" pitchFamily="34" charset="0"/>
              </a:rPr>
              <a:t>Science, ICT and Future Planning (MSIP)</a:t>
            </a:r>
            <a:endParaRPr lang="ko-KR" altLang="en-US" sz="2000" dirty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65" name="모서리가 둥근 직사각형 2"/>
          <p:cNvSpPr>
            <a:spLocks noChangeArrowheads="1"/>
          </p:cNvSpPr>
          <p:nvPr/>
        </p:nvSpPr>
        <p:spPr bwMode="auto">
          <a:xfrm>
            <a:off x="668338" y="2227610"/>
            <a:ext cx="2989262" cy="649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1600" b="0" dirty="0">
                <a:latin typeface="Arial" pitchFamily="34" charset="0"/>
                <a:ea typeface="HY헤드라인M" pitchFamily="18" charset="-127"/>
                <a:cs typeface="Arial" pitchFamily="34" charset="0"/>
              </a:rPr>
              <a:t>Committee for Promotion of SFR Development</a:t>
            </a:r>
            <a:endParaRPr lang="ko-KR" altLang="en-US" sz="1600" b="0" dirty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66" name="모서리가 둥근 직사각형 3"/>
          <p:cNvSpPr>
            <a:spLocks noChangeArrowheads="1"/>
          </p:cNvSpPr>
          <p:nvPr/>
        </p:nvSpPr>
        <p:spPr bwMode="auto">
          <a:xfrm>
            <a:off x="6357938" y="2227610"/>
            <a:ext cx="3095625" cy="649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1600" b="0">
                <a:latin typeface="Arial" pitchFamily="34" charset="0"/>
                <a:ea typeface="HY헤드라인M" pitchFamily="18" charset="-127"/>
                <a:cs typeface="Arial" pitchFamily="34" charset="0"/>
              </a:rPr>
              <a:t>National Research Foundation of Korea (NRF)</a:t>
            </a:r>
            <a:endParaRPr lang="ko-KR" altLang="en-US" sz="1600" b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cxnSp>
        <p:nvCxnSpPr>
          <p:cNvPr id="67" name="직선 연결선 14"/>
          <p:cNvCxnSpPr>
            <a:cxnSpLocks noChangeShapeType="1"/>
            <a:stCxn id="65" idx="3"/>
            <a:endCxn id="66" idx="1"/>
          </p:cNvCxnSpPr>
          <p:nvPr/>
        </p:nvCxnSpPr>
        <p:spPr bwMode="auto">
          <a:xfrm>
            <a:off x="3657600" y="2551460"/>
            <a:ext cx="2700338" cy="1587"/>
          </a:xfrm>
          <a:prstGeom prst="line">
            <a:avLst/>
          </a:prstGeom>
          <a:noFill/>
          <a:ln w="9525" algn="ctr">
            <a:solidFill>
              <a:srgbClr val="FFFFFF"/>
            </a:solidFill>
            <a:round/>
            <a:headEnd/>
            <a:tailEnd/>
          </a:ln>
        </p:spPr>
      </p:cxnSp>
      <p:sp>
        <p:nvSpPr>
          <p:cNvPr id="72" name="모서리가 둥근 직사각형 8"/>
          <p:cNvSpPr>
            <a:spLocks noChangeArrowheads="1"/>
          </p:cNvSpPr>
          <p:nvPr/>
        </p:nvSpPr>
        <p:spPr bwMode="auto">
          <a:xfrm>
            <a:off x="739123" y="4965923"/>
            <a:ext cx="1585585" cy="89768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marL="271463" indent="-271463" algn="ctr">
              <a:buFont typeface="Wingdings" pitchFamily="2" charset="2"/>
              <a:buNone/>
              <a:defRPr/>
            </a:pP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NSSS </a:t>
            </a: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Design</a:t>
            </a:r>
          </a:p>
          <a:p>
            <a:pPr marL="271463" indent="-271463" algn="ctr">
              <a:buFont typeface="Wingdings" pitchFamily="2" charset="2"/>
              <a:buNone/>
              <a:defRPr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 of PGSFR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(</a:t>
            </a: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KAERI</a:t>
            </a: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)</a:t>
            </a:r>
            <a:endParaRPr lang="ko-KR" altLang="en-US" sz="1600" b="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73" name="모서리가 둥근 직사각형 9"/>
          <p:cNvSpPr>
            <a:spLocks noChangeArrowheads="1"/>
          </p:cNvSpPr>
          <p:nvPr/>
        </p:nvSpPr>
        <p:spPr bwMode="auto">
          <a:xfrm>
            <a:off x="2468563" y="4965923"/>
            <a:ext cx="1584337" cy="89768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altLang="ko-KR" sz="1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PGSFR Design</a:t>
            </a: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 </a:t>
            </a: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Demonstration</a:t>
            </a:r>
          </a:p>
          <a:p>
            <a:pPr algn="ctr">
              <a:buFont typeface="Wingdings" pitchFamily="2" charset="2"/>
              <a:buNone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(</a:t>
            </a: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KAERI</a:t>
            </a: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)</a:t>
            </a:r>
            <a:endParaRPr lang="ko-KR" altLang="en-US" sz="1600" b="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74" name="모서리가 둥근 직사각형 10"/>
          <p:cNvSpPr>
            <a:spLocks noChangeArrowheads="1"/>
          </p:cNvSpPr>
          <p:nvPr/>
        </p:nvSpPr>
        <p:spPr bwMode="auto">
          <a:xfrm>
            <a:off x="4196755" y="4961160"/>
            <a:ext cx="1584337" cy="89768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Fuel </a:t>
            </a: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Development</a:t>
            </a:r>
            <a:endParaRPr lang="en-US" altLang="ko-KR" sz="1600" b="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altLang="ko-KR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(KAERI)</a:t>
            </a:r>
            <a:r>
              <a:rPr lang="ko-KR" altLang="en-US" sz="1600" b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 </a:t>
            </a:r>
          </a:p>
        </p:txBody>
      </p:sp>
      <p:sp>
        <p:nvSpPr>
          <p:cNvPr id="78" name="모서리가 둥근 직사각형 39"/>
          <p:cNvSpPr>
            <a:spLocks noChangeArrowheads="1"/>
          </p:cNvSpPr>
          <p:nvPr/>
        </p:nvSpPr>
        <p:spPr bwMode="auto">
          <a:xfrm>
            <a:off x="7581131" y="4965923"/>
            <a:ext cx="1584337" cy="89768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altLang="ko-KR" sz="1600" b="0" i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Component Design</a:t>
            </a:r>
          </a:p>
          <a:p>
            <a:pPr algn="ctr">
              <a:buFont typeface="Wingdings" pitchFamily="2" charset="2"/>
              <a:buNone/>
            </a:pPr>
            <a:r>
              <a:rPr lang="en-US" altLang="ko-KR" sz="1600" b="0" i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(Doosan)</a:t>
            </a:r>
            <a:endParaRPr lang="ko-KR" altLang="en-US" sz="1600" b="0" i="1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cxnSp>
        <p:nvCxnSpPr>
          <p:cNvPr id="80" name="직선 연결선 12"/>
          <p:cNvCxnSpPr>
            <a:cxnSpLocks noChangeShapeType="1"/>
            <a:stCxn id="64" idx="2"/>
            <a:endCxn id="68" idx="0"/>
          </p:cNvCxnSpPr>
          <p:nvPr/>
        </p:nvCxnSpPr>
        <p:spPr bwMode="auto">
          <a:xfrm>
            <a:off x="4953001" y="2054366"/>
            <a:ext cx="19843" cy="1139547"/>
          </a:xfrm>
          <a:prstGeom prst="line">
            <a:avLst/>
          </a:prstGeom>
          <a:noFill/>
          <a:ln w="9525" algn="ctr">
            <a:solidFill>
              <a:srgbClr val="FFFFFF"/>
            </a:solidFill>
            <a:round/>
            <a:headEnd/>
            <a:tailEnd/>
          </a:ln>
        </p:spPr>
      </p:cxnSp>
      <p:cxnSp>
        <p:nvCxnSpPr>
          <p:cNvPr id="81" name="직선 연결선 80"/>
          <p:cNvCxnSpPr>
            <a:stCxn id="68" idx="2"/>
            <a:endCxn id="74" idx="0"/>
          </p:cNvCxnSpPr>
          <p:nvPr/>
        </p:nvCxnSpPr>
        <p:spPr bwMode="auto">
          <a:xfrm>
            <a:off x="4972844" y="3638413"/>
            <a:ext cx="16080" cy="1322747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2" name="모서리가 둥근 직사각형 39"/>
          <p:cNvSpPr>
            <a:spLocks noChangeArrowheads="1"/>
          </p:cNvSpPr>
          <p:nvPr/>
        </p:nvSpPr>
        <p:spPr bwMode="auto">
          <a:xfrm>
            <a:off x="5889104" y="4977010"/>
            <a:ext cx="1584337" cy="89768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BOP and I&amp;C</a:t>
            </a:r>
          </a:p>
          <a:p>
            <a:pPr algn="ctr">
              <a:buFont typeface="Wingdings" pitchFamily="2" charset="2"/>
              <a:buNone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Design</a:t>
            </a:r>
          </a:p>
          <a:p>
            <a:pPr algn="ctr">
              <a:buFont typeface="Wingdings" pitchFamily="2" charset="2"/>
              <a:buNone/>
            </a:pPr>
            <a:r>
              <a:rPr lang="en-US" altLang="ko-KR" sz="1600" b="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(KEPCO-E&amp;C)</a:t>
            </a:r>
            <a:endParaRPr lang="ko-KR" altLang="en-US" sz="1600" b="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cxnSp>
        <p:nvCxnSpPr>
          <p:cNvPr id="83" name="직선 연결선 82"/>
          <p:cNvCxnSpPr>
            <a:stCxn id="72" idx="0"/>
          </p:cNvCxnSpPr>
          <p:nvPr/>
        </p:nvCxnSpPr>
        <p:spPr bwMode="auto">
          <a:xfrm flipV="1">
            <a:off x="1531916" y="4565117"/>
            <a:ext cx="0" cy="400806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직선 연결선 83"/>
          <p:cNvCxnSpPr>
            <a:stCxn id="73" idx="0"/>
          </p:cNvCxnSpPr>
          <p:nvPr/>
        </p:nvCxnSpPr>
        <p:spPr bwMode="auto">
          <a:xfrm flipV="1">
            <a:off x="3260732" y="4565117"/>
            <a:ext cx="0" cy="400806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직선 연결선 84"/>
          <p:cNvCxnSpPr>
            <a:stCxn id="82" idx="0"/>
          </p:cNvCxnSpPr>
          <p:nvPr/>
        </p:nvCxnSpPr>
        <p:spPr bwMode="auto">
          <a:xfrm flipV="1">
            <a:off x="6681273" y="4565116"/>
            <a:ext cx="0" cy="411894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직선 연결선 85"/>
          <p:cNvCxnSpPr/>
          <p:nvPr/>
        </p:nvCxnSpPr>
        <p:spPr bwMode="auto">
          <a:xfrm flipH="1" flipV="1">
            <a:off x="8373300" y="4565116"/>
            <a:ext cx="1" cy="390159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직선 연결선 86"/>
          <p:cNvCxnSpPr/>
          <p:nvPr/>
        </p:nvCxnSpPr>
        <p:spPr bwMode="auto">
          <a:xfrm>
            <a:off x="1531915" y="4565116"/>
            <a:ext cx="6841385" cy="0"/>
          </a:xfrm>
          <a:prstGeom prst="lin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모서리가 둥근 직사각형 56"/>
          <p:cNvSpPr/>
          <p:nvPr/>
        </p:nvSpPr>
        <p:spPr bwMode="auto">
          <a:xfrm>
            <a:off x="626371" y="3039599"/>
            <a:ext cx="8709025" cy="1283673"/>
          </a:xfrm>
          <a:prstGeom prst="roundRect">
            <a:avLst/>
          </a:prstGeom>
          <a:solidFill>
            <a:srgbClr val="FFFF99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dist="125724" dir="2700000" algn="ctr" rotWithShape="0">
              <a:schemeClr val="bg2"/>
            </a:outerShdw>
          </a:effectLst>
        </p:spPr>
        <p:txBody>
          <a:bodyPr lIns="90000" tIns="46800" rIns="90000" bIns="46800"/>
          <a:lstStyle/>
          <a:p>
            <a:pPr marL="271463" indent="-271463">
              <a:defRPr/>
            </a:pPr>
            <a:endParaRPr lang="ko-KR" altLang="en-US" b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68" name="모서리가 둥근 직사각형 4"/>
          <p:cNvSpPr>
            <a:spLocks noChangeArrowheads="1"/>
          </p:cNvSpPr>
          <p:nvPr/>
        </p:nvSpPr>
        <p:spPr bwMode="auto">
          <a:xfrm>
            <a:off x="4043363" y="3193913"/>
            <a:ext cx="1858962" cy="4445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2000">
                <a:latin typeface="Arial" pitchFamily="34" charset="0"/>
                <a:ea typeface="HY헤드라인M" pitchFamily="18" charset="-127"/>
                <a:cs typeface="Arial" pitchFamily="34" charset="0"/>
              </a:rPr>
              <a:t>Director</a:t>
            </a:r>
            <a:endParaRPr lang="ko-KR" altLang="en-US" sz="200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69" name="모서리가 둥근 직사각형 5"/>
          <p:cNvSpPr>
            <a:spLocks noChangeArrowheads="1"/>
          </p:cNvSpPr>
          <p:nvPr/>
        </p:nvSpPr>
        <p:spPr bwMode="auto">
          <a:xfrm>
            <a:off x="812539" y="3230426"/>
            <a:ext cx="2664085" cy="3778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1600" b="0" dirty="0">
                <a:latin typeface="Arial" pitchFamily="34" charset="0"/>
                <a:ea typeface="HY헤드라인M" pitchFamily="18" charset="-127"/>
                <a:cs typeface="Arial" pitchFamily="34" charset="0"/>
              </a:rPr>
              <a:t>Steering Committee </a:t>
            </a:r>
            <a:endParaRPr lang="ko-KR" altLang="en-US" sz="1600" b="0" dirty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70" name="모서리가 둥근 직사각형 6"/>
          <p:cNvSpPr>
            <a:spLocks noChangeArrowheads="1"/>
          </p:cNvSpPr>
          <p:nvPr/>
        </p:nvSpPr>
        <p:spPr bwMode="auto">
          <a:xfrm>
            <a:off x="1208584" y="3809032"/>
            <a:ext cx="2017712" cy="376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1600" b="0">
                <a:latin typeface="Arial" pitchFamily="34" charset="0"/>
                <a:ea typeface="HY헤드라인M" pitchFamily="18" charset="-127"/>
                <a:cs typeface="Arial" pitchFamily="34" charset="0"/>
              </a:rPr>
              <a:t>Advisory Board</a:t>
            </a:r>
            <a:endParaRPr lang="ko-KR" altLang="en-US" sz="1600" b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71" name="모서리가 둥근 직사각형 7"/>
          <p:cNvSpPr>
            <a:spLocks noChangeArrowheads="1"/>
          </p:cNvSpPr>
          <p:nvPr/>
        </p:nvSpPr>
        <p:spPr bwMode="auto">
          <a:xfrm>
            <a:off x="6778625" y="3652701"/>
            <a:ext cx="2239963" cy="4445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71463" indent="-271463" algn="ctr">
              <a:buFont typeface="Wingdings" pitchFamily="2" charset="2"/>
              <a:buNone/>
            </a:pPr>
            <a:r>
              <a:rPr lang="en-US" altLang="ko-KR" sz="2000">
                <a:latin typeface="Arial" pitchFamily="34" charset="0"/>
                <a:ea typeface="HY헤드라인M" pitchFamily="18" charset="-127"/>
                <a:cs typeface="Arial" pitchFamily="34" charset="0"/>
              </a:rPr>
              <a:t>Executive Office</a:t>
            </a:r>
            <a:endParaRPr lang="ko-KR" altLang="en-US" sz="200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cxnSp>
        <p:nvCxnSpPr>
          <p:cNvPr id="75" name="꺾인 연결선 17"/>
          <p:cNvCxnSpPr>
            <a:cxnSpLocks noChangeShapeType="1"/>
            <a:stCxn id="70" idx="3"/>
            <a:endCxn id="68" idx="1"/>
          </p:cNvCxnSpPr>
          <p:nvPr/>
        </p:nvCxnSpPr>
        <p:spPr bwMode="auto">
          <a:xfrm flipV="1">
            <a:off x="3226296" y="3416163"/>
            <a:ext cx="817067" cy="580988"/>
          </a:xfrm>
          <a:prstGeom prst="bentConnector3">
            <a:avLst>
              <a:gd name="adj1" fmla="val 63989"/>
            </a:avLst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76" name="직선 연결선 19"/>
          <p:cNvCxnSpPr>
            <a:cxnSpLocks noChangeShapeType="1"/>
            <a:stCxn id="69" idx="3"/>
            <a:endCxn id="68" idx="1"/>
          </p:cNvCxnSpPr>
          <p:nvPr/>
        </p:nvCxnSpPr>
        <p:spPr bwMode="auto">
          <a:xfrm flipV="1">
            <a:off x="3476624" y="3416163"/>
            <a:ext cx="566739" cy="3176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77" name="꺾인 연결선 20"/>
          <p:cNvCxnSpPr>
            <a:cxnSpLocks noChangeShapeType="1"/>
            <a:stCxn id="71" idx="1"/>
            <a:endCxn id="68" idx="2"/>
          </p:cNvCxnSpPr>
          <p:nvPr/>
        </p:nvCxnSpPr>
        <p:spPr bwMode="auto">
          <a:xfrm rot="10800000">
            <a:off x="4972845" y="3638413"/>
            <a:ext cx="1805781" cy="236538"/>
          </a:xfrm>
          <a:prstGeom prst="bentConnector2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79" name="직사각형 78"/>
          <p:cNvSpPr/>
          <p:nvPr/>
        </p:nvSpPr>
        <p:spPr>
          <a:xfrm>
            <a:off x="7797800" y="3006588"/>
            <a:ext cx="12588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SFRA</a:t>
            </a:r>
            <a:endParaRPr lang="ko-KR" altLang="en-US" sz="2400" dirty="0"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73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Design Features of PGSFR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488504" y="1519156"/>
            <a:ext cx="6025860" cy="4430124"/>
            <a:chOff x="1140326" y="4887941"/>
            <a:chExt cx="7063601" cy="1225684"/>
          </a:xfrm>
          <a:solidFill>
            <a:srgbClr val="EAEAEA"/>
          </a:solidFill>
        </p:grpSpPr>
        <p:sp>
          <p:nvSpPr>
            <p:cNvPr id="8" name="모서리가 둥근 직사각형 7"/>
            <p:cNvSpPr/>
            <p:nvPr/>
          </p:nvSpPr>
          <p:spPr>
            <a:xfrm>
              <a:off x="1140326" y="4887941"/>
              <a:ext cx="7063601" cy="1225684"/>
            </a:xfrm>
            <a:prstGeom prst="roundRect">
              <a:avLst>
                <a:gd name="adj" fmla="val 5327"/>
              </a:avLst>
            </a:prstGeom>
            <a:grpFill/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00" b="1">
                <a:solidFill>
                  <a:schemeClr val="bg1"/>
                </a:solidFill>
              </a:endParaRPr>
            </a:p>
          </p:txBody>
        </p:sp>
        <p:sp>
          <p:nvSpPr>
            <p:cNvPr id="9" name="모서리가 둥근 직사각형 8"/>
            <p:cNvSpPr/>
            <p:nvPr/>
          </p:nvSpPr>
          <p:spPr>
            <a:xfrm>
              <a:off x="1176136" y="4899595"/>
              <a:ext cx="6977610" cy="1184843"/>
            </a:xfrm>
            <a:prstGeom prst="roundRect">
              <a:avLst>
                <a:gd name="adj" fmla="val 5298"/>
              </a:avLst>
            </a:prstGeom>
            <a:grpFill/>
            <a:ln w="19050" cap="flat" cmpd="sng" algn="ctr">
              <a:noFill/>
              <a:prstDash val="solid"/>
            </a:ln>
            <a:effectLst/>
            <a:scene3d>
              <a:camera prst="perspectiveAbove" fov="0">
                <a:rot lat="0" lon="0" rev="0"/>
              </a:camera>
              <a:lightRig rig="flat" dir="t">
                <a:rot lat="0" lon="0" rev="7920000"/>
              </a:lightRig>
            </a:scene3d>
            <a:sp3d prstMaterial="clear">
              <a:bevelT w="57150" h="5715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ko-KR" altLang="en-US" dirty="0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1331638" y="4930978"/>
              <a:ext cx="6696744" cy="1145924"/>
            </a:xfrm>
            <a:prstGeom prst="roundRect">
              <a:avLst>
                <a:gd name="adj" fmla="val 44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1" name="내용 개체 틀 3"/>
          <p:cNvSpPr txBox="1">
            <a:spLocks/>
          </p:cNvSpPr>
          <p:nvPr/>
        </p:nvSpPr>
        <p:spPr>
          <a:xfrm>
            <a:off x="832644" y="1591164"/>
            <a:ext cx="5681720" cy="43581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chemeClr val="bg1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Rx Type  :  Pool Type SFR </a:t>
            </a:r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Heat Transport  : PHTS - IHTS - SHTS</a:t>
            </a:r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Power Output  : 150 </a:t>
            </a:r>
            <a:r>
              <a:rPr lang="en-US" altLang="ko-KR" spc="-170" dirty="0" err="1"/>
              <a:t>MWe</a:t>
            </a:r>
            <a:endParaRPr lang="en-US" altLang="ko-KR" spc="-170" dirty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System Pressure : ~</a:t>
            </a:r>
            <a:r>
              <a:rPr lang="en-US" altLang="ko-KR" spc="-170" dirty="0" smtClean="0"/>
              <a:t>1 bar</a:t>
            </a:r>
            <a:endParaRPr lang="en-US" altLang="ko-KR" spc="-170" dirty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Coolant Outlet/Inlet  : 545℃,/390℃</a:t>
            </a:r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Fuel Type : Metal(U-</a:t>
            </a:r>
            <a:r>
              <a:rPr lang="en-US" altLang="ko-KR" spc="-170" dirty="0" err="1"/>
              <a:t>Zr</a:t>
            </a:r>
            <a:r>
              <a:rPr lang="en-US" altLang="ko-KR" spc="-170" dirty="0"/>
              <a:t> at Beginning, U-TRU ultimately) </a:t>
            </a:r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Cladding : </a:t>
            </a:r>
            <a:r>
              <a:rPr lang="en-US" altLang="ko-KR" spc="-170" dirty="0" smtClean="0"/>
              <a:t>FC-92 (Modified HT9)</a:t>
            </a:r>
            <a:endParaRPr lang="en-US" altLang="ko-KR" spc="-170" dirty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Refueling Period : 12</a:t>
            </a:r>
            <a:r>
              <a:rPr lang="ko-KR" altLang="en-US" spc="-170" dirty="0"/>
              <a:t> </a:t>
            </a:r>
            <a:r>
              <a:rPr lang="en-US" altLang="ko-KR" spc="-170" dirty="0"/>
              <a:t>Months</a:t>
            </a:r>
            <a:endParaRPr lang="ko-KR" altLang="en-US" spc="-170" dirty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Emergency Cooling : Passive + Active </a:t>
            </a:r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Decay Heat Removal : Passive + Active </a:t>
            </a:r>
            <a:endParaRPr lang="en-US" altLang="ko-KR" spc="-170" dirty="0" smtClean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 smtClean="0"/>
              <a:t>Design Life : 60 y</a:t>
            </a:r>
            <a:endParaRPr lang="en-US" altLang="ko-KR" spc="-170" dirty="0"/>
          </a:p>
          <a:p>
            <a:pPr marL="180000" lvl="0" indent="-180000">
              <a:lnSpc>
                <a:spcPct val="110000"/>
              </a:lnSpc>
              <a:spcBef>
                <a:spcPct val="20000"/>
              </a:spcBef>
              <a:buClr>
                <a:srgbClr val="00BCDE"/>
              </a:buClr>
              <a:buFont typeface="Wingdings" pitchFamily="2" charset="2"/>
              <a:buChar char="§"/>
              <a:defRPr/>
            </a:pPr>
            <a:r>
              <a:rPr lang="en-US" altLang="ko-KR" spc="-170" dirty="0"/>
              <a:t>Seismic Isolation System (Operation until Seismic Intensity ~7) </a:t>
            </a:r>
            <a:endParaRPr lang="ko-KR" altLang="en-US" spc="-17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5169024" y="1757696"/>
            <a:ext cx="4608511" cy="3875661"/>
            <a:chOff x="5490716" y="2832171"/>
            <a:chExt cx="4925857" cy="4188820"/>
          </a:xfrm>
        </p:grpSpPr>
        <p:sp>
          <p:nvSpPr>
            <p:cNvPr id="13" name="직사각형 21"/>
            <p:cNvSpPr/>
            <p:nvPr/>
          </p:nvSpPr>
          <p:spPr>
            <a:xfrm>
              <a:off x="5490716" y="5606231"/>
              <a:ext cx="4925857" cy="1414760"/>
            </a:xfrm>
            <a:custGeom>
              <a:avLst/>
              <a:gdLst>
                <a:gd name="connsiteX0" fmla="*/ 0 w 3672408"/>
                <a:gd name="connsiteY0" fmla="*/ 0 h 1231982"/>
                <a:gd name="connsiteX1" fmla="*/ 3672408 w 3672408"/>
                <a:gd name="connsiteY1" fmla="*/ 0 h 1231982"/>
                <a:gd name="connsiteX2" fmla="*/ 3672408 w 3672408"/>
                <a:gd name="connsiteY2" fmla="*/ 1231982 h 1231982"/>
                <a:gd name="connsiteX3" fmla="*/ 0 w 3672408"/>
                <a:gd name="connsiteY3" fmla="*/ 1231982 h 1231982"/>
                <a:gd name="connsiteX4" fmla="*/ 0 w 3672408"/>
                <a:gd name="connsiteY4" fmla="*/ 0 h 1231982"/>
                <a:gd name="connsiteX0" fmla="*/ 190500 w 3862908"/>
                <a:gd name="connsiteY0" fmla="*/ 0 h 1231982"/>
                <a:gd name="connsiteX1" fmla="*/ 3862908 w 3862908"/>
                <a:gd name="connsiteY1" fmla="*/ 0 h 1231982"/>
                <a:gd name="connsiteX2" fmla="*/ 3862908 w 3862908"/>
                <a:gd name="connsiteY2" fmla="*/ 1231982 h 1231982"/>
                <a:gd name="connsiteX3" fmla="*/ 0 w 3862908"/>
                <a:gd name="connsiteY3" fmla="*/ 457282 h 1231982"/>
                <a:gd name="connsiteX4" fmla="*/ 190500 w 3862908"/>
                <a:gd name="connsiteY4" fmla="*/ 0 h 1231982"/>
                <a:gd name="connsiteX0" fmla="*/ 190500 w 3862908"/>
                <a:gd name="connsiteY0" fmla="*/ 0 h 889082"/>
                <a:gd name="connsiteX1" fmla="*/ 3862908 w 3862908"/>
                <a:gd name="connsiteY1" fmla="*/ 0 h 889082"/>
                <a:gd name="connsiteX2" fmla="*/ 2440508 w 3862908"/>
                <a:gd name="connsiteY2" fmla="*/ 889082 h 889082"/>
                <a:gd name="connsiteX3" fmla="*/ 0 w 3862908"/>
                <a:gd name="connsiteY3" fmla="*/ 457282 h 889082"/>
                <a:gd name="connsiteX4" fmla="*/ 190500 w 3862908"/>
                <a:gd name="connsiteY4" fmla="*/ 0 h 889082"/>
                <a:gd name="connsiteX0" fmla="*/ 190500 w 3875608"/>
                <a:gd name="connsiteY0" fmla="*/ 0 h 889082"/>
                <a:gd name="connsiteX1" fmla="*/ 3875608 w 3875608"/>
                <a:gd name="connsiteY1" fmla="*/ 139700 h 889082"/>
                <a:gd name="connsiteX2" fmla="*/ 2440508 w 3875608"/>
                <a:gd name="connsiteY2" fmla="*/ 889082 h 889082"/>
                <a:gd name="connsiteX3" fmla="*/ 0 w 3875608"/>
                <a:gd name="connsiteY3" fmla="*/ 457282 h 889082"/>
                <a:gd name="connsiteX4" fmla="*/ 190500 w 3875608"/>
                <a:gd name="connsiteY4" fmla="*/ 0 h 889082"/>
                <a:gd name="connsiteX0" fmla="*/ 2019300 w 3875608"/>
                <a:gd name="connsiteY0" fmla="*/ 0 h 990682"/>
                <a:gd name="connsiteX1" fmla="*/ 3875608 w 3875608"/>
                <a:gd name="connsiteY1" fmla="*/ 241300 h 990682"/>
                <a:gd name="connsiteX2" fmla="*/ 2440508 w 3875608"/>
                <a:gd name="connsiteY2" fmla="*/ 990682 h 990682"/>
                <a:gd name="connsiteX3" fmla="*/ 0 w 3875608"/>
                <a:gd name="connsiteY3" fmla="*/ 558882 h 990682"/>
                <a:gd name="connsiteX4" fmla="*/ 2019300 w 3875608"/>
                <a:gd name="connsiteY4" fmla="*/ 0 h 99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5608" h="990682">
                  <a:moveTo>
                    <a:pt x="2019300" y="0"/>
                  </a:moveTo>
                  <a:lnTo>
                    <a:pt x="3875608" y="241300"/>
                  </a:lnTo>
                  <a:lnTo>
                    <a:pt x="2440508" y="990682"/>
                  </a:lnTo>
                  <a:lnTo>
                    <a:pt x="0" y="558882"/>
                  </a:lnTo>
                  <a:lnTo>
                    <a:pt x="201930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Picture 3" descr="\\User-pc\공유폴더\150129원자력_전담평가_파워포인트\원본\150204추가수정\4.PGSFR-2014.09.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384" y="2832171"/>
              <a:ext cx="4352538" cy="4125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589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Roles of PGSFR in Korea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오른쪽 화살표 6"/>
          <p:cNvSpPr/>
          <p:nvPr/>
        </p:nvSpPr>
        <p:spPr bwMode="auto">
          <a:xfrm>
            <a:off x="1136576" y="3782099"/>
            <a:ext cx="8028892" cy="646288"/>
          </a:xfrm>
          <a:prstGeom prst="rightArrow">
            <a:avLst/>
          </a:pr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8" name="다이아몬드 7"/>
          <p:cNvSpPr/>
          <p:nvPr/>
        </p:nvSpPr>
        <p:spPr bwMode="auto">
          <a:xfrm>
            <a:off x="2933862" y="3579201"/>
            <a:ext cx="432048" cy="554580"/>
          </a:xfrm>
          <a:prstGeom prst="diamond">
            <a:avLst/>
          </a:prstGeom>
          <a:solidFill>
            <a:srgbClr val="C0000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1" lang="ko-KR" altLang="en-US" sz="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2422" y="3734250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‘20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55038" y="3106487"/>
            <a:ext cx="1341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URL</a:t>
            </a:r>
          </a:p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Site Selection</a:t>
            </a:r>
          </a:p>
        </p:txBody>
      </p:sp>
      <p:sp>
        <p:nvSpPr>
          <p:cNvPr id="11" name="다이아몬드 10"/>
          <p:cNvSpPr/>
          <p:nvPr/>
        </p:nvSpPr>
        <p:spPr bwMode="auto">
          <a:xfrm>
            <a:off x="1520434" y="3605373"/>
            <a:ext cx="432048" cy="554580"/>
          </a:xfrm>
          <a:prstGeom prst="diamond">
            <a:avLst/>
          </a:prstGeom>
          <a:solidFill>
            <a:srgbClr val="FF000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1" lang="ko-KR" altLang="en-US" sz="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15195" y="3731032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‘16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7371" y="3106487"/>
            <a:ext cx="1400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Interim</a:t>
            </a:r>
          </a:p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Storage Policy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06473" y="3087323"/>
            <a:ext cx="967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Back-end</a:t>
            </a:r>
          </a:p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Policy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79498" y="3048436"/>
            <a:ext cx="1105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Final</a:t>
            </a:r>
          </a:p>
          <a:p>
            <a:r>
              <a:rPr lang="en-US" altLang="ko-KR" sz="1400" b="1" dirty="0" smtClean="0">
                <a:solidFill>
                  <a:srgbClr val="FFFFFF"/>
                </a:solidFill>
                <a:latin typeface="+mj-lt"/>
              </a:rPr>
              <a:t>Repository</a:t>
            </a:r>
          </a:p>
        </p:txBody>
      </p:sp>
      <p:sp>
        <p:nvSpPr>
          <p:cNvPr id="19" name="왼쪽 중괄호 18"/>
          <p:cNvSpPr/>
          <p:nvPr/>
        </p:nvSpPr>
        <p:spPr bwMode="auto">
          <a:xfrm rot="16200000">
            <a:off x="6222059" y="3772873"/>
            <a:ext cx="294305" cy="1200017"/>
          </a:xfrm>
          <a:prstGeom prst="leftBrace">
            <a:avLst>
              <a:gd name="adj1" fmla="val 0"/>
              <a:gd name="adj2" fmla="val 50706"/>
            </a:avLst>
          </a:prstGeom>
          <a:noFill/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56180" y="4527483"/>
            <a:ext cx="270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FFFFFF"/>
                </a:solidFill>
              </a:rPr>
              <a:t>Public Debating on Spent Fuel Management </a:t>
            </a:r>
          </a:p>
        </p:txBody>
      </p:sp>
      <p:sp>
        <p:nvSpPr>
          <p:cNvPr id="21" name="자유형 20"/>
          <p:cNvSpPr/>
          <p:nvPr/>
        </p:nvSpPr>
        <p:spPr bwMode="auto">
          <a:xfrm>
            <a:off x="4193103" y="4474638"/>
            <a:ext cx="827073" cy="325346"/>
          </a:xfrm>
          <a:custGeom>
            <a:avLst/>
            <a:gdLst>
              <a:gd name="connsiteX0" fmla="*/ 0 w 934065"/>
              <a:gd name="connsiteY0" fmla="*/ 658761 h 1858296"/>
              <a:gd name="connsiteX1" fmla="*/ 442452 w 934065"/>
              <a:gd name="connsiteY1" fmla="*/ 265470 h 1858296"/>
              <a:gd name="connsiteX2" fmla="*/ 147484 w 934065"/>
              <a:gd name="connsiteY2" fmla="*/ 78658 h 1858296"/>
              <a:gd name="connsiteX3" fmla="*/ 816077 w 934065"/>
              <a:gd name="connsiteY3" fmla="*/ 0 h 1858296"/>
              <a:gd name="connsiteX4" fmla="*/ 934065 w 934065"/>
              <a:gd name="connsiteY4" fmla="*/ 589935 h 1858296"/>
              <a:gd name="connsiteX5" fmla="*/ 609600 w 934065"/>
              <a:gd name="connsiteY5" fmla="*/ 442451 h 1858296"/>
              <a:gd name="connsiteX6" fmla="*/ 0 w 934065"/>
              <a:gd name="connsiteY6" fmla="*/ 1858296 h 1858296"/>
              <a:gd name="connsiteX7" fmla="*/ 0 w 934065"/>
              <a:gd name="connsiteY7" fmla="*/ 658761 h 185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4065" h="1858296">
                <a:moveTo>
                  <a:pt x="0" y="658761"/>
                </a:moveTo>
                <a:lnTo>
                  <a:pt x="442452" y="265470"/>
                </a:lnTo>
                <a:lnTo>
                  <a:pt x="147484" y="78658"/>
                </a:lnTo>
                <a:lnTo>
                  <a:pt x="816077" y="0"/>
                </a:lnTo>
                <a:lnTo>
                  <a:pt x="934065" y="589935"/>
                </a:lnTo>
                <a:lnTo>
                  <a:pt x="609600" y="442451"/>
                </a:lnTo>
                <a:lnTo>
                  <a:pt x="0" y="1858296"/>
                </a:lnTo>
                <a:lnTo>
                  <a:pt x="0" y="658761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50000"/>
                </a:schemeClr>
              </a:gs>
              <a:gs pos="100000">
                <a:srgbClr val="FFFF66">
                  <a:gamma/>
                  <a:tint val="33725"/>
                  <a:invGamma/>
                </a:srgbClr>
              </a:gs>
            </a:gsLst>
            <a:lin ang="0" scaled="1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dist="125724" dir="2700000" algn="ctr" rotWithShape="0">
              <a:schemeClr val="bg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87443" y="5175483"/>
            <a:ext cx="302433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b="1" dirty="0" smtClean="0">
                <a:solidFill>
                  <a:srgbClr val="FFFFFF"/>
                </a:solidFill>
              </a:rPr>
              <a:t>Economy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b="1" dirty="0" smtClean="0">
                <a:solidFill>
                  <a:srgbClr val="FFFFFF"/>
                </a:solidFill>
              </a:rPr>
              <a:t>Environmental Gain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400" b="1" dirty="0" smtClean="0">
                <a:solidFill>
                  <a:srgbClr val="FFFFFF"/>
                </a:solidFill>
              </a:rPr>
              <a:t>Safety &amp; Safe Guard</a:t>
            </a:r>
          </a:p>
        </p:txBody>
      </p:sp>
      <p:sp>
        <p:nvSpPr>
          <p:cNvPr id="23" name="자유형 22"/>
          <p:cNvSpPr/>
          <p:nvPr/>
        </p:nvSpPr>
        <p:spPr bwMode="auto">
          <a:xfrm>
            <a:off x="4193103" y="3942570"/>
            <a:ext cx="629265" cy="325346"/>
          </a:xfrm>
          <a:custGeom>
            <a:avLst/>
            <a:gdLst>
              <a:gd name="connsiteX0" fmla="*/ 599768 w 629265"/>
              <a:gd name="connsiteY0" fmla="*/ 0 h 1091380"/>
              <a:gd name="connsiteX1" fmla="*/ 285136 w 629265"/>
              <a:gd name="connsiteY1" fmla="*/ 452284 h 1091380"/>
              <a:gd name="connsiteX2" fmla="*/ 521110 w 629265"/>
              <a:gd name="connsiteY2" fmla="*/ 422787 h 1091380"/>
              <a:gd name="connsiteX3" fmla="*/ 0 w 629265"/>
              <a:gd name="connsiteY3" fmla="*/ 1091380 h 1091380"/>
              <a:gd name="connsiteX4" fmla="*/ 629265 w 629265"/>
              <a:gd name="connsiteY4" fmla="*/ 393290 h 1091380"/>
              <a:gd name="connsiteX5" fmla="*/ 403123 w 629265"/>
              <a:gd name="connsiteY5" fmla="*/ 403122 h 1091380"/>
              <a:gd name="connsiteX6" fmla="*/ 599768 w 629265"/>
              <a:gd name="connsiteY6" fmla="*/ 0 h 109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9265" h="1091380">
                <a:moveTo>
                  <a:pt x="599768" y="0"/>
                </a:moveTo>
                <a:lnTo>
                  <a:pt x="285136" y="452284"/>
                </a:lnTo>
                <a:lnTo>
                  <a:pt x="521110" y="422787"/>
                </a:lnTo>
                <a:lnTo>
                  <a:pt x="0" y="1091380"/>
                </a:lnTo>
                <a:lnTo>
                  <a:pt x="629265" y="393290"/>
                </a:lnTo>
                <a:lnTo>
                  <a:pt x="403123" y="403122"/>
                </a:lnTo>
                <a:lnTo>
                  <a:pt x="599768" y="0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71463" marR="0" indent="-271463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1" lang="ko-KR" altLang="en-US" sz="1000" b="1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4" name="다이아몬드 23"/>
          <p:cNvSpPr/>
          <p:nvPr/>
        </p:nvSpPr>
        <p:spPr bwMode="auto">
          <a:xfrm>
            <a:off x="5526150" y="3579201"/>
            <a:ext cx="432048" cy="554580"/>
          </a:xfrm>
          <a:prstGeom prst="diamond">
            <a:avLst/>
          </a:prstGeom>
          <a:solidFill>
            <a:srgbClr val="00800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1" lang="ko-KR" altLang="en-US" sz="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19146" y="3733599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‘31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26" name="다이아몬드 25"/>
          <p:cNvSpPr/>
          <p:nvPr/>
        </p:nvSpPr>
        <p:spPr bwMode="auto">
          <a:xfrm>
            <a:off x="6785391" y="3622613"/>
            <a:ext cx="432048" cy="554580"/>
          </a:xfrm>
          <a:prstGeom prst="diamond">
            <a:avLst/>
          </a:prstGeom>
          <a:solidFill>
            <a:srgbClr val="00800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1" lang="ko-KR" altLang="en-US" sz="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70106" y="3759221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‘41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28" name="다이아몬드 27"/>
          <p:cNvSpPr/>
          <p:nvPr/>
        </p:nvSpPr>
        <p:spPr bwMode="auto">
          <a:xfrm>
            <a:off x="8614880" y="3595459"/>
            <a:ext cx="432048" cy="554580"/>
          </a:xfrm>
          <a:prstGeom prst="diamond">
            <a:avLst/>
          </a:prstGeom>
          <a:solidFill>
            <a:srgbClr val="C00000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1" lang="ko-KR" altLang="en-US" sz="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11054" y="3734250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‘51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528" y="4402631"/>
            <a:ext cx="2524960" cy="1834681"/>
          </a:xfrm>
          <a:prstGeom prst="rect">
            <a:avLst/>
          </a:prstGeom>
          <a:noFill/>
          <a:ln w="28575">
            <a:solidFill>
              <a:srgbClr val="33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796030" y="1124744"/>
            <a:ext cx="8824726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Korea is developing PGSFR(Proto-type of Gen-iv Sodium-cooled Fast Reactor) to burn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Trans-uranium(TRU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) retrieved from LWR spent fuel by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PYRO-process.</a:t>
            </a:r>
            <a:endParaRPr lang="en-US" altLang="ko-KR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397002" y="1177258"/>
            <a:ext cx="451542" cy="451542"/>
            <a:chOff x="5563840" y="3098800"/>
            <a:chExt cx="1015504" cy="1015504"/>
          </a:xfrm>
        </p:grpSpPr>
        <p:pic>
          <p:nvPicPr>
            <p:cNvPr id="33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직사각형 34"/>
          <p:cNvSpPr/>
          <p:nvPr/>
        </p:nvSpPr>
        <p:spPr>
          <a:xfrm>
            <a:off x="808794" y="1844824"/>
            <a:ext cx="8824726" cy="1313624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PGSFR combined with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PYRO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will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demonstrate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pros and cons of spent fuel recycling strategy in terms of economy, environmental gain and safety, NPT.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b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And  it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will also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provide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 basic data for the determination of the back-end fuel cycle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policy.</a:t>
            </a:r>
            <a:endParaRPr lang="en-US" altLang="ko-KR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409766" y="1847339"/>
            <a:ext cx="451542" cy="451542"/>
            <a:chOff x="5563840" y="3098800"/>
            <a:chExt cx="1015504" cy="1015504"/>
          </a:xfrm>
        </p:grpSpPr>
        <p:pic>
          <p:nvPicPr>
            <p:cNvPr id="37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570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1350891" y="2418587"/>
            <a:ext cx="8470462" cy="1187590"/>
            <a:chOff x="1603212" y="1552764"/>
            <a:chExt cx="7449759" cy="1007210"/>
          </a:xfrm>
        </p:grpSpPr>
        <p:sp>
          <p:nvSpPr>
            <p:cNvPr id="13" name="직사각형 12"/>
            <p:cNvSpPr/>
            <p:nvPr/>
          </p:nvSpPr>
          <p:spPr>
            <a:xfrm>
              <a:off x="1921370" y="1707383"/>
              <a:ext cx="6923077" cy="685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92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1603212" y="1552764"/>
              <a:ext cx="7449759" cy="1007210"/>
              <a:chOff x="1603212" y="1552764"/>
              <a:chExt cx="7449759" cy="1007210"/>
            </a:xfrm>
          </p:grpSpPr>
          <p:sp>
            <p:nvSpPr>
              <p:cNvPr id="15" name="TextBox 38"/>
              <p:cNvSpPr txBox="1">
                <a:spLocks noChangeArrowheads="1"/>
              </p:cNvSpPr>
              <p:nvPr/>
            </p:nvSpPr>
            <p:spPr bwMode="auto">
              <a:xfrm>
                <a:off x="2960667" y="1775142"/>
                <a:ext cx="6092304" cy="561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62404" indent="-262404">
                  <a:buClr>
                    <a:srgbClr val="002774"/>
                  </a:buClr>
                </a:pPr>
                <a:r>
                  <a:rPr lang="en-US" altLang="ko-KR" sz="3700" b="1" kern="800" spc="-70" dirty="0" smtClean="0">
                    <a:solidFill>
                      <a:srgbClr val="002060"/>
                    </a:solidFill>
                    <a:latin typeface="+mn-ea"/>
                  </a:rPr>
                  <a:t>Project Activities </a:t>
                </a:r>
                <a:r>
                  <a:rPr lang="en-US" altLang="ko-KR" sz="3700" b="1" kern="800" spc="-70" dirty="0">
                    <a:solidFill>
                      <a:srgbClr val="002060"/>
                    </a:solidFill>
                    <a:latin typeface="+mn-ea"/>
                  </a:rPr>
                  <a:t>of PGSFR </a:t>
                </a: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2394372" y="1707383"/>
                <a:ext cx="6480720" cy="538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>
                <a:spLocks noChangeAspect="1"/>
              </p:cNvSpPr>
              <p:nvPr/>
            </p:nvSpPr>
            <p:spPr>
              <a:xfrm>
                <a:off x="2394372" y="2402570"/>
                <a:ext cx="6480720" cy="645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Oval 95"/>
              <p:cNvSpPr>
                <a:spLocks noChangeArrowheads="1"/>
              </p:cNvSpPr>
              <p:nvPr/>
            </p:nvSpPr>
            <p:spPr bwMode="gray">
              <a:xfrm>
                <a:off x="1603212" y="1552764"/>
                <a:ext cx="1010106" cy="1007210"/>
              </a:xfrm>
              <a:prstGeom prst="ellipse">
                <a:avLst/>
              </a:prstGeom>
              <a:gradFill flip="none" rotWithShape="1">
                <a:gsLst>
                  <a:gs pos="29000">
                    <a:srgbClr val="FFFFFF"/>
                  </a:gs>
                  <a:gs pos="49000">
                    <a:schemeClr val="bg1">
                      <a:lumMod val="65000"/>
                    </a:schemeClr>
                  </a:gs>
                  <a:gs pos="7917">
                    <a:schemeClr val="bg1">
                      <a:lumMod val="50000"/>
                    </a:schemeClr>
                  </a:gs>
                  <a:gs pos="21000">
                    <a:srgbClr val="CFCFCF"/>
                  </a:gs>
                  <a:gs pos="63000">
                    <a:srgbClr val="CFCFCF"/>
                  </a:gs>
                  <a:gs pos="75000">
                    <a:srgbClr val="CFCFCF"/>
                  </a:gs>
                  <a:gs pos="92000">
                    <a:srgbClr val="FFFFFF"/>
                  </a:gs>
                  <a:gs pos="83000">
                    <a:srgbClr val="A8A8A8"/>
                  </a:gs>
                  <a:gs pos="100000">
                    <a:srgbClr val="7F7F7F"/>
                  </a:gs>
                </a:gsLst>
                <a:lin ang="8100000" scaled="1"/>
                <a:tileRect/>
              </a:gradFill>
              <a:ln>
                <a:noFill/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eaVert" wrap="none" anchor="ctr"/>
              <a:lstStyle/>
              <a:p>
                <a:endParaRPr lang="ko-KR" altLang="en-US"/>
              </a:p>
            </p:txBody>
          </p:sp>
          <p:grpSp>
            <p:nvGrpSpPr>
              <p:cNvPr id="19" name="그룹 37"/>
              <p:cNvGrpSpPr/>
              <p:nvPr/>
            </p:nvGrpSpPr>
            <p:grpSpPr>
              <a:xfrm>
                <a:off x="1674293" y="1624852"/>
                <a:ext cx="867946" cy="867946"/>
                <a:chOff x="1141627" y="2611701"/>
                <a:chExt cx="867947" cy="867947"/>
              </a:xfrm>
            </p:grpSpPr>
            <p:sp>
              <p:nvSpPr>
                <p:cNvPr id="20" name="타원 19"/>
                <p:cNvSpPr/>
                <p:nvPr/>
              </p:nvSpPr>
              <p:spPr>
                <a:xfrm>
                  <a:off x="1141627" y="2611701"/>
                  <a:ext cx="867947" cy="867947"/>
                </a:xfrm>
                <a:prstGeom prst="ellipse">
                  <a:avLst/>
                </a:prstGeom>
                <a:gradFill>
                  <a:gsLst>
                    <a:gs pos="0">
                      <a:srgbClr val="0C7A0F"/>
                    </a:gs>
                    <a:gs pos="100000">
                      <a:srgbClr val="78C25E"/>
                    </a:gs>
                  </a:gsLst>
                </a:gradFill>
                <a:ln w="28575"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  <a:reflection stA="0" endPos="18000" dir="5400000" sy="-100000" algn="bl" rotWithShape="0"/>
                </a:effectLst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1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184362" y="2655423"/>
                  <a:ext cx="699055" cy="7439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ko-KR" sz="5100" b="1" spc="-70" dirty="0" smtClean="0">
                      <a:solidFill>
                        <a:schemeClr val="bg1"/>
                      </a:solidFill>
                      <a:latin typeface="나눔명조" pitchFamily="18" charset="-127"/>
                      <a:ea typeface="나눔명조" pitchFamily="18" charset="-127"/>
                    </a:rPr>
                    <a:t>III</a:t>
                  </a:r>
                  <a:endParaRPr lang="ko-KR" altLang="en-US" sz="5100" b="1" spc="-70" dirty="0">
                    <a:solidFill>
                      <a:schemeClr val="bg1"/>
                    </a:solidFill>
                    <a:latin typeface="나눔명조" pitchFamily="18" charset="-127"/>
                    <a:ea typeface="나눔명조" pitchFamily="18" charset="-127"/>
                  </a:endParaRPr>
                </a:p>
              </p:txBody>
            </p:sp>
          </p:grpSp>
        </p:grpSp>
      </p:grpSp>
      <p:pic>
        <p:nvPicPr>
          <p:cNvPr id="22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283" y="6430792"/>
            <a:ext cx="2514510" cy="3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425880" y="6400994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슬라이드 번호 개체 틀 5"/>
          <p:cNvSpPr txBox="1">
            <a:spLocks/>
          </p:cNvSpPr>
          <p:nvPr/>
        </p:nvSpPr>
        <p:spPr>
          <a:xfrm>
            <a:off x="9396101" y="6381328"/>
            <a:ext cx="425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b="1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7C2379-20E1-488E-AC17-98B81AB48B6D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074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pc="-150" dirty="0">
                <a:effectLst>
                  <a:outerShdw blurRad="88900" dist="25400" dir="2700000" algn="tl" rotWithShape="0">
                    <a:prstClr val="black">
                      <a:alpha val="41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Safety Characteristics of Pool-type </a:t>
            </a:r>
            <a:r>
              <a:rPr lang="en-US" altLang="ko-KR" spc="-150" dirty="0" smtClean="0">
                <a:effectLst>
                  <a:outerShdw blurRad="88900" dist="25400" dir="2700000" algn="tl" rotWithShape="0">
                    <a:prstClr val="black">
                      <a:alpha val="41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SFR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848544" y="1268760"/>
            <a:ext cx="8712968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high boiling point of sodium at atmospheric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pressure </a:t>
            </a:r>
            <a:b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0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Large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margin to coolant boiling and elimination of large LOCA-like accident concern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449516" y="1310298"/>
            <a:ext cx="451542" cy="451542"/>
            <a:chOff x="5563840" y="3098800"/>
            <a:chExt cx="1015504" cy="1015504"/>
          </a:xfrm>
        </p:grpSpPr>
        <p:pic>
          <p:nvPicPr>
            <p:cNvPr id="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848544" y="2204864"/>
            <a:ext cx="8712968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Excellent heat transfer properties of fuel and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coolant </a:t>
            </a:r>
            <a:b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0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Especially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for heat removal by natural circulation in emergency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449516" y="2235369"/>
            <a:ext cx="451542" cy="451542"/>
            <a:chOff x="5563840" y="3098800"/>
            <a:chExt cx="1015504" cy="1015504"/>
          </a:xfrm>
        </p:grpSpPr>
        <p:pic>
          <p:nvPicPr>
            <p:cNvPr id="1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직사각형 20"/>
          <p:cNvSpPr/>
          <p:nvPr/>
        </p:nvSpPr>
        <p:spPr>
          <a:xfrm>
            <a:off x="848544" y="3221745"/>
            <a:ext cx="8712968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large thermal inertia provided by the pool-type primary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system </a:t>
            </a:r>
            <a:b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0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Large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heat capacity to accommodate decay heat during extended period (~24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h)</a:t>
            </a:r>
            <a:endParaRPr lang="en-US" altLang="ko-KR" sz="1600" b="1" spc="-150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49516" y="3252250"/>
            <a:ext cx="451542" cy="451542"/>
            <a:chOff x="5563840" y="3098800"/>
            <a:chExt cx="1015504" cy="1015504"/>
          </a:xfrm>
        </p:grpSpPr>
        <p:pic>
          <p:nvPicPr>
            <p:cNvPr id="23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직사각형 24"/>
          <p:cNvSpPr/>
          <p:nvPr/>
        </p:nvSpPr>
        <p:spPr>
          <a:xfrm>
            <a:off x="848544" y="4171089"/>
            <a:ext cx="8568952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Non-corrosive characteristics of sodium relative to normal structural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material  </a:t>
            </a:r>
            <a:b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0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Ensure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high reliability of sodium cooling components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520840" y="4056167"/>
            <a:ext cx="451542" cy="451542"/>
            <a:chOff x="5563840" y="3098800"/>
            <a:chExt cx="1015504" cy="1015504"/>
          </a:xfrm>
        </p:grpSpPr>
        <p:pic>
          <p:nvPicPr>
            <p:cNvPr id="30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9093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Inherent Safety </a:t>
            </a:r>
            <a:r>
              <a:rPr lang="en-US" altLang="ko-KR" dirty="0" smtClean="0"/>
              <a:t>of </a:t>
            </a:r>
            <a:r>
              <a:rPr lang="en-US" altLang="ko-KR" dirty="0"/>
              <a:t>Metal Fuel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848544" y="1100874"/>
            <a:ext cx="8712968" cy="2760174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lnSpc>
                <a:spcPct val="150000"/>
              </a:lnSpc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Thermal properties of metal fuel</a:t>
            </a:r>
          </a:p>
          <a:p>
            <a:pPr marL="377825" indent="-285750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High thermal conductivity leads to relatively low fuel temperature (~700℃) during normal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operation</a:t>
            </a:r>
            <a:endParaRPr lang="en-US" altLang="ko-KR" sz="1600" b="1" spc="-150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</a:pP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Low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stored energy during severe accident</a:t>
            </a:r>
          </a:p>
          <a:p>
            <a:pPr marL="377825" indent="-285750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Relatively low melting temperature fuel (~1250℃) compared with cladding material(~1600℃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92075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</a:pP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Significant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axial expansion of metal fuel by phase change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=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Negative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reactivity</a:t>
            </a:r>
          </a:p>
          <a:p>
            <a:pPr marL="92075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</a:pP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Melting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of fuel before melting of cladding (cladding breach after melting)</a:t>
            </a:r>
          </a:p>
          <a:p>
            <a:pPr marL="92075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</a:pP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Possible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elimination of pathway to severe accident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449516" y="1207513"/>
            <a:ext cx="451542" cy="451542"/>
            <a:chOff x="5563840" y="3098800"/>
            <a:chExt cx="1015504" cy="1015504"/>
          </a:xfrm>
        </p:grpSpPr>
        <p:pic>
          <p:nvPicPr>
            <p:cNvPr id="10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직사각형 26"/>
          <p:cNvSpPr/>
          <p:nvPr/>
        </p:nvSpPr>
        <p:spPr>
          <a:xfrm>
            <a:off x="848544" y="4152407"/>
            <a:ext cx="8712968" cy="1321640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lnSpc>
                <a:spcPct val="150000"/>
              </a:lnSpc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dispersive behavior of metal fuel in severe accident</a:t>
            </a:r>
          </a:p>
          <a:p>
            <a:pPr marL="434975" indent="-342900" fontAlgn="base">
              <a:lnSpc>
                <a:spcPct val="150000"/>
              </a:lnSpc>
              <a:spcBef>
                <a:spcPct val="0"/>
              </a:spcBef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No in-core blockage. </a:t>
            </a:r>
            <a:r>
              <a:rPr lang="en-US" altLang="ko-KR" sz="1600" b="1" spc="-1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Core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pin geometry is maintained and dispersed fuel flows out through core regions 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en-US" altLang="ko-KR" sz="16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Negative reactivity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449516" y="4273602"/>
            <a:ext cx="451542" cy="451542"/>
            <a:chOff x="5563840" y="3098800"/>
            <a:chExt cx="1015504" cy="1015504"/>
          </a:xfrm>
        </p:grpSpPr>
        <p:pic>
          <p:nvPicPr>
            <p:cNvPr id="2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664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Design Features of PGSFR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1199306"/>
            <a:ext cx="8784975" cy="5093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4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Core </a:t>
            </a:r>
            <a:r>
              <a:rPr lang="en-US" altLang="ko-KR" dirty="0" smtClean="0"/>
              <a:t>Configuration of PGSFR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832806"/>
              </p:ext>
            </p:extLst>
          </p:nvPr>
        </p:nvGraphicFramePr>
        <p:xfrm>
          <a:off x="4774184" y="3320989"/>
          <a:ext cx="4679316" cy="29163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3380"/>
                <a:gridCol w="1545936"/>
              </a:tblGrid>
              <a:tr h="24302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Main Parameters</a:t>
                      </a: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 Equilibrium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Thermal Power [</a:t>
                      </a:r>
                      <a:r>
                        <a:rPr lang="en-US" sz="1100" b="0" u="none" strike="noStrike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MW</a:t>
                      </a:r>
                      <a:r>
                        <a:rPr lang="en-US" sz="1100" b="0" u="none" strike="noStrike" baseline="-2500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th</a:t>
                      </a:r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392.6</a:t>
                      </a:r>
                      <a:endParaRPr lang="en-US" altLang="ko-KR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Coolant Temperature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(inlet/outlet) </a:t>
                      </a:r>
                      <a:r>
                        <a:rPr lang="en-US" sz="1100" b="0" i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[</a:t>
                      </a:r>
                      <a:r>
                        <a:rPr lang="en-US" sz="1100" b="0" i="0" u="none" strike="noStrike" baseline="3000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</a:t>
                      </a:r>
                      <a:r>
                        <a:rPr lang="en-US" sz="1100" b="0" i="0" u="none" strike="noStrike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390 / 545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Fuel Form / U-235 Enrichment [wt.%]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U-10%Zr / 19.53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Cycle Length [EFPD]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290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Structure Material (Cladding </a:t>
                      </a:r>
                      <a:r>
                        <a:rPr lang="en-US" altLang="ko-KR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&amp; Reflector</a:t>
                      </a:r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HT9M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Number of Batches (Inner/Outer </a:t>
                      </a:r>
                      <a:r>
                        <a:rPr lang="en-US" sz="1100" b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Core)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/ 5</a:t>
                      </a:r>
                      <a:endParaRPr lang="en-US" altLang="ko-KR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Active Core Height [cm]</a:t>
                      </a:r>
                      <a:endParaRPr lang="en-US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90.0</a:t>
                      </a:r>
                      <a:endParaRPr lang="en-US" altLang="ko-KR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Fuel</a:t>
                      </a:r>
                      <a:r>
                        <a:rPr lang="en-US" sz="1100" b="0" u="none" strike="noStrike" kern="12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Pin </a:t>
                      </a:r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Diameter [cm] / P/D Ratio</a:t>
                      </a:r>
                      <a:endParaRPr lang="en-US" sz="1100" b="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0.74 / 1.14</a:t>
                      </a:r>
                      <a:endParaRPr lang="en-US" altLang="ko-KR" sz="1100" b="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672" marR="5672" marT="567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Uranium Inventory </a:t>
                      </a:r>
                      <a:r>
                        <a:rPr lang="en-US" altLang="ko-KR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[ton]</a:t>
                      </a:r>
                    </a:p>
                  </a:txBody>
                  <a:tcPr marL="5671" marR="5671" marT="5671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7.33</a:t>
                      </a:r>
                      <a:endParaRPr lang="en-US" altLang="ko-KR" sz="1100" b="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824" marR="3824" marT="38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Average/Peak </a:t>
                      </a:r>
                      <a:r>
                        <a:rPr lang="en-US" sz="1100" b="0" u="none" strike="noStrike" kern="120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Burnup</a:t>
                      </a:r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[</a:t>
                      </a:r>
                      <a:r>
                        <a:rPr lang="en-US" sz="1100" b="0" u="none" strike="noStrike" kern="120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GWd</a:t>
                      </a:r>
                      <a:r>
                        <a:rPr lang="en-US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/ton]</a:t>
                      </a:r>
                      <a:endParaRPr lang="en-US" sz="1100" b="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671" marR="5671" marT="5671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66.5 / 103.9</a:t>
                      </a:r>
                      <a:endParaRPr lang="en-US" altLang="ko-KR" sz="1100" b="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671" marR="5671" marT="5671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0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Average Power Density [W/</a:t>
                      </a:r>
                      <a:r>
                        <a:rPr lang="en-US" altLang="ko-KR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cm</a:t>
                      </a:r>
                      <a:r>
                        <a:rPr lang="en-US" altLang="ko-KR" sz="1100" b="0" u="none" strike="noStrike" baseline="30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en-US" altLang="ko-KR" sz="1100" b="0" u="none" strike="noStrike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en-US" sz="1100" b="0" i="0" u="none" strike="noStrike" baseline="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671" marR="5671" marT="5671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218.3 </a:t>
                      </a:r>
                      <a:endParaRPr lang="en-US" altLang="ko-KR" sz="11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24" marR="3824" marT="38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모서리가 둥근 직사각형 3"/>
          <p:cNvSpPr/>
          <p:nvPr/>
        </p:nvSpPr>
        <p:spPr>
          <a:xfrm>
            <a:off x="4448944" y="1154417"/>
            <a:ext cx="2088232" cy="1944216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00" y="1196752"/>
            <a:ext cx="586217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34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E:\제작중\2014.10.06_원자력연구원 템플릿(표지,내지)\2014.10.16_수정 컨셉 2종\1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27" y="4192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5077" y="764704"/>
            <a:ext cx="2300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spc="-300" dirty="0" smtClean="0">
                <a:gradFill>
                  <a:gsLst>
                    <a:gs pos="58750">
                      <a:schemeClr val="bg1"/>
                    </a:gs>
                    <a:gs pos="48750">
                      <a:schemeClr val="bg1"/>
                    </a:gs>
                  </a:gsLst>
                  <a:lin ang="16200000" scaled="1"/>
                </a:gradFill>
                <a:effectLst>
                  <a:outerShdw blurRad="635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Outlines</a:t>
            </a:r>
            <a:endParaRPr lang="en-US" altLang="ko-KR" sz="4800" b="1" spc="-300" dirty="0">
              <a:gradFill>
                <a:gsLst>
                  <a:gs pos="58750">
                    <a:schemeClr val="bg1"/>
                  </a:gs>
                  <a:gs pos="48750">
                    <a:schemeClr val="bg1"/>
                  </a:gs>
                </a:gsLst>
                <a:lin ang="16200000" scaled="1"/>
              </a:gradFill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6656" y="1970543"/>
            <a:ext cx="538685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3600" b="1" spc="-300" dirty="0" smtClean="0">
                <a:gradFill>
                  <a:gsLst>
                    <a:gs pos="64167">
                      <a:schemeClr val="tx1">
                        <a:lumMod val="85000"/>
                        <a:lumOff val="15000"/>
                      </a:schemeClr>
                    </a:gs>
                    <a:gs pos="37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Motivation &amp; Backgrounds</a:t>
            </a:r>
            <a:endParaRPr lang="ko-KR" altLang="en-US" sz="3600" b="1" spc="-300" dirty="0">
              <a:gradFill>
                <a:gsLst>
                  <a:gs pos="64167">
                    <a:schemeClr val="tx1">
                      <a:lumMod val="85000"/>
                      <a:lumOff val="15000"/>
                    </a:schemeClr>
                  </a:gs>
                  <a:gs pos="37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56656" y="2762466"/>
            <a:ext cx="423019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3600" b="1" spc="-300" dirty="0">
                <a:gradFill>
                  <a:gsLst>
                    <a:gs pos="64167">
                      <a:schemeClr val="tx1">
                        <a:lumMod val="85000"/>
                        <a:lumOff val="15000"/>
                      </a:schemeClr>
                    </a:gs>
                    <a:gs pos="37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SFR </a:t>
            </a:r>
            <a:r>
              <a:rPr lang="en-US" altLang="ko-KR" sz="3600" b="1" spc="-300" dirty="0" smtClean="0">
                <a:gradFill>
                  <a:gsLst>
                    <a:gs pos="64167">
                      <a:schemeClr val="tx1">
                        <a:lumMod val="85000"/>
                        <a:lumOff val="15000"/>
                      </a:schemeClr>
                    </a:gs>
                    <a:gs pos="37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Program(PGSFR) </a:t>
            </a:r>
            <a:endParaRPr lang="ko-KR" altLang="en-US" sz="3600" b="1" spc="-300" dirty="0">
              <a:gradFill>
                <a:gsLst>
                  <a:gs pos="64167">
                    <a:schemeClr val="tx1">
                      <a:lumMod val="85000"/>
                      <a:lumOff val="15000"/>
                    </a:schemeClr>
                  </a:gs>
                  <a:gs pos="37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56656" y="3554389"/>
            <a:ext cx="5159361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3600" b="1" spc="-300" dirty="0" smtClean="0">
                <a:gradFill>
                  <a:gsLst>
                    <a:gs pos="64167">
                      <a:schemeClr val="tx1">
                        <a:lumMod val="85000"/>
                        <a:lumOff val="15000"/>
                      </a:schemeClr>
                    </a:gs>
                    <a:gs pos="37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Project Activities of PGSFR </a:t>
            </a:r>
            <a:endParaRPr lang="ko-KR" altLang="en-US" sz="3600" b="1" spc="-300" dirty="0">
              <a:gradFill>
                <a:gsLst>
                  <a:gs pos="64167">
                    <a:schemeClr val="tx1">
                      <a:lumMod val="85000"/>
                      <a:lumOff val="15000"/>
                    </a:schemeClr>
                  </a:gs>
                  <a:gs pos="37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856656" y="4346311"/>
            <a:ext cx="200785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3600" b="1" spc="-300" dirty="0" smtClean="0">
                <a:gradFill>
                  <a:gsLst>
                    <a:gs pos="64167">
                      <a:schemeClr val="tx1">
                        <a:lumMod val="85000"/>
                        <a:lumOff val="15000"/>
                      </a:schemeClr>
                    </a:gs>
                    <a:gs pos="37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Summary</a:t>
            </a:r>
            <a:endParaRPr lang="ko-KR" altLang="en-US" sz="3600" b="1" spc="-300" dirty="0">
              <a:gradFill>
                <a:gsLst>
                  <a:gs pos="64167">
                    <a:schemeClr val="tx1">
                      <a:lumMod val="85000"/>
                      <a:lumOff val="15000"/>
                    </a:schemeClr>
                  </a:gs>
                  <a:gs pos="37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5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283" y="6430792"/>
            <a:ext cx="2514510" cy="3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425880" y="6400994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슬라이드 번호 개체 틀 5"/>
          <p:cNvSpPr txBox="1">
            <a:spLocks/>
          </p:cNvSpPr>
          <p:nvPr/>
        </p:nvSpPr>
        <p:spPr>
          <a:xfrm>
            <a:off x="9396101" y="6381328"/>
            <a:ext cx="425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b="1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7C2379-20E1-488E-AC17-98B81AB48B6D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pSp>
        <p:nvGrpSpPr>
          <p:cNvPr id="28" name="그룹 27"/>
          <p:cNvGrpSpPr/>
          <p:nvPr/>
        </p:nvGrpSpPr>
        <p:grpSpPr>
          <a:xfrm>
            <a:off x="1138949" y="1990606"/>
            <a:ext cx="720080" cy="690880"/>
            <a:chOff x="5563840" y="3098800"/>
            <a:chExt cx="1015504" cy="1015504"/>
          </a:xfrm>
        </p:grpSpPr>
        <p:pic>
          <p:nvPicPr>
            <p:cNvPr id="2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그룹 30"/>
          <p:cNvGrpSpPr/>
          <p:nvPr/>
        </p:nvGrpSpPr>
        <p:grpSpPr>
          <a:xfrm>
            <a:off x="1136576" y="2780041"/>
            <a:ext cx="720080" cy="690880"/>
            <a:chOff x="5563840" y="3098800"/>
            <a:chExt cx="1015504" cy="1015504"/>
          </a:xfrm>
        </p:grpSpPr>
        <p:pic>
          <p:nvPicPr>
            <p:cNvPr id="32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그룹 37"/>
          <p:cNvGrpSpPr/>
          <p:nvPr/>
        </p:nvGrpSpPr>
        <p:grpSpPr>
          <a:xfrm>
            <a:off x="1163210" y="3532114"/>
            <a:ext cx="720080" cy="690880"/>
            <a:chOff x="5563840" y="3098800"/>
            <a:chExt cx="1015504" cy="1015504"/>
          </a:xfrm>
        </p:grpSpPr>
        <p:pic>
          <p:nvPicPr>
            <p:cNvPr id="41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그룹 42"/>
          <p:cNvGrpSpPr/>
          <p:nvPr/>
        </p:nvGrpSpPr>
        <p:grpSpPr>
          <a:xfrm>
            <a:off x="1163210" y="4359559"/>
            <a:ext cx="720080" cy="690880"/>
            <a:chOff x="5563840" y="3098800"/>
            <a:chExt cx="1015504" cy="1015504"/>
          </a:xfrm>
        </p:grpSpPr>
        <p:pic>
          <p:nvPicPr>
            <p:cNvPr id="44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185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Fluid System Design of PGSFR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내용 개체 틀 15"/>
          <p:cNvSpPr txBox="1">
            <a:spLocks/>
          </p:cNvSpPr>
          <p:nvPr/>
        </p:nvSpPr>
        <p:spPr bwMode="auto">
          <a:xfrm>
            <a:off x="291133" y="1053355"/>
            <a:ext cx="5741987" cy="503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System design concept from trade-off study to enhance plant safety and to improve </a:t>
            </a:r>
            <a:r>
              <a:rPr lang="en-US" altLang="ko-KR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economics </a:t>
            </a:r>
            <a:r>
              <a:rPr lang="en-US" altLang="ko-KR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&amp;  performance 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rgbClr val="FFFFFF"/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PHTS</a:t>
            </a:r>
          </a:p>
          <a:p>
            <a:pPr marL="628650" lvl="1" indent="-184150" eaLnBrk="0" hangingPunct="0">
              <a:lnSpc>
                <a:spcPct val="120000"/>
              </a:lnSpc>
              <a:buFont typeface="굴림" pitchFamily="50" charset="-127"/>
              <a:buChar char="-"/>
              <a:defRPr/>
            </a:pP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Pool-type </a:t>
            </a:r>
            <a:endParaRPr lang="en-US" altLang="ko-KR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628650" lvl="1" indent="-184150" eaLnBrk="0" hangingPunct="0">
              <a:lnSpc>
                <a:spcPct val="120000"/>
              </a:lnSpc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Two PHTS 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pumps</a:t>
            </a:r>
            <a:endParaRPr lang="en-US" altLang="ko-KR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628650" lvl="1" indent="-184150" eaLnBrk="0" hangingPunct="0">
              <a:lnSpc>
                <a:spcPct val="120000"/>
              </a:lnSpc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Four 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IHXs</a:t>
            </a:r>
            <a:endParaRPr lang="en-US" altLang="ko-KR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rgbClr val="FFFFFF"/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IHTS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rgbClr val="FFFFFF"/>
              </a:buClr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Two 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loops / two </a:t>
            </a: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steam generators(straight 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tubes)</a:t>
            </a:r>
            <a:endParaRPr lang="en-US" altLang="ko-KR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628650" lvl="1" indent="-184150" eaLnBrk="0" hangingPunct="0">
              <a:lnSpc>
                <a:spcPct val="120000"/>
              </a:lnSpc>
              <a:buClr>
                <a:srgbClr val="FFFFFF"/>
              </a:buClr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Two mechanical pumps on cold legs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rgbClr val="FFFFFF"/>
              </a:buClr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Passive protection of IHX from SG tube failure by cold leg piping layout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rgbClr val="FFFFFF"/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DHRS</a:t>
            </a:r>
            <a:r>
              <a:rPr lang="en-US" altLang="ko-KR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: Passive </a:t>
            </a:r>
            <a:r>
              <a:rPr lang="en-US" altLang="ko-KR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(PDRC) </a:t>
            </a:r>
            <a:r>
              <a:rPr lang="en-US" altLang="ko-KR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/ Active (ADRC)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rgbClr val="FFFFFF"/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Energy conversion system 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rgbClr val="FFFFFF"/>
              </a:buClr>
              <a:buFont typeface="굴림" pitchFamily="50" charset="-127"/>
              <a:buChar char="-"/>
              <a:defRPr/>
            </a:pP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Superheated steam </a:t>
            </a:r>
            <a:r>
              <a:rPr lang="en-US" altLang="ko-KR" b="0" kern="0" dirty="0" err="1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Rankine</a:t>
            </a:r>
            <a:r>
              <a:rPr lang="en-US" altLang="ko-KR" b="0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 cycle (Main path)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rgbClr val="FFFFFF"/>
              </a:buClr>
              <a:buFont typeface="굴림" pitchFamily="50" charset="-127"/>
              <a:buChar char="-"/>
              <a:defRPr/>
            </a:pPr>
            <a:r>
              <a:rPr lang="en-US" altLang="ko-KR" b="0" i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Supercritical CO</a:t>
            </a:r>
            <a:r>
              <a:rPr lang="en-US" altLang="ko-KR" b="0" i="1" kern="0" baseline="-2500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2</a:t>
            </a:r>
            <a:r>
              <a:rPr lang="en-US" altLang="ko-KR" b="0" i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 </a:t>
            </a:r>
            <a:r>
              <a:rPr lang="en-US" altLang="ko-KR" b="0" i="1" kern="0" dirty="0" err="1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Brayton</a:t>
            </a:r>
            <a:r>
              <a:rPr lang="en-US" altLang="ko-KR" b="0" i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 cycle (Option)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buFont typeface="Wingdings" pitchFamily="2" charset="2"/>
              <a:buChar char="v"/>
              <a:defRPr/>
            </a:pPr>
            <a:endParaRPr lang="ko-KR" altLang="en-US" sz="2000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6609184" y="1187704"/>
            <a:ext cx="3024335" cy="2601335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40" y="1297098"/>
            <a:ext cx="2184265" cy="227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FFC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993D"/>
                  </a:outerShdw>
                </a:effectLst>
              </a14:hiddenEffects>
            </a:ext>
          </a:extLst>
        </p:spPr>
      </p:pic>
      <p:sp>
        <p:nvSpPr>
          <p:cNvPr id="11" name="모서리가 둥근 직사각형 10"/>
          <p:cNvSpPr/>
          <p:nvPr/>
        </p:nvSpPr>
        <p:spPr>
          <a:xfrm>
            <a:off x="5889104" y="3941439"/>
            <a:ext cx="3744415" cy="2295873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120" y="4077072"/>
            <a:ext cx="3429120" cy="205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2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Decay Heat Removal System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grpSp>
        <p:nvGrpSpPr>
          <p:cNvPr id="12" name="그룹 11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15" name="내용 개체 틀 17"/>
          <p:cNvSpPr txBox="1">
            <a:spLocks/>
          </p:cNvSpPr>
          <p:nvPr/>
        </p:nvSpPr>
        <p:spPr bwMode="auto">
          <a:xfrm>
            <a:off x="303461" y="1108430"/>
            <a:ext cx="5729659" cy="497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Safety-grade DHR system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Ultimate heat sink for DBA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PDRC </a:t>
            </a:r>
            <a:r>
              <a:rPr lang="en-US" altLang="ko-KR" b="1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(Passive Decay heat Removal Circuit)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Two independent heat removal loops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DHX, AHX, Expansion tank, Air dampers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Use of natural circulation of Sodium &amp; Air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Operation</a:t>
            </a:r>
          </a:p>
          <a:p>
            <a:pPr marL="981075" lvl="2" indent="-173038" eaLnBrk="0" hangingPunct="0">
              <a:lnSpc>
                <a:spcPct val="120000"/>
              </a:lnSpc>
              <a:buClr>
                <a:schemeClr val="bg1"/>
              </a:buClr>
              <a:buFontTx/>
              <a:buChar char="•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Emergency heat rejection w/o operators’ action</a:t>
            </a:r>
          </a:p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altLang="ko-KR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휴먼모음T" pitchFamily="18" charset="-127"/>
                <a:cs typeface="Arial" pitchFamily="34" charset="0"/>
              </a:rPr>
              <a:t>ADRC</a:t>
            </a:r>
            <a:r>
              <a:rPr lang="en-US" altLang="ko-KR" b="1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 (Active Decay heat Removal Circuit)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Two independent heat removal loops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DHX, FHX, Expansion tank, EMP, Air blower, Air dampers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Use of forced (and/or natural) circulation of sodium &amp; Air</a:t>
            </a:r>
          </a:p>
          <a:p>
            <a:pPr marL="628650" lvl="1" indent="-184150" eaLnBrk="0" hangingPunct="0">
              <a:lnSpc>
                <a:spcPct val="120000"/>
              </a:lnSpc>
              <a:buClr>
                <a:schemeClr val="bg1"/>
              </a:buClr>
              <a:buFont typeface="굴림" pitchFamily="50" charset="-127"/>
              <a:buChar char="-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Operation</a:t>
            </a:r>
          </a:p>
          <a:p>
            <a:pPr marL="981075" lvl="2" indent="-173038" eaLnBrk="0" hangingPunct="0">
              <a:lnSpc>
                <a:spcPct val="120000"/>
              </a:lnSpc>
              <a:buClr>
                <a:schemeClr val="bg1"/>
              </a:buClr>
              <a:buFontTx/>
              <a:buChar char="•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Scheduled &amp; Emergency operation</a:t>
            </a:r>
          </a:p>
          <a:p>
            <a:pPr marL="981075" lvl="2" indent="-173038" eaLnBrk="0" hangingPunct="0">
              <a:lnSpc>
                <a:spcPct val="120000"/>
              </a:lnSpc>
              <a:buClr>
                <a:schemeClr val="bg1"/>
              </a:buClr>
              <a:buFontTx/>
              <a:buChar char="•"/>
              <a:defRPr/>
            </a:pPr>
            <a:r>
              <a:rPr lang="en-US" altLang="ko-KR" sz="1600" b="0" kern="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  <a:ea typeface="휴먼모음T" pitchFamily="18" charset="-127"/>
              </a:rPr>
              <a:t>50% heat removal capacity for SBO condition</a:t>
            </a: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  <a:defRPr/>
            </a:pPr>
            <a:endParaRPr lang="ko-KR" altLang="en-US" sz="1600" b="0" kern="0" dirty="0">
              <a:solidFill>
                <a:schemeClr val="bg1">
                  <a:lumMod val="95000"/>
                </a:schemeClr>
              </a:solidFill>
              <a:latin typeface="Arial Narrow" pitchFamily="34" charset="0"/>
              <a:ea typeface="휴먼모음T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201495" y="1108430"/>
            <a:ext cx="2711945" cy="2365685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6246992" y="3606829"/>
            <a:ext cx="2891634" cy="2584454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9554" y="3687970"/>
            <a:ext cx="2246509" cy="236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그룹 10"/>
          <p:cNvGrpSpPr/>
          <p:nvPr/>
        </p:nvGrpSpPr>
        <p:grpSpPr>
          <a:xfrm>
            <a:off x="6447384" y="1167084"/>
            <a:ext cx="2148841" cy="2281989"/>
            <a:chOff x="2266608" y="1066800"/>
            <a:chExt cx="4591392" cy="5410200"/>
          </a:xfrm>
        </p:grpSpPr>
        <p:pic>
          <p:nvPicPr>
            <p:cNvPr id="23" name="Picture 2" descr="PRIMAR_Layout (dragged).pd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6608" y="1066800"/>
              <a:ext cx="4591392" cy="5410200"/>
            </a:xfrm>
            <a:prstGeom prst="rect">
              <a:avLst/>
            </a:prstGeom>
          </p:spPr>
        </p:pic>
        <p:cxnSp>
          <p:nvCxnSpPr>
            <p:cNvPr id="24" name="Straight Arrow Connector 6"/>
            <p:cNvCxnSpPr/>
            <p:nvPr/>
          </p:nvCxnSpPr>
          <p:spPr bwMode="auto">
            <a:xfrm flipV="1">
              <a:off x="5334000" y="2971800"/>
              <a:ext cx="1" cy="632287"/>
            </a:xfrm>
            <a:prstGeom prst="straightConnector1">
              <a:avLst/>
            </a:prstGeom>
            <a:noFill/>
            <a:ln w="38100" cap="flat" cmpd="sng" algn="ctr">
              <a:gradFill flip="none" rotWithShape="1">
                <a:gsLst>
                  <a:gs pos="1000">
                    <a:srgbClr val="3333FF"/>
                  </a:gs>
                  <a:gs pos="100000">
                    <a:srgbClr val="25B4C4"/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" name="Arc 7"/>
            <p:cNvSpPr/>
            <p:nvPr/>
          </p:nvSpPr>
          <p:spPr bwMode="auto">
            <a:xfrm rot="5400000" flipH="1">
              <a:off x="5142801" y="2856800"/>
              <a:ext cx="141097" cy="241300"/>
            </a:xfrm>
            <a:prstGeom prst="arc">
              <a:avLst>
                <a:gd name="adj1" fmla="val 16214834"/>
                <a:gd name="adj2" fmla="val 0"/>
              </a:avLst>
            </a:prstGeom>
            <a:noFill/>
            <a:ln w="38100" cap="flat" cmpd="sng" algn="ctr">
              <a:solidFill>
                <a:srgbClr val="25B4C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cxnSp>
          <p:nvCxnSpPr>
            <p:cNvPr id="26" name="Curved Connector 8"/>
            <p:cNvCxnSpPr/>
            <p:nvPr/>
          </p:nvCxnSpPr>
          <p:spPr bwMode="auto">
            <a:xfrm rot="5400000">
              <a:off x="5221288" y="3640138"/>
              <a:ext cx="171450" cy="53975"/>
            </a:xfrm>
            <a:prstGeom prst="curvedConnector3">
              <a:avLst/>
            </a:prstGeom>
            <a:noFill/>
            <a:ln w="38100" cap="flat" cmpd="sng" algn="ctr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7" name="Arc 21"/>
            <p:cNvSpPr/>
            <p:nvPr/>
          </p:nvSpPr>
          <p:spPr bwMode="auto">
            <a:xfrm rot="10800000">
              <a:off x="5281107" y="3645597"/>
              <a:ext cx="224343" cy="214504"/>
            </a:xfrm>
            <a:prstGeom prst="arc">
              <a:avLst>
                <a:gd name="adj1" fmla="val 17241118"/>
                <a:gd name="adj2" fmla="val 0"/>
              </a:avLst>
            </a:prstGeom>
            <a:noFill/>
            <a:ln w="38100" cap="flat" cmpd="sng" algn="ctr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cxnSp>
          <p:nvCxnSpPr>
            <p:cNvPr id="28" name="Curved Connector 22"/>
            <p:cNvCxnSpPr/>
            <p:nvPr/>
          </p:nvCxnSpPr>
          <p:spPr bwMode="auto">
            <a:xfrm rot="16200000" flipH="1">
              <a:off x="5267325" y="3927475"/>
              <a:ext cx="196850" cy="19049"/>
            </a:xfrm>
            <a:prstGeom prst="curvedConnector3">
              <a:avLst>
                <a:gd name="adj1" fmla="val 11290"/>
              </a:avLst>
            </a:prstGeom>
            <a:noFill/>
            <a:ln w="38100" cap="flat" cmpd="sng" algn="ctr">
              <a:solidFill>
                <a:srgbClr val="3333FF"/>
              </a:solidFill>
              <a:prstDash val="solid"/>
              <a:round/>
              <a:headEnd type="none" w="med" len="med"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9" name="Rectangle 29"/>
            <p:cNvSpPr/>
            <p:nvPr/>
          </p:nvSpPr>
          <p:spPr bwMode="auto">
            <a:xfrm>
              <a:off x="5899150" y="3517900"/>
              <a:ext cx="882650" cy="5207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4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Mechanical Structure Design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pic>
        <p:nvPicPr>
          <p:cNvPr id="7" name="Picture 2" descr="C:\Users\user\Desktop\그림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109" y="2132856"/>
            <a:ext cx="431185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내용 개체 틀 2"/>
          <p:cNvSpPr txBox="1">
            <a:spLocks/>
          </p:cNvSpPr>
          <p:nvPr/>
        </p:nvSpPr>
        <p:spPr bwMode="auto">
          <a:xfrm>
            <a:off x="304209" y="1080291"/>
            <a:ext cx="49022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eaLnBrk="0" hangingPunct="0">
              <a:lnSpc>
                <a:spcPct val="120000"/>
              </a:lnSpc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Simple Reactor Enclosure System</a:t>
            </a:r>
            <a:endParaRPr lang="en-US" altLang="ko-KR" sz="2000" b="1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539750" lvl="2" indent="-173038" eaLnBrk="0" hangingPunct="0">
              <a:lnSpc>
                <a:spcPct val="120000"/>
              </a:lnSpc>
              <a:buFontTx/>
              <a:buChar char="•"/>
              <a:defRPr/>
            </a:pPr>
            <a:r>
              <a:rPr lang="en-US" altLang="ko-KR" sz="1800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Uniform vessel Thickness</a:t>
            </a:r>
            <a:endParaRPr lang="en-US" altLang="ko-KR" sz="1800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539750" lvl="2" indent="-173038" eaLnBrk="0" hangingPunct="0">
              <a:lnSpc>
                <a:spcPct val="120000"/>
              </a:lnSpc>
              <a:buFontTx/>
              <a:buChar char="•"/>
              <a:defRPr/>
            </a:pPr>
            <a:r>
              <a:rPr lang="en-US" altLang="ko-KR" sz="1800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No penetrations and no attachment on vessel</a:t>
            </a:r>
          </a:p>
          <a:p>
            <a:pPr marL="330200" indent="-342900" eaLnBrk="0" hangingPunct="0">
              <a:lnSpc>
                <a:spcPct val="12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Double</a:t>
            </a: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 Vessels </a:t>
            </a:r>
            <a:r>
              <a:rPr lang="en-US" altLang="ko-KR" sz="1600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(Reactor Vessel and Guard Vessel)</a:t>
            </a:r>
            <a:endParaRPr lang="en-US" altLang="ko-KR" sz="2000" b="0" kern="0" dirty="0" smtClean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  <a:p>
            <a:pPr marL="330200" indent="-342900" eaLnBrk="0" hangingPunct="0">
              <a:lnSpc>
                <a:spcPct val="12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Skirt </a:t>
            </a:r>
            <a:r>
              <a:rPr lang="en-US" altLang="ko-KR" sz="2000" b="1" kern="0" dirty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type reactor support structure excluding weld joint with reactor </a:t>
            </a: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vessel</a:t>
            </a:r>
          </a:p>
          <a:p>
            <a:pPr marL="330200" indent="-342900" eaLnBrk="0" hangingPunct="0">
              <a:lnSpc>
                <a:spcPct val="12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Significantly reduced IHTS piping length using 9Cr-1Mo-V Steel</a:t>
            </a:r>
          </a:p>
          <a:p>
            <a:pPr marL="330200" indent="-342900" eaLnBrk="0" hangingPunct="0">
              <a:lnSpc>
                <a:spcPct val="12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Seismic Isolation Design for Reactor Island 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(Rx </a:t>
            </a:r>
            <a:r>
              <a:rPr lang="en-US" altLang="ko-KR" b="0" kern="0" dirty="0" err="1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Bldg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, Aux </a:t>
            </a:r>
            <a:r>
              <a:rPr lang="en-US" altLang="ko-KR" b="0" kern="0" dirty="0" err="1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Bldg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 </a:t>
            </a:r>
            <a:r>
              <a:rPr lang="en-US" altLang="ko-KR" b="0" kern="0" dirty="0" err="1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andWastag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/Maintenance </a:t>
            </a:r>
            <a:r>
              <a:rPr lang="en-US" altLang="ko-KR" b="0" kern="0" dirty="0" err="1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Bldg</a:t>
            </a:r>
            <a:r>
              <a:rPr lang="en-US" altLang="ko-KR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)</a:t>
            </a:r>
          </a:p>
          <a:p>
            <a:pPr marL="330200" indent="-342900" eaLnBrk="0" hangingPunct="0">
              <a:lnSpc>
                <a:spcPct val="12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ASME BVP </a:t>
            </a:r>
            <a:r>
              <a:rPr lang="en-US" altLang="ko-KR" sz="2000" b="0" kern="0" dirty="0" smtClean="0">
                <a:solidFill>
                  <a:srgbClr val="FFFFFF"/>
                </a:solidFill>
                <a:latin typeface="Arial Narrow" pitchFamily="34" charset="0"/>
                <a:ea typeface="휴먼모음T" pitchFamily="18" charset="-127"/>
              </a:rPr>
              <a:t>division 5 is applied to high temperature design</a:t>
            </a:r>
            <a:endParaRPr lang="ko-KR" altLang="en-US" sz="2000" b="0" kern="0" dirty="0">
              <a:solidFill>
                <a:srgbClr val="FFFFFF"/>
              </a:solidFill>
              <a:latin typeface="Arial Narrow" pitchFamily="34" charset="0"/>
              <a:ea typeface="휴먼모음T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28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Buildings and Structures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48398" y="1196752"/>
            <a:ext cx="5036649" cy="4085864"/>
          </a:xfrm>
          <a:prstGeom prst="roundRect">
            <a:avLst>
              <a:gd name="adj" fmla="val 3833"/>
            </a:avLst>
          </a:prstGeom>
          <a:noFill/>
          <a:ln w="19050">
            <a:noFill/>
            <a:round/>
            <a:headEnd/>
            <a:tailEnd/>
          </a:ln>
        </p:spPr>
        <p:txBody>
          <a:bodyPr rIns="0"/>
          <a:lstStyle/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FFFFFF"/>
              </a:buClr>
              <a:buFont typeface="Wingdings"/>
              <a:buChar char="v"/>
            </a:pPr>
            <a:r>
              <a:rPr lang="en-US" altLang="ko-KR" sz="2000" b="1" dirty="0" smtClean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Reactor </a:t>
            </a:r>
            <a:r>
              <a:rPr lang="en-US" altLang="ko-KR" sz="2000" b="1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Building </a:t>
            </a:r>
            <a:r>
              <a:rPr lang="en-US" altLang="ko-KR" sz="2000" b="1" dirty="0" smtClean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Arrangement</a:t>
            </a:r>
          </a:p>
          <a:p>
            <a:pPr marL="447675" lvl="1" indent="-179388">
              <a:spcAft>
                <a:spcPts val="1200"/>
              </a:spcAft>
              <a:buClr>
                <a:srgbClr val="FFFFFF"/>
              </a:buClr>
              <a:buFont typeface="HY헤드라인M" pitchFamily="18" charset="-127"/>
              <a:buChar char="-"/>
              <a:defRPr/>
            </a:pPr>
            <a:r>
              <a:rPr lang="en-US" altLang="ko-KR" sz="1800" b="0" dirty="0" smtClean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Seismic </a:t>
            </a:r>
            <a:r>
              <a:rPr lang="en-US" altLang="ko-KR" sz="1800" b="0" dirty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Isolation Design</a:t>
            </a:r>
          </a:p>
          <a:p>
            <a:pPr marL="447675" lvl="1" indent="-179388">
              <a:spcAft>
                <a:spcPts val="1200"/>
              </a:spcAft>
              <a:buClr>
                <a:srgbClr val="FFFFFF"/>
              </a:buClr>
              <a:defRPr/>
            </a:pPr>
            <a:r>
              <a:rPr lang="en-US" altLang="ko-KR" sz="1800" dirty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   </a:t>
            </a:r>
            <a:r>
              <a:rPr lang="en-US" altLang="ko-KR" sz="1800" b="0" dirty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* </a:t>
            </a:r>
            <a:r>
              <a:rPr lang="en-US" altLang="ko-KR" sz="1800" b="0" dirty="0" smtClean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Common base mat with auxiliary building</a:t>
            </a:r>
          </a:p>
          <a:p>
            <a:pPr marL="447675" lvl="1" indent="-179388">
              <a:spcAft>
                <a:spcPts val="1200"/>
              </a:spcAft>
              <a:buClr>
                <a:srgbClr val="FFFFFF"/>
              </a:buClr>
              <a:defRPr/>
            </a:pPr>
            <a:r>
              <a:rPr lang="en-US" altLang="ko-KR" sz="1800" b="0" dirty="0" smtClean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   </a:t>
            </a:r>
            <a:r>
              <a:rPr lang="en-US" altLang="ko-KR" sz="1800" b="0" dirty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* Selected </a:t>
            </a:r>
            <a:r>
              <a:rPr lang="en-US" altLang="ko-KR" sz="1800" b="0" dirty="0" smtClean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HDRB(High Damping Rubber Bearing)</a:t>
            </a:r>
            <a:endParaRPr lang="en-US" altLang="ko-KR" sz="1800" b="0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  <a:p>
            <a:pPr marL="447675" lvl="1" indent="-179388">
              <a:spcAft>
                <a:spcPts val="1200"/>
              </a:spcAft>
              <a:buClr>
                <a:srgbClr val="FFFFFF"/>
              </a:buClr>
              <a:defRPr/>
            </a:pPr>
            <a:r>
              <a:rPr lang="en-US" altLang="ko-KR" dirty="0" smtClean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   * Operation until seismic intensity ~7</a:t>
            </a:r>
            <a:endParaRPr lang="en-US" altLang="ko-KR" sz="1800" b="0" dirty="0" smtClean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  <a:p>
            <a:pPr marL="447675" lvl="1" indent="-179388">
              <a:spcAft>
                <a:spcPts val="1200"/>
              </a:spcAft>
              <a:buClr>
                <a:srgbClr val="FFFFFF"/>
              </a:buClr>
              <a:defRPr/>
            </a:pPr>
            <a:endParaRPr lang="en-US" altLang="ko-KR" sz="1600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FFFFFF"/>
              </a:buClr>
              <a:buFont typeface="Wingdings"/>
              <a:buChar char="v"/>
            </a:pPr>
            <a:r>
              <a:rPr lang="en-US" altLang="ko-KR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GA </a:t>
            </a:r>
            <a:r>
              <a:rPr lang="en-US" altLang="ko-KR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design is going on with rectangular shape of auxiliary building by KEPCO E&amp;C</a:t>
            </a:r>
            <a:endParaRPr lang="en-US" altLang="ko-KR" sz="20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  <a:p>
            <a:pPr marL="447675" lvl="1" indent="-179388">
              <a:spcAft>
                <a:spcPts val="1200"/>
              </a:spcAft>
              <a:buClr>
                <a:schemeClr val="tx1"/>
              </a:buClr>
              <a:defRPr/>
            </a:pPr>
            <a:endParaRPr lang="en-US" altLang="ko-KR" sz="2000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  <a:p>
            <a:pPr marL="542925" lvl="1" indent="-274638">
              <a:spcAft>
                <a:spcPts val="1200"/>
              </a:spcAft>
              <a:buClr>
                <a:schemeClr val="tx1"/>
              </a:buClr>
              <a:defRPr/>
            </a:pPr>
            <a:r>
              <a:rPr lang="en-US" altLang="ko-KR" sz="1800" dirty="0">
                <a:solidFill>
                  <a:srgbClr val="FFFFFF"/>
                </a:solidFill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2" y="1196752"/>
            <a:ext cx="2993295" cy="251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048" y="3861048"/>
            <a:ext cx="3984633" cy="233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40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DHRS </a:t>
            </a:r>
            <a:r>
              <a:rPr lang="en-US" altLang="ko-KR" dirty="0" smtClean="0"/>
              <a:t>Test Facility (STELLA-1)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318344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344488" y="1196752"/>
            <a:ext cx="4158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eaLnBrk="0" hangingPunct="0"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</a:t>
            </a:r>
            <a:r>
              <a:rPr lang="en-US" altLang="ko-KR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 of STELLA-1</a:t>
            </a:r>
            <a:endParaRPr lang="en-US" altLang="ko-KR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_x221406360" descr="EMB000009b033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252" y="3212977"/>
            <a:ext cx="3632678" cy="300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모서리가 둥근 직사각형 10"/>
          <p:cNvSpPr/>
          <p:nvPr/>
        </p:nvSpPr>
        <p:spPr>
          <a:xfrm>
            <a:off x="416497" y="1566085"/>
            <a:ext cx="6480719" cy="1646892"/>
          </a:xfrm>
          <a:prstGeom prst="roundRect">
            <a:avLst>
              <a:gd name="adj" fmla="val 7957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9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041145"/>
              </p:ext>
            </p:extLst>
          </p:nvPr>
        </p:nvGraphicFramePr>
        <p:xfrm>
          <a:off x="560362" y="1739359"/>
          <a:ext cx="6192838" cy="1296443"/>
        </p:xfrm>
        <a:graphic>
          <a:graphicData uri="http://schemas.openxmlformats.org/drawingml/2006/table">
            <a:tbl>
              <a:tblPr/>
              <a:tblGrid>
                <a:gridCol w="2025650"/>
                <a:gridCol w="1123950"/>
                <a:gridCol w="26988"/>
                <a:gridCol w="2081212"/>
                <a:gridCol w="935038"/>
              </a:tblGrid>
              <a:tr h="324892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Working fluid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3175" marR="0" lvl="0" indent="-3175" algn="ctr" defTabSz="914400" rtl="0" eaLnBrk="1" fontAlgn="ctr" latinLnBrk="1" hangingPunct="1">
                        <a:lnSpc>
                          <a:spcPct val="6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Liquid sodium  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ko-K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굴림" charset="-127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Total electric power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2.5 MW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Total sodium inventory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~ 18 ton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ko-K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굴림" charset="-127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Heat capacity of HXs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1.0MW</a:t>
                      </a:r>
                      <a:endParaRPr kumimoji="1" lang="en-US" altLang="ko-KR" sz="14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굴림" charset="-127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Design temperature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600</a:t>
                      </a:r>
                      <a:r>
                        <a:rPr kumimoji="1" lang="en-US" altLang="ko-KR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o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C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굴림" charset="-127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Design pressure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10 bar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Max. </a:t>
                      </a:r>
                      <a:r>
                        <a:rPr kumimoji="1" lang="en-US" altLang="ko-KR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flowrate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for HX test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10 kg/s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굴림" charset="-127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l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 Max. flowrate for Pump test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  <a:ea typeface="HY헤드라인M"/>
                        </a:defRPr>
                      </a:lvl9pPr>
                    </a:lstStyle>
                    <a:p>
                      <a:pPr marL="265113" marR="0" lvl="0" indent="-265113" algn="ctr" defTabSz="914400" rtl="0" eaLnBrk="1" fontAlgn="ctr" latinLnBrk="1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굴림" charset="-127"/>
                        </a:rPr>
                        <a:t>125 kg/s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Picture 41" descr="DSC048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77" y="1484784"/>
            <a:ext cx="2185571" cy="163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416497" y="3789040"/>
            <a:ext cx="2453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eaLnBrk="0" hangingPunct="0">
              <a:spcBef>
                <a:spcPts val="0"/>
              </a:spcBef>
              <a:buClr>
                <a:srgbClr val="FFFFFF"/>
              </a:buClr>
              <a:buFont typeface="Wingdings" pitchFamily="2" charset="2"/>
              <a:buChar char="v"/>
              <a:defRPr/>
            </a:pPr>
            <a:r>
              <a:rPr lang="en-US" altLang="ko-KR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STELLA-2 Design </a:t>
            </a:r>
            <a:endParaRPr lang="en-US" altLang="ko-KR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2520" y="4221088"/>
            <a:ext cx="4953000" cy="9294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9525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defRPr/>
            </a:pPr>
            <a:r>
              <a:rPr kumimoji="1" lang="en-US" altLang="ko-KR" sz="1600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Integral test facility to simulate the reactor system </a:t>
            </a:r>
          </a:p>
          <a:p>
            <a:pPr indent="-9525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defRPr/>
            </a:pPr>
            <a:r>
              <a:rPr kumimoji="1" lang="en-US" altLang="ko-KR" sz="1600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Preparing </a:t>
            </a:r>
            <a:r>
              <a:rPr kumimoji="1" lang="en-US" altLang="ko-KR" sz="1600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kumimoji="1" lang="en-US" altLang="ko-KR" sz="1600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Construction (2018)</a:t>
            </a:r>
            <a:endParaRPr kumimoji="1" lang="en-US" altLang="ko-KR" sz="1600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indent="-9525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defRPr/>
            </a:pPr>
            <a:r>
              <a:rPr kumimoji="1" lang="en-US" altLang="ko-KR" sz="1600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Basic design will be completed by 2015.</a:t>
            </a:r>
            <a:endParaRPr kumimoji="1" lang="en-US" altLang="ko-KR" sz="1600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6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International Cooperation for PGSFR Development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sp>
        <p:nvSpPr>
          <p:cNvPr id="39" name="양쪽 모서리가 둥근 사각형 38"/>
          <p:cNvSpPr/>
          <p:nvPr/>
        </p:nvSpPr>
        <p:spPr>
          <a:xfrm>
            <a:off x="5101777" y="1124744"/>
            <a:ext cx="4576661" cy="2597262"/>
          </a:xfrm>
          <a:prstGeom prst="round2SameRect">
            <a:avLst>
              <a:gd name="adj1" fmla="val 4407"/>
              <a:gd name="adj2" fmla="val 0"/>
            </a:avLst>
          </a:prstGeom>
          <a:gradFill flip="none" rotWithShape="1">
            <a:gsLst>
              <a:gs pos="88000">
                <a:schemeClr val="bg1"/>
              </a:gs>
              <a:gs pos="100000">
                <a:srgbClr val="3366FF">
                  <a:alpha val="0"/>
                </a:srgbClr>
              </a:gs>
            </a:gsLst>
            <a:lin ang="5400000" scaled="1"/>
            <a:tileRect/>
          </a:gradFill>
          <a:ln w="15875">
            <a:gradFill>
              <a:gsLst>
                <a:gs pos="30000">
                  <a:srgbClr val="4EA5DA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>
            <a:lum bright="-1000" contras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6" b="7776"/>
          <a:stretch/>
        </p:blipFill>
        <p:spPr bwMode="auto">
          <a:xfrm>
            <a:off x="7339244" y="1628974"/>
            <a:ext cx="2262430" cy="1640844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양쪽 모서리가 둥근 사각형 40"/>
          <p:cNvSpPr/>
          <p:nvPr/>
        </p:nvSpPr>
        <p:spPr>
          <a:xfrm>
            <a:off x="319087" y="1124744"/>
            <a:ext cx="4576661" cy="2597262"/>
          </a:xfrm>
          <a:prstGeom prst="round2SameRect">
            <a:avLst>
              <a:gd name="adj1" fmla="val 4645"/>
              <a:gd name="adj2" fmla="val 0"/>
            </a:avLst>
          </a:prstGeom>
          <a:gradFill flip="none" rotWithShape="1">
            <a:gsLst>
              <a:gs pos="88000">
                <a:schemeClr val="bg1"/>
              </a:gs>
              <a:gs pos="100000">
                <a:srgbClr val="3366FF">
                  <a:alpha val="0"/>
                </a:srgbClr>
              </a:gs>
            </a:gsLst>
            <a:lin ang="5400000" scaled="1"/>
            <a:tileRect/>
          </a:gradFill>
          <a:ln w="15875">
            <a:gradFill>
              <a:gsLst>
                <a:gs pos="30000">
                  <a:srgbClr val="4EA5DA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2" name="그룹 41"/>
          <p:cNvGrpSpPr/>
          <p:nvPr/>
        </p:nvGrpSpPr>
        <p:grpSpPr>
          <a:xfrm>
            <a:off x="395850" y="1628973"/>
            <a:ext cx="4423134" cy="1643812"/>
            <a:chOff x="349813" y="1922853"/>
            <a:chExt cx="4423134" cy="1643812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lum bright="13000" contrast="1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9" r="1209" b="2550"/>
            <a:stretch/>
          </p:blipFill>
          <p:spPr bwMode="auto">
            <a:xfrm>
              <a:off x="2414977" y="1922853"/>
              <a:ext cx="2357970" cy="1642936"/>
            </a:xfrm>
            <a:prstGeom prst="roundRect">
              <a:avLst>
                <a:gd name="adj" fmla="val 550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모서리가 둥근 직사각형 43"/>
            <p:cNvSpPr/>
            <p:nvPr/>
          </p:nvSpPr>
          <p:spPr>
            <a:xfrm>
              <a:off x="349813" y="1922853"/>
              <a:ext cx="4243147" cy="1643812"/>
            </a:xfrm>
            <a:prstGeom prst="roundRect">
              <a:avLst>
                <a:gd name="adj" fmla="val 4877"/>
              </a:avLst>
            </a:prstGeom>
            <a:gradFill flip="none" rotWithShape="1">
              <a:gsLst>
                <a:gs pos="100000">
                  <a:schemeClr val="bg1"/>
                </a:gs>
                <a:gs pos="47000">
                  <a:schemeClr val="bg1"/>
                </a:gs>
                <a:gs pos="15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400"/>
                </a:spcAft>
              </a:pPr>
              <a:endParaRPr lang="ko-KR" altLang="en-US" sz="1400" b="1" spc="-60" dirty="0">
                <a:gradFill>
                  <a:gsLst>
                    <a:gs pos="80833">
                      <a:schemeClr val="tx1">
                        <a:lumMod val="85000"/>
                        <a:lumOff val="15000"/>
                      </a:schemeClr>
                    </a:gs>
                    <a:gs pos="62083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</a:endParaRPr>
            </a:p>
          </p:txBody>
        </p:sp>
      </p:grpSp>
      <p:sp>
        <p:nvSpPr>
          <p:cNvPr id="45" name="모서리가 둥근 직사각형 44"/>
          <p:cNvSpPr/>
          <p:nvPr/>
        </p:nvSpPr>
        <p:spPr>
          <a:xfrm>
            <a:off x="395850" y="1628973"/>
            <a:ext cx="4423134" cy="1643812"/>
          </a:xfrm>
          <a:prstGeom prst="roundRect">
            <a:avLst>
              <a:gd name="adj" fmla="val 4877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319087" y="1352021"/>
            <a:ext cx="4578350" cy="360078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DECF7"/>
              </a:gs>
              <a:gs pos="83000">
                <a:srgbClr val="B1D6ED">
                  <a:lumMod val="84000"/>
                </a:srgbClr>
              </a:gs>
              <a:gs pos="14000">
                <a:srgbClr val="B1D6ED">
                  <a:lumMod val="63000"/>
                </a:srgbClr>
              </a:gs>
            </a:gsLst>
            <a:lin ang="16200000" scaled="1"/>
          </a:gradFill>
          <a:ln w="9525" cap="flat" cmpd="sng" algn="ctr">
            <a:solidFill>
              <a:srgbClr val="4EA5DA"/>
            </a:solidFill>
            <a:prstDash val="solid"/>
          </a:ln>
          <a:effectLst>
            <a:outerShdw blurRad="38100" dist="25400" dir="5400000" algn="t" rotWithShape="0">
              <a:prstClr val="black">
                <a:alpha val="27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eaLnBrk="0" hangingPunct="0"/>
            <a:r>
              <a:rPr lang="en-US" altLang="ko-KR" b="1" spc="-8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ANL </a:t>
            </a:r>
            <a:r>
              <a:rPr lang="en-US" altLang="ko-KR" sz="1400" spc="-80" dirty="0" smtClean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(U.S.) </a:t>
            </a:r>
            <a:endParaRPr lang="ko-KR" altLang="en-US" sz="1400" spc="-8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7" name="Picture 15" descr="https://upload.namu.wiki/upload/Flag_of_the_United_States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 r="35804"/>
          <a:stretch/>
        </p:blipFill>
        <p:spPr bwMode="auto">
          <a:xfrm>
            <a:off x="527748" y="1246744"/>
            <a:ext cx="534420" cy="537278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innerShdw blurRad="127000">
              <a:prstClr val="black">
                <a:alpha val="45000"/>
              </a:prstClr>
            </a:innerShdw>
          </a:effectLst>
          <a:scene3d>
            <a:camera prst="orthographicFront"/>
            <a:lightRig rig="threePt" dir="t"/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모서리가 둥근 직사각형 47"/>
          <p:cNvSpPr/>
          <p:nvPr/>
        </p:nvSpPr>
        <p:spPr>
          <a:xfrm>
            <a:off x="5178540" y="1628973"/>
            <a:ext cx="4243147" cy="1643812"/>
          </a:xfrm>
          <a:prstGeom prst="roundRect">
            <a:avLst>
              <a:gd name="adj" fmla="val 4877"/>
            </a:avLst>
          </a:prstGeom>
          <a:gradFill flip="none" rotWithShape="1">
            <a:gsLst>
              <a:gs pos="100000">
                <a:schemeClr val="bg1"/>
              </a:gs>
              <a:gs pos="47000">
                <a:schemeClr val="bg1"/>
              </a:gs>
              <a:gs pos="15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5178540" y="1628973"/>
            <a:ext cx="4423134" cy="1643812"/>
          </a:xfrm>
          <a:prstGeom prst="roundRect">
            <a:avLst>
              <a:gd name="adj" fmla="val 4877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5101777" y="1352021"/>
            <a:ext cx="4578350" cy="360078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DECF7"/>
              </a:gs>
              <a:gs pos="83000">
                <a:srgbClr val="B1D6ED">
                  <a:lumMod val="84000"/>
                </a:srgbClr>
              </a:gs>
              <a:gs pos="14000">
                <a:srgbClr val="B1D6ED">
                  <a:lumMod val="63000"/>
                </a:srgbClr>
              </a:gs>
            </a:gsLst>
            <a:lin ang="16200000" scaled="1"/>
          </a:gradFill>
          <a:ln w="9525" cap="flat" cmpd="sng" algn="ctr">
            <a:solidFill>
              <a:srgbClr val="4EA5DA"/>
            </a:solidFill>
            <a:prstDash val="solid"/>
          </a:ln>
          <a:effectLst>
            <a:outerShdw blurRad="38100" dist="25400" dir="5400000" algn="t" rotWithShape="0">
              <a:prstClr val="black">
                <a:alpha val="27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eaLnBrk="0" hangingPunct="0"/>
            <a:r>
              <a:rPr lang="en-US" altLang="ko-KR" b="1" spc="-8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IGCAR </a:t>
            </a:r>
            <a:r>
              <a:rPr lang="en-US" altLang="ko-KR" sz="1400" spc="-80" dirty="0" smtClean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(India)</a:t>
            </a:r>
            <a:endParaRPr lang="en-US" altLang="ko-KR" sz="1400" spc="-8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1" name="Picture 5" descr="E:\제작중\2015.05.21_원자력연구원 페이지 제작(6.1~6.5)\이미지\중국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8" t="12467" r="12064" b="12688"/>
          <a:stretch/>
        </p:blipFill>
        <p:spPr bwMode="auto">
          <a:xfrm>
            <a:off x="5305291" y="1247122"/>
            <a:ext cx="544714" cy="544168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innerShdw blurRad="127000">
              <a:prstClr val="black">
                <a:alpha val="45000"/>
              </a:prstClr>
            </a:innerShdw>
          </a:effectLst>
          <a:scene3d>
            <a:camera prst="orthographicFront"/>
            <a:lightRig rig="threePt" dir="t"/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양쪽 모서리가 둥근 사각형 51"/>
          <p:cNvSpPr/>
          <p:nvPr/>
        </p:nvSpPr>
        <p:spPr>
          <a:xfrm>
            <a:off x="319087" y="3728314"/>
            <a:ext cx="4576661" cy="2514393"/>
          </a:xfrm>
          <a:prstGeom prst="round2SameRect">
            <a:avLst>
              <a:gd name="adj1" fmla="val 4961"/>
              <a:gd name="adj2" fmla="val 0"/>
            </a:avLst>
          </a:prstGeom>
          <a:gradFill flip="none" rotWithShape="1">
            <a:gsLst>
              <a:gs pos="88000">
                <a:schemeClr val="bg1"/>
              </a:gs>
              <a:gs pos="100000">
                <a:srgbClr val="3366FF">
                  <a:alpha val="0"/>
                </a:srgbClr>
              </a:gs>
            </a:gsLst>
            <a:lin ang="5400000" scaled="1"/>
            <a:tileRect/>
          </a:gradFill>
          <a:ln w="15875">
            <a:gradFill>
              <a:gsLst>
                <a:gs pos="30000">
                  <a:srgbClr val="4EA5DA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3" name="Picture 4"/>
          <p:cNvPicPr>
            <a:picLocks noChangeAspect="1" noChangeArrowheads="1"/>
          </p:cNvPicPr>
          <p:nvPr/>
        </p:nvPicPr>
        <p:blipFill rotWithShape="1">
          <a:blip r:embed="rId7">
            <a:lum bright="1000" contras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7" b="4389"/>
          <a:stretch/>
        </p:blipFill>
        <p:spPr bwMode="auto">
          <a:xfrm>
            <a:off x="2612108" y="4135630"/>
            <a:ext cx="2206876" cy="1740725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양쪽 모서리가 둥근 사각형 53"/>
          <p:cNvSpPr/>
          <p:nvPr/>
        </p:nvSpPr>
        <p:spPr>
          <a:xfrm>
            <a:off x="5101777" y="3728314"/>
            <a:ext cx="4576661" cy="2514393"/>
          </a:xfrm>
          <a:prstGeom prst="round2SameRect">
            <a:avLst>
              <a:gd name="adj1" fmla="val 5532"/>
              <a:gd name="adj2" fmla="val 0"/>
            </a:avLst>
          </a:prstGeom>
          <a:gradFill flip="none" rotWithShape="1">
            <a:gsLst>
              <a:gs pos="88000">
                <a:schemeClr val="bg1"/>
              </a:gs>
              <a:gs pos="100000">
                <a:srgbClr val="3366FF">
                  <a:alpha val="0"/>
                </a:srgbClr>
              </a:gs>
            </a:gsLst>
            <a:lin ang="5400000" scaled="1"/>
            <a:tileRect/>
          </a:gradFill>
          <a:ln w="15875">
            <a:gradFill>
              <a:gsLst>
                <a:gs pos="30000">
                  <a:srgbClr val="4EA5DA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5" name="Picture 5"/>
          <p:cNvPicPr>
            <a:picLocks noChangeAspect="1" noChangeArrowheads="1"/>
          </p:cNvPicPr>
          <p:nvPr/>
        </p:nvPicPr>
        <p:blipFill rotWithShape="1">
          <a:blip r:embed="rId8">
            <a:lum bright="11000" contras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r="3659" b="2956"/>
          <a:stretch/>
        </p:blipFill>
        <p:spPr bwMode="auto">
          <a:xfrm>
            <a:off x="7390952" y="4080158"/>
            <a:ext cx="2210722" cy="1793230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모서리가 둥근 직사각형 55"/>
          <p:cNvSpPr/>
          <p:nvPr/>
        </p:nvSpPr>
        <p:spPr>
          <a:xfrm>
            <a:off x="395850" y="4232543"/>
            <a:ext cx="4243147" cy="1643812"/>
          </a:xfrm>
          <a:prstGeom prst="roundRect">
            <a:avLst>
              <a:gd name="adj" fmla="val 4877"/>
            </a:avLst>
          </a:prstGeom>
          <a:gradFill flip="none" rotWithShape="1">
            <a:gsLst>
              <a:gs pos="100000">
                <a:schemeClr val="bg1"/>
              </a:gs>
              <a:gs pos="47000">
                <a:schemeClr val="bg1"/>
              </a:gs>
              <a:gs pos="15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57" name="모서리가 둥근 직사각형 56"/>
          <p:cNvSpPr/>
          <p:nvPr/>
        </p:nvSpPr>
        <p:spPr>
          <a:xfrm>
            <a:off x="395850" y="4232543"/>
            <a:ext cx="4423134" cy="1643812"/>
          </a:xfrm>
          <a:prstGeom prst="roundRect">
            <a:avLst>
              <a:gd name="adj" fmla="val 4877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en-US" altLang="ko-KR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58" name="모서리가 둥근 직사각형 57"/>
          <p:cNvSpPr/>
          <p:nvPr/>
        </p:nvSpPr>
        <p:spPr>
          <a:xfrm>
            <a:off x="319087" y="3955591"/>
            <a:ext cx="4578350" cy="360078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DECF7"/>
              </a:gs>
              <a:gs pos="83000">
                <a:srgbClr val="B1D6ED">
                  <a:lumMod val="84000"/>
                </a:srgbClr>
              </a:gs>
              <a:gs pos="14000">
                <a:srgbClr val="B1D6ED">
                  <a:lumMod val="63000"/>
                </a:srgbClr>
              </a:gs>
            </a:gsLst>
            <a:lin ang="16200000" scaled="1"/>
          </a:gradFill>
          <a:ln w="9525" cap="flat" cmpd="sng" algn="ctr">
            <a:solidFill>
              <a:srgbClr val="4EA5DA"/>
            </a:solidFill>
            <a:prstDash val="solid"/>
          </a:ln>
          <a:effectLst>
            <a:outerShdw blurRad="38100" dist="25400" dir="5400000" algn="t" rotWithShape="0">
              <a:prstClr val="black">
                <a:alpha val="27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eaLnBrk="0" hangingPunct="0"/>
            <a:r>
              <a:rPr lang="en-US" altLang="ko-KR" b="1" spc="-8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RIAR &amp; IPPE </a:t>
            </a:r>
            <a:r>
              <a:rPr lang="en-US" altLang="ko-KR" sz="1400" spc="-80" dirty="0" smtClean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(Russia)</a:t>
            </a:r>
            <a:endParaRPr lang="en-US" altLang="ko-KR" sz="1400" spc="-8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5178540" y="4232543"/>
            <a:ext cx="4243147" cy="1643812"/>
          </a:xfrm>
          <a:prstGeom prst="roundRect">
            <a:avLst>
              <a:gd name="adj" fmla="val 4877"/>
            </a:avLst>
          </a:prstGeom>
          <a:gradFill flip="none" rotWithShape="1">
            <a:gsLst>
              <a:gs pos="100000">
                <a:schemeClr val="bg1"/>
              </a:gs>
              <a:gs pos="47000">
                <a:schemeClr val="bg1"/>
              </a:gs>
              <a:gs pos="15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5178540" y="4232543"/>
            <a:ext cx="4423134" cy="1643812"/>
          </a:xfrm>
          <a:prstGeom prst="roundRect">
            <a:avLst>
              <a:gd name="adj" fmla="val 4877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ko-KR" altLang="en-US" sz="1400" b="1" spc="-60" dirty="0">
              <a:gradFill>
                <a:gsLst>
                  <a:gs pos="80833">
                    <a:schemeClr val="tx1">
                      <a:lumMod val="85000"/>
                      <a:lumOff val="15000"/>
                    </a:schemeClr>
                  </a:gs>
                  <a:gs pos="62083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61" name="모서리가 둥근 직사각형 60"/>
          <p:cNvSpPr/>
          <p:nvPr/>
        </p:nvSpPr>
        <p:spPr>
          <a:xfrm>
            <a:off x="5101777" y="3955591"/>
            <a:ext cx="4578350" cy="360078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DECF7"/>
              </a:gs>
              <a:gs pos="83000">
                <a:srgbClr val="B1D6ED">
                  <a:lumMod val="84000"/>
                </a:srgbClr>
              </a:gs>
              <a:gs pos="14000">
                <a:srgbClr val="B1D6ED">
                  <a:lumMod val="63000"/>
                </a:srgbClr>
              </a:gs>
            </a:gsLst>
            <a:lin ang="16200000" scaled="1"/>
          </a:gradFill>
          <a:ln w="9525" cap="flat" cmpd="sng" algn="ctr">
            <a:solidFill>
              <a:srgbClr val="4EA5DA"/>
            </a:solidFill>
            <a:prstDash val="solid"/>
          </a:ln>
          <a:effectLst>
            <a:outerShdw blurRad="38100" dist="25400" dir="5400000" algn="t" rotWithShape="0">
              <a:prstClr val="black">
                <a:alpha val="27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eaLnBrk="0" hangingPunct="0"/>
            <a:r>
              <a:rPr lang="en-US" altLang="ko-KR" b="1" spc="-8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CEA </a:t>
            </a:r>
            <a:r>
              <a:rPr lang="en-US" altLang="ko-KR" sz="1400" spc="-80" dirty="0" smtClean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(France)</a:t>
            </a:r>
            <a:endParaRPr lang="en-US" altLang="ko-KR" sz="1400" spc="-8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2" name="Picture 5" descr="E:\제작중\2015.05.21_원자력연구원 페이지 제작(6.1~6.5)\이미지\중국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" t="12467" r="69472" b="12688"/>
          <a:stretch/>
        </p:blipFill>
        <p:spPr bwMode="auto">
          <a:xfrm>
            <a:off x="528313" y="3843047"/>
            <a:ext cx="544714" cy="544168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innerShdw blurRad="127000">
              <a:prstClr val="black">
                <a:alpha val="45000"/>
              </a:prstClr>
            </a:innerShdw>
          </a:effectLst>
          <a:scene3d>
            <a:camera prst="orthographicFront"/>
            <a:lightRig rig="threePt" dir="t"/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E:\제작중\2015.05.21_원자력연구원 페이지 제작(6.1~6.5)\이미지\123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6" r="70658"/>
          <a:stretch/>
        </p:blipFill>
        <p:spPr bwMode="auto">
          <a:xfrm>
            <a:off x="5305868" y="3850691"/>
            <a:ext cx="544168" cy="544168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innerShdw blurRad="127000">
              <a:prstClr val="black">
                <a:alpha val="45000"/>
              </a:prstClr>
            </a:innerShdw>
          </a:effectLst>
          <a:scene3d>
            <a:camera prst="orthographicFront"/>
            <a:lightRig rig="threePt" dir="t"/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직사각형 63"/>
          <p:cNvSpPr/>
          <p:nvPr/>
        </p:nvSpPr>
        <p:spPr>
          <a:xfrm>
            <a:off x="5140466" y="4464926"/>
            <a:ext cx="3930278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Exchange of ASTRID design 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information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Exchange </a:t>
            </a: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of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sodium test 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experiences</a:t>
            </a:r>
            <a:endParaRPr lang="en-US" altLang="ko-KR" sz="1400" b="1" spc="-60" dirty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360933" y="4464926"/>
            <a:ext cx="2736304" cy="1449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Irradiation test of fuel cladding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and fuel rods at test reactor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Reactor physics test for PGSFR 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core simulation</a:t>
            </a:r>
            <a:endParaRPr lang="en-US" altLang="ko-KR" sz="1400" spc="-60" dirty="0" smtClean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  <a:p>
            <a:pPr lvl="0"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Considering supply chain 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of </a:t>
            </a: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main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components</a:t>
            </a:r>
            <a:endParaRPr lang="ko-KR" altLang="en-US" sz="1400" b="1" spc="-60" dirty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360933" y="1844825"/>
            <a:ext cx="3930278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Joint Design of PGSFR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Exchange of SFR Technologies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and Experiences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Exchange of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Experimental DB </a:t>
            </a:r>
          </a:p>
          <a:p>
            <a:pPr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Joint R&amp;D for SFR Safety</a:t>
            </a:r>
            <a:endParaRPr lang="ko-KR" altLang="en-US" sz="1400" b="1" spc="-60" dirty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140466" y="1844825"/>
            <a:ext cx="3930278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4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MOU related to SFR Safety</a:t>
            </a:r>
            <a:endParaRPr lang="en-US" altLang="ko-KR" sz="1400" spc="-60" dirty="0" smtClean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  <a:p>
            <a:pPr lvl="0"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Exchange of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sodium test Experiences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Considering fuel cladding irradiation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in test Reactor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· </a:t>
            </a: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Considering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supply chain </a:t>
            </a:r>
          </a:p>
          <a:p>
            <a:pPr lvl="0">
              <a:spcAft>
                <a:spcPts val="100"/>
              </a:spcAft>
            </a:pPr>
            <a:r>
              <a:rPr lang="en-US" altLang="ko-KR" sz="1400" b="1" spc="-60" dirty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</a:t>
            </a:r>
            <a:r>
              <a:rPr lang="en-US" altLang="ko-KR" sz="1400" b="1" spc="-60" dirty="0" smtClean="0">
                <a:gradFill>
                  <a:gsLst>
                    <a:gs pos="80833">
                      <a:prstClr val="black">
                        <a:lumMod val="85000"/>
                        <a:lumOff val="15000"/>
                      </a:prstClr>
                    </a:gs>
                    <a:gs pos="62083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</a:rPr>
              <a:t> of main components</a:t>
            </a:r>
            <a:endParaRPr lang="ko-KR" altLang="en-US" sz="1400" b="1" spc="-60" dirty="0">
              <a:gradFill>
                <a:gsLst>
                  <a:gs pos="80833">
                    <a:prstClr val="black">
                      <a:lumMod val="85000"/>
                      <a:lumOff val="15000"/>
                    </a:prstClr>
                  </a:gs>
                  <a:gs pos="62083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9695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1350891" y="2418587"/>
            <a:ext cx="8268212" cy="1187590"/>
            <a:chOff x="1603212" y="1552764"/>
            <a:chExt cx="7271880" cy="1007210"/>
          </a:xfrm>
        </p:grpSpPr>
        <p:sp>
          <p:nvSpPr>
            <p:cNvPr id="13" name="직사각형 12"/>
            <p:cNvSpPr/>
            <p:nvPr/>
          </p:nvSpPr>
          <p:spPr>
            <a:xfrm>
              <a:off x="1921370" y="1707383"/>
              <a:ext cx="6923077" cy="685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92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1603212" y="1552764"/>
              <a:ext cx="7271880" cy="1007210"/>
              <a:chOff x="1603212" y="1552764"/>
              <a:chExt cx="7271880" cy="1007210"/>
            </a:xfrm>
          </p:grpSpPr>
          <p:sp>
            <p:nvSpPr>
              <p:cNvPr id="15" name="TextBox 38"/>
              <p:cNvSpPr txBox="1">
                <a:spLocks noChangeArrowheads="1"/>
              </p:cNvSpPr>
              <p:nvPr/>
            </p:nvSpPr>
            <p:spPr bwMode="auto">
              <a:xfrm>
                <a:off x="2960667" y="1775142"/>
                <a:ext cx="4127443" cy="561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62404" indent="-262404">
                  <a:buClr>
                    <a:srgbClr val="002774"/>
                  </a:buClr>
                </a:pPr>
                <a:r>
                  <a:rPr lang="en-US" altLang="ko-KR" sz="3700" b="1" spc="-138" dirty="0">
                    <a:solidFill>
                      <a:srgbClr val="002060"/>
                    </a:solidFill>
                    <a:latin typeface="+mn-ea"/>
                  </a:rPr>
                  <a:t>Summary</a:t>
                </a: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2394372" y="1707383"/>
                <a:ext cx="6480720" cy="538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>
                <a:spLocks noChangeAspect="1"/>
              </p:cNvSpPr>
              <p:nvPr/>
            </p:nvSpPr>
            <p:spPr>
              <a:xfrm>
                <a:off x="2394372" y="2402570"/>
                <a:ext cx="6480720" cy="645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Oval 95"/>
              <p:cNvSpPr>
                <a:spLocks noChangeArrowheads="1"/>
              </p:cNvSpPr>
              <p:nvPr/>
            </p:nvSpPr>
            <p:spPr bwMode="gray">
              <a:xfrm>
                <a:off x="1603212" y="1552764"/>
                <a:ext cx="1010106" cy="1007210"/>
              </a:xfrm>
              <a:prstGeom prst="ellipse">
                <a:avLst/>
              </a:prstGeom>
              <a:gradFill flip="none" rotWithShape="1">
                <a:gsLst>
                  <a:gs pos="29000">
                    <a:srgbClr val="FFFFFF"/>
                  </a:gs>
                  <a:gs pos="49000">
                    <a:schemeClr val="bg1">
                      <a:lumMod val="65000"/>
                    </a:schemeClr>
                  </a:gs>
                  <a:gs pos="7917">
                    <a:schemeClr val="bg1">
                      <a:lumMod val="50000"/>
                    </a:schemeClr>
                  </a:gs>
                  <a:gs pos="21000">
                    <a:srgbClr val="CFCFCF"/>
                  </a:gs>
                  <a:gs pos="63000">
                    <a:srgbClr val="CFCFCF"/>
                  </a:gs>
                  <a:gs pos="75000">
                    <a:srgbClr val="CFCFCF"/>
                  </a:gs>
                  <a:gs pos="92000">
                    <a:srgbClr val="FFFFFF"/>
                  </a:gs>
                  <a:gs pos="83000">
                    <a:srgbClr val="A8A8A8"/>
                  </a:gs>
                  <a:gs pos="100000">
                    <a:srgbClr val="7F7F7F"/>
                  </a:gs>
                </a:gsLst>
                <a:lin ang="8100000" scaled="1"/>
                <a:tileRect/>
              </a:gradFill>
              <a:ln>
                <a:noFill/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eaVert" wrap="none" anchor="ctr"/>
              <a:lstStyle/>
              <a:p>
                <a:endParaRPr lang="ko-KR" altLang="en-US"/>
              </a:p>
            </p:txBody>
          </p:sp>
          <p:grpSp>
            <p:nvGrpSpPr>
              <p:cNvPr id="19" name="그룹 37"/>
              <p:cNvGrpSpPr/>
              <p:nvPr/>
            </p:nvGrpSpPr>
            <p:grpSpPr>
              <a:xfrm>
                <a:off x="1674293" y="1624852"/>
                <a:ext cx="867946" cy="867946"/>
                <a:chOff x="1141627" y="2611701"/>
                <a:chExt cx="867947" cy="867947"/>
              </a:xfrm>
            </p:grpSpPr>
            <p:sp>
              <p:nvSpPr>
                <p:cNvPr id="20" name="타원 19"/>
                <p:cNvSpPr/>
                <p:nvPr/>
              </p:nvSpPr>
              <p:spPr>
                <a:xfrm>
                  <a:off x="1141627" y="2611701"/>
                  <a:ext cx="867947" cy="867947"/>
                </a:xfrm>
                <a:prstGeom prst="ellipse">
                  <a:avLst/>
                </a:prstGeom>
                <a:gradFill>
                  <a:gsLst>
                    <a:gs pos="0">
                      <a:srgbClr val="0C7A0F"/>
                    </a:gs>
                    <a:gs pos="100000">
                      <a:srgbClr val="78C25E"/>
                    </a:gs>
                  </a:gsLst>
                </a:gradFill>
                <a:ln w="28575"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  <a:reflection stA="0" endPos="18000" dir="5400000" sy="-100000" algn="bl" rotWithShape="0"/>
                </a:effectLst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1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184362" y="2655423"/>
                  <a:ext cx="825212" cy="7439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ko-KR" sz="5100" b="1" spc="-70" dirty="0" smtClean="0">
                      <a:solidFill>
                        <a:schemeClr val="bg1"/>
                      </a:solidFill>
                      <a:latin typeface="나눔명조" pitchFamily="18" charset="-127"/>
                      <a:ea typeface="나눔명조" pitchFamily="18" charset="-127"/>
                    </a:rPr>
                    <a:t>IV</a:t>
                  </a:r>
                  <a:endParaRPr lang="ko-KR" altLang="en-US" sz="5100" b="1" spc="-70" dirty="0">
                    <a:solidFill>
                      <a:schemeClr val="bg1"/>
                    </a:solidFill>
                    <a:latin typeface="나눔명조" pitchFamily="18" charset="-127"/>
                    <a:ea typeface="나눔명조" pitchFamily="18" charset="-127"/>
                  </a:endParaRPr>
                </a:p>
              </p:txBody>
            </p:sp>
          </p:grpSp>
        </p:grpSp>
      </p:grpSp>
      <p:pic>
        <p:nvPicPr>
          <p:cNvPr id="22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283" y="6430792"/>
            <a:ext cx="2514510" cy="3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425880" y="6400994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슬라이드 번호 개체 틀 5"/>
          <p:cNvSpPr txBox="1">
            <a:spLocks/>
          </p:cNvSpPr>
          <p:nvPr/>
        </p:nvSpPr>
        <p:spPr>
          <a:xfrm>
            <a:off x="9396101" y="6381328"/>
            <a:ext cx="425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b="1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7C2379-20E1-488E-AC17-98B81AB48B6D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37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5273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920552" y="1199016"/>
            <a:ext cx="8712968" cy="1005848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SFRA is conducting the development program of Prototype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of Gen-IV SFR(PGSFR) combined with PYRO system to burn TRU retrieved from LWR spent fuel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16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49516" y="1207513"/>
            <a:ext cx="451542" cy="451542"/>
            <a:chOff x="5563840" y="3098800"/>
            <a:chExt cx="1015504" cy="1015504"/>
          </a:xfrm>
        </p:grpSpPr>
        <p:pic>
          <p:nvPicPr>
            <p:cNvPr id="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직사각형 14"/>
          <p:cNvSpPr/>
          <p:nvPr/>
        </p:nvSpPr>
        <p:spPr>
          <a:xfrm>
            <a:off x="920552" y="2442897"/>
            <a:ext cx="8712968" cy="1005848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PGSFR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combined with metal fuel is believed to open a new horizon for the nuclear safety because of its outstanding inherent and passive safety characteristics. </a:t>
            </a:r>
            <a:endParaRPr lang="ko-KR" altLang="en-US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521524" y="2475667"/>
            <a:ext cx="451542" cy="451542"/>
            <a:chOff x="5563840" y="3098800"/>
            <a:chExt cx="1015504" cy="1015504"/>
          </a:xfrm>
        </p:grpSpPr>
        <p:pic>
          <p:nvPicPr>
            <p:cNvPr id="20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직사각형 21"/>
          <p:cNvSpPr/>
          <p:nvPr/>
        </p:nvSpPr>
        <p:spPr>
          <a:xfrm>
            <a:off x="920552" y="3789040"/>
            <a:ext cx="8712968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The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national policy of back-end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fuel cycle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will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be decided based on the performance of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PGSFR+PYRO </a:t>
            </a: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recycling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system.</a:t>
            </a:r>
            <a:endParaRPr lang="en-US" altLang="ko-KR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521524" y="3819545"/>
            <a:ext cx="451542" cy="451542"/>
            <a:chOff x="5563840" y="3098800"/>
            <a:chExt cx="1015504" cy="1015504"/>
          </a:xfrm>
        </p:grpSpPr>
        <p:pic>
          <p:nvPicPr>
            <p:cNvPr id="24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664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제작중\2014.10.06_원자력연구원 템플릿(표지,내지)\2014.10.16_수정 컨셉 2종\1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84382" y="1844824"/>
            <a:ext cx="48433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b="1" spc="-300" dirty="0" smtClean="0">
                <a:gradFill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</a:gradFill>
                <a:effectLst>
                  <a:outerShdw blurRad="635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Thank you so much</a:t>
            </a:r>
          </a:p>
          <a:p>
            <a:pPr algn="ctr"/>
            <a:r>
              <a:rPr lang="en-US" altLang="ko-KR" sz="4400" b="1" spc="-300" dirty="0" smtClean="0">
                <a:gradFill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</a:gradFill>
                <a:effectLst>
                  <a:outerShdw blurRad="635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for </a:t>
            </a:r>
          </a:p>
          <a:p>
            <a:pPr algn="ctr"/>
            <a:r>
              <a:rPr lang="en-US" altLang="ko-KR" sz="4400" b="1" spc="-300" dirty="0" smtClean="0">
                <a:gradFill>
                  <a:gsLst>
                    <a:gs pos="100000">
                      <a:srgbClr val="FFC000"/>
                    </a:gs>
                    <a:gs pos="0">
                      <a:srgbClr val="FFFF00"/>
                    </a:gs>
                  </a:gsLst>
                  <a:lin ang="5400000" scaled="1"/>
                </a:gradFill>
                <a:effectLst>
                  <a:outerShdw blurRad="635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your attention !</a:t>
            </a:r>
            <a:endParaRPr lang="en-US" altLang="ko-KR" sz="4400" b="1" spc="-300" dirty="0">
              <a:gradFill>
                <a:gsLst>
                  <a:gs pos="100000">
                    <a:srgbClr val="FFC000"/>
                  </a:gs>
                  <a:gs pos="0">
                    <a:srgbClr val="FFFF00"/>
                  </a:gs>
                </a:gsLst>
                <a:lin ang="5400000" scaled="1"/>
              </a:gradFill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Picture 2" descr="E:\제작중\2014.10.06_원자력연구원 템플릿(표지,내지)\이미지\logo\좌우조합_국영문 [Converted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348" y="6306002"/>
            <a:ext cx="1512168" cy="41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84" y="6405032"/>
            <a:ext cx="2088232" cy="2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16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1350891" y="2418587"/>
            <a:ext cx="8268212" cy="1187590"/>
            <a:chOff x="1603212" y="1552764"/>
            <a:chExt cx="7271880" cy="1007210"/>
          </a:xfrm>
        </p:grpSpPr>
        <p:sp>
          <p:nvSpPr>
            <p:cNvPr id="13" name="직사각형 12"/>
            <p:cNvSpPr/>
            <p:nvPr/>
          </p:nvSpPr>
          <p:spPr>
            <a:xfrm>
              <a:off x="1921370" y="1707383"/>
              <a:ext cx="6923077" cy="685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92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1603212" y="1552764"/>
              <a:ext cx="7271880" cy="1007210"/>
              <a:chOff x="1603212" y="1552764"/>
              <a:chExt cx="7271880" cy="1007210"/>
            </a:xfrm>
          </p:grpSpPr>
          <p:sp>
            <p:nvSpPr>
              <p:cNvPr id="15" name="TextBox 38"/>
              <p:cNvSpPr txBox="1">
                <a:spLocks noChangeArrowheads="1"/>
              </p:cNvSpPr>
              <p:nvPr/>
            </p:nvSpPr>
            <p:spPr bwMode="auto">
              <a:xfrm>
                <a:off x="2960667" y="1775142"/>
                <a:ext cx="5420457" cy="561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62404" indent="-262404">
                  <a:buClr>
                    <a:srgbClr val="002774"/>
                  </a:buClr>
                </a:pPr>
                <a:r>
                  <a:rPr lang="en-US" altLang="ko-KR" sz="3700" b="1" spc="-138" dirty="0" smtClean="0">
                    <a:solidFill>
                      <a:srgbClr val="002060"/>
                    </a:solidFill>
                    <a:latin typeface="+mn-ea"/>
                  </a:rPr>
                  <a:t>Motivation &amp; Backgrounds</a:t>
                </a:r>
                <a:endParaRPr lang="en-US" altLang="ko-KR" sz="3700" b="1" spc="-138" dirty="0">
                  <a:solidFill>
                    <a:srgbClr val="002060"/>
                  </a:solidFill>
                  <a:latin typeface="+mn-ea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2394372" y="1707383"/>
                <a:ext cx="6480720" cy="538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>
                <a:spLocks noChangeAspect="1"/>
              </p:cNvSpPr>
              <p:nvPr/>
            </p:nvSpPr>
            <p:spPr>
              <a:xfrm>
                <a:off x="2394372" y="2402570"/>
                <a:ext cx="6480720" cy="645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Oval 95"/>
              <p:cNvSpPr>
                <a:spLocks noChangeArrowheads="1"/>
              </p:cNvSpPr>
              <p:nvPr/>
            </p:nvSpPr>
            <p:spPr bwMode="gray">
              <a:xfrm>
                <a:off x="1603212" y="1552764"/>
                <a:ext cx="1010106" cy="1007210"/>
              </a:xfrm>
              <a:prstGeom prst="ellipse">
                <a:avLst/>
              </a:prstGeom>
              <a:gradFill flip="none" rotWithShape="1">
                <a:gsLst>
                  <a:gs pos="29000">
                    <a:srgbClr val="FFFFFF"/>
                  </a:gs>
                  <a:gs pos="49000">
                    <a:schemeClr val="bg1">
                      <a:lumMod val="65000"/>
                    </a:schemeClr>
                  </a:gs>
                  <a:gs pos="7917">
                    <a:schemeClr val="bg1">
                      <a:lumMod val="50000"/>
                    </a:schemeClr>
                  </a:gs>
                  <a:gs pos="21000">
                    <a:srgbClr val="CFCFCF"/>
                  </a:gs>
                  <a:gs pos="63000">
                    <a:srgbClr val="CFCFCF"/>
                  </a:gs>
                  <a:gs pos="75000">
                    <a:srgbClr val="CFCFCF"/>
                  </a:gs>
                  <a:gs pos="92000">
                    <a:srgbClr val="FFFFFF"/>
                  </a:gs>
                  <a:gs pos="83000">
                    <a:srgbClr val="A8A8A8"/>
                  </a:gs>
                  <a:gs pos="100000">
                    <a:srgbClr val="7F7F7F"/>
                  </a:gs>
                </a:gsLst>
                <a:lin ang="8100000" scaled="1"/>
                <a:tileRect/>
              </a:gradFill>
              <a:ln>
                <a:noFill/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eaVert" wrap="none" anchor="ctr"/>
              <a:lstStyle/>
              <a:p>
                <a:endParaRPr lang="ko-KR" altLang="en-US"/>
              </a:p>
            </p:txBody>
          </p:sp>
          <p:grpSp>
            <p:nvGrpSpPr>
              <p:cNvPr id="19" name="그룹 37"/>
              <p:cNvGrpSpPr/>
              <p:nvPr/>
            </p:nvGrpSpPr>
            <p:grpSpPr>
              <a:xfrm>
                <a:off x="1674293" y="1624852"/>
                <a:ext cx="867946" cy="867946"/>
                <a:chOff x="1141627" y="2611701"/>
                <a:chExt cx="867947" cy="867947"/>
              </a:xfrm>
            </p:grpSpPr>
            <p:sp>
              <p:nvSpPr>
                <p:cNvPr id="20" name="타원 19"/>
                <p:cNvSpPr/>
                <p:nvPr/>
              </p:nvSpPr>
              <p:spPr>
                <a:xfrm>
                  <a:off x="1141627" y="2611701"/>
                  <a:ext cx="867947" cy="867947"/>
                </a:xfrm>
                <a:prstGeom prst="ellipse">
                  <a:avLst/>
                </a:prstGeom>
                <a:gradFill>
                  <a:gsLst>
                    <a:gs pos="0">
                      <a:srgbClr val="0C7A0F"/>
                    </a:gs>
                    <a:gs pos="100000">
                      <a:srgbClr val="78C25E"/>
                    </a:gs>
                  </a:gsLst>
                </a:gradFill>
                <a:ln w="28575"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  <a:reflection stA="0" endPos="18000" dir="5400000" sy="-100000" algn="bl" rotWithShape="0"/>
                </a:effectLst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1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310519" y="2655423"/>
                  <a:ext cx="530160" cy="7439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ko-KR" sz="5100" b="1" dirty="0" smtClean="0">
                      <a:solidFill>
                        <a:schemeClr val="bg1"/>
                      </a:solidFill>
                      <a:latin typeface="나눔명조" pitchFamily="18" charset="-127"/>
                      <a:ea typeface="나눔명조" pitchFamily="18" charset="-127"/>
                    </a:rPr>
                    <a:t>I</a:t>
                  </a:r>
                  <a:endParaRPr lang="ko-KR" altLang="en-US" sz="5100" b="1" dirty="0">
                    <a:solidFill>
                      <a:schemeClr val="bg1"/>
                    </a:solidFill>
                    <a:latin typeface="나눔명조" pitchFamily="18" charset="-127"/>
                    <a:ea typeface="나눔명조" pitchFamily="18" charset="-127"/>
                  </a:endParaRPr>
                </a:p>
              </p:txBody>
            </p:sp>
          </p:grpSp>
        </p:grpSp>
      </p:grpSp>
      <p:pic>
        <p:nvPicPr>
          <p:cNvPr id="22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283" y="6430792"/>
            <a:ext cx="2514510" cy="3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425880" y="6400994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슬라이드 번호 개체 틀 5"/>
          <p:cNvSpPr txBox="1">
            <a:spLocks/>
          </p:cNvSpPr>
          <p:nvPr/>
        </p:nvSpPr>
        <p:spPr>
          <a:xfrm>
            <a:off x="9396101" y="6381328"/>
            <a:ext cx="425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b="1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7C2379-20E1-488E-AC17-98B81AB48B6D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80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Nuclear Power Plants in Korea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6" name="Picture 51" descr="지도구분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1069447"/>
            <a:ext cx="3900488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5"/>
          <p:cNvGrpSpPr>
            <a:grpSpLocks/>
          </p:cNvGrpSpPr>
          <p:nvPr/>
        </p:nvGrpSpPr>
        <p:grpSpPr bwMode="auto">
          <a:xfrm>
            <a:off x="1598737" y="3294063"/>
            <a:ext cx="269875" cy="269875"/>
            <a:chOff x="-2314" y="2008"/>
            <a:chExt cx="170" cy="170"/>
          </a:xfrm>
        </p:grpSpPr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314" y="2008"/>
              <a:ext cx="170" cy="17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2293" y="2027"/>
              <a:ext cx="131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8"/>
          <p:cNvGrpSpPr>
            <a:grpSpLocks/>
          </p:cNvGrpSpPr>
          <p:nvPr/>
        </p:nvGrpSpPr>
        <p:grpSpPr bwMode="auto">
          <a:xfrm>
            <a:off x="1278062" y="2035175"/>
            <a:ext cx="268288" cy="269875"/>
            <a:chOff x="-2314" y="2008"/>
            <a:chExt cx="170" cy="170"/>
          </a:xfrm>
        </p:grpSpPr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314" y="2008"/>
              <a:ext cx="170" cy="17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2293" y="2027"/>
              <a:ext cx="131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3376489" y="4077072"/>
            <a:ext cx="1592957" cy="371475"/>
            <a:chOff x="2532" y="2898"/>
            <a:chExt cx="857" cy="234"/>
          </a:xfrm>
        </p:grpSpPr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532" y="2898"/>
              <a:ext cx="857" cy="231"/>
            </a:xfrm>
            <a:prstGeom prst="rect">
              <a:avLst/>
            </a:prstGeom>
            <a:solidFill>
              <a:srgbClr val="FFFFFF">
                <a:alpha val="79999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 sz="1200" b="0">
                <a:latin typeface="굴림" pitchFamily="50" charset="-127"/>
              </a:endParaRPr>
            </a:p>
          </p:txBody>
        </p:sp>
        <p:sp>
          <p:nvSpPr>
            <p:cNvPr id="25" name="Rectangle 437"/>
            <p:cNvSpPr>
              <a:spLocks noChangeArrowheads="1"/>
            </p:cNvSpPr>
            <p:nvPr/>
          </p:nvSpPr>
          <p:spPr bwMode="auto">
            <a:xfrm>
              <a:off x="2585" y="2911"/>
              <a:ext cx="797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fontAlgn="t"/>
              <a:r>
                <a:rPr lang="en-US" altLang="ko-KR" sz="1200" i="1" dirty="0" err="1">
                  <a:latin typeface="Arial" pitchFamily="34" charset="0"/>
                  <a:cs typeface="Arial" pitchFamily="34" charset="0"/>
                  <a:sym typeface="Wingdings" pitchFamily="2" charset="2"/>
                </a:rPr>
                <a:t>Wolsong</a:t>
              </a:r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 (#1,2,3,4) </a:t>
              </a:r>
            </a:p>
            <a:p>
              <a:pPr fontAlgn="t"/>
              <a:r>
                <a:rPr lang="en-US" altLang="ko-KR" sz="1200" i="1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Shin-</a:t>
              </a:r>
              <a:r>
                <a:rPr lang="en-US" altLang="ko-KR" sz="1200" i="1" dirty="0" err="1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Wolsong</a:t>
              </a:r>
              <a:r>
                <a:rPr lang="en-US" altLang="ko-KR" sz="1200" i="1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 (#1,2)</a:t>
              </a:r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 </a:t>
              </a:r>
            </a:p>
            <a:p>
              <a:pPr fontAlgn="t"/>
              <a:endParaRPr lang="en-US" altLang="ko-KR" sz="1200" i="1" dirty="0">
                <a:latin typeface="Arial" pitchFamily="34" charset="0"/>
                <a:cs typeface="Arial" pitchFamily="34" charset="0"/>
                <a:sym typeface="Wingdings" pitchFamily="2" charset="2"/>
              </a:endParaRPr>
            </a:p>
          </p:txBody>
        </p:sp>
      </p:grp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2922712" y="3134295"/>
            <a:ext cx="1579594" cy="366713"/>
          </a:xfrm>
          <a:prstGeom prst="rect">
            <a:avLst/>
          </a:prstGeom>
          <a:solidFill>
            <a:srgbClr val="FFFFFF">
              <a:alpha val="7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sz="1200" b="0">
              <a:latin typeface="굴림" pitchFamily="50" charset="-127"/>
            </a:endParaRPr>
          </a:p>
        </p:txBody>
      </p:sp>
      <p:sp>
        <p:nvSpPr>
          <p:cNvPr id="28" name="Rectangle 437"/>
          <p:cNvSpPr>
            <a:spLocks noChangeArrowheads="1"/>
          </p:cNvSpPr>
          <p:nvPr/>
        </p:nvSpPr>
        <p:spPr bwMode="auto">
          <a:xfrm>
            <a:off x="3000317" y="3141703"/>
            <a:ext cx="145706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t"/>
            <a:r>
              <a:rPr lang="en-US" altLang="ko-KR" sz="12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Hanul</a:t>
            </a:r>
            <a:r>
              <a:rPr lang="en-US" altLang="ko-KR" sz="1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2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(#1,2,3,4,5,6)</a:t>
            </a:r>
          </a:p>
          <a:p>
            <a:pPr fontAlgn="t"/>
            <a:r>
              <a:rPr lang="en-US" altLang="ko-KR" sz="1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Shin-</a:t>
            </a:r>
            <a:r>
              <a:rPr lang="en-US" altLang="ko-KR" sz="1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Hanul</a:t>
            </a:r>
            <a:r>
              <a:rPr lang="en-US" altLang="ko-KR" sz="1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200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(#1,2)</a:t>
            </a:r>
          </a:p>
        </p:txBody>
      </p:sp>
      <p:grpSp>
        <p:nvGrpSpPr>
          <p:cNvPr id="29" name="Group 17"/>
          <p:cNvGrpSpPr>
            <a:grpSpLocks/>
          </p:cNvGrpSpPr>
          <p:nvPr/>
        </p:nvGrpSpPr>
        <p:grpSpPr bwMode="auto">
          <a:xfrm>
            <a:off x="3271962" y="4648200"/>
            <a:ext cx="1360488" cy="555625"/>
            <a:chOff x="2507" y="3238"/>
            <a:chExt cx="857" cy="234"/>
          </a:xfrm>
        </p:grpSpPr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2507" y="3238"/>
              <a:ext cx="857" cy="231"/>
            </a:xfrm>
            <a:prstGeom prst="rect">
              <a:avLst/>
            </a:prstGeom>
            <a:solidFill>
              <a:srgbClr val="FFFFFF">
                <a:alpha val="79999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 sz="1200" b="0">
                <a:latin typeface="굴림" pitchFamily="50" charset="-127"/>
              </a:endParaRPr>
            </a:p>
          </p:txBody>
        </p:sp>
        <p:sp>
          <p:nvSpPr>
            <p:cNvPr id="31" name="Rectangle 437"/>
            <p:cNvSpPr>
              <a:spLocks noChangeArrowheads="1"/>
            </p:cNvSpPr>
            <p:nvPr/>
          </p:nvSpPr>
          <p:spPr bwMode="auto">
            <a:xfrm>
              <a:off x="2560" y="3251"/>
              <a:ext cx="797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fontAlgn="t"/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 </a:t>
              </a:r>
              <a:r>
                <a:rPr lang="en-US" altLang="ko-KR" sz="1200" i="1" dirty="0" err="1" smtClean="0">
                  <a:latin typeface="Arial" pitchFamily="34" charset="0"/>
                  <a:cs typeface="Arial" pitchFamily="34" charset="0"/>
                  <a:sym typeface="Wingdings" pitchFamily="2" charset="2"/>
                </a:rPr>
                <a:t>Gori</a:t>
              </a:r>
              <a:r>
                <a:rPr lang="en-US" altLang="ko-KR" sz="1200" i="1" dirty="0" smtClean="0">
                  <a:latin typeface="Arial" pitchFamily="34" charset="0"/>
                  <a:cs typeface="Arial" pitchFamily="34" charset="0"/>
                  <a:sym typeface="Wingdings" pitchFamily="2" charset="2"/>
                </a:rPr>
                <a:t> </a:t>
              </a:r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(#1,2,3,4)</a:t>
              </a:r>
            </a:p>
            <a:p>
              <a:pPr fontAlgn="t"/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Shin-</a:t>
              </a:r>
              <a:r>
                <a:rPr lang="en-US" altLang="ko-KR" sz="1200" i="1" dirty="0" err="1">
                  <a:latin typeface="Arial" pitchFamily="34" charset="0"/>
                  <a:cs typeface="Arial" pitchFamily="34" charset="0"/>
                  <a:sym typeface="Wingdings" pitchFamily="2" charset="2"/>
                </a:rPr>
                <a:t>Kori</a:t>
              </a:r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 (#</a:t>
              </a:r>
              <a:r>
                <a:rPr lang="en-US" altLang="ko-KR" sz="1200" i="1" dirty="0" smtClean="0">
                  <a:latin typeface="Arial" pitchFamily="34" charset="0"/>
                  <a:cs typeface="Arial" pitchFamily="34" charset="0"/>
                  <a:sym typeface="Wingdings" pitchFamily="2" charset="2"/>
                </a:rPr>
                <a:t>1,2)</a:t>
              </a:r>
              <a:endParaRPr lang="en-US" altLang="ko-KR" sz="1200" i="1" dirty="0">
                <a:latin typeface="Arial" pitchFamily="34" charset="0"/>
                <a:cs typeface="Arial" pitchFamily="34" charset="0"/>
                <a:sym typeface="Wingdings" pitchFamily="2" charset="2"/>
              </a:endParaRPr>
            </a:p>
            <a:p>
              <a:pPr fontAlgn="t"/>
              <a:r>
                <a:rPr lang="en-US" altLang="ko-KR" sz="1200" i="1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Shin-</a:t>
              </a:r>
              <a:r>
                <a:rPr lang="en-US" altLang="ko-KR" sz="1200" i="1" dirty="0" err="1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Kori</a:t>
              </a:r>
              <a:r>
                <a:rPr lang="en-US" altLang="ko-KR" sz="1200" i="1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 </a:t>
              </a:r>
              <a:r>
                <a:rPr lang="en-US" altLang="ko-KR" sz="1200" i="1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(#3,4</a:t>
              </a:r>
              <a:r>
                <a:rPr lang="en-US" altLang="ko-KR" sz="1200" i="1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Wingdings" pitchFamily="2" charset="2"/>
                </a:rPr>
                <a:t>)</a:t>
              </a:r>
            </a:p>
          </p:txBody>
        </p:sp>
      </p:grpSp>
      <p:grpSp>
        <p:nvGrpSpPr>
          <p:cNvPr id="32" name="Group 20"/>
          <p:cNvGrpSpPr>
            <a:grpSpLocks/>
          </p:cNvGrpSpPr>
          <p:nvPr/>
        </p:nvGrpSpPr>
        <p:grpSpPr bwMode="auto">
          <a:xfrm>
            <a:off x="611312" y="4906963"/>
            <a:ext cx="939800" cy="371475"/>
            <a:chOff x="573" y="3443"/>
            <a:chExt cx="592" cy="234"/>
          </a:xfrm>
        </p:grpSpPr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573" y="3443"/>
              <a:ext cx="592" cy="231"/>
            </a:xfrm>
            <a:prstGeom prst="rect">
              <a:avLst/>
            </a:prstGeom>
            <a:solidFill>
              <a:srgbClr val="FFFFFF">
                <a:alpha val="79999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 sz="1800" b="0">
                <a:latin typeface="굴림" pitchFamily="50" charset="-127"/>
              </a:endParaRPr>
            </a:p>
          </p:txBody>
        </p:sp>
        <p:sp>
          <p:nvSpPr>
            <p:cNvPr id="34" name="Rectangle 437"/>
            <p:cNvSpPr>
              <a:spLocks noChangeArrowheads="1"/>
            </p:cNvSpPr>
            <p:nvPr/>
          </p:nvSpPr>
          <p:spPr bwMode="auto">
            <a:xfrm>
              <a:off x="591" y="3456"/>
              <a:ext cx="55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fontAlgn="t"/>
              <a:r>
                <a:rPr lang="en-US" altLang="ko-KR" sz="1200" i="1" dirty="0" err="1" smtClean="0">
                  <a:latin typeface="Arial" pitchFamily="34" charset="0"/>
                  <a:cs typeface="Arial" pitchFamily="34" charset="0"/>
                  <a:sym typeface="Wingdings" pitchFamily="2" charset="2"/>
                </a:rPr>
                <a:t>Hanbit</a:t>
              </a:r>
              <a:endParaRPr lang="en-US" altLang="ko-KR" sz="1200" i="1" dirty="0" smtClean="0">
                <a:latin typeface="Arial" pitchFamily="34" charset="0"/>
                <a:cs typeface="Arial" pitchFamily="34" charset="0"/>
                <a:sym typeface="Wingdings" pitchFamily="2" charset="2"/>
              </a:endParaRPr>
            </a:p>
            <a:p>
              <a:pPr algn="r" fontAlgn="t"/>
              <a:r>
                <a:rPr lang="en-US" altLang="ko-KR" sz="1200" i="1" dirty="0" smtClean="0">
                  <a:latin typeface="Arial" pitchFamily="34" charset="0"/>
                  <a:cs typeface="Arial" pitchFamily="34" charset="0"/>
                  <a:sym typeface="Wingdings" pitchFamily="2" charset="2"/>
                </a:rPr>
                <a:t>(#</a:t>
              </a:r>
              <a:r>
                <a:rPr lang="en-US" altLang="ko-KR" sz="1200" i="1" dirty="0">
                  <a:latin typeface="Arial" pitchFamily="34" charset="0"/>
                  <a:cs typeface="Arial" pitchFamily="34" charset="0"/>
                  <a:sym typeface="Wingdings" pitchFamily="2" charset="2"/>
                </a:rPr>
                <a:t>1,2,3,4,5,6)</a:t>
              </a:r>
            </a:p>
          </p:txBody>
        </p:sp>
      </p:grpSp>
      <p:grpSp>
        <p:nvGrpSpPr>
          <p:cNvPr id="35" name="Group 23"/>
          <p:cNvGrpSpPr>
            <a:grpSpLocks/>
          </p:cNvGrpSpPr>
          <p:nvPr/>
        </p:nvGrpSpPr>
        <p:grpSpPr bwMode="auto">
          <a:xfrm>
            <a:off x="3514850" y="3882827"/>
            <a:ext cx="209550" cy="209550"/>
            <a:chOff x="1855" y="2527"/>
            <a:chExt cx="242" cy="242"/>
          </a:xfrm>
        </p:grpSpPr>
        <p:pic>
          <p:nvPicPr>
            <p:cNvPr id="36" name="Picture 2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55" y="2527"/>
              <a:ext cx="242" cy="24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37" name="Picture 2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88" y="2557"/>
              <a:ext cx="176" cy="176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</p:grpSp>
      <p:grpSp>
        <p:nvGrpSpPr>
          <p:cNvPr id="38" name="Group 26"/>
          <p:cNvGrpSpPr>
            <a:grpSpLocks/>
          </p:cNvGrpSpPr>
          <p:nvPr/>
        </p:nvGrpSpPr>
        <p:grpSpPr bwMode="auto">
          <a:xfrm>
            <a:off x="3410075" y="2957513"/>
            <a:ext cx="209550" cy="209550"/>
            <a:chOff x="1855" y="2527"/>
            <a:chExt cx="242" cy="242"/>
          </a:xfrm>
        </p:grpSpPr>
        <p:pic>
          <p:nvPicPr>
            <p:cNvPr id="39" name="Picture 2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55" y="2527"/>
              <a:ext cx="242" cy="24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40" name="Picture 2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88" y="2557"/>
              <a:ext cx="176" cy="176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</p:grpSp>
      <p:grpSp>
        <p:nvGrpSpPr>
          <p:cNvPr id="41" name="Group 29"/>
          <p:cNvGrpSpPr>
            <a:grpSpLocks/>
          </p:cNvGrpSpPr>
          <p:nvPr/>
        </p:nvGrpSpPr>
        <p:grpSpPr bwMode="auto">
          <a:xfrm>
            <a:off x="3205287" y="4554538"/>
            <a:ext cx="209550" cy="209550"/>
            <a:chOff x="1855" y="2527"/>
            <a:chExt cx="242" cy="242"/>
          </a:xfrm>
        </p:grpSpPr>
        <p:pic>
          <p:nvPicPr>
            <p:cNvPr id="42" name="Picture 3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55" y="2527"/>
              <a:ext cx="242" cy="24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43" name="Picture 3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88" y="2557"/>
              <a:ext cx="176" cy="176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</p:grpSp>
      <p:grpSp>
        <p:nvGrpSpPr>
          <p:cNvPr id="44" name="Group 32"/>
          <p:cNvGrpSpPr>
            <a:grpSpLocks/>
          </p:cNvGrpSpPr>
          <p:nvPr/>
        </p:nvGrpSpPr>
        <p:grpSpPr bwMode="auto">
          <a:xfrm>
            <a:off x="560512" y="4822825"/>
            <a:ext cx="209550" cy="209550"/>
            <a:chOff x="1855" y="2527"/>
            <a:chExt cx="242" cy="242"/>
          </a:xfrm>
        </p:grpSpPr>
        <p:pic>
          <p:nvPicPr>
            <p:cNvPr id="45" name="Picture 3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55" y="2527"/>
              <a:ext cx="242" cy="24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pic>
          <p:nvPicPr>
            <p:cNvPr id="46" name="Picture 3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88" y="2557"/>
              <a:ext cx="176" cy="176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</p:grpSp>
      <p:pic>
        <p:nvPicPr>
          <p:cNvPr id="47" name="Picture 35"/>
          <p:cNvPicPr>
            <a:picLocks noChangeAspect="1" noChangeArrowheads="1"/>
          </p:cNvPicPr>
          <p:nvPr/>
        </p:nvPicPr>
        <p:blipFill>
          <a:blip r:embed="rId8" cstate="print"/>
          <a:srcRect l="11371" t="26711" r="11371" b="3909"/>
          <a:stretch>
            <a:fillRect/>
          </a:stretch>
        </p:blipFill>
        <p:spPr bwMode="auto">
          <a:xfrm>
            <a:off x="1292350" y="2997200"/>
            <a:ext cx="14700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6"/>
          <p:cNvPicPr>
            <a:picLocks noChangeAspect="1" noChangeArrowheads="1"/>
          </p:cNvPicPr>
          <p:nvPr/>
        </p:nvPicPr>
        <p:blipFill>
          <a:blip r:embed="rId9" cstate="print"/>
          <a:srcRect l="14049" t="26711" r="13783" b="15636"/>
          <a:stretch>
            <a:fillRect/>
          </a:stretch>
        </p:blipFill>
        <p:spPr bwMode="auto">
          <a:xfrm>
            <a:off x="1506662" y="1993900"/>
            <a:ext cx="10541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Line 36"/>
          <p:cNvSpPr>
            <a:spLocks noChangeShapeType="1"/>
          </p:cNvSpPr>
          <p:nvPr/>
        </p:nvSpPr>
        <p:spPr bwMode="auto">
          <a:xfrm>
            <a:off x="9485313" y="3333750"/>
            <a:ext cx="0" cy="265271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ko-KR" altLang="en-US"/>
          </a:p>
        </p:txBody>
      </p:sp>
      <p:sp>
        <p:nvSpPr>
          <p:cNvPr id="50" name="Text Box 40"/>
          <p:cNvSpPr txBox="1">
            <a:spLocks noChangeArrowheads="1"/>
          </p:cNvSpPr>
          <p:nvPr/>
        </p:nvSpPr>
        <p:spPr bwMode="auto">
          <a:xfrm>
            <a:off x="4997451" y="980728"/>
            <a:ext cx="47640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latinLnBrk="0" hangingPunct="0"/>
            <a:r>
              <a:rPr kumimoji="0"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As of Jan., 2015  (</a:t>
            </a:r>
            <a:r>
              <a:rPr kumimoji="0" lang="en-US" altLang="ko-KR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굴림" charset="-127"/>
              </a:rPr>
              <a:t>Kor. Atomic </a:t>
            </a:r>
            <a:r>
              <a:rPr kumimoji="0" lang="en-US" altLang="ko-KR" sz="14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굴림" charset="-127"/>
              </a:rPr>
              <a:t>Indu</a:t>
            </a:r>
            <a:r>
              <a:rPr kumimoji="0" lang="en-US" altLang="ko-KR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굴림" charset="-127"/>
              </a:rPr>
              <a:t>. Forum)</a:t>
            </a:r>
            <a:endParaRPr kumimoji="0" lang="en-US" altLang="ko-KR" sz="14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51" name="Group 59"/>
          <p:cNvGrpSpPr>
            <a:grpSpLocks/>
          </p:cNvGrpSpPr>
          <p:nvPr/>
        </p:nvGrpSpPr>
        <p:grpSpPr bwMode="auto">
          <a:xfrm>
            <a:off x="4656899" y="1276003"/>
            <a:ext cx="5006216" cy="2447925"/>
            <a:chOff x="2293" y="814"/>
            <a:chExt cx="3219" cy="1602"/>
          </a:xfrm>
        </p:grpSpPr>
        <p:sp>
          <p:nvSpPr>
            <p:cNvPr id="52" name="직사각형 51"/>
            <p:cNvSpPr/>
            <p:nvPr/>
          </p:nvSpPr>
          <p:spPr>
            <a:xfrm>
              <a:off x="2293" y="814"/>
              <a:ext cx="873" cy="346"/>
            </a:xfrm>
            <a:prstGeom prst="rect">
              <a:avLst/>
            </a:prstGeom>
            <a:gradFill flip="none" rotWithShape="1">
              <a:gsLst>
                <a:gs pos="0">
                  <a:srgbClr val="1F497D">
                    <a:lumMod val="40000"/>
                    <a:lumOff val="60000"/>
                  </a:srgbClr>
                </a:gs>
                <a:gs pos="10000">
                  <a:srgbClr val="1F497D">
                    <a:lumMod val="60000"/>
                    <a:lumOff val="40000"/>
                  </a:srgbClr>
                </a:gs>
                <a:gs pos="90000">
                  <a:srgbClr val="1F497D">
                    <a:lumMod val="60000"/>
                    <a:lumOff val="40000"/>
                  </a:srgbClr>
                </a:gs>
                <a:gs pos="100000">
                  <a:srgbClr val="2F70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2293" y="1167"/>
              <a:ext cx="873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2293" y="1418"/>
              <a:ext cx="873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2293" y="1669"/>
              <a:ext cx="873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2293" y="1920"/>
              <a:ext cx="873" cy="245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2293" y="2170"/>
              <a:ext cx="873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6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3176" y="814"/>
              <a:ext cx="725" cy="346"/>
            </a:xfrm>
            <a:prstGeom prst="rect">
              <a:avLst/>
            </a:prstGeom>
            <a:gradFill flip="none" rotWithShape="1">
              <a:gsLst>
                <a:gs pos="0">
                  <a:srgbClr val="1F497D">
                    <a:lumMod val="40000"/>
                    <a:lumOff val="60000"/>
                  </a:srgbClr>
                </a:gs>
                <a:gs pos="10000">
                  <a:srgbClr val="1F497D">
                    <a:lumMod val="60000"/>
                    <a:lumOff val="40000"/>
                  </a:srgbClr>
                </a:gs>
                <a:gs pos="90000">
                  <a:srgbClr val="1F497D">
                    <a:lumMod val="60000"/>
                    <a:lumOff val="40000"/>
                  </a:srgbClr>
                </a:gs>
                <a:gs pos="100000">
                  <a:srgbClr val="2F70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3176" y="1167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3176" y="1418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3176" y="1669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3176" y="1920"/>
              <a:ext cx="725" cy="245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3176" y="2170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912" y="814"/>
              <a:ext cx="864" cy="346"/>
            </a:xfrm>
            <a:prstGeom prst="rect">
              <a:avLst/>
            </a:prstGeom>
            <a:gradFill flip="none" rotWithShape="1">
              <a:gsLst>
                <a:gs pos="0">
                  <a:srgbClr val="1F497D">
                    <a:lumMod val="40000"/>
                    <a:lumOff val="60000"/>
                  </a:srgbClr>
                </a:gs>
                <a:gs pos="10000">
                  <a:srgbClr val="1F497D">
                    <a:lumMod val="60000"/>
                    <a:lumOff val="40000"/>
                  </a:srgbClr>
                </a:gs>
                <a:gs pos="90000">
                  <a:srgbClr val="1F497D">
                    <a:lumMod val="60000"/>
                    <a:lumOff val="40000"/>
                  </a:srgbClr>
                </a:gs>
                <a:gs pos="100000">
                  <a:srgbClr val="2F70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3912" y="1167"/>
              <a:ext cx="864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3912" y="1418"/>
              <a:ext cx="864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3912" y="1669"/>
              <a:ext cx="864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3912" y="1920"/>
              <a:ext cx="864" cy="245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3912" y="2170"/>
              <a:ext cx="864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4787" y="814"/>
              <a:ext cx="725" cy="346"/>
            </a:xfrm>
            <a:prstGeom prst="rect">
              <a:avLst/>
            </a:prstGeom>
            <a:gradFill flip="none" rotWithShape="1">
              <a:gsLst>
                <a:gs pos="0">
                  <a:srgbClr val="1F497D">
                    <a:lumMod val="40000"/>
                    <a:lumOff val="60000"/>
                  </a:srgbClr>
                </a:gs>
                <a:gs pos="10000">
                  <a:srgbClr val="1F497D">
                    <a:lumMod val="60000"/>
                    <a:lumOff val="40000"/>
                  </a:srgbClr>
                </a:gs>
                <a:gs pos="90000">
                  <a:srgbClr val="1F497D">
                    <a:lumMod val="60000"/>
                    <a:lumOff val="40000"/>
                  </a:srgbClr>
                </a:gs>
                <a:gs pos="100000">
                  <a:srgbClr val="2F70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4787" y="1167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4787" y="1418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4787" y="1669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4787" y="1920"/>
              <a:ext cx="725" cy="245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4787" y="2170"/>
              <a:ext cx="725" cy="24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60000">
                  <a:sysClr val="window" lastClr="FFFFFF">
                    <a:lumMod val="85000"/>
                  </a:sysClr>
                </a:gs>
                <a:gs pos="80000">
                  <a:srgbClr val="E6E6E6"/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2700" h="12700"/>
            </a:sp3d>
          </p:spPr>
          <p:txBody>
            <a:bodyPr anchor="ctr"/>
            <a:lstStyle/>
            <a:p>
              <a:pPr algn="ctr" latinLnBrk="0">
                <a:lnSpc>
                  <a:spcPct val="90000"/>
                </a:lnSpc>
                <a:defRPr/>
              </a:pPr>
              <a:endParaRPr kumimoji="0" lang="ko-KR" altLang="en-US" sz="1400" b="0">
                <a:solidFill>
                  <a:srgbClr val="FFFFFF"/>
                </a:solidFill>
                <a:latin typeface="Arial Narrow" pitchFamily="34" charset="0"/>
                <a:ea typeface="맑은 고딕" pitchFamily="50" charset="-127"/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2385" y="814"/>
              <a:ext cx="781" cy="3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Site</a:t>
              </a: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2304" y="1167"/>
              <a:ext cx="781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600" dirty="0" err="1" smtClean="0">
                  <a:solidFill>
                    <a:srgbClr val="000000"/>
                  </a:solidFill>
                  <a:ea typeface="굴림" charset="-127"/>
                </a:rPr>
                <a:t>Gori</a:t>
              </a:r>
              <a:endParaRPr lang="en-US" altLang="ko-KR" sz="1600" dirty="0">
                <a:solidFill>
                  <a:srgbClr val="000000"/>
                </a:solidFill>
                <a:ea typeface="굴림" charset="-127"/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2293" y="1418"/>
              <a:ext cx="873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latinLnBrk="0">
                <a:lnSpc>
                  <a:spcPct val="90000"/>
                </a:lnSpc>
                <a:defRPr/>
              </a:pPr>
              <a:r>
                <a:rPr lang="en-US" altLang="ko-KR" sz="1600" dirty="0" err="1" smtClean="0">
                  <a:solidFill>
                    <a:srgbClr val="000000"/>
                  </a:solidFill>
                  <a:ea typeface="굴림" charset="-127"/>
                </a:rPr>
                <a:t>Wolsong</a:t>
              </a:r>
              <a:endParaRPr kumimoji="0" lang="ko-KR" altLang="en-US" sz="1600" dirty="0">
                <a:solidFill>
                  <a:srgbClr val="000000"/>
                </a:solidFill>
                <a:ea typeface="맑은 고딕" pitchFamily="50" charset="-127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2293" y="1669"/>
              <a:ext cx="873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600" dirty="0" err="1" smtClean="0">
                  <a:solidFill>
                    <a:srgbClr val="000000"/>
                  </a:solidFill>
                  <a:ea typeface="굴림" charset="-127"/>
                </a:rPr>
                <a:t>Hanbit</a:t>
              </a:r>
              <a:endParaRPr lang="en-US" altLang="ko-KR" sz="1600" dirty="0">
                <a:solidFill>
                  <a:srgbClr val="000000"/>
                </a:solidFill>
                <a:ea typeface="굴림" charset="-127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293" y="1920"/>
              <a:ext cx="873" cy="24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600" dirty="0" err="1" smtClean="0">
                  <a:solidFill>
                    <a:srgbClr val="000000"/>
                  </a:solidFill>
                  <a:ea typeface="굴림" charset="-127"/>
                </a:rPr>
                <a:t>Hanul</a:t>
              </a:r>
              <a:endParaRPr lang="en-US" altLang="ko-KR" sz="1600" dirty="0">
                <a:solidFill>
                  <a:srgbClr val="000000"/>
                </a:solidFill>
                <a:ea typeface="굴림" charset="-127"/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293" y="2170"/>
              <a:ext cx="873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600" b="1" dirty="0">
                  <a:solidFill>
                    <a:srgbClr val="000000"/>
                  </a:solidFill>
                  <a:ea typeface="굴림" charset="-127"/>
                </a:rPr>
                <a:t>Total</a:t>
              </a:r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3176" y="814"/>
              <a:ext cx="725" cy="3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>
                  <a:solidFill>
                    <a:srgbClr val="FFFFFF"/>
                  </a:solidFill>
                  <a:latin typeface="Arial Narrow" pitchFamily="34" charset="0"/>
                  <a:ea typeface="굴림" charset="-127"/>
                </a:rPr>
                <a:t>In Operation</a:t>
              </a: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3176" y="1167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6 (5,147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3176" y="1418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5 (3,779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3176" y="1669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6 </a:t>
              </a: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(5,900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3176" y="1920"/>
              <a:ext cx="725" cy="24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6 </a:t>
              </a: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(5,900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3176" y="2170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b="1" dirty="0" smtClean="0">
                  <a:latin typeface="Arial Narrow" pitchFamily="34" charset="0"/>
                  <a:ea typeface="HY헤드라인M" pitchFamily="18" charset="-127"/>
                </a:rPr>
                <a:t>23</a:t>
              </a:r>
              <a:r>
                <a:rPr lang="en-US" altLang="ko-KR" sz="1400" b="1" dirty="0" smtClean="0">
                  <a:solidFill>
                    <a:srgbClr val="FF0066"/>
                  </a:solidFill>
                  <a:latin typeface="Arial Narrow" pitchFamily="34" charset="0"/>
                  <a:ea typeface="굴림" charset="-127"/>
                </a:rPr>
                <a:t> </a:t>
              </a:r>
              <a:r>
                <a:rPr lang="en-US" altLang="ko-KR" sz="1400" b="1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(20,716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3912" y="814"/>
              <a:ext cx="864" cy="3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Under</a:t>
              </a:r>
            </a:p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Construction</a:t>
              </a:r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3912" y="1167"/>
              <a:ext cx="864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2 (2,800</a:t>
              </a:r>
              <a:r>
                <a:rPr lang="en-US" altLang="ko-KR" sz="1400" dirty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3912" y="1418"/>
              <a:ext cx="864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1 (1,000</a:t>
              </a:r>
              <a:r>
                <a:rPr lang="en-US" altLang="ko-KR" sz="1400" dirty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3912" y="1669"/>
              <a:ext cx="864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>
                  <a:solidFill>
                    <a:srgbClr val="000000"/>
                  </a:solidFill>
                  <a:latin typeface="Arial Narrow" pitchFamily="34" charset="0"/>
                </a:rPr>
                <a:t>-</a:t>
              </a: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3912" y="1920"/>
              <a:ext cx="864" cy="24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2 (2,800)</a:t>
              </a: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3912" y="2170"/>
              <a:ext cx="864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b="1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5 (6,600</a:t>
              </a:r>
              <a:r>
                <a:rPr lang="en-US" altLang="ko-KR" sz="1400" b="1" dirty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4787" y="814"/>
              <a:ext cx="725" cy="3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Total</a:t>
              </a:r>
            </a:p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800" b="1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(</a:t>
              </a:r>
              <a:r>
                <a:rPr lang="en-US" altLang="ko-KR" b="1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MW</a:t>
              </a:r>
              <a:r>
                <a:rPr lang="en-US" altLang="ko-KR" sz="1800" b="1" dirty="0" smtClean="0">
                  <a:solidFill>
                    <a:srgbClr val="0000FF"/>
                  </a:solidFill>
                  <a:latin typeface="Arial Narrow" pitchFamily="34" charset="0"/>
                  <a:ea typeface="굴림" charset="-127"/>
                </a:rPr>
                <a:t>)</a:t>
              </a:r>
              <a:endParaRPr lang="en-US" altLang="ko-KR" sz="1800" b="1" dirty="0">
                <a:solidFill>
                  <a:srgbClr val="0000FF"/>
                </a:solidFill>
                <a:latin typeface="Arial Narrow" pitchFamily="34" charset="0"/>
                <a:ea typeface="굴림" charset="-127"/>
              </a:endParaRP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4787" y="1167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HY헤드라인M" pitchFamily="18" charset="-127"/>
                </a:rPr>
                <a:t>8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 (</a:t>
              </a: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7,947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4787" y="1418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>
                  <a:solidFill>
                    <a:srgbClr val="000000"/>
                  </a:solidFill>
                  <a:latin typeface="Arial Narrow" pitchFamily="34" charset="0"/>
                  <a:ea typeface="HY헤드라인M" pitchFamily="18" charset="-127"/>
                </a:rPr>
                <a:t>6</a:t>
              </a:r>
              <a:r>
                <a:rPr lang="en-US" altLang="ko-KR" sz="140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 (4,779)</a:t>
              </a: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4787" y="1669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HY헤드라인M" pitchFamily="18" charset="-127"/>
                </a:rPr>
                <a:t>6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 </a:t>
              </a: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(5,900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4787" y="1920"/>
              <a:ext cx="725" cy="24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HY헤드라인M" pitchFamily="18" charset="-127"/>
                </a:rPr>
                <a:t>8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 </a:t>
              </a:r>
              <a:r>
                <a:rPr lang="en-US" altLang="ko-KR" sz="1400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(8,700</a:t>
              </a:r>
              <a:r>
                <a:rPr lang="en-US" altLang="ko-KR" sz="1400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4787" y="2170"/>
              <a:ext cx="725" cy="24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</p:spPr>
          <p:txBody>
            <a:bodyPr lIns="0" tIns="0" rIns="0" bIns="0" anchor="ctr"/>
            <a:lstStyle/>
            <a:p>
              <a:pPr algn="ctr" eaLnBrk="0" latinLnBrk="0" hangingPunct="0">
                <a:lnSpc>
                  <a:spcPct val="90000"/>
                </a:lnSpc>
                <a:buClr>
                  <a:srgbClr val="336699"/>
                </a:buClr>
                <a:defRPr/>
              </a:pPr>
              <a:r>
                <a:rPr lang="en-US" altLang="ko-KR" sz="1400" b="1" dirty="0">
                  <a:latin typeface="Arial Narrow" pitchFamily="34" charset="0"/>
                  <a:ea typeface="HY헤드라인M" pitchFamily="18" charset="-127"/>
                </a:rPr>
                <a:t>28</a:t>
              </a:r>
              <a:r>
                <a:rPr lang="en-US" altLang="ko-KR" sz="1400" b="1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 (</a:t>
              </a:r>
              <a:r>
                <a:rPr lang="en-US" altLang="ko-KR" sz="1400" b="1" dirty="0" smtClean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27,316</a:t>
              </a:r>
              <a:r>
                <a:rPr lang="en-US" altLang="ko-KR" sz="1400" b="1" dirty="0">
                  <a:solidFill>
                    <a:srgbClr val="000000"/>
                  </a:solidFill>
                  <a:latin typeface="Arial Narrow" pitchFamily="34" charset="0"/>
                  <a:ea typeface="굴림" charset="-127"/>
                </a:rPr>
                <a:t>)</a:t>
              </a:r>
            </a:p>
          </p:txBody>
        </p:sp>
      </p:grpSp>
      <p:sp>
        <p:nvSpPr>
          <p:cNvPr id="103" name="Rectangle 18"/>
          <p:cNvSpPr>
            <a:spLocks noChangeArrowheads="1"/>
          </p:cNvSpPr>
          <p:nvPr/>
        </p:nvSpPr>
        <p:spPr bwMode="auto">
          <a:xfrm>
            <a:off x="1466976" y="5445122"/>
            <a:ext cx="3189922" cy="718944"/>
          </a:xfrm>
          <a:prstGeom prst="rect">
            <a:avLst/>
          </a:prstGeom>
          <a:solidFill>
            <a:srgbClr val="FFFFFF">
              <a:alpha val="7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sz="1800" b="0">
              <a:latin typeface="굴림" pitchFamily="50" charset="-127"/>
            </a:endParaRPr>
          </a:p>
        </p:txBody>
      </p:sp>
      <p:sp>
        <p:nvSpPr>
          <p:cNvPr id="104" name="Rectangle 437"/>
          <p:cNvSpPr>
            <a:spLocks noChangeArrowheads="1"/>
          </p:cNvSpPr>
          <p:nvPr/>
        </p:nvSpPr>
        <p:spPr bwMode="auto">
          <a:xfrm>
            <a:off x="1568366" y="5491335"/>
            <a:ext cx="3088531" cy="67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t">
              <a:lnSpc>
                <a:spcPct val="120000"/>
              </a:lnSpc>
              <a:buClr>
                <a:srgbClr val="0000FF"/>
              </a:buClr>
              <a:buFont typeface="Wingdings" pitchFamily="2" charset="2"/>
              <a:buChar char="u"/>
            </a:pPr>
            <a:r>
              <a:rPr lang="en-US" altLang="ko-KR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Plants Under Construction</a:t>
            </a:r>
          </a:p>
          <a:p>
            <a:pPr fontAlgn="t">
              <a:lnSpc>
                <a:spcPct val="120000"/>
              </a:lnSpc>
              <a:buFont typeface="Arial" pitchFamily="34" charset="0"/>
              <a:buChar char="−"/>
            </a:pPr>
            <a:r>
              <a:rPr lang="en-US" altLang="ko-KR" sz="11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 OPR1000 : 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Shin-</a:t>
            </a:r>
            <a:r>
              <a:rPr lang="en-US" altLang="ko-KR" sz="11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Wolsung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1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(#1,2)</a:t>
            </a:r>
          </a:p>
          <a:p>
            <a:pPr fontAlgn="t">
              <a:lnSpc>
                <a:spcPct val="120000"/>
              </a:lnSpc>
              <a:buFont typeface="Arial" pitchFamily="34" charset="0"/>
              <a:buChar char="−"/>
            </a:pPr>
            <a:r>
              <a:rPr lang="en-US" altLang="ko-KR" sz="11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 APR1400 : 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Shin-</a:t>
            </a:r>
            <a:r>
              <a:rPr lang="en-US" altLang="ko-KR" sz="11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Gori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1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(#3,4), 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Shin-</a:t>
            </a:r>
            <a:r>
              <a:rPr lang="en-US" altLang="ko-KR" sz="11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Hanul</a:t>
            </a:r>
            <a:r>
              <a:rPr lang="en-US" altLang="ko-KR" sz="11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sz="1100" i="1" dirty="0">
                <a:latin typeface="Arial" pitchFamily="34" charset="0"/>
                <a:cs typeface="Arial" pitchFamily="34" charset="0"/>
                <a:sym typeface="Wingdings" pitchFamily="2" charset="2"/>
              </a:rPr>
              <a:t>(#1,2)</a:t>
            </a:r>
          </a:p>
        </p:txBody>
      </p:sp>
      <p:pic>
        <p:nvPicPr>
          <p:cNvPr id="108" name="Picture 5" descr="C:\Documents and Settings\s-job01\바탕 화면\Moon Gom\PPT\KAERI국제협력팀PT090901\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1511" y="4105077"/>
            <a:ext cx="142875" cy="113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4" descr="C:\Documents and Settings\s-job01\바탕 화면\Moon Gom\PPT\KAERI국제협력팀PT090901\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43762" y="4189214"/>
            <a:ext cx="1371601" cy="1638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Picture 3" descr="C:\Documents and Settings\s-job01\바탕 화면\Moon Gom\PPT\KAERI국제협력팀PT090901\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57823" y="4316214"/>
            <a:ext cx="2317751" cy="183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" name="타원 110"/>
          <p:cNvSpPr/>
          <p:nvPr/>
        </p:nvSpPr>
        <p:spPr bwMode="auto">
          <a:xfrm>
            <a:off x="6056248" y="4667052"/>
            <a:ext cx="100013" cy="100013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sp>
        <p:nvSpPr>
          <p:cNvPr id="112" name="타원 111"/>
          <p:cNvSpPr/>
          <p:nvPr/>
        </p:nvSpPr>
        <p:spPr bwMode="auto">
          <a:xfrm>
            <a:off x="7540562" y="4092377"/>
            <a:ext cx="101600" cy="1016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sp>
        <p:nvSpPr>
          <p:cNvPr id="113" name="타원 112"/>
          <p:cNvSpPr/>
          <p:nvPr/>
        </p:nvSpPr>
        <p:spPr bwMode="auto">
          <a:xfrm>
            <a:off x="8807387" y="4446389"/>
            <a:ext cx="100013" cy="1016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sp>
        <p:nvSpPr>
          <p:cNvPr id="114" name="자유형 113"/>
          <p:cNvSpPr/>
          <p:nvPr/>
        </p:nvSpPr>
        <p:spPr bwMode="auto">
          <a:xfrm>
            <a:off x="8877237" y="4489252"/>
            <a:ext cx="331788" cy="982663"/>
          </a:xfrm>
          <a:custGeom>
            <a:avLst/>
            <a:gdLst>
              <a:gd name="connsiteX0" fmla="*/ 0 w 516732"/>
              <a:gd name="connsiteY0" fmla="*/ 0 h 607219"/>
              <a:gd name="connsiteX1" fmla="*/ 516732 w 516732"/>
              <a:gd name="connsiteY1" fmla="*/ 0 h 607219"/>
              <a:gd name="connsiteX2" fmla="*/ 516732 w 516732"/>
              <a:gd name="connsiteY2" fmla="*/ 607219 h 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732" h="607219">
                <a:moveTo>
                  <a:pt x="0" y="0"/>
                </a:moveTo>
                <a:lnTo>
                  <a:pt x="516732" y="0"/>
                </a:lnTo>
                <a:lnTo>
                  <a:pt x="516732" y="607219"/>
                </a:ln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15" name="Rectangle 54"/>
          <p:cNvSpPr>
            <a:spLocks noChangeArrowheads="1"/>
          </p:cNvSpPr>
          <p:nvPr/>
        </p:nvSpPr>
        <p:spPr bwMode="auto">
          <a:xfrm>
            <a:off x="8564500" y="5457627"/>
            <a:ext cx="8890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kumimoji="0" lang="en-US" altLang="ko-KR" sz="1600" b="1" kern="0" dirty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Nuclear</a:t>
            </a:r>
          </a:p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kumimoji="0" lang="en-US" altLang="ko-KR" sz="1200" b="1" kern="0" dirty="0" smtClean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23.5%</a:t>
            </a:r>
            <a:endParaRPr kumimoji="0" lang="en-US" altLang="ko-KR" sz="1200" b="1" kern="0" dirty="0">
              <a:solidFill>
                <a:srgbClr val="F7964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6" name="자유형 115"/>
          <p:cNvSpPr/>
          <p:nvPr/>
        </p:nvSpPr>
        <p:spPr bwMode="auto">
          <a:xfrm rot="10800000" flipV="1">
            <a:off x="5875273" y="4713089"/>
            <a:ext cx="228600" cy="938213"/>
          </a:xfrm>
          <a:custGeom>
            <a:avLst/>
            <a:gdLst>
              <a:gd name="connsiteX0" fmla="*/ 0 w 516732"/>
              <a:gd name="connsiteY0" fmla="*/ 0 h 607219"/>
              <a:gd name="connsiteX1" fmla="*/ 516732 w 516732"/>
              <a:gd name="connsiteY1" fmla="*/ 0 h 607219"/>
              <a:gd name="connsiteX2" fmla="*/ 516732 w 516732"/>
              <a:gd name="connsiteY2" fmla="*/ 607219 h 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732" h="607219">
                <a:moveTo>
                  <a:pt x="0" y="0"/>
                </a:moveTo>
                <a:lnTo>
                  <a:pt x="516732" y="0"/>
                </a:lnTo>
                <a:lnTo>
                  <a:pt x="516732" y="607219"/>
                </a:ln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17" name="Rectangle 50"/>
          <p:cNvSpPr>
            <a:spLocks noChangeArrowheads="1"/>
          </p:cNvSpPr>
          <p:nvPr/>
        </p:nvSpPr>
        <p:spPr bwMode="auto">
          <a:xfrm>
            <a:off x="5608573" y="5643365"/>
            <a:ext cx="9334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defRPr/>
            </a:pPr>
            <a:r>
              <a:rPr kumimoji="0" lang="en-US" altLang="ko-KR" sz="1400" b="1" kern="0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Fossil Fuel</a:t>
            </a:r>
          </a:p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defRPr/>
            </a:pPr>
            <a:r>
              <a:rPr kumimoji="0" lang="en-US" altLang="ko-KR" sz="1200" b="1" kern="0" dirty="0" smtClean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60.1%</a:t>
            </a:r>
            <a:endParaRPr kumimoji="0" lang="en-US" altLang="ko-KR" sz="1200" b="1" kern="0" dirty="0">
              <a:solidFill>
                <a:srgbClr val="9BBB5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8" name="자유형 117"/>
          <p:cNvSpPr/>
          <p:nvPr/>
        </p:nvSpPr>
        <p:spPr bwMode="auto">
          <a:xfrm rot="10800000" flipH="1" flipV="1">
            <a:off x="6703949" y="4141589"/>
            <a:ext cx="863600" cy="46038"/>
          </a:xfrm>
          <a:custGeom>
            <a:avLst/>
            <a:gdLst>
              <a:gd name="connsiteX0" fmla="*/ 0 w 516732"/>
              <a:gd name="connsiteY0" fmla="*/ 0 h 607219"/>
              <a:gd name="connsiteX1" fmla="*/ 516732 w 516732"/>
              <a:gd name="connsiteY1" fmla="*/ 0 h 607219"/>
              <a:gd name="connsiteX2" fmla="*/ 516732 w 516732"/>
              <a:gd name="connsiteY2" fmla="*/ 607219 h 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732" h="607219">
                <a:moveTo>
                  <a:pt x="0" y="0"/>
                </a:moveTo>
                <a:lnTo>
                  <a:pt x="516732" y="0"/>
                </a:lnTo>
                <a:lnTo>
                  <a:pt x="516732" y="607219"/>
                </a:ln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19" name="Rectangle 52"/>
          <p:cNvSpPr>
            <a:spLocks noChangeArrowheads="1"/>
          </p:cNvSpPr>
          <p:nvPr/>
        </p:nvSpPr>
        <p:spPr bwMode="auto">
          <a:xfrm>
            <a:off x="5385048" y="4005064"/>
            <a:ext cx="1312551" cy="520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defRPr/>
            </a:pPr>
            <a:r>
              <a:rPr kumimoji="0" lang="en-US" altLang="ko-KR" sz="1400" b="1" kern="0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Hydro &amp; others</a:t>
            </a:r>
            <a:endParaRPr kumimoji="0" lang="en-US" altLang="ko-KR" sz="1400" b="1" kern="0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fontAlgn="auto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defRPr/>
            </a:pPr>
            <a:r>
              <a:rPr kumimoji="0" lang="en-US" altLang="ko-KR" sz="1200" b="1" kern="0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16.4%</a:t>
            </a:r>
            <a:endParaRPr kumimoji="0" lang="en-US" altLang="ko-KR" sz="1200" b="1" kern="0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5" name="Text Box 40"/>
          <p:cNvSpPr txBox="1">
            <a:spLocks noChangeArrowheads="1"/>
          </p:cNvSpPr>
          <p:nvPr/>
        </p:nvSpPr>
        <p:spPr bwMode="auto">
          <a:xfrm>
            <a:off x="6677720" y="6242613"/>
            <a:ext cx="185925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latinLnBrk="0" hangingPunct="0"/>
            <a:r>
              <a:rPr kumimoji="0"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As of 2015 (MOTIE</a:t>
            </a:r>
            <a:r>
              <a:rPr kumimoji="0" lang="en-US" altLang="ko-KR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굴림" charset="-127"/>
              </a:rPr>
              <a:t>)</a:t>
            </a:r>
            <a:endParaRPr kumimoji="0" lang="en-US" altLang="ko-KR" sz="14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26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Spent Nuclear Fuel in Korea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796030" y="1310513"/>
            <a:ext cx="8824726" cy="390295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indent="92075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700 ton/</a:t>
            </a:r>
            <a:r>
              <a:rPr lang="en-US" altLang="ko-KR" sz="2000" b="1" spc="-150" dirty="0" err="1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yr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from 23 NPPs in Korea   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 ~ 14,000 ton stored (75% saturated)</a:t>
            </a:r>
            <a:endParaRPr lang="ko-KR" altLang="en-US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397002" y="1321274"/>
            <a:ext cx="451542" cy="451542"/>
            <a:chOff x="5563840" y="3098800"/>
            <a:chExt cx="1015504" cy="1015504"/>
          </a:xfrm>
        </p:grpSpPr>
        <p:pic>
          <p:nvPicPr>
            <p:cNvPr id="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773" y="2852936"/>
            <a:ext cx="8443504" cy="312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직사각형 3"/>
          <p:cNvSpPr/>
          <p:nvPr/>
        </p:nvSpPr>
        <p:spPr>
          <a:xfrm>
            <a:off x="2576736" y="3406091"/>
            <a:ext cx="1044924" cy="406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75%</a:t>
            </a:r>
          </a:p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saturated</a:t>
            </a:r>
            <a:endParaRPr lang="ko-KR" altLang="en-US" sz="14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593315" y="3711057"/>
            <a:ext cx="1044924" cy="406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65%</a:t>
            </a:r>
          </a:p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saturated</a:t>
            </a:r>
            <a:endParaRPr lang="ko-KR" altLang="en-US" sz="14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844180" y="3927081"/>
            <a:ext cx="1044924" cy="406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62%</a:t>
            </a:r>
          </a:p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saturated</a:t>
            </a:r>
            <a:endParaRPr lang="ko-KR" altLang="en-US" sz="14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249144" y="4079481"/>
            <a:ext cx="1044924" cy="406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77%</a:t>
            </a:r>
          </a:p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saturated</a:t>
            </a:r>
            <a:endParaRPr lang="ko-KR" altLang="en-US" sz="14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7220444" y="4503145"/>
            <a:ext cx="1044924" cy="406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12%</a:t>
            </a:r>
          </a:p>
          <a:p>
            <a:pPr>
              <a:lnSpc>
                <a:spcPts val="1400"/>
              </a:lnSpc>
            </a:pPr>
            <a:r>
              <a:rPr lang="en-US" altLang="ko-KR" sz="14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saturated</a:t>
            </a:r>
            <a:endParaRPr lang="ko-KR" altLang="en-US" sz="14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3240" y="3377880"/>
            <a:ext cx="829714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>
                    <a:lumMod val="50000"/>
                  </a:schemeClr>
                </a:solidFill>
              </a:rPr>
              <a:t>Stored(t)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13240" y="3650083"/>
            <a:ext cx="969946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>
                    <a:lumMod val="50000"/>
                  </a:schemeClr>
                </a:solidFill>
              </a:rPr>
              <a:t>Capacity(t)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58904" y="2976610"/>
            <a:ext cx="4210320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>
                    <a:lumMod val="50000"/>
                  </a:schemeClr>
                </a:solidFill>
              </a:rPr>
              <a:t>Storing Status of Spent Nuclear Fuel (as of Dec., 2013)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32588" y="5646807"/>
            <a:ext cx="826316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err="1" smtClean="0">
                <a:solidFill>
                  <a:srgbClr val="FFFFFF"/>
                </a:solidFill>
              </a:rPr>
              <a:t>Wolsong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0108" y="5643937"/>
            <a:ext cx="676788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err="1" smtClean="0">
                <a:solidFill>
                  <a:srgbClr val="FFFFFF"/>
                </a:solidFill>
              </a:rPr>
              <a:t>Hanbit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9389" y="5646806"/>
            <a:ext cx="614271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err="1" smtClean="0">
                <a:solidFill>
                  <a:srgbClr val="FFFFFF"/>
                </a:solidFill>
              </a:rPr>
              <a:t>Hanul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33120" y="5643937"/>
            <a:ext cx="479940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Kori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53200" y="5646805"/>
            <a:ext cx="1174552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FFFF"/>
                </a:solidFill>
              </a:rPr>
              <a:t>Shin-</a:t>
            </a:r>
            <a:r>
              <a:rPr lang="en-US" altLang="ko-KR" sz="1200" b="1" dirty="0" err="1" smtClean="0">
                <a:solidFill>
                  <a:srgbClr val="FFFFFF"/>
                </a:solidFill>
              </a:rPr>
              <a:t>wolsong</a:t>
            </a:r>
            <a:endParaRPr lang="ko-KR" altLang="en-US" sz="1200" b="1" dirty="0">
              <a:solidFill>
                <a:srgbClr val="FFFFFF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808794" y="1814569"/>
            <a:ext cx="8824726" cy="390295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indent="92075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Saturation : Habit(2024), </a:t>
            </a:r>
            <a:r>
              <a:rPr lang="en-US" altLang="ko-KR" sz="2000" b="1" spc="-150" dirty="0" err="1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Wolsong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(20125), </a:t>
            </a:r>
            <a:r>
              <a:rPr lang="en-US" altLang="ko-KR" sz="2000" b="1" spc="-150" dirty="0" err="1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Hanul</a:t>
            </a: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(2026), Kori(2028) </a:t>
            </a:r>
            <a:endParaRPr lang="ko-KR" altLang="en-US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409766" y="1825330"/>
            <a:ext cx="451542" cy="451542"/>
            <a:chOff x="5563840" y="3098800"/>
            <a:chExt cx="1015504" cy="1015504"/>
          </a:xfrm>
        </p:grpSpPr>
        <p:pic>
          <p:nvPicPr>
            <p:cNvPr id="36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직사각형 10"/>
          <p:cNvSpPr/>
          <p:nvPr/>
        </p:nvSpPr>
        <p:spPr>
          <a:xfrm>
            <a:off x="2083560" y="2231865"/>
            <a:ext cx="2869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 </a:t>
            </a:r>
            <a:r>
              <a:rPr lang="en-US" altLang="ko-KR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Additional storing facility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1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LWR Spent Fuel Issue in Korea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6"/>
            <a:ext cx="9433047" cy="5227624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796030" y="1124744"/>
            <a:ext cx="8824726" cy="1005848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 spent fuel problem is an urgent issue in Korean nuclear industry.  Korean government launched PECOS(Public Engagement Commission on Spent nuclear fuels) in 2014.  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397002" y="1177258"/>
            <a:ext cx="451542" cy="451542"/>
            <a:chOff x="5563840" y="3098800"/>
            <a:chExt cx="1015504" cy="1015504"/>
          </a:xfrm>
        </p:grpSpPr>
        <p:pic>
          <p:nvPicPr>
            <p:cNvPr id="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1" name="다이어그램 10"/>
          <p:cNvGraphicFramePr/>
          <p:nvPr>
            <p:extLst>
              <p:ext uri="{D42A27DB-BD31-4B8C-83A1-F6EECF244321}">
                <p14:modId xmlns:p14="http://schemas.microsoft.com/office/powerpoint/2010/main" val="2378629029"/>
              </p:ext>
            </p:extLst>
          </p:nvPr>
        </p:nvGraphicFramePr>
        <p:xfrm>
          <a:off x="2120491" y="2395414"/>
          <a:ext cx="5976664" cy="2935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모서리가 둥근 직사각형 13"/>
          <p:cNvSpPr/>
          <p:nvPr/>
        </p:nvSpPr>
        <p:spPr>
          <a:xfrm>
            <a:off x="1004367" y="5589240"/>
            <a:ext cx="8208912" cy="648072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Korean spent fuel policy is “</a:t>
            </a:r>
            <a:r>
              <a:rPr lang="en-US" altLang="ko-KR" b="1" dirty="0" smtClean="0">
                <a:solidFill>
                  <a:srgbClr val="FF0000"/>
                </a:solidFill>
              </a:rPr>
              <a:t>wait and see</a:t>
            </a:r>
            <a:r>
              <a:rPr lang="en-US" altLang="ko-KR" dirty="0" smtClean="0"/>
              <a:t>” and will be decided based on the results of option studies.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72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Advantages of SFR + Pyro for SNF Management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72480" y="1081698"/>
            <a:ext cx="9433047" cy="5227625"/>
            <a:chOff x="521521" y="900359"/>
            <a:chExt cx="8400165" cy="40763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521521" y="900362"/>
              <a:ext cx="8400165" cy="40763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25CAE"/>
                </a:gs>
                <a:gs pos="99000">
                  <a:srgbClr val="11264F"/>
                </a:gs>
              </a:gsLst>
              <a:lin ang="13500000" scaled="1"/>
              <a:tileRect/>
            </a:gradFill>
            <a:ln w="28575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indent="-342900" algn="ctr">
                <a:spcBef>
                  <a:spcPct val="0"/>
                </a:spcBef>
                <a:buClr>
                  <a:srgbClr val="0000FF"/>
                </a:buClr>
              </a:pPr>
              <a:endParaRPr lang="ko-KR" altLang="en-US" sz="1600" spc="-15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762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4"/>
            <p:cNvSpPr/>
            <p:nvPr/>
          </p:nvSpPr>
          <p:spPr>
            <a:xfrm>
              <a:off x="521521" y="900359"/>
              <a:ext cx="7854822" cy="152377"/>
            </a:xfrm>
            <a:custGeom>
              <a:avLst/>
              <a:gdLst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9123956 w 9144000"/>
                <a:gd name="connsiteY2" fmla="*/ 106153 h 439825"/>
                <a:gd name="connsiteX3" fmla="*/ 7072496 w 9144000"/>
                <a:gd name="connsiteY3" fmla="*/ 0 h 439825"/>
                <a:gd name="connsiteX4" fmla="*/ 0 w 9144000"/>
                <a:gd name="connsiteY4" fmla="*/ 0 h 439825"/>
                <a:gd name="connsiteX5" fmla="*/ 4316814 w 9144000"/>
                <a:gd name="connsiteY5" fmla="*/ 0 h 439825"/>
                <a:gd name="connsiteX6" fmla="*/ 0 w 9144000"/>
                <a:gd name="connsiteY6" fmla="*/ 439825 h 439825"/>
                <a:gd name="connsiteX7" fmla="*/ 0 w 9144000"/>
                <a:gd name="connsiteY7" fmla="*/ 0 h 439825"/>
                <a:gd name="connsiteX0" fmla="*/ 7072496 w 9144000"/>
                <a:gd name="connsiteY0" fmla="*/ 0 h 439825"/>
                <a:gd name="connsiteX1" fmla="*/ 9144000 w 9144000"/>
                <a:gd name="connsiteY1" fmla="*/ 0 h 439825"/>
                <a:gd name="connsiteX2" fmla="*/ 7072496 w 9144000"/>
                <a:gd name="connsiteY2" fmla="*/ 0 h 439825"/>
                <a:gd name="connsiteX3" fmla="*/ 0 w 9144000"/>
                <a:gd name="connsiteY3" fmla="*/ 0 h 439825"/>
                <a:gd name="connsiteX4" fmla="*/ 4316814 w 9144000"/>
                <a:gd name="connsiteY4" fmla="*/ 0 h 439825"/>
                <a:gd name="connsiteX5" fmla="*/ 0 w 9144000"/>
                <a:gd name="connsiteY5" fmla="*/ 439825 h 439825"/>
                <a:gd name="connsiteX6" fmla="*/ 0 w 9144000"/>
                <a:gd name="connsiteY6" fmla="*/ 0 h 439825"/>
                <a:gd name="connsiteX0" fmla="*/ 0 w 4316814"/>
                <a:gd name="connsiteY0" fmla="*/ 0 h 439825"/>
                <a:gd name="connsiteX1" fmla="*/ 4316814 w 4316814"/>
                <a:gd name="connsiteY1" fmla="*/ 0 h 439825"/>
                <a:gd name="connsiteX2" fmla="*/ 0 w 4316814"/>
                <a:gd name="connsiteY2" fmla="*/ 439825 h 439825"/>
                <a:gd name="connsiteX3" fmla="*/ 0 w 4316814"/>
                <a:gd name="connsiteY3" fmla="*/ 0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6814" h="439825">
                  <a:moveTo>
                    <a:pt x="0" y="0"/>
                  </a:moveTo>
                  <a:lnTo>
                    <a:pt x="4316814" y="0"/>
                  </a:lnTo>
                  <a:cubicBezTo>
                    <a:pt x="2329234" y="52987"/>
                    <a:pt x="714094" y="220262"/>
                    <a:pt x="0" y="43982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33CAFF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맑은 고딕" panose="020B0503020000020004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848544" y="1196752"/>
            <a:ext cx="8712968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Dramatic advantages  in terms of managing time, waste amounts and disposal area</a:t>
            </a:r>
            <a:endParaRPr lang="ko-KR" altLang="en-US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49516" y="1207513"/>
            <a:ext cx="451542" cy="451542"/>
            <a:chOff x="5563840" y="3098800"/>
            <a:chExt cx="1015504" cy="1015504"/>
          </a:xfrm>
        </p:grpSpPr>
        <p:pic>
          <p:nvPicPr>
            <p:cNvPr id="9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그룹 20"/>
          <p:cNvGrpSpPr/>
          <p:nvPr/>
        </p:nvGrpSpPr>
        <p:grpSpPr>
          <a:xfrm>
            <a:off x="578482" y="2317591"/>
            <a:ext cx="5072977" cy="3724998"/>
            <a:chOff x="565417" y="2672730"/>
            <a:chExt cx="5072977" cy="372499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682170" y="3132828"/>
              <a:ext cx="2674070" cy="2674070"/>
            </a:xfrm>
            <a:custGeom>
              <a:avLst/>
              <a:gdLst>
                <a:gd name="T0" fmla="*/ 2901 w 3398"/>
                <a:gd name="T1" fmla="*/ 497 h 3398"/>
                <a:gd name="T2" fmla="*/ 1700 w 3398"/>
                <a:gd name="T3" fmla="*/ 0 h 3398"/>
                <a:gd name="T4" fmla="*/ 499 w 3398"/>
                <a:gd name="T5" fmla="*/ 497 h 3398"/>
                <a:gd name="T6" fmla="*/ 0 w 3398"/>
                <a:gd name="T7" fmla="*/ 1698 h 3398"/>
                <a:gd name="T8" fmla="*/ 499 w 3398"/>
                <a:gd name="T9" fmla="*/ 2899 h 3398"/>
                <a:gd name="T10" fmla="*/ 1700 w 3398"/>
                <a:gd name="T11" fmla="*/ 3398 h 3398"/>
                <a:gd name="T12" fmla="*/ 2901 w 3398"/>
                <a:gd name="T13" fmla="*/ 2899 h 3398"/>
                <a:gd name="T14" fmla="*/ 3398 w 3398"/>
                <a:gd name="T15" fmla="*/ 1698 h 3398"/>
                <a:gd name="T16" fmla="*/ 2901 w 3398"/>
                <a:gd name="T17" fmla="*/ 497 h 3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8" h="3398">
                  <a:moveTo>
                    <a:pt x="2901" y="497"/>
                  </a:moveTo>
                  <a:lnTo>
                    <a:pt x="1700" y="0"/>
                  </a:lnTo>
                  <a:lnTo>
                    <a:pt x="499" y="497"/>
                  </a:lnTo>
                  <a:lnTo>
                    <a:pt x="0" y="1698"/>
                  </a:lnTo>
                  <a:lnTo>
                    <a:pt x="499" y="2899"/>
                  </a:lnTo>
                  <a:lnTo>
                    <a:pt x="1700" y="3398"/>
                  </a:lnTo>
                  <a:lnTo>
                    <a:pt x="2901" y="2899"/>
                  </a:lnTo>
                  <a:lnTo>
                    <a:pt x="3398" y="1698"/>
                  </a:lnTo>
                  <a:lnTo>
                    <a:pt x="2901" y="497"/>
                  </a:lnTo>
                  <a:close/>
                </a:path>
              </a:pathLst>
            </a:custGeom>
            <a:solidFill>
              <a:srgbClr val="97E4FF">
                <a:alpha val="79000"/>
              </a:srgbClr>
            </a:solidFill>
            <a:ln w="22225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38100" sx="102000" sy="102000" algn="ctr" rotWithShape="0">
                <a:prstClr val="black">
                  <a:alpha val="2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Line 11"/>
            <p:cNvSpPr>
              <a:spLocks noChangeShapeType="1"/>
            </p:cNvSpPr>
            <p:nvPr/>
          </p:nvSpPr>
          <p:spPr bwMode="auto">
            <a:xfrm>
              <a:off x="3991093" y="5441751"/>
              <a:ext cx="119617" cy="11804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Line 12"/>
            <p:cNvSpPr>
              <a:spLocks noChangeShapeType="1"/>
            </p:cNvSpPr>
            <p:nvPr/>
          </p:nvSpPr>
          <p:spPr bwMode="auto">
            <a:xfrm>
              <a:off x="3019992" y="2926646"/>
              <a:ext cx="0" cy="16840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>
              <a:off x="3019992" y="5844672"/>
              <a:ext cx="0" cy="16683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1929274" y="3378358"/>
              <a:ext cx="118043" cy="1196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1477562" y="4469076"/>
              <a:ext cx="1668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Line 16"/>
            <p:cNvSpPr>
              <a:spLocks noChangeShapeType="1"/>
            </p:cNvSpPr>
            <p:nvPr/>
          </p:nvSpPr>
          <p:spPr bwMode="auto">
            <a:xfrm>
              <a:off x="4394014" y="4469076"/>
              <a:ext cx="168408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 flipV="1">
              <a:off x="1929274" y="5441751"/>
              <a:ext cx="118043" cy="11804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 flipV="1">
              <a:off x="3991093" y="3378358"/>
              <a:ext cx="119617" cy="1196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2074073" y="3132828"/>
              <a:ext cx="1828881" cy="2488349"/>
            </a:xfrm>
            <a:custGeom>
              <a:avLst/>
              <a:gdLst>
                <a:gd name="T0" fmla="*/ 2323 w 2323"/>
                <a:gd name="T1" fmla="*/ 576 h 3163"/>
                <a:gd name="T2" fmla="*/ 1201 w 2323"/>
                <a:gd name="T3" fmla="*/ 0 h 3163"/>
                <a:gd name="T4" fmla="*/ 0 w 2323"/>
                <a:gd name="T5" fmla="*/ 497 h 3163"/>
                <a:gd name="T6" fmla="*/ 64 w 2323"/>
                <a:gd name="T7" fmla="*/ 1698 h 3163"/>
                <a:gd name="T8" fmla="*/ 519 w 2323"/>
                <a:gd name="T9" fmla="*/ 2380 h 3163"/>
                <a:gd name="T10" fmla="*/ 1201 w 2323"/>
                <a:gd name="T11" fmla="*/ 3163 h 3163"/>
                <a:gd name="T12" fmla="*/ 1410 w 2323"/>
                <a:gd name="T13" fmla="*/ 1909 h 3163"/>
                <a:gd name="T14" fmla="*/ 1986 w 2323"/>
                <a:gd name="T15" fmla="*/ 1698 h 3163"/>
                <a:gd name="T16" fmla="*/ 2323 w 2323"/>
                <a:gd name="T17" fmla="*/ 576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3" h="3163">
                  <a:moveTo>
                    <a:pt x="2323" y="576"/>
                  </a:moveTo>
                  <a:lnTo>
                    <a:pt x="1201" y="0"/>
                  </a:lnTo>
                  <a:lnTo>
                    <a:pt x="0" y="497"/>
                  </a:lnTo>
                  <a:lnTo>
                    <a:pt x="64" y="1698"/>
                  </a:lnTo>
                  <a:lnTo>
                    <a:pt x="519" y="2380"/>
                  </a:lnTo>
                  <a:lnTo>
                    <a:pt x="1201" y="3163"/>
                  </a:lnTo>
                  <a:lnTo>
                    <a:pt x="1410" y="1909"/>
                  </a:lnTo>
                  <a:lnTo>
                    <a:pt x="1986" y="1698"/>
                  </a:lnTo>
                  <a:lnTo>
                    <a:pt x="2323" y="576"/>
                  </a:lnTo>
                  <a:close/>
                </a:path>
              </a:pathLst>
            </a:custGeom>
            <a:solidFill>
              <a:srgbClr val="A4D76B">
                <a:alpha val="68000"/>
              </a:srgbClr>
            </a:solidFill>
            <a:ln w="22225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381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2105551" y="3132828"/>
              <a:ext cx="1559743" cy="2488349"/>
            </a:xfrm>
            <a:custGeom>
              <a:avLst/>
              <a:gdLst>
                <a:gd name="T0" fmla="*/ 1789 w 1981"/>
                <a:gd name="T1" fmla="*/ 1071 h 3163"/>
                <a:gd name="T2" fmla="*/ 1162 w 1981"/>
                <a:gd name="T3" fmla="*/ 0 h 3163"/>
                <a:gd name="T4" fmla="*/ 0 w 1981"/>
                <a:gd name="T5" fmla="*/ 536 h 3163"/>
                <a:gd name="T6" fmla="*/ 311 w 1981"/>
                <a:gd name="T7" fmla="*/ 1698 h 3163"/>
                <a:gd name="T8" fmla="*/ 480 w 1981"/>
                <a:gd name="T9" fmla="*/ 2380 h 3163"/>
                <a:gd name="T10" fmla="*/ 1162 w 1981"/>
                <a:gd name="T11" fmla="*/ 3163 h 3163"/>
                <a:gd name="T12" fmla="*/ 1454 w 1981"/>
                <a:gd name="T13" fmla="*/ 1992 h 3163"/>
                <a:gd name="T14" fmla="*/ 1981 w 1981"/>
                <a:gd name="T15" fmla="*/ 1698 h 3163"/>
                <a:gd name="T16" fmla="*/ 1789 w 1981"/>
                <a:gd name="T17" fmla="*/ 1071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1" h="3163">
                  <a:moveTo>
                    <a:pt x="1789" y="1071"/>
                  </a:moveTo>
                  <a:lnTo>
                    <a:pt x="1162" y="0"/>
                  </a:lnTo>
                  <a:lnTo>
                    <a:pt x="0" y="536"/>
                  </a:lnTo>
                  <a:lnTo>
                    <a:pt x="311" y="1698"/>
                  </a:lnTo>
                  <a:lnTo>
                    <a:pt x="480" y="2380"/>
                  </a:lnTo>
                  <a:lnTo>
                    <a:pt x="1162" y="3163"/>
                  </a:lnTo>
                  <a:lnTo>
                    <a:pt x="1454" y="1992"/>
                  </a:lnTo>
                  <a:lnTo>
                    <a:pt x="1981" y="1698"/>
                  </a:lnTo>
                  <a:lnTo>
                    <a:pt x="1789" y="1071"/>
                  </a:lnTo>
                  <a:close/>
                </a:path>
              </a:pathLst>
            </a:custGeom>
            <a:solidFill>
              <a:srgbClr val="CA74F0">
                <a:alpha val="51000"/>
              </a:srgbClr>
            </a:solidFill>
            <a:ln w="22225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38100" sx="102000" sy="102000" algn="ctr" rotWithShape="0">
                <a:prstClr val="black">
                  <a:alpha val="3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FFFFFF"/>
                </a:solidFill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1675874" y="3126532"/>
              <a:ext cx="2686661" cy="2686661"/>
              <a:chOff x="1761652" y="3012536"/>
              <a:chExt cx="2686661" cy="2686661"/>
            </a:xfrm>
          </p:grpSpPr>
          <p:grpSp>
            <p:nvGrpSpPr>
              <p:cNvPr id="48" name="그룹 47"/>
              <p:cNvGrpSpPr/>
              <p:nvPr/>
            </p:nvGrpSpPr>
            <p:grpSpPr>
              <a:xfrm>
                <a:off x="1761652" y="3012536"/>
                <a:ext cx="2686661" cy="2686661"/>
                <a:chOff x="1761652" y="3012536"/>
                <a:chExt cx="2686661" cy="2686661"/>
              </a:xfrm>
            </p:grpSpPr>
            <p:sp>
              <p:nvSpPr>
                <p:cNvPr id="52" name="Line 7"/>
                <p:cNvSpPr>
                  <a:spLocks noChangeShapeType="1"/>
                </p:cNvSpPr>
                <p:nvPr/>
              </p:nvSpPr>
              <p:spPr bwMode="auto">
                <a:xfrm>
                  <a:off x="3105770" y="3012536"/>
                  <a:ext cx="0" cy="2686661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" name="Line 8"/>
                <p:cNvSpPr>
                  <a:spLocks noChangeShapeType="1"/>
                </p:cNvSpPr>
                <p:nvPr/>
              </p:nvSpPr>
              <p:spPr bwMode="auto">
                <a:xfrm>
                  <a:off x="2156703" y="3406013"/>
                  <a:ext cx="1898133" cy="1898133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" name="Line 9"/>
                <p:cNvSpPr>
                  <a:spLocks noChangeShapeType="1"/>
                </p:cNvSpPr>
                <p:nvPr/>
              </p:nvSpPr>
              <p:spPr bwMode="auto">
                <a:xfrm>
                  <a:off x="1761652" y="4355080"/>
                  <a:ext cx="2686661" cy="0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2156703" y="3406013"/>
                  <a:ext cx="1898133" cy="1898133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9" name="그룹 48"/>
              <p:cNvGrpSpPr/>
              <p:nvPr/>
            </p:nvGrpSpPr>
            <p:grpSpPr>
              <a:xfrm>
                <a:off x="2218086" y="3468970"/>
                <a:ext cx="1773795" cy="1773795"/>
                <a:chOff x="2218086" y="3468970"/>
                <a:chExt cx="1773795" cy="1773795"/>
              </a:xfrm>
            </p:grpSpPr>
            <p:sp>
              <p:nvSpPr>
                <p:cNvPr id="50" name="Freeform 21"/>
                <p:cNvSpPr>
                  <a:spLocks/>
                </p:cNvSpPr>
                <p:nvPr/>
              </p:nvSpPr>
              <p:spPr bwMode="auto">
                <a:xfrm>
                  <a:off x="2218086" y="3468970"/>
                  <a:ext cx="1773795" cy="1773795"/>
                </a:xfrm>
                <a:custGeom>
                  <a:avLst/>
                  <a:gdLst>
                    <a:gd name="T0" fmla="*/ 1924 w 2254"/>
                    <a:gd name="T1" fmla="*/ 330 h 2254"/>
                    <a:gd name="T2" fmla="*/ 1128 w 2254"/>
                    <a:gd name="T3" fmla="*/ 0 h 2254"/>
                    <a:gd name="T4" fmla="*/ 332 w 2254"/>
                    <a:gd name="T5" fmla="*/ 330 h 2254"/>
                    <a:gd name="T6" fmla="*/ 0 w 2254"/>
                    <a:gd name="T7" fmla="*/ 1126 h 2254"/>
                    <a:gd name="T8" fmla="*/ 332 w 2254"/>
                    <a:gd name="T9" fmla="*/ 1922 h 2254"/>
                    <a:gd name="T10" fmla="*/ 1128 w 2254"/>
                    <a:gd name="T11" fmla="*/ 2254 h 2254"/>
                    <a:gd name="T12" fmla="*/ 1924 w 2254"/>
                    <a:gd name="T13" fmla="*/ 1922 h 2254"/>
                    <a:gd name="T14" fmla="*/ 2254 w 2254"/>
                    <a:gd name="T15" fmla="*/ 1126 h 2254"/>
                    <a:gd name="T16" fmla="*/ 1924 w 2254"/>
                    <a:gd name="T17" fmla="*/ 330 h 2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54" h="2254">
                      <a:moveTo>
                        <a:pt x="1924" y="330"/>
                      </a:moveTo>
                      <a:lnTo>
                        <a:pt x="1128" y="0"/>
                      </a:lnTo>
                      <a:lnTo>
                        <a:pt x="332" y="330"/>
                      </a:lnTo>
                      <a:lnTo>
                        <a:pt x="0" y="1126"/>
                      </a:lnTo>
                      <a:lnTo>
                        <a:pt x="332" y="1922"/>
                      </a:lnTo>
                      <a:lnTo>
                        <a:pt x="1128" y="2254"/>
                      </a:lnTo>
                      <a:lnTo>
                        <a:pt x="1924" y="1922"/>
                      </a:lnTo>
                      <a:lnTo>
                        <a:pt x="2254" y="1126"/>
                      </a:lnTo>
                      <a:lnTo>
                        <a:pt x="1924" y="33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" name="Freeform 22"/>
                <p:cNvSpPr>
                  <a:spLocks/>
                </p:cNvSpPr>
                <p:nvPr/>
              </p:nvSpPr>
              <p:spPr bwMode="auto">
                <a:xfrm>
                  <a:off x="2657206" y="3908090"/>
                  <a:ext cx="895554" cy="895554"/>
                </a:xfrm>
                <a:custGeom>
                  <a:avLst/>
                  <a:gdLst>
                    <a:gd name="T0" fmla="*/ 973 w 1139"/>
                    <a:gd name="T1" fmla="*/ 166 h 1139"/>
                    <a:gd name="T2" fmla="*/ 570 w 1139"/>
                    <a:gd name="T3" fmla="*/ 0 h 1139"/>
                    <a:gd name="T4" fmla="*/ 167 w 1139"/>
                    <a:gd name="T5" fmla="*/ 166 h 1139"/>
                    <a:gd name="T6" fmla="*/ 0 w 1139"/>
                    <a:gd name="T7" fmla="*/ 569 h 1139"/>
                    <a:gd name="T8" fmla="*/ 167 w 1139"/>
                    <a:gd name="T9" fmla="*/ 972 h 1139"/>
                    <a:gd name="T10" fmla="*/ 570 w 1139"/>
                    <a:gd name="T11" fmla="*/ 1139 h 1139"/>
                    <a:gd name="T12" fmla="*/ 973 w 1139"/>
                    <a:gd name="T13" fmla="*/ 972 h 1139"/>
                    <a:gd name="T14" fmla="*/ 1139 w 1139"/>
                    <a:gd name="T15" fmla="*/ 569 h 1139"/>
                    <a:gd name="T16" fmla="*/ 973 w 1139"/>
                    <a:gd name="T17" fmla="*/ 166 h 1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9" h="1139">
                      <a:moveTo>
                        <a:pt x="973" y="166"/>
                      </a:moveTo>
                      <a:lnTo>
                        <a:pt x="570" y="0"/>
                      </a:lnTo>
                      <a:lnTo>
                        <a:pt x="167" y="166"/>
                      </a:lnTo>
                      <a:lnTo>
                        <a:pt x="0" y="569"/>
                      </a:lnTo>
                      <a:lnTo>
                        <a:pt x="167" y="972"/>
                      </a:lnTo>
                      <a:lnTo>
                        <a:pt x="570" y="1139"/>
                      </a:lnTo>
                      <a:lnTo>
                        <a:pt x="973" y="972"/>
                      </a:lnTo>
                      <a:lnTo>
                        <a:pt x="1139" y="569"/>
                      </a:lnTo>
                      <a:lnTo>
                        <a:pt x="973" y="166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4" name="그룹 33"/>
            <p:cNvGrpSpPr/>
            <p:nvPr/>
          </p:nvGrpSpPr>
          <p:grpSpPr>
            <a:xfrm>
              <a:off x="565417" y="2672730"/>
              <a:ext cx="5072977" cy="3724998"/>
              <a:chOff x="651195" y="2558734"/>
              <a:chExt cx="5072977" cy="3724998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2394838" y="2558734"/>
                <a:ext cx="1421864" cy="246221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ko-KR" sz="1000" b="1" spc="-40" dirty="0">
                    <a:solidFill>
                      <a:srgbClr val="FFFFFF"/>
                    </a:solidFill>
                  </a:rPr>
                  <a:t>Total Generation Cost</a:t>
                </a:r>
                <a:endParaRPr lang="ko-KR" altLang="en-US" sz="1000" b="1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993913" y="3123525"/>
                <a:ext cx="1039067" cy="246221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Fuel Cycle Cost</a:t>
                </a:r>
                <a:endParaRPr lang="ko-KR" altLang="en-US" sz="1000" b="1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51195" y="4217359"/>
                <a:ext cx="942887" cy="400110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HLW Volume</a:t>
                </a:r>
              </a:p>
              <a:p>
                <a:pPr algn="r"/>
                <a:r>
                  <a:rPr lang="en-US" altLang="ko-KR" sz="1000" spc="-40" dirty="0" smtClean="0">
                    <a:solidFill>
                      <a:srgbClr val="FFFFFF"/>
                    </a:solidFill>
                  </a:rPr>
                  <a:t>(+ Spent Fuel)</a:t>
                </a:r>
                <a:endParaRPr lang="ko-KR" altLang="en-US" sz="1000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180273" y="5315703"/>
                <a:ext cx="864659" cy="400110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Decay Heat</a:t>
                </a:r>
              </a:p>
              <a:p>
                <a:pPr algn="r"/>
                <a:r>
                  <a:rPr lang="en-US" altLang="ko-KR" sz="1000" spc="-40" dirty="0" smtClean="0">
                    <a:solidFill>
                      <a:srgbClr val="FFFFFF"/>
                    </a:solidFill>
                  </a:rPr>
                  <a:t>(after 200 y)</a:t>
                </a:r>
                <a:endParaRPr lang="ko-KR" altLang="en-US" sz="1000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693318" y="5883622"/>
                <a:ext cx="824906" cy="400110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Activity</a:t>
                </a:r>
              </a:p>
              <a:p>
                <a:pPr algn="ctr"/>
                <a:r>
                  <a:rPr lang="en-US" altLang="ko-KR" sz="1000" spc="-40" dirty="0" smtClean="0">
                    <a:solidFill>
                      <a:srgbClr val="FFFFFF"/>
                    </a:solidFill>
                  </a:rPr>
                  <a:t>(after 200 y)</a:t>
                </a:r>
                <a:endParaRPr lang="ko-KR" altLang="en-US" sz="1000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163023" y="3129501"/>
                <a:ext cx="1475404" cy="246221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Uranium Consumption</a:t>
                </a:r>
                <a:endParaRPr lang="ko-KR" altLang="en-US" sz="1000" b="1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167593" y="5314808"/>
                <a:ext cx="704680" cy="246221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TRU Loss</a:t>
                </a:r>
                <a:endParaRPr lang="ko-KR" altLang="en-US" sz="1000" b="1" spc="-4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619382" y="4227549"/>
                <a:ext cx="1104790" cy="400110"/>
              </a:xfrm>
              <a:prstGeom prst="rect">
                <a:avLst/>
              </a:prstGeom>
              <a:noFill/>
              <a:ln>
                <a:solidFill>
                  <a:srgbClr val="FFFFFF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Size of the HLW</a:t>
                </a:r>
              </a:p>
              <a:p>
                <a:r>
                  <a:rPr lang="en-US" altLang="ko-KR" sz="1000" b="1" spc="-40" dirty="0" smtClean="0">
                    <a:solidFill>
                      <a:srgbClr val="FFFFFF"/>
                    </a:solidFill>
                  </a:rPr>
                  <a:t>Repository</a:t>
                </a:r>
                <a:endParaRPr lang="ko-KR" altLang="en-US" sz="1000" b="1" spc="-4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" name="그룹 34"/>
            <p:cNvGrpSpPr/>
            <p:nvPr/>
          </p:nvGrpSpPr>
          <p:grpSpPr>
            <a:xfrm>
              <a:off x="2948406" y="3115176"/>
              <a:ext cx="465192" cy="1530775"/>
              <a:chOff x="3034184" y="3001180"/>
              <a:chExt cx="465192" cy="153077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3034184" y="3001180"/>
                <a:ext cx="248145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900" b="1" spc="-30" dirty="0" smtClean="0">
                    <a:solidFill>
                      <a:srgbClr val="FFFFFF"/>
                    </a:solidFill>
                  </a:rPr>
                  <a:t>1</a:t>
                </a:r>
                <a:endParaRPr lang="ko-KR" altLang="en-US" sz="900" b="1" spc="-3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034184" y="3423994"/>
                <a:ext cx="338234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900" b="1" spc="-30" dirty="0" smtClean="0">
                    <a:solidFill>
                      <a:srgbClr val="FFFFFF"/>
                    </a:solidFill>
                  </a:rPr>
                  <a:t>0.1</a:t>
                </a:r>
                <a:endParaRPr lang="ko-KR" altLang="en-US" sz="900" b="1" spc="-3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034184" y="3868742"/>
                <a:ext cx="401713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900" b="1" spc="-30" dirty="0" smtClean="0">
                    <a:solidFill>
                      <a:srgbClr val="FFFFFF"/>
                    </a:solidFill>
                  </a:rPr>
                  <a:t>0.01</a:t>
                </a:r>
                <a:endParaRPr lang="ko-KR" altLang="en-US" sz="900" b="1" spc="-3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034184" y="4301123"/>
                <a:ext cx="465192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900" b="1" spc="-30" dirty="0" smtClean="0">
                    <a:solidFill>
                      <a:srgbClr val="FFFFFF"/>
                    </a:solidFill>
                  </a:rPr>
                  <a:t>0.001</a:t>
                </a:r>
                <a:endParaRPr lang="ko-KR" altLang="en-US" sz="900" b="1" spc="-30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6" name="그룹 55"/>
          <p:cNvGrpSpPr/>
          <p:nvPr/>
        </p:nvGrpSpPr>
        <p:grpSpPr>
          <a:xfrm>
            <a:off x="685789" y="1988840"/>
            <a:ext cx="4376616" cy="230832"/>
            <a:chOff x="776188" y="2332989"/>
            <a:chExt cx="4376616" cy="230832"/>
          </a:xfrm>
        </p:grpSpPr>
        <p:grpSp>
          <p:nvGrpSpPr>
            <p:cNvPr id="57" name="그룹 56"/>
            <p:cNvGrpSpPr/>
            <p:nvPr/>
          </p:nvGrpSpPr>
          <p:grpSpPr>
            <a:xfrm>
              <a:off x="776188" y="2363767"/>
              <a:ext cx="2682389" cy="169347"/>
              <a:chOff x="776188" y="2363767"/>
              <a:chExt cx="2682389" cy="169347"/>
            </a:xfrm>
          </p:grpSpPr>
          <p:grpSp>
            <p:nvGrpSpPr>
              <p:cNvPr id="59" name="그룹 58"/>
              <p:cNvGrpSpPr/>
              <p:nvPr/>
            </p:nvGrpSpPr>
            <p:grpSpPr>
              <a:xfrm>
                <a:off x="776188" y="2363767"/>
                <a:ext cx="733475" cy="169347"/>
                <a:chOff x="631825" y="3907725"/>
                <a:chExt cx="733475" cy="169347"/>
              </a:xfrm>
            </p:grpSpPr>
            <p:sp>
              <p:nvSpPr>
                <p:cNvPr id="66" name="직사각형 65"/>
                <p:cNvSpPr/>
                <p:nvPr/>
              </p:nvSpPr>
              <p:spPr>
                <a:xfrm>
                  <a:off x="631825" y="3933056"/>
                  <a:ext cx="288727" cy="144016"/>
                </a:xfrm>
                <a:prstGeom prst="rect">
                  <a:avLst/>
                </a:prstGeom>
                <a:solidFill>
                  <a:srgbClr val="97E4FF">
                    <a:alpha val="79000"/>
                  </a:srgbClr>
                </a:solidFill>
                <a:ln w="15875">
                  <a:solidFill>
                    <a:srgbClr val="00B0F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992917" y="3907725"/>
                  <a:ext cx="372383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ko-KR" sz="1100" b="1" dirty="0" smtClean="0">
                      <a:solidFill>
                        <a:srgbClr val="FFFFFF"/>
                      </a:solidFill>
                    </a:rPr>
                    <a:t>LWR</a:t>
                  </a:r>
                  <a:endParaRPr lang="ko-KR" altLang="en-US" sz="1100" b="1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0" name="그룹 59"/>
              <p:cNvGrpSpPr/>
              <p:nvPr/>
            </p:nvGrpSpPr>
            <p:grpSpPr>
              <a:xfrm>
                <a:off x="1621556" y="2363767"/>
                <a:ext cx="1080815" cy="169347"/>
                <a:chOff x="631825" y="3907725"/>
                <a:chExt cx="1080815" cy="169347"/>
              </a:xfrm>
            </p:grpSpPr>
            <p:sp>
              <p:nvSpPr>
                <p:cNvPr id="64" name="직사각형 63"/>
                <p:cNvSpPr/>
                <p:nvPr/>
              </p:nvSpPr>
              <p:spPr>
                <a:xfrm>
                  <a:off x="631825" y="3933056"/>
                  <a:ext cx="288727" cy="144016"/>
                </a:xfrm>
                <a:prstGeom prst="rect">
                  <a:avLst/>
                </a:prstGeom>
                <a:solidFill>
                  <a:srgbClr val="A4D76B">
                    <a:alpha val="68000"/>
                  </a:srgbClr>
                </a:solidFill>
                <a:ln w="15875">
                  <a:solidFill>
                    <a:srgbClr val="6DC53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992917" y="3907725"/>
                  <a:ext cx="719723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ko-KR" sz="1100" b="1" dirty="0" smtClean="0">
                      <a:solidFill>
                        <a:srgbClr val="FFFFFF"/>
                      </a:solidFill>
                    </a:rPr>
                    <a:t>LWR + FR</a:t>
                  </a:r>
                  <a:endParaRPr lang="ko-KR" altLang="en-US" sz="1100" b="1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" name="그룹 60"/>
              <p:cNvGrpSpPr/>
              <p:nvPr/>
            </p:nvGrpSpPr>
            <p:grpSpPr>
              <a:xfrm>
                <a:off x="2814264" y="2363767"/>
                <a:ext cx="644313" cy="169347"/>
                <a:chOff x="631825" y="3907725"/>
                <a:chExt cx="644313" cy="169347"/>
              </a:xfrm>
            </p:grpSpPr>
            <p:sp>
              <p:nvSpPr>
                <p:cNvPr id="62" name="직사각형 61"/>
                <p:cNvSpPr/>
                <p:nvPr/>
              </p:nvSpPr>
              <p:spPr>
                <a:xfrm>
                  <a:off x="631825" y="3933056"/>
                  <a:ext cx="288727" cy="144016"/>
                </a:xfrm>
                <a:prstGeom prst="rect">
                  <a:avLst/>
                </a:prstGeom>
                <a:solidFill>
                  <a:srgbClr val="CA74F0">
                    <a:alpha val="51000"/>
                  </a:srgbClr>
                </a:solidFill>
                <a:ln w="15875">
                  <a:solidFill>
                    <a:srgbClr val="C567E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992918" y="3907725"/>
                  <a:ext cx="28322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r>
                    <a:rPr lang="en-US" altLang="ko-KR" sz="1100" b="1" dirty="0" smtClean="0">
                      <a:solidFill>
                        <a:srgbClr val="FFFFFF"/>
                      </a:solidFill>
                    </a:rPr>
                    <a:t>FR</a:t>
                  </a:r>
                  <a:endParaRPr lang="ko-KR" altLang="en-US" sz="1100" b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8" name="TextBox 57"/>
            <p:cNvSpPr txBox="1"/>
            <p:nvPr/>
          </p:nvSpPr>
          <p:spPr>
            <a:xfrm>
              <a:off x="3456506" y="2332989"/>
              <a:ext cx="1696298" cy="2308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ko-KR" sz="900" spc="-60" dirty="0" smtClean="0">
                  <a:solidFill>
                    <a:srgbClr val="FFFFFF"/>
                  </a:solidFill>
                </a:rPr>
                <a:t>※ Ref : OECD/NEA Report (2006)</a:t>
              </a:r>
              <a:endParaRPr lang="ko-KR" altLang="en-US" sz="900" spc="-60" dirty="0">
                <a:solidFill>
                  <a:srgbClr val="FFFFFF"/>
                </a:solidFill>
              </a:endParaRPr>
            </a:p>
          </p:txBody>
        </p:sp>
      </p:grpSp>
      <p:sp>
        <p:nvSpPr>
          <p:cNvPr id="68" name="모서리가 둥근 직사각형 67"/>
          <p:cNvSpPr/>
          <p:nvPr/>
        </p:nvSpPr>
        <p:spPr>
          <a:xfrm>
            <a:off x="6072969" y="4003210"/>
            <a:ext cx="3538073" cy="546392"/>
          </a:xfrm>
          <a:prstGeom prst="roundRect">
            <a:avLst>
              <a:gd name="adj" fmla="val 5563"/>
            </a:avLst>
          </a:prstGeom>
          <a:pattFill prst="wdUpDiag">
            <a:fgClr>
              <a:srgbClr val="949494"/>
            </a:fgClr>
            <a:bgClr>
              <a:schemeClr val="bg1">
                <a:lumMod val="50000"/>
              </a:schemeClr>
            </a:bgClr>
          </a:pattFill>
          <a:ln>
            <a:noFill/>
          </a:ln>
          <a:effectLst>
            <a:outerShdw blurRad="50800" dist="76200" dir="5400000" algn="t" rotWithShape="0">
              <a:prstClr val="black">
                <a:alpha val="60000"/>
              </a:prstClr>
            </a:outerShdw>
          </a:effectLst>
          <a:scene3d>
            <a:camera prst="perspectiveRelaxedModerately" fov="3600000">
              <a:rot lat="17090628" lon="0" rev="0"/>
            </a:camera>
            <a:lightRig rig="threePt" dir="t"/>
          </a:scene3d>
          <a:sp3d extrusionH="209550" prstMaterial="plastic">
            <a:bevelT w="19050" h="12700"/>
            <a:extrusionClr>
              <a:schemeClr val="bg1">
                <a:lumMod val="9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아래쪽 화살표 1028"/>
          <p:cNvSpPr/>
          <p:nvPr/>
        </p:nvSpPr>
        <p:spPr>
          <a:xfrm rot="18981093">
            <a:off x="8001081" y="3186483"/>
            <a:ext cx="615229" cy="828913"/>
          </a:xfrm>
          <a:custGeom>
            <a:avLst/>
            <a:gdLst>
              <a:gd name="connsiteX0" fmla="*/ 0 w 385974"/>
              <a:gd name="connsiteY0" fmla="*/ 690516 h 883503"/>
              <a:gd name="connsiteX1" fmla="*/ 96494 w 385974"/>
              <a:gd name="connsiteY1" fmla="*/ 690516 h 883503"/>
              <a:gd name="connsiteX2" fmla="*/ 96494 w 385974"/>
              <a:gd name="connsiteY2" fmla="*/ 0 h 883503"/>
              <a:gd name="connsiteX3" fmla="*/ 289481 w 385974"/>
              <a:gd name="connsiteY3" fmla="*/ 0 h 883503"/>
              <a:gd name="connsiteX4" fmla="*/ 289481 w 385974"/>
              <a:gd name="connsiteY4" fmla="*/ 690516 h 883503"/>
              <a:gd name="connsiteX5" fmla="*/ 385974 w 385974"/>
              <a:gd name="connsiteY5" fmla="*/ 690516 h 883503"/>
              <a:gd name="connsiteX6" fmla="*/ 192987 w 385974"/>
              <a:gd name="connsiteY6" fmla="*/ 883503 h 883503"/>
              <a:gd name="connsiteX7" fmla="*/ 0 w 385974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88834 w 746680"/>
              <a:gd name="connsiteY0" fmla="*/ 356595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88834 w 746680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176" h="550128">
                <a:moveTo>
                  <a:pt x="388834" y="356595"/>
                </a:moveTo>
                <a:lnTo>
                  <a:pt x="457200" y="357141"/>
                </a:lnTo>
                <a:cubicBezTo>
                  <a:pt x="385390" y="70663"/>
                  <a:pt x="158086" y="50614"/>
                  <a:pt x="0" y="0"/>
                </a:cubicBezTo>
                <a:cubicBezTo>
                  <a:pt x="297692" y="14272"/>
                  <a:pt x="509659" y="104744"/>
                  <a:pt x="650187" y="357141"/>
                </a:cubicBezTo>
                <a:lnTo>
                  <a:pt x="703176" y="361580"/>
                </a:lnTo>
                <a:cubicBezTo>
                  <a:pt x="641234" y="445024"/>
                  <a:pt x="609403" y="496747"/>
                  <a:pt x="553693" y="550128"/>
                </a:cubicBezTo>
                <a:cubicBezTo>
                  <a:pt x="503980" y="471142"/>
                  <a:pt x="450661" y="414984"/>
                  <a:pt x="388834" y="356595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F88A3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타원 71"/>
          <p:cNvSpPr/>
          <p:nvPr/>
        </p:nvSpPr>
        <p:spPr>
          <a:xfrm>
            <a:off x="7349703" y="4228163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타원 72"/>
          <p:cNvSpPr/>
          <p:nvPr/>
        </p:nvSpPr>
        <p:spPr>
          <a:xfrm>
            <a:off x="7489854" y="3302320"/>
            <a:ext cx="346638" cy="2631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8636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타원 73"/>
          <p:cNvSpPr/>
          <p:nvPr/>
        </p:nvSpPr>
        <p:spPr>
          <a:xfrm>
            <a:off x="7460693" y="3149456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5" name="그룹 74"/>
          <p:cNvGrpSpPr/>
          <p:nvPr/>
        </p:nvGrpSpPr>
        <p:grpSpPr>
          <a:xfrm rot="20208634">
            <a:off x="7274020" y="3831671"/>
            <a:ext cx="776286" cy="151046"/>
            <a:chOff x="7185248" y="2563578"/>
            <a:chExt cx="432048" cy="170433"/>
          </a:xfrm>
        </p:grpSpPr>
        <p:sp>
          <p:nvSpPr>
            <p:cNvPr id="76" name="직사각형 1024"/>
            <p:cNvSpPr/>
            <p:nvPr/>
          </p:nvSpPr>
          <p:spPr>
            <a:xfrm>
              <a:off x="7228582" y="2575543"/>
              <a:ext cx="346174" cy="146327"/>
            </a:xfrm>
            <a:custGeom>
              <a:avLst/>
              <a:gdLst>
                <a:gd name="connsiteX0" fmla="*/ 0 w 432048"/>
                <a:gd name="connsiteY0" fmla="*/ 0 h 124895"/>
                <a:gd name="connsiteX1" fmla="*/ 432048 w 432048"/>
                <a:gd name="connsiteY1" fmla="*/ 0 h 124895"/>
                <a:gd name="connsiteX2" fmla="*/ 432048 w 432048"/>
                <a:gd name="connsiteY2" fmla="*/ 124895 h 124895"/>
                <a:gd name="connsiteX3" fmla="*/ 0 w 432048"/>
                <a:gd name="connsiteY3" fmla="*/ 124895 h 124895"/>
                <a:gd name="connsiteX4" fmla="*/ 0 w 432048"/>
                <a:gd name="connsiteY4" fmla="*/ 0 h 124895"/>
                <a:gd name="connsiteX0" fmla="*/ 0 w 432048"/>
                <a:gd name="connsiteY0" fmla="*/ 34925 h 159820"/>
                <a:gd name="connsiteX1" fmla="*/ 371723 w 432048"/>
                <a:gd name="connsiteY1" fmla="*/ 0 h 159820"/>
                <a:gd name="connsiteX2" fmla="*/ 432048 w 432048"/>
                <a:gd name="connsiteY2" fmla="*/ 159820 h 159820"/>
                <a:gd name="connsiteX3" fmla="*/ 0 w 432048"/>
                <a:gd name="connsiteY3" fmla="*/ 159820 h 159820"/>
                <a:gd name="connsiteX4" fmla="*/ 0 w 432048"/>
                <a:gd name="connsiteY4" fmla="*/ 34925 h 159820"/>
                <a:gd name="connsiteX0" fmla="*/ 0 w 387598"/>
                <a:gd name="connsiteY0" fmla="*/ 349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0 w 387598"/>
                <a:gd name="connsiteY4" fmla="*/ 34925 h 159820"/>
                <a:gd name="connsiteX0" fmla="*/ 38100 w 387598"/>
                <a:gd name="connsiteY0" fmla="*/ 984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8100 w 387598"/>
                <a:gd name="connsiteY4" fmla="*/ 98425 h 159820"/>
                <a:gd name="connsiteX0" fmla="*/ 31750 w 387598"/>
                <a:gd name="connsiteY0" fmla="*/ 57150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1750 w 387598"/>
                <a:gd name="connsiteY4" fmla="*/ 57150 h 159820"/>
                <a:gd name="connsiteX0" fmla="*/ 0 w 355848"/>
                <a:gd name="connsiteY0" fmla="*/ 57150 h 105845"/>
                <a:gd name="connsiteX1" fmla="*/ 339973 w 355848"/>
                <a:gd name="connsiteY1" fmla="*/ 0 h 105845"/>
                <a:gd name="connsiteX2" fmla="*/ 355848 w 355848"/>
                <a:gd name="connsiteY2" fmla="*/ 89970 h 105845"/>
                <a:gd name="connsiteX3" fmla="*/ 31750 w 355848"/>
                <a:gd name="connsiteY3" fmla="*/ 105845 h 105845"/>
                <a:gd name="connsiteX4" fmla="*/ 0 w 355848"/>
                <a:gd name="connsiteY4" fmla="*/ 57150 h 105845"/>
                <a:gd name="connsiteX0" fmla="*/ 0 w 355848"/>
                <a:gd name="connsiteY0" fmla="*/ 57150 h 153470"/>
                <a:gd name="connsiteX1" fmla="*/ 339973 w 355848"/>
                <a:gd name="connsiteY1" fmla="*/ 0 h 153470"/>
                <a:gd name="connsiteX2" fmla="*/ 355848 w 355848"/>
                <a:gd name="connsiteY2" fmla="*/ 89970 h 153470"/>
                <a:gd name="connsiteX3" fmla="*/ 6350 w 355848"/>
                <a:gd name="connsiteY3" fmla="*/ 153470 h 153470"/>
                <a:gd name="connsiteX4" fmla="*/ 0 w 355848"/>
                <a:gd name="connsiteY4" fmla="*/ 57150 h 153470"/>
                <a:gd name="connsiteX0" fmla="*/ 15875 w 349498"/>
                <a:gd name="connsiteY0" fmla="*/ 57150 h 153470"/>
                <a:gd name="connsiteX1" fmla="*/ 333623 w 349498"/>
                <a:gd name="connsiteY1" fmla="*/ 0 h 153470"/>
                <a:gd name="connsiteX2" fmla="*/ 349498 w 349498"/>
                <a:gd name="connsiteY2" fmla="*/ 89970 h 153470"/>
                <a:gd name="connsiteX3" fmla="*/ 0 w 349498"/>
                <a:gd name="connsiteY3" fmla="*/ 153470 h 153470"/>
                <a:gd name="connsiteX4" fmla="*/ 15875 w 349498"/>
                <a:gd name="connsiteY4" fmla="*/ 57150 h 153470"/>
                <a:gd name="connsiteX0" fmla="*/ 3175 w 336798"/>
                <a:gd name="connsiteY0" fmla="*/ 57150 h 153470"/>
                <a:gd name="connsiteX1" fmla="*/ 320923 w 336798"/>
                <a:gd name="connsiteY1" fmla="*/ 0 h 153470"/>
                <a:gd name="connsiteX2" fmla="*/ 336798 w 336798"/>
                <a:gd name="connsiteY2" fmla="*/ 89970 h 153470"/>
                <a:gd name="connsiteX3" fmla="*/ 0 w 336798"/>
                <a:gd name="connsiteY3" fmla="*/ 153470 h 153470"/>
                <a:gd name="connsiteX4" fmla="*/ 3175 w 336798"/>
                <a:gd name="connsiteY4" fmla="*/ 57150 h 153470"/>
                <a:gd name="connsiteX0" fmla="*/ 3175 w 320923"/>
                <a:gd name="connsiteY0" fmla="*/ 57150 h 153470"/>
                <a:gd name="connsiteX1" fmla="*/ 320923 w 320923"/>
                <a:gd name="connsiteY1" fmla="*/ 0 h 153470"/>
                <a:gd name="connsiteX2" fmla="*/ 317748 w 320923"/>
                <a:gd name="connsiteY2" fmla="*/ 93145 h 153470"/>
                <a:gd name="connsiteX3" fmla="*/ 0 w 320923"/>
                <a:gd name="connsiteY3" fmla="*/ 153470 h 153470"/>
                <a:gd name="connsiteX4" fmla="*/ 3175 w 320923"/>
                <a:gd name="connsiteY4" fmla="*/ 57150 h 153470"/>
                <a:gd name="connsiteX0" fmla="*/ 0 w 317748"/>
                <a:gd name="connsiteY0" fmla="*/ 57150 h 153470"/>
                <a:gd name="connsiteX1" fmla="*/ 317748 w 317748"/>
                <a:gd name="connsiteY1" fmla="*/ 0 h 153470"/>
                <a:gd name="connsiteX2" fmla="*/ 314573 w 317748"/>
                <a:gd name="connsiteY2" fmla="*/ 93145 h 153470"/>
                <a:gd name="connsiteX3" fmla="*/ 6350 w 317748"/>
                <a:gd name="connsiteY3" fmla="*/ 153470 h 153470"/>
                <a:gd name="connsiteX4" fmla="*/ 0 w 317748"/>
                <a:gd name="connsiteY4" fmla="*/ 57150 h 153470"/>
                <a:gd name="connsiteX0" fmla="*/ 6350 w 311398"/>
                <a:gd name="connsiteY0" fmla="*/ 47625 h 153470"/>
                <a:gd name="connsiteX1" fmla="*/ 311398 w 311398"/>
                <a:gd name="connsiteY1" fmla="*/ 0 h 153470"/>
                <a:gd name="connsiteX2" fmla="*/ 308223 w 311398"/>
                <a:gd name="connsiteY2" fmla="*/ 93145 h 153470"/>
                <a:gd name="connsiteX3" fmla="*/ 0 w 311398"/>
                <a:gd name="connsiteY3" fmla="*/ 153470 h 153470"/>
                <a:gd name="connsiteX4" fmla="*/ 6350 w 311398"/>
                <a:gd name="connsiteY4" fmla="*/ 47625 h 153470"/>
                <a:gd name="connsiteX0" fmla="*/ 0 w 312192"/>
                <a:gd name="connsiteY0" fmla="*/ 54768 h 153470"/>
                <a:gd name="connsiteX1" fmla="*/ 312192 w 312192"/>
                <a:gd name="connsiteY1" fmla="*/ 0 h 153470"/>
                <a:gd name="connsiteX2" fmla="*/ 309017 w 312192"/>
                <a:gd name="connsiteY2" fmla="*/ 93145 h 153470"/>
                <a:gd name="connsiteX3" fmla="*/ 794 w 312192"/>
                <a:gd name="connsiteY3" fmla="*/ 153470 h 153470"/>
                <a:gd name="connsiteX4" fmla="*/ 0 w 312192"/>
                <a:gd name="connsiteY4" fmla="*/ 54768 h 153470"/>
                <a:gd name="connsiteX0" fmla="*/ 0 w 312192"/>
                <a:gd name="connsiteY0" fmla="*/ 54768 h 146327"/>
                <a:gd name="connsiteX1" fmla="*/ 312192 w 312192"/>
                <a:gd name="connsiteY1" fmla="*/ 0 h 146327"/>
                <a:gd name="connsiteX2" fmla="*/ 309017 w 312192"/>
                <a:gd name="connsiteY2" fmla="*/ 93145 h 146327"/>
                <a:gd name="connsiteX3" fmla="*/ 794 w 312192"/>
                <a:gd name="connsiteY3" fmla="*/ 146327 h 146327"/>
                <a:gd name="connsiteX4" fmla="*/ 0 w 312192"/>
                <a:gd name="connsiteY4" fmla="*/ 54768 h 146327"/>
                <a:gd name="connsiteX0" fmla="*/ 0 w 313780"/>
                <a:gd name="connsiteY0" fmla="*/ 54768 h 146327"/>
                <a:gd name="connsiteX1" fmla="*/ 312192 w 313780"/>
                <a:gd name="connsiteY1" fmla="*/ 0 h 146327"/>
                <a:gd name="connsiteX2" fmla="*/ 313780 w 313780"/>
                <a:gd name="connsiteY2" fmla="*/ 95526 h 146327"/>
                <a:gd name="connsiteX3" fmla="*/ 794 w 313780"/>
                <a:gd name="connsiteY3" fmla="*/ 146327 h 146327"/>
                <a:gd name="connsiteX4" fmla="*/ 0 w 313780"/>
                <a:gd name="connsiteY4" fmla="*/ 54768 h 14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780" h="146327">
                  <a:moveTo>
                    <a:pt x="0" y="54768"/>
                  </a:moveTo>
                  <a:lnTo>
                    <a:pt x="312192" y="0"/>
                  </a:lnTo>
                  <a:cubicBezTo>
                    <a:pt x="312721" y="31842"/>
                    <a:pt x="313251" y="63684"/>
                    <a:pt x="313780" y="95526"/>
                  </a:cubicBezTo>
                  <a:lnTo>
                    <a:pt x="794" y="146327"/>
                  </a:lnTo>
                  <a:cubicBezTo>
                    <a:pt x="529" y="113426"/>
                    <a:pt x="265" y="87669"/>
                    <a:pt x="0" y="54768"/>
                  </a:cubicBezTo>
                  <a:close/>
                </a:path>
              </a:pathLst>
            </a:custGeom>
            <a:solidFill>
              <a:srgbClr val="E5F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7" name="그룹 76"/>
            <p:cNvGrpSpPr/>
            <p:nvPr/>
          </p:nvGrpSpPr>
          <p:grpSpPr>
            <a:xfrm>
              <a:off x="7185248" y="2563578"/>
              <a:ext cx="432048" cy="170433"/>
              <a:chOff x="7185248" y="2563578"/>
              <a:chExt cx="432048" cy="170433"/>
            </a:xfrm>
          </p:grpSpPr>
          <p:cxnSp>
            <p:nvCxnSpPr>
              <p:cNvPr id="78" name="직선 연결선 77"/>
              <p:cNvCxnSpPr/>
              <p:nvPr/>
            </p:nvCxnSpPr>
            <p:spPr>
              <a:xfrm flipV="1">
                <a:off x="7185248" y="2563578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 flipV="1">
                <a:off x="7185248" y="2662003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타원 79"/>
          <p:cNvSpPr/>
          <p:nvPr/>
        </p:nvSpPr>
        <p:spPr>
          <a:xfrm>
            <a:off x="8645981" y="4228163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타원 80"/>
          <p:cNvSpPr/>
          <p:nvPr/>
        </p:nvSpPr>
        <p:spPr>
          <a:xfrm>
            <a:off x="8786132" y="3973689"/>
            <a:ext cx="346638" cy="263111"/>
          </a:xfrm>
          <a:prstGeom prst="ellipse">
            <a:avLst/>
          </a:prstGeom>
          <a:solidFill>
            <a:srgbClr val="0086EA"/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1714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타원 81"/>
          <p:cNvSpPr/>
          <p:nvPr/>
        </p:nvSpPr>
        <p:spPr>
          <a:xfrm>
            <a:off x="8756971" y="3149456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/>
          <p:cNvSpPr/>
          <p:nvPr/>
        </p:nvSpPr>
        <p:spPr>
          <a:xfrm>
            <a:off x="8709289" y="4090022"/>
            <a:ext cx="514355" cy="276999"/>
          </a:xfrm>
          <a:prstGeom prst="rect">
            <a:avLst/>
          </a:prstGeom>
        </p:spPr>
        <p:txBody>
          <a:bodyPr wrap="square" lIns="0" rIns="0" anchor="t">
            <a:spAutoFit/>
          </a:bodyPr>
          <a:lstStyle/>
          <a:p>
            <a:pPr algn="ctr"/>
            <a:r>
              <a:rPr lang="en-US" altLang="ko-KR" sz="12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5</a:t>
            </a:r>
            <a:endParaRPr lang="ko-KR" altLang="en-US" sz="1200" b="1" spc="-40" dirty="0">
              <a:gradFill>
                <a:gsLst>
                  <a:gs pos="32917">
                    <a:schemeClr val="bg1"/>
                  </a:gs>
                  <a:gs pos="21000">
                    <a:schemeClr val="bg1"/>
                  </a:gs>
                </a:gsLst>
                <a:lin ang="16200000" scaled="1"/>
              </a:gradFill>
              <a:effectLst>
                <a:outerShdw blurRad="88900" algn="ctr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grpSp>
        <p:nvGrpSpPr>
          <p:cNvPr id="84" name="그룹 83"/>
          <p:cNvGrpSpPr/>
          <p:nvPr/>
        </p:nvGrpSpPr>
        <p:grpSpPr>
          <a:xfrm>
            <a:off x="8049344" y="3605702"/>
            <a:ext cx="550748" cy="694608"/>
            <a:chOff x="8769216" y="1637687"/>
            <a:chExt cx="644523" cy="812878"/>
          </a:xfrm>
        </p:grpSpPr>
        <p:sp>
          <p:nvSpPr>
            <p:cNvPr id="85" name="이등변 삼각형 1035"/>
            <p:cNvSpPr/>
            <p:nvPr/>
          </p:nvSpPr>
          <p:spPr>
            <a:xfrm>
              <a:off x="8769216" y="1637687"/>
              <a:ext cx="644523" cy="812878"/>
            </a:xfrm>
            <a:custGeom>
              <a:avLst/>
              <a:gdLst/>
              <a:ahLst/>
              <a:cxnLst/>
              <a:rect l="l" t="t" r="r" b="b"/>
              <a:pathLst>
                <a:path w="762186" h="961275">
                  <a:moveTo>
                    <a:pt x="762186" y="580182"/>
                  </a:moveTo>
                  <a:cubicBezTo>
                    <a:pt x="762186" y="790654"/>
                    <a:pt x="591565" y="961275"/>
                    <a:pt x="381093" y="961275"/>
                  </a:cubicBezTo>
                  <a:cubicBezTo>
                    <a:pt x="170621" y="961275"/>
                    <a:pt x="0" y="790654"/>
                    <a:pt x="0" y="580182"/>
                  </a:cubicBezTo>
                  <a:cubicBezTo>
                    <a:pt x="0" y="383799"/>
                    <a:pt x="148542" y="222111"/>
                    <a:pt x="339609" y="203271"/>
                  </a:cubicBezTo>
                  <a:lnTo>
                    <a:pt x="381092" y="0"/>
                  </a:lnTo>
                  <a:lnTo>
                    <a:pt x="422575" y="203271"/>
                  </a:lnTo>
                  <a:cubicBezTo>
                    <a:pt x="613643" y="222110"/>
                    <a:pt x="762186" y="383799"/>
                    <a:pt x="762186" y="580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63500">
                <a:srgbClr val="F3800D">
                  <a:alpha val="15686"/>
                </a:srgbClr>
              </a:glow>
              <a:outerShdw blurRad="38100" algn="ctr" rotWithShape="0">
                <a:schemeClr val="accent6">
                  <a:lumMod val="75000"/>
                  <a:alpha val="6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gradFill>
                  <a:gsLst>
                    <a:gs pos="1250">
                      <a:srgbClr val="C00000"/>
                    </a:gs>
                    <a:gs pos="10000">
                      <a:srgbClr val="C00000"/>
                    </a:gs>
                  </a:gsLst>
                  <a:lin ang="2700000" scaled="1"/>
                </a:gradFill>
              </a:endParaRPr>
            </a:p>
          </p:txBody>
        </p:sp>
        <p:grpSp>
          <p:nvGrpSpPr>
            <p:cNvPr id="86" name="그룹 85"/>
            <p:cNvGrpSpPr/>
            <p:nvPr/>
          </p:nvGrpSpPr>
          <p:grpSpPr>
            <a:xfrm>
              <a:off x="8864031" y="1809120"/>
              <a:ext cx="441180" cy="584513"/>
              <a:chOff x="8873039" y="1901790"/>
              <a:chExt cx="441180" cy="584513"/>
            </a:xfrm>
          </p:grpSpPr>
          <p:sp>
            <p:nvSpPr>
              <p:cNvPr id="87" name="직사각형 86"/>
              <p:cNvSpPr/>
              <p:nvPr/>
            </p:nvSpPr>
            <p:spPr>
              <a:xfrm>
                <a:off x="8892528" y="2162140"/>
                <a:ext cx="402203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20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88" name="직선 연결선 87"/>
              <p:cNvCxnSpPr/>
              <p:nvPr/>
            </p:nvCxnSpPr>
            <p:spPr>
              <a:xfrm>
                <a:off x="8873039" y="2203450"/>
                <a:ext cx="441180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직사각형 88"/>
              <p:cNvSpPr/>
              <p:nvPr/>
            </p:nvSpPr>
            <p:spPr>
              <a:xfrm>
                <a:off x="8939050" y="1901790"/>
                <a:ext cx="309157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90" name="그룹 89"/>
          <p:cNvGrpSpPr/>
          <p:nvPr/>
        </p:nvGrpSpPr>
        <p:grpSpPr>
          <a:xfrm>
            <a:off x="6132238" y="3519984"/>
            <a:ext cx="836986" cy="831904"/>
            <a:chOff x="6132238" y="3764058"/>
            <a:chExt cx="836986" cy="831904"/>
          </a:xfrm>
        </p:grpSpPr>
        <p:grpSp>
          <p:nvGrpSpPr>
            <p:cNvPr id="91" name="그룹 90"/>
            <p:cNvGrpSpPr/>
            <p:nvPr/>
          </p:nvGrpSpPr>
          <p:grpSpPr>
            <a:xfrm>
              <a:off x="6146916" y="3764058"/>
              <a:ext cx="822308" cy="822364"/>
              <a:chOff x="5089735" y="2286776"/>
              <a:chExt cx="1135008" cy="1135090"/>
            </a:xfrm>
          </p:grpSpPr>
          <p:sp>
            <p:nvSpPr>
              <p:cNvPr id="94" name="타원 93"/>
              <p:cNvSpPr/>
              <p:nvPr/>
            </p:nvSpPr>
            <p:spPr>
              <a:xfrm>
                <a:off x="5089735" y="3081844"/>
                <a:ext cx="1135008" cy="3400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47000"/>
                      <a:lumOff val="53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49263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40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grpSp>
            <p:nvGrpSpPr>
              <p:cNvPr id="95" name="그룹 94"/>
              <p:cNvGrpSpPr/>
              <p:nvPr/>
            </p:nvGrpSpPr>
            <p:grpSpPr>
              <a:xfrm>
                <a:off x="5135414" y="2286776"/>
                <a:ext cx="1043649" cy="1043650"/>
                <a:chOff x="800168" y="3126065"/>
                <a:chExt cx="957802" cy="957802"/>
              </a:xfrm>
            </p:grpSpPr>
            <p:sp>
              <p:nvSpPr>
                <p:cNvPr id="96" name="타원 95"/>
                <p:cNvSpPr/>
                <p:nvPr/>
              </p:nvSpPr>
              <p:spPr>
                <a:xfrm>
                  <a:off x="800168" y="3126065"/>
                  <a:ext cx="957802" cy="957802"/>
                </a:xfrm>
                <a:prstGeom prst="ellipse">
                  <a:avLst/>
                </a:prstGeom>
                <a:pattFill prst="wdUpDiag">
                  <a:fgClr>
                    <a:srgbClr val="1E61B2"/>
                  </a:fgClr>
                  <a:bgClr>
                    <a:srgbClr val="1650AE"/>
                  </a:bgClr>
                </a:pattFill>
                <a:ln w="12700">
                  <a:solidFill>
                    <a:schemeClr val="bg1"/>
                  </a:solidFill>
                </a:ln>
                <a:effectLst>
                  <a:outerShdw blurRad="63500" sx="101000" sy="101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97" name="직사각형 96"/>
                <p:cNvSpPr/>
                <p:nvPr/>
              </p:nvSpPr>
              <p:spPr>
                <a:xfrm>
                  <a:off x="849659" y="3443436"/>
                  <a:ext cx="858816" cy="282897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endParaRPr lang="ko-KR" altLang="en-US" sz="1200" b="1" spc="-100" dirty="0">
                    <a:gradFill flip="none" rotWithShape="1">
                      <a:gsLst>
                        <a:gs pos="41250">
                          <a:schemeClr val="bg1"/>
                        </a:gs>
                        <a:gs pos="60000">
                          <a:schemeClr val="bg1"/>
                        </a:gs>
                      </a:gsLst>
                      <a:lin ang="5400000" scaled="1"/>
                      <a:tileRect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98" name="타원 97"/>
                <p:cNvSpPr/>
                <p:nvPr/>
              </p:nvSpPr>
              <p:spPr>
                <a:xfrm>
                  <a:off x="836139" y="3162039"/>
                  <a:ext cx="885860" cy="885860"/>
                </a:xfrm>
                <a:prstGeom prst="ellipse">
                  <a:avLst/>
                </a:prstGeom>
                <a:noFill/>
                <a:ln w="15875" cap="rnd">
                  <a:solidFill>
                    <a:schemeClr val="bg1">
                      <a:alpha val="41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</p:grpSp>
        </p:grpSp>
        <p:sp>
          <p:nvSpPr>
            <p:cNvPr id="92" name="직사각형 91"/>
            <p:cNvSpPr/>
            <p:nvPr/>
          </p:nvSpPr>
          <p:spPr>
            <a:xfrm>
              <a:off x="6132238" y="3931433"/>
              <a:ext cx="834763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1200" b="1" spc="-100" dirty="0" smtClean="0">
                  <a:gradFill flip="none" rotWithShape="1">
                    <a:gsLst>
                      <a:gs pos="2083">
                        <a:schemeClr val="bg1"/>
                      </a:gs>
                      <a:gs pos="24583">
                        <a:schemeClr val="bg1"/>
                      </a:gs>
                    </a:gsLst>
                    <a:lin ang="16200000" scaled="1"/>
                    <a:tileRect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Amounts</a:t>
              </a:r>
              <a:endParaRPr lang="ko-KR" altLang="en-US" sz="1200" b="1" spc="-100" dirty="0">
                <a:gradFill flip="none" rotWithShape="1"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16200000" scaled="1"/>
                  <a:tileRect/>
                </a:gra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93" name="Picture 3" descr="E:\제작중\2015.05.21_원자력연구원 페이지 제작(6.1~6.5)\이미지\1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853" y="4264546"/>
              <a:ext cx="254434" cy="331416"/>
            </a:xfrm>
            <a:prstGeom prst="rect">
              <a:avLst/>
            </a:prstGeom>
            <a:noFill/>
            <a:effectLst>
              <a:outerShdw blurRad="38100" dist="127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9" name="모서리가 둥근 직사각형 98"/>
          <p:cNvSpPr/>
          <p:nvPr/>
        </p:nvSpPr>
        <p:spPr>
          <a:xfrm>
            <a:off x="6072969" y="5595874"/>
            <a:ext cx="3538073" cy="546392"/>
          </a:xfrm>
          <a:prstGeom prst="roundRect">
            <a:avLst>
              <a:gd name="adj" fmla="val 5563"/>
            </a:avLst>
          </a:prstGeom>
          <a:pattFill prst="wdUpDiag">
            <a:fgClr>
              <a:srgbClr val="949494"/>
            </a:fgClr>
            <a:bgClr>
              <a:schemeClr val="bg1">
                <a:lumMod val="50000"/>
              </a:schemeClr>
            </a:bgClr>
          </a:pattFill>
          <a:ln>
            <a:noFill/>
          </a:ln>
          <a:effectLst>
            <a:outerShdw blurRad="50800" dist="76200" dir="5400000" algn="t" rotWithShape="0">
              <a:prstClr val="black">
                <a:alpha val="60000"/>
              </a:prstClr>
            </a:outerShdw>
          </a:effectLst>
          <a:scene3d>
            <a:camera prst="perspectiveRelaxedModerately" fov="3600000">
              <a:rot lat="17090628" lon="0" rev="0"/>
            </a:camera>
            <a:lightRig rig="threePt" dir="t"/>
          </a:scene3d>
          <a:sp3d extrusionH="209550" prstMaterial="plastic">
            <a:bevelT w="19050" h="12700"/>
            <a:extrusionClr>
              <a:schemeClr val="bg1">
                <a:lumMod val="9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아래쪽 화살표 1028"/>
          <p:cNvSpPr/>
          <p:nvPr/>
        </p:nvSpPr>
        <p:spPr>
          <a:xfrm rot="18981093">
            <a:off x="8001081" y="4779147"/>
            <a:ext cx="615229" cy="828913"/>
          </a:xfrm>
          <a:custGeom>
            <a:avLst/>
            <a:gdLst>
              <a:gd name="connsiteX0" fmla="*/ 0 w 385974"/>
              <a:gd name="connsiteY0" fmla="*/ 690516 h 883503"/>
              <a:gd name="connsiteX1" fmla="*/ 96494 w 385974"/>
              <a:gd name="connsiteY1" fmla="*/ 690516 h 883503"/>
              <a:gd name="connsiteX2" fmla="*/ 96494 w 385974"/>
              <a:gd name="connsiteY2" fmla="*/ 0 h 883503"/>
              <a:gd name="connsiteX3" fmla="*/ 289481 w 385974"/>
              <a:gd name="connsiteY3" fmla="*/ 0 h 883503"/>
              <a:gd name="connsiteX4" fmla="*/ 289481 w 385974"/>
              <a:gd name="connsiteY4" fmla="*/ 690516 h 883503"/>
              <a:gd name="connsiteX5" fmla="*/ 385974 w 385974"/>
              <a:gd name="connsiteY5" fmla="*/ 690516 h 883503"/>
              <a:gd name="connsiteX6" fmla="*/ 192987 w 385974"/>
              <a:gd name="connsiteY6" fmla="*/ 883503 h 883503"/>
              <a:gd name="connsiteX7" fmla="*/ 0 w 385974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690516 h 883503"/>
              <a:gd name="connsiteX1" fmla="*/ 457200 w 746680"/>
              <a:gd name="connsiteY1" fmla="*/ 690516 h 883503"/>
              <a:gd name="connsiteX2" fmla="*/ 0 w 746680"/>
              <a:gd name="connsiteY2" fmla="*/ 333375 h 883503"/>
              <a:gd name="connsiteX3" fmla="*/ 650187 w 746680"/>
              <a:gd name="connsiteY3" fmla="*/ 0 h 883503"/>
              <a:gd name="connsiteX4" fmla="*/ 650187 w 746680"/>
              <a:gd name="connsiteY4" fmla="*/ 690516 h 883503"/>
              <a:gd name="connsiteX5" fmla="*/ 746680 w 746680"/>
              <a:gd name="connsiteY5" fmla="*/ 690516 h 883503"/>
              <a:gd name="connsiteX6" fmla="*/ 553693 w 746680"/>
              <a:gd name="connsiteY6" fmla="*/ 883503 h 883503"/>
              <a:gd name="connsiteX7" fmla="*/ 360706 w 746680"/>
              <a:gd name="connsiteY7" fmla="*/ 690516 h 883503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60706 w 746680"/>
              <a:gd name="connsiteY0" fmla="*/ 357141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60706 w 746680"/>
              <a:gd name="connsiteY6" fmla="*/ 357141 h 550128"/>
              <a:gd name="connsiteX0" fmla="*/ 388834 w 746680"/>
              <a:gd name="connsiteY0" fmla="*/ 356595 h 550128"/>
              <a:gd name="connsiteX1" fmla="*/ 457200 w 746680"/>
              <a:gd name="connsiteY1" fmla="*/ 357141 h 550128"/>
              <a:gd name="connsiteX2" fmla="*/ 0 w 746680"/>
              <a:gd name="connsiteY2" fmla="*/ 0 h 550128"/>
              <a:gd name="connsiteX3" fmla="*/ 650187 w 746680"/>
              <a:gd name="connsiteY3" fmla="*/ 357141 h 550128"/>
              <a:gd name="connsiteX4" fmla="*/ 746680 w 746680"/>
              <a:gd name="connsiteY4" fmla="*/ 357141 h 550128"/>
              <a:gd name="connsiteX5" fmla="*/ 553693 w 746680"/>
              <a:gd name="connsiteY5" fmla="*/ 550128 h 550128"/>
              <a:gd name="connsiteX6" fmla="*/ 388834 w 746680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  <a:gd name="connsiteX0" fmla="*/ 388834 w 703176"/>
              <a:gd name="connsiteY0" fmla="*/ 356595 h 550128"/>
              <a:gd name="connsiteX1" fmla="*/ 457200 w 703176"/>
              <a:gd name="connsiteY1" fmla="*/ 357141 h 550128"/>
              <a:gd name="connsiteX2" fmla="*/ 0 w 703176"/>
              <a:gd name="connsiteY2" fmla="*/ 0 h 550128"/>
              <a:gd name="connsiteX3" fmla="*/ 650187 w 703176"/>
              <a:gd name="connsiteY3" fmla="*/ 357141 h 550128"/>
              <a:gd name="connsiteX4" fmla="*/ 703176 w 703176"/>
              <a:gd name="connsiteY4" fmla="*/ 361580 h 550128"/>
              <a:gd name="connsiteX5" fmla="*/ 553693 w 703176"/>
              <a:gd name="connsiteY5" fmla="*/ 550128 h 550128"/>
              <a:gd name="connsiteX6" fmla="*/ 388834 w 703176"/>
              <a:gd name="connsiteY6" fmla="*/ 356595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176" h="550128">
                <a:moveTo>
                  <a:pt x="388834" y="356595"/>
                </a:moveTo>
                <a:lnTo>
                  <a:pt x="457200" y="357141"/>
                </a:lnTo>
                <a:cubicBezTo>
                  <a:pt x="385390" y="70663"/>
                  <a:pt x="158086" y="50614"/>
                  <a:pt x="0" y="0"/>
                </a:cubicBezTo>
                <a:cubicBezTo>
                  <a:pt x="297692" y="14272"/>
                  <a:pt x="509659" y="104744"/>
                  <a:pt x="650187" y="357141"/>
                </a:cubicBezTo>
                <a:lnTo>
                  <a:pt x="703176" y="361580"/>
                </a:lnTo>
                <a:cubicBezTo>
                  <a:pt x="641234" y="445024"/>
                  <a:pt x="609403" y="496747"/>
                  <a:pt x="553693" y="550128"/>
                </a:cubicBezTo>
                <a:cubicBezTo>
                  <a:pt x="503980" y="471142"/>
                  <a:pt x="450661" y="414984"/>
                  <a:pt x="388834" y="356595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F88A3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타원 102"/>
          <p:cNvSpPr/>
          <p:nvPr/>
        </p:nvSpPr>
        <p:spPr>
          <a:xfrm>
            <a:off x="7349703" y="5820827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4" name="타원 103"/>
          <p:cNvSpPr/>
          <p:nvPr/>
        </p:nvSpPr>
        <p:spPr>
          <a:xfrm>
            <a:off x="7489854" y="4894984"/>
            <a:ext cx="346638" cy="2631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8636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타원 104"/>
          <p:cNvSpPr/>
          <p:nvPr/>
        </p:nvSpPr>
        <p:spPr>
          <a:xfrm>
            <a:off x="7460693" y="4742120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6" name="그룹 105"/>
          <p:cNvGrpSpPr/>
          <p:nvPr/>
        </p:nvGrpSpPr>
        <p:grpSpPr>
          <a:xfrm rot="20208634">
            <a:off x="7274020" y="5424335"/>
            <a:ext cx="776286" cy="151046"/>
            <a:chOff x="7185248" y="2563578"/>
            <a:chExt cx="432048" cy="170433"/>
          </a:xfrm>
        </p:grpSpPr>
        <p:sp>
          <p:nvSpPr>
            <p:cNvPr id="107" name="직사각형 1024"/>
            <p:cNvSpPr/>
            <p:nvPr/>
          </p:nvSpPr>
          <p:spPr>
            <a:xfrm>
              <a:off x="7228582" y="2575543"/>
              <a:ext cx="346174" cy="146327"/>
            </a:xfrm>
            <a:custGeom>
              <a:avLst/>
              <a:gdLst>
                <a:gd name="connsiteX0" fmla="*/ 0 w 432048"/>
                <a:gd name="connsiteY0" fmla="*/ 0 h 124895"/>
                <a:gd name="connsiteX1" fmla="*/ 432048 w 432048"/>
                <a:gd name="connsiteY1" fmla="*/ 0 h 124895"/>
                <a:gd name="connsiteX2" fmla="*/ 432048 w 432048"/>
                <a:gd name="connsiteY2" fmla="*/ 124895 h 124895"/>
                <a:gd name="connsiteX3" fmla="*/ 0 w 432048"/>
                <a:gd name="connsiteY3" fmla="*/ 124895 h 124895"/>
                <a:gd name="connsiteX4" fmla="*/ 0 w 432048"/>
                <a:gd name="connsiteY4" fmla="*/ 0 h 124895"/>
                <a:gd name="connsiteX0" fmla="*/ 0 w 432048"/>
                <a:gd name="connsiteY0" fmla="*/ 34925 h 159820"/>
                <a:gd name="connsiteX1" fmla="*/ 371723 w 432048"/>
                <a:gd name="connsiteY1" fmla="*/ 0 h 159820"/>
                <a:gd name="connsiteX2" fmla="*/ 432048 w 432048"/>
                <a:gd name="connsiteY2" fmla="*/ 159820 h 159820"/>
                <a:gd name="connsiteX3" fmla="*/ 0 w 432048"/>
                <a:gd name="connsiteY3" fmla="*/ 159820 h 159820"/>
                <a:gd name="connsiteX4" fmla="*/ 0 w 432048"/>
                <a:gd name="connsiteY4" fmla="*/ 34925 h 159820"/>
                <a:gd name="connsiteX0" fmla="*/ 0 w 387598"/>
                <a:gd name="connsiteY0" fmla="*/ 349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0 w 387598"/>
                <a:gd name="connsiteY4" fmla="*/ 34925 h 159820"/>
                <a:gd name="connsiteX0" fmla="*/ 38100 w 387598"/>
                <a:gd name="connsiteY0" fmla="*/ 984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8100 w 387598"/>
                <a:gd name="connsiteY4" fmla="*/ 98425 h 159820"/>
                <a:gd name="connsiteX0" fmla="*/ 31750 w 387598"/>
                <a:gd name="connsiteY0" fmla="*/ 57150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1750 w 387598"/>
                <a:gd name="connsiteY4" fmla="*/ 57150 h 159820"/>
                <a:gd name="connsiteX0" fmla="*/ 0 w 355848"/>
                <a:gd name="connsiteY0" fmla="*/ 57150 h 105845"/>
                <a:gd name="connsiteX1" fmla="*/ 339973 w 355848"/>
                <a:gd name="connsiteY1" fmla="*/ 0 h 105845"/>
                <a:gd name="connsiteX2" fmla="*/ 355848 w 355848"/>
                <a:gd name="connsiteY2" fmla="*/ 89970 h 105845"/>
                <a:gd name="connsiteX3" fmla="*/ 31750 w 355848"/>
                <a:gd name="connsiteY3" fmla="*/ 105845 h 105845"/>
                <a:gd name="connsiteX4" fmla="*/ 0 w 355848"/>
                <a:gd name="connsiteY4" fmla="*/ 57150 h 105845"/>
                <a:gd name="connsiteX0" fmla="*/ 0 w 355848"/>
                <a:gd name="connsiteY0" fmla="*/ 57150 h 153470"/>
                <a:gd name="connsiteX1" fmla="*/ 339973 w 355848"/>
                <a:gd name="connsiteY1" fmla="*/ 0 h 153470"/>
                <a:gd name="connsiteX2" fmla="*/ 355848 w 355848"/>
                <a:gd name="connsiteY2" fmla="*/ 89970 h 153470"/>
                <a:gd name="connsiteX3" fmla="*/ 6350 w 355848"/>
                <a:gd name="connsiteY3" fmla="*/ 153470 h 153470"/>
                <a:gd name="connsiteX4" fmla="*/ 0 w 355848"/>
                <a:gd name="connsiteY4" fmla="*/ 57150 h 153470"/>
                <a:gd name="connsiteX0" fmla="*/ 15875 w 349498"/>
                <a:gd name="connsiteY0" fmla="*/ 57150 h 153470"/>
                <a:gd name="connsiteX1" fmla="*/ 333623 w 349498"/>
                <a:gd name="connsiteY1" fmla="*/ 0 h 153470"/>
                <a:gd name="connsiteX2" fmla="*/ 349498 w 349498"/>
                <a:gd name="connsiteY2" fmla="*/ 89970 h 153470"/>
                <a:gd name="connsiteX3" fmla="*/ 0 w 349498"/>
                <a:gd name="connsiteY3" fmla="*/ 153470 h 153470"/>
                <a:gd name="connsiteX4" fmla="*/ 15875 w 349498"/>
                <a:gd name="connsiteY4" fmla="*/ 57150 h 153470"/>
                <a:gd name="connsiteX0" fmla="*/ 3175 w 336798"/>
                <a:gd name="connsiteY0" fmla="*/ 57150 h 153470"/>
                <a:gd name="connsiteX1" fmla="*/ 320923 w 336798"/>
                <a:gd name="connsiteY1" fmla="*/ 0 h 153470"/>
                <a:gd name="connsiteX2" fmla="*/ 336798 w 336798"/>
                <a:gd name="connsiteY2" fmla="*/ 89970 h 153470"/>
                <a:gd name="connsiteX3" fmla="*/ 0 w 336798"/>
                <a:gd name="connsiteY3" fmla="*/ 153470 h 153470"/>
                <a:gd name="connsiteX4" fmla="*/ 3175 w 336798"/>
                <a:gd name="connsiteY4" fmla="*/ 57150 h 153470"/>
                <a:gd name="connsiteX0" fmla="*/ 3175 w 320923"/>
                <a:gd name="connsiteY0" fmla="*/ 57150 h 153470"/>
                <a:gd name="connsiteX1" fmla="*/ 320923 w 320923"/>
                <a:gd name="connsiteY1" fmla="*/ 0 h 153470"/>
                <a:gd name="connsiteX2" fmla="*/ 317748 w 320923"/>
                <a:gd name="connsiteY2" fmla="*/ 93145 h 153470"/>
                <a:gd name="connsiteX3" fmla="*/ 0 w 320923"/>
                <a:gd name="connsiteY3" fmla="*/ 153470 h 153470"/>
                <a:gd name="connsiteX4" fmla="*/ 3175 w 320923"/>
                <a:gd name="connsiteY4" fmla="*/ 57150 h 153470"/>
                <a:gd name="connsiteX0" fmla="*/ 0 w 317748"/>
                <a:gd name="connsiteY0" fmla="*/ 57150 h 153470"/>
                <a:gd name="connsiteX1" fmla="*/ 317748 w 317748"/>
                <a:gd name="connsiteY1" fmla="*/ 0 h 153470"/>
                <a:gd name="connsiteX2" fmla="*/ 314573 w 317748"/>
                <a:gd name="connsiteY2" fmla="*/ 93145 h 153470"/>
                <a:gd name="connsiteX3" fmla="*/ 6350 w 317748"/>
                <a:gd name="connsiteY3" fmla="*/ 153470 h 153470"/>
                <a:gd name="connsiteX4" fmla="*/ 0 w 317748"/>
                <a:gd name="connsiteY4" fmla="*/ 57150 h 153470"/>
                <a:gd name="connsiteX0" fmla="*/ 6350 w 311398"/>
                <a:gd name="connsiteY0" fmla="*/ 47625 h 153470"/>
                <a:gd name="connsiteX1" fmla="*/ 311398 w 311398"/>
                <a:gd name="connsiteY1" fmla="*/ 0 h 153470"/>
                <a:gd name="connsiteX2" fmla="*/ 308223 w 311398"/>
                <a:gd name="connsiteY2" fmla="*/ 93145 h 153470"/>
                <a:gd name="connsiteX3" fmla="*/ 0 w 311398"/>
                <a:gd name="connsiteY3" fmla="*/ 153470 h 153470"/>
                <a:gd name="connsiteX4" fmla="*/ 6350 w 311398"/>
                <a:gd name="connsiteY4" fmla="*/ 47625 h 153470"/>
                <a:gd name="connsiteX0" fmla="*/ 0 w 312192"/>
                <a:gd name="connsiteY0" fmla="*/ 54768 h 153470"/>
                <a:gd name="connsiteX1" fmla="*/ 312192 w 312192"/>
                <a:gd name="connsiteY1" fmla="*/ 0 h 153470"/>
                <a:gd name="connsiteX2" fmla="*/ 309017 w 312192"/>
                <a:gd name="connsiteY2" fmla="*/ 93145 h 153470"/>
                <a:gd name="connsiteX3" fmla="*/ 794 w 312192"/>
                <a:gd name="connsiteY3" fmla="*/ 153470 h 153470"/>
                <a:gd name="connsiteX4" fmla="*/ 0 w 312192"/>
                <a:gd name="connsiteY4" fmla="*/ 54768 h 153470"/>
                <a:gd name="connsiteX0" fmla="*/ 0 w 312192"/>
                <a:gd name="connsiteY0" fmla="*/ 54768 h 146327"/>
                <a:gd name="connsiteX1" fmla="*/ 312192 w 312192"/>
                <a:gd name="connsiteY1" fmla="*/ 0 h 146327"/>
                <a:gd name="connsiteX2" fmla="*/ 309017 w 312192"/>
                <a:gd name="connsiteY2" fmla="*/ 93145 h 146327"/>
                <a:gd name="connsiteX3" fmla="*/ 794 w 312192"/>
                <a:gd name="connsiteY3" fmla="*/ 146327 h 146327"/>
                <a:gd name="connsiteX4" fmla="*/ 0 w 312192"/>
                <a:gd name="connsiteY4" fmla="*/ 54768 h 146327"/>
                <a:gd name="connsiteX0" fmla="*/ 0 w 313780"/>
                <a:gd name="connsiteY0" fmla="*/ 54768 h 146327"/>
                <a:gd name="connsiteX1" fmla="*/ 312192 w 313780"/>
                <a:gd name="connsiteY1" fmla="*/ 0 h 146327"/>
                <a:gd name="connsiteX2" fmla="*/ 313780 w 313780"/>
                <a:gd name="connsiteY2" fmla="*/ 95526 h 146327"/>
                <a:gd name="connsiteX3" fmla="*/ 794 w 313780"/>
                <a:gd name="connsiteY3" fmla="*/ 146327 h 146327"/>
                <a:gd name="connsiteX4" fmla="*/ 0 w 313780"/>
                <a:gd name="connsiteY4" fmla="*/ 54768 h 14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780" h="146327">
                  <a:moveTo>
                    <a:pt x="0" y="54768"/>
                  </a:moveTo>
                  <a:lnTo>
                    <a:pt x="312192" y="0"/>
                  </a:lnTo>
                  <a:cubicBezTo>
                    <a:pt x="312721" y="31842"/>
                    <a:pt x="313251" y="63684"/>
                    <a:pt x="313780" y="95526"/>
                  </a:cubicBezTo>
                  <a:lnTo>
                    <a:pt x="794" y="146327"/>
                  </a:lnTo>
                  <a:cubicBezTo>
                    <a:pt x="529" y="113426"/>
                    <a:pt x="265" y="87669"/>
                    <a:pt x="0" y="54768"/>
                  </a:cubicBezTo>
                  <a:close/>
                </a:path>
              </a:pathLst>
            </a:custGeom>
            <a:solidFill>
              <a:srgbClr val="E5F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8" name="그룹 107"/>
            <p:cNvGrpSpPr/>
            <p:nvPr/>
          </p:nvGrpSpPr>
          <p:grpSpPr>
            <a:xfrm>
              <a:off x="7185248" y="2563578"/>
              <a:ext cx="432048" cy="170433"/>
              <a:chOff x="7185248" y="2563578"/>
              <a:chExt cx="432048" cy="170433"/>
            </a:xfrm>
          </p:grpSpPr>
          <p:cxnSp>
            <p:nvCxnSpPr>
              <p:cNvPr id="109" name="직선 연결선 108"/>
              <p:cNvCxnSpPr/>
              <p:nvPr/>
            </p:nvCxnSpPr>
            <p:spPr>
              <a:xfrm flipV="1">
                <a:off x="7185248" y="2563578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/>
              <p:cNvCxnSpPr/>
              <p:nvPr/>
            </p:nvCxnSpPr>
            <p:spPr>
              <a:xfrm flipV="1">
                <a:off x="7185248" y="2662003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1" name="타원 110"/>
          <p:cNvSpPr/>
          <p:nvPr/>
        </p:nvSpPr>
        <p:spPr>
          <a:xfrm>
            <a:off x="8645981" y="5820827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2" name="타원 111"/>
          <p:cNvSpPr/>
          <p:nvPr/>
        </p:nvSpPr>
        <p:spPr>
          <a:xfrm>
            <a:off x="8786132" y="5660335"/>
            <a:ext cx="346638" cy="263111"/>
          </a:xfrm>
          <a:prstGeom prst="ellipse">
            <a:avLst/>
          </a:prstGeom>
          <a:solidFill>
            <a:srgbClr val="0086EA"/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698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타원 112"/>
          <p:cNvSpPr/>
          <p:nvPr/>
        </p:nvSpPr>
        <p:spPr>
          <a:xfrm>
            <a:off x="8756971" y="4742120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8709289" y="5700231"/>
            <a:ext cx="514355" cy="276999"/>
          </a:xfrm>
          <a:prstGeom prst="rect">
            <a:avLst/>
          </a:prstGeom>
        </p:spPr>
        <p:txBody>
          <a:bodyPr wrap="square" lIns="0" rIns="0" anchor="t">
            <a:spAutoFit/>
          </a:bodyPr>
          <a:lstStyle/>
          <a:p>
            <a:pPr algn="ctr"/>
            <a:r>
              <a:rPr lang="en-US" altLang="ko-KR" sz="12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1</a:t>
            </a:r>
            <a:endParaRPr lang="ko-KR" altLang="en-US" sz="1200" b="1" spc="-40" dirty="0">
              <a:gradFill>
                <a:gsLst>
                  <a:gs pos="32917">
                    <a:schemeClr val="bg1"/>
                  </a:gs>
                  <a:gs pos="21000">
                    <a:schemeClr val="bg1"/>
                  </a:gs>
                </a:gsLst>
                <a:lin ang="16200000" scaled="1"/>
              </a:gradFill>
              <a:effectLst>
                <a:outerShdw blurRad="88900" algn="ctr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grpSp>
        <p:nvGrpSpPr>
          <p:cNvPr id="115" name="그룹 114"/>
          <p:cNvGrpSpPr/>
          <p:nvPr/>
        </p:nvGrpSpPr>
        <p:grpSpPr>
          <a:xfrm>
            <a:off x="8049344" y="5198366"/>
            <a:ext cx="550748" cy="694608"/>
            <a:chOff x="8769216" y="1637687"/>
            <a:chExt cx="644523" cy="812878"/>
          </a:xfrm>
        </p:grpSpPr>
        <p:sp>
          <p:nvSpPr>
            <p:cNvPr id="116" name="이등변 삼각형 1035"/>
            <p:cNvSpPr/>
            <p:nvPr/>
          </p:nvSpPr>
          <p:spPr>
            <a:xfrm>
              <a:off x="8769216" y="1637687"/>
              <a:ext cx="644523" cy="812878"/>
            </a:xfrm>
            <a:custGeom>
              <a:avLst/>
              <a:gdLst/>
              <a:ahLst/>
              <a:cxnLst/>
              <a:rect l="l" t="t" r="r" b="b"/>
              <a:pathLst>
                <a:path w="762186" h="961275">
                  <a:moveTo>
                    <a:pt x="762186" y="580182"/>
                  </a:moveTo>
                  <a:cubicBezTo>
                    <a:pt x="762186" y="790654"/>
                    <a:pt x="591565" y="961275"/>
                    <a:pt x="381093" y="961275"/>
                  </a:cubicBezTo>
                  <a:cubicBezTo>
                    <a:pt x="170621" y="961275"/>
                    <a:pt x="0" y="790654"/>
                    <a:pt x="0" y="580182"/>
                  </a:cubicBezTo>
                  <a:cubicBezTo>
                    <a:pt x="0" y="383799"/>
                    <a:pt x="148542" y="222111"/>
                    <a:pt x="339609" y="203271"/>
                  </a:cubicBezTo>
                  <a:lnTo>
                    <a:pt x="381092" y="0"/>
                  </a:lnTo>
                  <a:lnTo>
                    <a:pt x="422575" y="203271"/>
                  </a:lnTo>
                  <a:cubicBezTo>
                    <a:pt x="613643" y="222110"/>
                    <a:pt x="762186" y="383799"/>
                    <a:pt x="762186" y="580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63500">
                <a:srgbClr val="F3800D">
                  <a:alpha val="15686"/>
                </a:srgbClr>
              </a:glow>
              <a:outerShdw blurRad="38100" algn="ctr" rotWithShape="0">
                <a:schemeClr val="accent6">
                  <a:lumMod val="75000"/>
                  <a:alpha val="6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gradFill>
                  <a:gsLst>
                    <a:gs pos="1250">
                      <a:srgbClr val="C00000"/>
                    </a:gs>
                    <a:gs pos="10000">
                      <a:srgbClr val="C00000"/>
                    </a:gs>
                  </a:gsLst>
                  <a:lin ang="2700000" scaled="1"/>
                </a:gradFill>
              </a:endParaRPr>
            </a:p>
          </p:txBody>
        </p:sp>
        <p:grpSp>
          <p:nvGrpSpPr>
            <p:cNvPr id="117" name="그룹 116"/>
            <p:cNvGrpSpPr/>
            <p:nvPr/>
          </p:nvGrpSpPr>
          <p:grpSpPr>
            <a:xfrm>
              <a:off x="8836996" y="1809120"/>
              <a:ext cx="495249" cy="584513"/>
              <a:chOff x="8846004" y="1901790"/>
              <a:chExt cx="495249" cy="584513"/>
            </a:xfrm>
          </p:grpSpPr>
          <p:sp>
            <p:nvSpPr>
              <p:cNvPr id="118" name="직사각형 117"/>
              <p:cNvSpPr/>
              <p:nvPr/>
            </p:nvSpPr>
            <p:spPr>
              <a:xfrm>
                <a:off x="8846004" y="2162140"/>
                <a:ext cx="495249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100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119" name="직선 연결선 118"/>
              <p:cNvCxnSpPr/>
              <p:nvPr/>
            </p:nvCxnSpPr>
            <p:spPr>
              <a:xfrm>
                <a:off x="8873039" y="2203450"/>
                <a:ext cx="441180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직사각형 119"/>
              <p:cNvSpPr/>
              <p:nvPr/>
            </p:nvSpPr>
            <p:spPr>
              <a:xfrm>
                <a:off x="8939050" y="1901790"/>
                <a:ext cx="309157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121" name="그룹 120"/>
          <p:cNvGrpSpPr/>
          <p:nvPr/>
        </p:nvGrpSpPr>
        <p:grpSpPr>
          <a:xfrm>
            <a:off x="6146916" y="5117547"/>
            <a:ext cx="822308" cy="822364"/>
            <a:chOff x="6146916" y="5311301"/>
            <a:chExt cx="822308" cy="822364"/>
          </a:xfrm>
        </p:grpSpPr>
        <p:grpSp>
          <p:nvGrpSpPr>
            <p:cNvPr id="122" name="그룹 121"/>
            <p:cNvGrpSpPr/>
            <p:nvPr/>
          </p:nvGrpSpPr>
          <p:grpSpPr>
            <a:xfrm>
              <a:off x="6146916" y="5311301"/>
              <a:ext cx="822308" cy="822364"/>
              <a:chOff x="5089735" y="2286776"/>
              <a:chExt cx="1135008" cy="1135090"/>
            </a:xfrm>
          </p:grpSpPr>
          <p:sp>
            <p:nvSpPr>
              <p:cNvPr id="133" name="타원 132"/>
              <p:cNvSpPr/>
              <p:nvPr/>
            </p:nvSpPr>
            <p:spPr>
              <a:xfrm>
                <a:off x="5089735" y="3081844"/>
                <a:ext cx="1135008" cy="3400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47000"/>
                      <a:lumOff val="53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49263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40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grpSp>
            <p:nvGrpSpPr>
              <p:cNvPr id="134" name="그룹 133"/>
              <p:cNvGrpSpPr/>
              <p:nvPr/>
            </p:nvGrpSpPr>
            <p:grpSpPr>
              <a:xfrm>
                <a:off x="5135414" y="2286776"/>
                <a:ext cx="1043649" cy="1043650"/>
                <a:chOff x="800168" y="3126065"/>
                <a:chExt cx="957802" cy="957802"/>
              </a:xfrm>
            </p:grpSpPr>
            <p:sp>
              <p:nvSpPr>
                <p:cNvPr id="135" name="타원 134"/>
                <p:cNvSpPr/>
                <p:nvPr/>
              </p:nvSpPr>
              <p:spPr>
                <a:xfrm>
                  <a:off x="800168" y="3126065"/>
                  <a:ext cx="957802" cy="957802"/>
                </a:xfrm>
                <a:prstGeom prst="ellipse">
                  <a:avLst/>
                </a:prstGeom>
                <a:pattFill prst="wdUpDiag">
                  <a:fgClr>
                    <a:srgbClr val="1E61B2"/>
                  </a:fgClr>
                  <a:bgClr>
                    <a:srgbClr val="1650AE"/>
                  </a:bgClr>
                </a:pattFill>
                <a:ln w="12700">
                  <a:solidFill>
                    <a:schemeClr val="bg1"/>
                  </a:solidFill>
                </a:ln>
                <a:effectLst>
                  <a:outerShdw blurRad="63500" sx="101000" sy="101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36" name="직사각형 135"/>
                <p:cNvSpPr/>
                <p:nvPr/>
              </p:nvSpPr>
              <p:spPr>
                <a:xfrm>
                  <a:off x="849659" y="3443436"/>
                  <a:ext cx="858816" cy="282897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endParaRPr lang="ko-KR" altLang="en-US" sz="1200" b="1" spc="-100" dirty="0">
                    <a:gradFill flip="none" rotWithShape="1">
                      <a:gsLst>
                        <a:gs pos="41250">
                          <a:schemeClr val="bg1"/>
                        </a:gs>
                        <a:gs pos="60000">
                          <a:schemeClr val="bg1"/>
                        </a:gs>
                      </a:gsLst>
                      <a:lin ang="5400000" scaled="1"/>
                      <a:tileRect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37" name="타원 136"/>
                <p:cNvSpPr/>
                <p:nvPr/>
              </p:nvSpPr>
              <p:spPr>
                <a:xfrm>
                  <a:off x="836139" y="3162039"/>
                  <a:ext cx="885860" cy="885860"/>
                </a:xfrm>
                <a:prstGeom prst="ellipse">
                  <a:avLst/>
                </a:prstGeom>
                <a:noFill/>
                <a:ln w="15875" cap="rnd">
                  <a:solidFill>
                    <a:schemeClr val="bg1">
                      <a:alpha val="41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</p:grpSp>
        </p:grpSp>
        <p:sp>
          <p:nvSpPr>
            <p:cNvPr id="123" name="직사각형 122"/>
            <p:cNvSpPr/>
            <p:nvPr/>
          </p:nvSpPr>
          <p:spPr>
            <a:xfrm>
              <a:off x="6208407" y="5490691"/>
              <a:ext cx="699325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1400" b="1" spc="-100" dirty="0" smtClean="0">
                  <a:gradFill flip="none" rotWithShape="1">
                    <a:gsLst>
                      <a:gs pos="2083">
                        <a:schemeClr val="bg1"/>
                      </a:gs>
                      <a:gs pos="24583">
                        <a:schemeClr val="bg1"/>
                      </a:gs>
                    </a:gsLst>
                    <a:lin ang="16200000" scaled="1"/>
                    <a:tileRect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Area</a:t>
              </a:r>
              <a:endParaRPr lang="ko-KR" altLang="en-US" sz="1400" b="1" spc="-100" dirty="0">
                <a:gradFill flip="none" rotWithShape="1"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16200000" scaled="1"/>
                  <a:tileRect/>
                </a:gra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24" name="그룹 123"/>
            <p:cNvGrpSpPr/>
            <p:nvPr/>
          </p:nvGrpSpPr>
          <p:grpSpPr>
            <a:xfrm>
              <a:off x="6341460" y="5797162"/>
              <a:ext cx="433220" cy="325260"/>
              <a:chOff x="-1201738" y="4432301"/>
              <a:chExt cx="538163" cy="338138"/>
            </a:xfrm>
            <a:effectLst>
              <a:outerShdw blurRad="38100" dist="127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5" name="Freeform 27"/>
              <p:cNvSpPr>
                <a:spLocks/>
              </p:cNvSpPr>
              <p:nvPr/>
            </p:nvSpPr>
            <p:spPr bwMode="auto">
              <a:xfrm>
                <a:off x="-1195388" y="4584701"/>
                <a:ext cx="512763" cy="179388"/>
              </a:xfrm>
              <a:custGeom>
                <a:avLst/>
                <a:gdLst>
                  <a:gd name="T0" fmla="*/ 662 w 1293"/>
                  <a:gd name="T1" fmla="*/ 0 h 453"/>
                  <a:gd name="T2" fmla="*/ 568 w 1293"/>
                  <a:gd name="T3" fmla="*/ 3 h 453"/>
                  <a:gd name="T4" fmla="*/ 477 w 1293"/>
                  <a:gd name="T5" fmla="*/ 10 h 453"/>
                  <a:gd name="T6" fmla="*/ 392 w 1293"/>
                  <a:gd name="T7" fmla="*/ 22 h 453"/>
                  <a:gd name="T8" fmla="*/ 314 w 1293"/>
                  <a:gd name="T9" fmla="*/ 38 h 453"/>
                  <a:gd name="T10" fmla="*/ 242 w 1293"/>
                  <a:gd name="T11" fmla="*/ 58 h 453"/>
                  <a:gd name="T12" fmla="*/ 180 w 1293"/>
                  <a:gd name="T13" fmla="*/ 81 h 453"/>
                  <a:gd name="T14" fmla="*/ 128 w 1293"/>
                  <a:gd name="T15" fmla="*/ 107 h 453"/>
                  <a:gd name="T16" fmla="*/ 85 w 1293"/>
                  <a:gd name="T17" fmla="*/ 135 h 453"/>
                  <a:gd name="T18" fmla="*/ 0 w 1293"/>
                  <a:gd name="T19" fmla="*/ 255 h 453"/>
                  <a:gd name="T20" fmla="*/ 4 w 1293"/>
                  <a:gd name="T21" fmla="*/ 262 h 453"/>
                  <a:gd name="T22" fmla="*/ 16 w 1293"/>
                  <a:gd name="T23" fmla="*/ 278 h 453"/>
                  <a:gd name="T24" fmla="*/ 42 w 1293"/>
                  <a:gd name="T25" fmla="*/ 303 h 453"/>
                  <a:gd name="T26" fmla="*/ 82 w 1293"/>
                  <a:gd name="T27" fmla="*/ 332 h 453"/>
                  <a:gd name="T28" fmla="*/ 142 w 1293"/>
                  <a:gd name="T29" fmla="*/ 364 h 453"/>
                  <a:gd name="T30" fmla="*/ 181 w 1293"/>
                  <a:gd name="T31" fmla="*/ 379 h 453"/>
                  <a:gd name="T32" fmla="*/ 226 w 1293"/>
                  <a:gd name="T33" fmla="*/ 395 h 453"/>
                  <a:gd name="T34" fmla="*/ 277 w 1293"/>
                  <a:gd name="T35" fmla="*/ 408 h 453"/>
                  <a:gd name="T36" fmla="*/ 335 w 1293"/>
                  <a:gd name="T37" fmla="*/ 422 h 453"/>
                  <a:gd name="T38" fmla="*/ 401 w 1293"/>
                  <a:gd name="T39" fmla="*/ 433 h 453"/>
                  <a:gd name="T40" fmla="*/ 473 w 1293"/>
                  <a:gd name="T41" fmla="*/ 443 h 453"/>
                  <a:gd name="T42" fmla="*/ 472 w 1293"/>
                  <a:gd name="T43" fmla="*/ 442 h 453"/>
                  <a:gd name="T44" fmla="*/ 565 w 1293"/>
                  <a:gd name="T45" fmla="*/ 450 h 453"/>
                  <a:gd name="T46" fmla="*/ 662 w 1293"/>
                  <a:gd name="T47" fmla="*/ 453 h 453"/>
                  <a:gd name="T48" fmla="*/ 728 w 1293"/>
                  <a:gd name="T49" fmla="*/ 452 h 453"/>
                  <a:gd name="T50" fmla="*/ 851 w 1293"/>
                  <a:gd name="T51" fmla="*/ 442 h 453"/>
                  <a:gd name="T52" fmla="*/ 963 w 1293"/>
                  <a:gd name="T53" fmla="*/ 426 h 453"/>
                  <a:gd name="T54" fmla="*/ 1040 w 1293"/>
                  <a:gd name="T55" fmla="*/ 408 h 453"/>
                  <a:gd name="T56" fmla="*/ 1087 w 1293"/>
                  <a:gd name="T57" fmla="*/ 394 h 453"/>
                  <a:gd name="T58" fmla="*/ 1130 w 1293"/>
                  <a:gd name="T59" fmla="*/ 378 h 453"/>
                  <a:gd name="T60" fmla="*/ 1168 w 1293"/>
                  <a:gd name="T61" fmla="*/ 362 h 453"/>
                  <a:gd name="T62" fmla="*/ 1202 w 1293"/>
                  <a:gd name="T63" fmla="*/ 344 h 453"/>
                  <a:gd name="T64" fmla="*/ 1231 w 1293"/>
                  <a:gd name="T65" fmla="*/ 325 h 453"/>
                  <a:gd name="T66" fmla="*/ 1255 w 1293"/>
                  <a:gd name="T67" fmla="*/ 304 h 453"/>
                  <a:gd name="T68" fmla="*/ 1274 w 1293"/>
                  <a:gd name="T69" fmla="*/ 283 h 453"/>
                  <a:gd name="T70" fmla="*/ 1286 w 1293"/>
                  <a:gd name="T71" fmla="*/ 260 h 453"/>
                  <a:gd name="T72" fmla="*/ 1292 w 1293"/>
                  <a:gd name="T73" fmla="*/ 238 h 453"/>
                  <a:gd name="T74" fmla="*/ 1293 w 1293"/>
                  <a:gd name="T75" fmla="*/ 226 h 453"/>
                  <a:gd name="T76" fmla="*/ 1290 w 1293"/>
                  <a:gd name="T77" fmla="*/ 204 h 453"/>
                  <a:gd name="T78" fmla="*/ 1280 w 1293"/>
                  <a:gd name="T79" fmla="*/ 181 h 453"/>
                  <a:gd name="T80" fmla="*/ 1264 w 1293"/>
                  <a:gd name="T81" fmla="*/ 159 h 453"/>
                  <a:gd name="T82" fmla="*/ 1244 w 1293"/>
                  <a:gd name="T83" fmla="*/ 139 h 453"/>
                  <a:gd name="T84" fmla="*/ 1217 w 1293"/>
                  <a:gd name="T85" fmla="*/ 119 h 453"/>
                  <a:gd name="T86" fmla="*/ 1186 w 1293"/>
                  <a:gd name="T87" fmla="*/ 100 h 453"/>
                  <a:gd name="T88" fmla="*/ 1150 w 1293"/>
                  <a:gd name="T89" fmla="*/ 83 h 453"/>
                  <a:gd name="T90" fmla="*/ 1108 w 1293"/>
                  <a:gd name="T91" fmla="*/ 66 h 453"/>
                  <a:gd name="T92" fmla="*/ 1064 w 1293"/>
                  <a:gd name="T93" fmla="*/ 52 h 453"/>
                  <a:gd name="T94" fmla="*/ 1015 w 1293"/>
                  <a:gd name="T95" fmla="*/ 39 h 453"/>
                  <a:gd name="T96" fmla="*/ 909 w 1293"/>
                  <a:gd name="T97" fmla="*/ 18 h 453"/>
                  <a:gd name="T98" fmla="*/ 790 w 1293"/>
                  <a:gd name="T99" fmla="*/ 5 h 453"/>
                  <a:gd name="T100" fmla="*/ 662 w 1293"/>
                  <a:gd name="T10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3" h="453">
                    <a:moveTo>
                      <a:pt x="662" y="0"/>
                    </a:moveTo>
                    <a:lnTo>
                      <a:pt x="662" y="0"/>
                    </a:lnTo>
                    <a:lnTo>
                      <a:pt x="615" y="1"/>
                    </a:lnTo>
                    <a:lnTo>
                      <a:pt x="568" y="3"/>
                    </a:lnTo>
                    <a:lnTo>
                      <a:pt x="522" y="6"/>
                    </a:lnTo>
                    <a:lnTo>
                      <a:pt x="477" y="10"/>
                    </a:lnTo>
                    <a:lnTo>
                      <a:pt x="434" y="16"/>
                    </a:lnTo>
                    <a:lnTo>
                      <a:pt x="392" y="22"/>
                    </a:lnTo>
                    <a:lnTo>
                      <a:pt x="352" y="30"/>
                    </a:lnTo>
                    <a:lnTo>
                      <a:pt x="314" y="38"/>
                    </a:lnTo>
                    <a:lnTo>
                      <a:pt x="278" y="48"/>
                    </a:lnTo>
                    <a:lnTo>
                      <a:pt x="242" y="58"/>
                    </a:lnTo>
                    <a:lnTo>
                      <a:pt x="210" y="69"/>
                    </a:lnTo>
                    <a:lnTo>
                      <a:pt x="180" y="81"/>
                    </a:lnTo>
                    <a:lnTo>
                      <a:pt x="152" y="94"/>
                    </a:lnTo>
                    <a:lnTo>
                      <a:pt x="128" y="107"/>
                    </a:lnTo>
                    <a:lnTo>
                      <a:pt x="105" y="121"/>
                    </a:lnTo>
                    <a:lnTo>
                      <a:pt x="85" y="135"/>
                    </a:lnTo>
                    <a:lnTo>
                      <a:pt x="37" y="97"/>
                    </a:lnTo>
                    <a:lnTo>
                      <a:pt x="0" y="255"/>
                    </a:lnTo>
                    <a:lnTo>
                      <a:pt x="0" y="255"/>
                    </a:lnTo>
                    <a:lnTo>
                      <a:pt x="4" y="262"/>
                    </a:lnTo>
                    <a:lnTo>
                      <a:pt x="9" y="269"/>
                    </a:lnTo>
                    <a:lnTo>
                      <a:pt x="16" y="278"/>
                    </a:lnTo>
                    <a:lnTo>
                      <a:pt x="27" y="289"/>
                    </a:lnTo>
                    <a:lnTo>
                      <a:pt x="42" y="303"/>
                    </a:lnTo>
                    <a:lnTo>
                      <a:pt x="59" y="316"/>
                    </a:lnTo>
                    <a:lnTo>
                      <a:pt x="82" y="332"/>
                    </a:lnTo>
                    <a:lnTo>
                      <a:pt x="110" y="347"/>
                    </a:lnTo>
                    <a:lnTo>
                      <a:pt x="142" y="364"/>
                    </a:lnTo>
                    <a:lnTo>
                      <a:pt x="161" y="371"/>
                    </a:lnTo>
                    <a:lnTo>
                      <a:pt x="181" y="379"/>
                    </a:lnTo>
                    <a:lnTo>
                      <a:pt x="202" y="387"/>
                    </a:lnTo>
                    <a:lnTo>
                      <a:pt x="226" y="395"/>
                    </a:lnTo>
                    <a:lnTo>
                      <a:pt x="251" y="402"/>
                    </a:lnTo>
                    <a:lnTo>
                      <a:pt x="277" y="408"/>
                    </a:lnTo>
                    <a:lnTo>
                      <a:pt x="305" y="416"/>
                    </a:lnTo>
                    <a:lnTo>
                      <a:pt x="335" y="422"/>
                    </a:lnTo>
                    <a:lnTo>
                      <a:pt x="367" y="428"/>
                    </a:lnTo>
                    <a:lnTo>
                      <a:pt x="401" y="433"/>
                    </a:lnTo>
                    <a:lnTo>
                      <a:pt x="436" y="438"/>
                    </a:lnTo>
                    <a:lnTo>
                      <a:pt x="473" y="443"/>
                    </a:lnTo>
                    <a:lnTo>
                      <a:pt x="472" y="442"/>
                    </a:lnTo>
                    <a:lnTo>
                      <a:pt x="472" y="442"/>
                    </a:lnTo>
                    <a:lnTo>
                      <a:pt x="518" y="447"/>
                    </a:lnTo>
                    <a:lnTo>
                      <a:pt x="565" y="450"/>
                    </a:lnTo>
                    <a:lnTo>
                      <a:pt x="614" y="452"/>
                    </a:lnTo>
                    <a:lnTo>
                      <a:pt x="662" y="453"/>
                    </a:lnTo>
                    <a:lnTo>
                      <a:pt x="662" y="453"/>
                    </a:lnTo>
                    <a:lnTo>
                      <a:pt x="728" y="452"/>
                    </a:lnTo>
                    <a:lnTo>
                      <a:pt x="790" y="449"/>
                    </a:lnTo>
                    <a:lnTo>
                      <a:pt x="851" y="442"/>
                    </a:lnTo>
                    <a:lnTo>
                      <a:pt x="909" y="435"/>
                    </a:lnTo>
                    <a:lnTo>
                      <a:pt x="963" y="426"/>
                    </a:lnTo>
                    <a:lnTo>
                      <a:pt x="1015" y="414"/>
                    </a:lnTo>
                    <a:lnTo>
                      <a:pt x="1040" y="408"/>
                    </a:lnTo>
                    <a:lnTo>
                      <a:pt x="1064" y="401"/>
                    </a:lnTo>
                    <a:lnTo>
                      <a:pt x="1087" y="394"/>
                    </a:lnTo>
                    <a:lnTo>
                      <a:pt x="1108" y="387"/>
                    </a:lnTo>
                    <a:lnTo>
                      <a:pt x="1130" y="378"/>
                    </a:lnTo>
                    <a:lnTo>
                      <a:pt x="1150" y="370"/>
                    </a:lnTo>
                    <a:lnTo>
                      <a:pt x="1168" y="362"/>
                    </a:lnTo>
                    <a:lnTo>
                      <a:pt x="1186" y="353"/>
                    </a:lnTo>
                    <a:lnTo>
                      <a:pt x="1202" y="344"/>
                    </a:lnTo>
                    <a:lnTo>
                      <a:pt x="1217" y="334"/>
                    </a:lnTo>
                    <a:lnTo>
                      <a:pt x="1231" y="325"/>
                    </a:lnTo>
                    <a:lnTo>
                      <a:pt x="1244" y="314"/>
                    </a:lnTo>
                    <a:lnTo>
                      <a:pt x="1255" y="304"/>
                    </a:lnTo>
                    <a:lnTo>
                      <a:pt x="1264" y="294"/>
                    </a:lnTo>
                    <a:lnTo>
                      <a:pt x="1274" y="283"/>
                    </a:lnTo>
                    <a:lnTo>
                      <a:pt x="1280" y="272"/>
                    </a:lnTo>
                    <a:lnTo>
                      <a:pt x="1286" y="260"/>
                    </a:lnTo>
                    <a:lnTo>
                      <a:pt x="1290" y="250"/>
                    </a:lnTo>
                    <a:lnTo>
                      <a:pt x="1292" y="238"/>
                    </a:lnTo>
                    <a:lnTo>
                      <a:pt x="1293" y="226"/>
                    </a:lnTo>
                    <a:lnTo>
                      <a:pt x="1293" y="226"/>
                    </a:lnTo>
                    <a:lnTo>
                      <a:pt x="1292" y="215"/>
                    </a:lnTo>
                    <a:lnTo>
                      <a:pt x="1290" y="204"/>
                    </a:lnTo>
                    <a:lnTo>
                      <a:pt x="1286" y="192"/>
                    </a:lnTo>
                    <a:lnTo>
                      <a:pt x="1280" y="181"/>
                    </a:lnTo>
                    <a:lnTo>
                      <a:pt x="1274" y="170"/>
                    </a:lnTo>
                    <a:lnTo>
                      <a:pt x="1264" y="159"/>
                    </a:lnTo>
                    <a:lnTo>
                      <a:pt x="1255" y="149"/>
                    </a:lnTo>
                    <a:lnTo>
                      <a:pt x="1244" y="139"/>
                    </a:lnTo>
                    <a:lnTo>
                      <a:pt x="1231" y="128"/>
                    </a:lnTo>
                    <a:lnTo>
                      <a:pt x="1217" y="119"/>
                    </a:lnTo>
                    <a:lnTo>
                      <a:pt x="1202" y="110"/>
                    </a:lnTo>
                    <a:lnTo>
                      <a:pt x="1186" y="100"/>
                    </a:lnTo>
                    <a:lnTo>
                      <a:pt x="1168" y="91"/>
                    </a:lnTo>
                    <a:lnTo>
                      <a:pt x="1150" y="83"/>
                    </a:lnTo>
                    <a:lnTo>
                      <a:pt x="1130" y="74"/>
                    </a:lnTo>
                    <a:lnTo>
                      <a:pt x="1108" y="66"/>
                    </a:lnTo>
                    <a:lnTo>
                      <a:pt x="1087" y="59"/>
                    </a:lnTo>
                    <a:lnTo>
                      <a:pt x="1064" y="52"/>
                    </a:lnTo>
                    <a:lnTo>
                      <a:pt x="1040" y="45"/>
                    </a:lnTo>
                    <a:lnTo>
                      <a:pt x="1015" y="39"/>
                    </a:lnTo>
                    <a:lnTo>
                      <a:pt x="963" y="28"/>
                    </a:lnTo>
                    <a:lnTo>
                      <a:pt x="909" y="18"/>
                    </a:lnTo>
                    <a:lnTo>
                      <a:pt x="851" y="10"/>
                    </a:lnTo>
                    <a:lnTo>
                      <a:pt x="790" y="5"/>
                    </a:lnTo>
                    <a:lnTo>
                      <a:pt x="728" y="1"/>
                    </a:lnTo>
                    <a:lnTo>
                      <a:pt x="662" y="0"/>
                    </a:lnTo>
                    <a:lnTo>
                      <a:pt x="662" y="0"/>
                    </a:lnTo>
                    <a:close/>
                  </a:path>
                </a:pathLst>
              </a:custGeom>
              <a:solidFill>
                <a:srgbClr val="CF9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6" name="Freeform 28"/>
              <p:cNvSpPr>
                <a:spLocks/>
              </p:cNvSpPr>
              <p:nvPr/>
            </p:nvSpPr>
            <p:spPr bwMode="auto">
              <a:xfrm>
                <a:off x="-857250" y="4622801"/>
                <a:ext cx="187325" cy="138113"/>
              </a:xfrm>
              <a:custGeom>
                <a:avLst/>
                <a:gdLst>
                  <a:gd name="T0" fmla="*/ 436 w 471"/>
                  <a:gd name="T1" fmla="*/ 0 h 346"/>
                  <a:gd name="T2" fmla="*/ 471 w 471"/>
                  <a:gd name="T3" fmla="*/ 147 h 346"/>
                  <a:gd name="T4" fmla="*/ 471 w 471"/>
                  <a:gd name="T5" fmla="*/ 147 h 346"/>
                  <a:gd name="T6" fmla="*/ 467 w 471"/>
                  <a:gd name="T7" fmla="*/ 153 h 346"/>
                  <a:gd name="T8" fmla="*/ 463 w 471"/>
                  <a:gd name="T9" fmla="*/ 161 h 346"/>
                  <a:gd name="T10" fmla="*/ 456 w 471"/>
                  <a:gd name="T11" fmla="*/ 172 h 346"/>
                  <a:gd name="T12" fmla="*/ 445 w 471"/>
                  <a:gd name="T13" fmla="*/ 184 h 346"/>
                  <a:gd name="T14" fmla="*/ 431 w 471"/>
                  <a:gd name="T15" fmla="*/ 198 h 346"/>
                  <a:gd name="T16" fmla="*/ 412 w 471"/>
                  <a:gd name="T17" fmla="*/ 213 h 346"/>
                  <a:gd name="T18" fmla="*/ 390 w 471"/>
                  <a:gd name="T19" fmla="*/ 230 h 346"/>
                  <a:gd name="T20" fmla="*/ 363 w 471"/>
                  <a:gd name="T21" fmla="*/ 246 h 346"/>
                  <a:gd name="T22" fmla="*/ 347 w 471"/>
                  <a:gd name="T23" fmla="*/ 254 h 346"/>
                  <a:gd name="T24" fmla="*/ 331 w 471"/>
                  <a:gd name="T25" fmla="*/ 263 h 346"/>
                  <a:gd name="T26" fmla="*/ 312 w 471"/>
                  <a:gd name="T27" fmla="*/ 271 h 346"/>
                  <a:gd name="T28" fmla="*/ 292 w 471"/>
                  <a:gd name="T29" fmla="*/ 279 h 346"/>
                  <a:gd name="T30" fmla="*/ 271 w 471"/>
                  <a:gd name="T31" fmla="*/ 288 h 346"/>
                  <a:gd name="T32" fmla="*/ 248 w 471"/>
                  <a:gd name="T33" fmla="*/ 296 h 346"/>
                  <a:gd name="T34" fmla="*/ 223 w 471"/>
                  <a:gd name="T35" fmla="*/ 303 h 346"/>
                  <a:gd name="T36" fmla="*/ 196 w 471"/>
                  <a:gd name="T37" fmla="*/ 310 h 346"/>
                  <a:gd name="T38" fmla="*/ 168 w 471"/>
                  <a:gd name="T39" fmla="*/ 317 h 346"/>
                  <a:gd name="T40" fmla="*/ 138 w 471"/>
                  <a:gd name="T41" fmla="*/ 325 h 346"/>
                  <a:gd name="T42" fmla="*/ 107 w 471"/>
                  <a:gd name="T43" fmla="*/ 331 h 346"/>
                  <a:gd name="T44" fmla="*/ 73 w 471"/>
                  <a:gd name="T45" fmla="*/ 336 h 346"/>
                  <a:gd name="T46" fmla="*/ 38 w 471"/>
                  <a:gd name="T47" fmla="*/ 341 h 346"/>
                  <a:gd name="T48" fmla="*/ 0 w 471"/>
                  <a:gd name="T49" fmla="*/ 346 h 346"/>
                  <a:gd name="T50" fmla="*/ 436 w 471"/>
                  <a:gd name="T5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1" h="346">
                    <a:moveTo>
                      <a:pt x="436" y="0"/>
                    </a:moveTo>
                    <a:lnTo>
                      <a:pt x="471" y="147"/>
                    </a:lnTo>
                    <a:lnTo>
                      <a:pt x="471" y="147"/>
                    </a:lnTo>
                    <a:lnTo>
                      <a:pt x="467" y="153"/>
                    </a:lnTo>
                    <a:lnTo>
                      <a:pt x="463" y="161"/>
                    </a:lnTo>
                    <a:lnTo>
                      <a:pt x="456" y="172"/>
                    </a:lnTo>
                    <a:lnTo>
                      <a:pt x="445" y="184"/>
                    </a:lnTo>
                    <a:lnTo>
                      <a:pt x="431" y="198"/>
                    </a:lnTo>
                    <a:lnTo>
                      <a:pt x="412" y="213"/>
                    </a:lnTo>
                    <a:lnTo>
                      <a:pt x="390" y="230"/>
                    </a:lnTo>
                    <a:lnTo>
                      <a:pt x="363" y="246"/>
                    </a:lnTo>
                    <a:lnTo>
                      <a:pt x="347" y="254"/>
                    </a:lnTo>
                    <a:lnTo>
                      <a:pt x="331" y="263"/>
                    </a:lnTo>
                    <a:lnTo>
                      <a:pt x="312" y="271"/>
                    </a:lnTo>
                    <a:lnTo>
                      <a:pt x="292" y="279"/>
                    </a:lnTo>
                    <a:lnTo>
                      <a:pt x="271" y="288"/>
                    </a:lnTo>
                    <a:lnTo>
                      <a:pt x="248" y="296"/>
                    </a:lnTo>
                    <a:lnTo>
                      <a:pt x="223" y="303"/>
                    </a:lnTo>
                    <a:lnTo>
                      <a:pt x="196" y="310"/>
                    </a:lnTo>
                    <a:lnTo>
                      <a:pt x="168" y="317"/>
                    </a:lnTo>
                    <a:lnTo>
                      <a:pt x="138" y="325"/>
                    </a:lnTo>
                    <a:lnTo>
                      <a:pt x="107" y="331"/>
                    </a:lnTo>
                    <a:lnTo>
                      <a:pt x="73" y="336"/>
                    </a:lnTo>
                    <a:lnTo>
                      <a:pt x="38" y="341"/>
                    </a:lnTo>
                    <a:lnTo>
                      <a:pt x="0" y="346"/>
                    </a:lnTo>
                    <a:lnTo>
                      <a:pt x="436" y="0"/>
                    </a:lnTo>
                    <a:close/>
                  </a:path>
                </a:pathLst>
              </a:custGeom>
              <a:solidFill>
                <a:srgbClr val="BD9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>
                <a:off x="-857250" y="4622801"/>
                <a:ext cx="187325" cy="138113"/>
              </a:xfrm>
              <a:custGeom>
                <a:avLst/>
                <a:gdLst>
                  <a:gd name="T0" fmla="*/ 436 w 471"/>
                  <a:gd name="T1" fmla="*/ 0 h 346"/>
                  <a:gd name="T2" fmla="*/ 471 w 471"/>
                  <a:gd name="T3" fmla="*/ 147 h 346"/>
                  <a:gd name="T4" fmla="*/ 471 w 471"/>
                  <a:gd name="T5" fmla="*/ 147 h 346"/>
                  <a:gd name="T6" fmla="*/ 467 w 471"/>
                  <a:gd name="T7" fmla="*/ 153 h 346"/>
                  <a:gd name="T8" fmla="*/ 463 w 471"/>
                  <a:gd name="T9" fmla="*/ 161 h 346"/>
                  <a:gd name="T10" fmla="*/ 456 w 471"/>
                  <a:gd name="T11" fmla="*/ 172 h 346"/>
                  <a:gd name="T12" fmla="*/ 445 w 471"/>
                  <a:gd name="T13" fmla="*/ 184 h 346"/>
                  <a:gd name="T14" fmla="*/ 431 w 471"/>
                  <a:gd name="T15" fmla="*/ 198 h 346"/>
                  <a:gd name="T16" fmla="*/ 412 w 471"/>
                  <a:gd name="T17" fmla="*/ 213 h 346"/>
                  <a:gd name="T18" fmla="*/ 390 w 471"/>
                  <a:gd name="T19" fmla="*/ 230 h 346"/>
                  <a:gd name="T20" fmla="*/ 363 w 471"/>
                  <a:gd name="T21" fmla="*/ 246 h 346"/>
                  <a:gd name="T22" fmla="*/ 347 w 471"/>
                  <a:gd name="T23" fmla="*/ 254 h 346"/>
                  <a:gd name="T24" fmla="*/ 331 w 471"/>
                  <a:gd name="T25" fmla="*/ 263 h 346"/>
                  <a:gd name="T26" fmla="*/ 312 w 471"/>
                  <a:gd name="T27" fmla="*/ 271 h 346"/>
                  <a:gd name="T28" fmla="*/ 292 w 471"/>
                  <a:gd name="T29" fmla="*/ 279 h 346"/>
                  <a:gd name="T30" fmla="*/ 271 w 471"/>
                  <a:gd name="T31" fmla="*/ 288 h 346"/>
                  <a:gd name="T32" fmla="*/ 248 w 471"/>
                  <a:gd name="T33" fmla="*/ 296 h 346"/>
                  <a:gd name="T34" fmla="*/ 223 w 471"/>
                  <a:gd name="T35" fmla="*/ 303 h 346"/>
                  <a:gd name="T36" fmla="*/ 196 w 471"/>
                  <a:gd name="T37" fmla="*/ 310 h 346"/>
                  <a:gd name="T38" fmla="*/ 168 w 471"/>
                  <a:gd name="T39" fmla="*/ 317 h 346"/>
                  <a:gd name="T40" fmla="*/ 138 w 471"/>
                  <a:gd name="T41" fmla="*/ 325 h 346"/>
                  <a:gd name="T42" fmla="*/ 107 w 471"/>
                  <a:gd name="T43" fmla="*/ 331 h 346"/>
                  <a:gd name="T44" fmla="*/ 73 w 471"/>
                  <a:gd name="T45" fmla="*/ 336 h 346"/>
                  <a:gd name="T46" fmla="*/ 38 w 471"/>
                  <a:gd name="T47" fmla="*/ 341 h 346"/>
                  <a:gd name="T48" fmla="*/ 0 w 471"/>
                  <a:gd name="T49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1" h="346">
                    <a:moveTo>
                      <a:pt x="436" y="0"/>
                    </a:moveTo>
                    <a:lnTo>
                      <a:pt x="471" y="147"/>
                    </a:lnTo>
                    <a:lnTo>
                      <a:pt x="471" y="147"/>
                    </a:lnTo>
                    <a:lnTo>
                      <a:pt x="467" y="153"/>
                    </a:lnTo>
                    <a:lnTo>
                      <a:pt x="463" y="161"/>
                    </a:lnTo>
                    <a:lnTo>
                      <a:pt x="456" y="172"/>
                    </a:lnTo>
                    <a:lnTo>
                      <a:pt x="445" y="184"/>
                    </a:lnTo>
                    <a:lnTo>
                      <a:pt x="431" y="198"/>
                    </a:lnTo>
                    <a:lnTo>
                      <a:pt x="412" y="213"/>
                    </a:lnTo>
                    <a:lnTo>
                      <a:pt x="390" y="230"/>
                    </a:lnTo>
                    <a:lnTo>
                      <a:pt x="363" y="246"/>
                    </a:lnTo>
                    <a:lnTo>
                      <a:pt x="347" y="254"/>
                    </a:lnTo>
                    <a:lnTo>
                      <a:pt x="331" y="263"/>
                    </a:lnTo>
                    <a:lnTo>
                      <a:pt x="312" y="271"/>
                    </a:lnTo>
                    <a:lnTo>
                      <a:pt x="292" y="279"/>
                    </a:lnTo>
                    <a:lnTo>
                      <a:pt x="271" y="288"/>
                    </a:lnTo>
                    <a:lnTo>
                      <a:pt x="248" y="296"/>
                    </a:lnTo>
                    <a:lnTo>
                      <a:pt x="223" y="303"/>
                    </a:lnTo>
                    <a:lnTo>
                      <a:pt x="196" y="310"/>
                    </a:lnTo>
                    <a:lnTo>
                      <a:pt x="168" y="317"/>
                    </a:lnTo>
                    <a:lnTo>
                      <a:pt x="138" y="325"/>
                    </a:lnTo>
                    <a:lnTo>
                      <a:pt x="107" y="331"/>
                    </a:lnTo>
                    <a:lnTo>
                      <a:pt x="73" y="336"/>
                    </a:lnTo>
                    <a:lnTo>
                      <a:pt x="38" y="341"/>
                    </a:lnTo>
                    <a:lnTo>
                      <a:pt x="0" y="3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8" name="Freeform 30"/>
              <p:cNvSpPr>
                <a:spLocks/>
              </p:cNvSpPr>
              <p:nvPr/>
            </p:nvSpPr>
            <p:spPr bwMode="auto">
              <a:xfrm>
                <a:off x="-1187450" y="4554538"/>
                <a:ext cx="508000" cy="155575"/>
              </a:xfrm>
              <a:custGeom>
                <a:avLst/>
                <a:gdLst>
                  <a:gd name="T0" fmla="*/ 1273 w 1280"/>
                  <a:gd name="T1" fmla="*/ 188 h 392"/>
                  <a:gd name="T2" fmla="*/ 1211 w 1280"/>
                  <a:gd name="T3" fmla="*/ 107 h 392"/>
                  <a:gd name="T4" fmla="*/ 943 w 1280"/>
                  <a:gd name="T5" fmla="*/ 23 h 392"/>
                  <a:gd name="T6" fmla="*/ 468 w 1280"/>
                  <a:gd name="T7" fmla="*/ 8 h 392"/>
                  <a:gd name="T8" fmla="*/ 97 w 1280"/>
                  <a:gd name="T9" fmla="*/ 94 h 392"/>
                  <a:gd name="T10" fmla="*/ 17 w 1280"/>
                  <a:gd name="T11" fmla="*/ 167 h 392"/>
                  <a:gd name="T12" fmla="*/ 4 w 1280"/>
                  <a:gd name="T13" fmla="*/ 200 h 392"/>
                  <a:gd name="T14" fmla="*/ 8 w 1280"/>
                  <a:gd name="T15" fmla="*/ 230 h 392"/>
                  <a:gd name="T16" fmla="*/ 18 w 1280"/>
                  <a:gd name="T17" fmla="*/ 243 h 392"/>
                  <a:gd name="T18" fmla="*/ 31 w 1280"/>
                  <a:gd name="T19" fmla="*/ 262 h 392"/>
                  <a:gd name="T20" fmla="*/ 56 w 1280"/>
                  <a:gd name="T21" fmla="*/ 275 h 392"/>
                  <a:gd name="T22" fmla="*/ 82 w 1280"/>
                  <a:gd name="T23" fmla="*/ 290 h 392"/>
                  <a:gd name="T24" fmla="*/ 102 w 1280"/>
                  <a:gd name="T25" fmla="*/ 285 h 392"/>
                  <a:gd name="T26" fmla="*/ 124 w 1280"/>
                  <a:gd name="T27" fmla="*/ 298 h 392"/>
                  <a:gd name="T28" fmla="*/ 149 w 1280"/>
                  <a:gd name="T29" fmla="*/ 312 h 392"/>
                  <a:gd name="T30" fmla="*/ 168 w 1280"/>
                  <a:gd name="T31" fmla="*/ 324 h 392"/>
                  <a:gd name="T32" fmla="*/ 185 w 1280"/>
                  <a:gd name="T33" fmla="*/ 327 h 392"/>
                  <a:gd name="T34" fmla="*/ 209 w 1280"/>
                  <a:gd name="T35" fmla="*/ 330 h 392"/>
                  <a:gd name="T36" fmla="*/ 236 w 1280"/>
                  <a:gd name="T37" fmla="*/ 333 h 392"/>
                  <a:gd name="T38" fmla="*/ 256 w 1280"/>
                  <a:gd name="T39" fmla="*/ 349 h 392"/>
                  <a:gd name="T40" fmla="*/ 266 w 1280"/>
                  <a:gd name="T41" fmla="*/ 350 h 392"/>
                  <a:gd name="T42" fmla="*/ 289 w 1280"/>
                  <a:gd name="T43" fmla="*/ 349 h 392"/>
                  <a:gd name="T44" fmla="*/ 315 w 1280"/>
                  <a:gd name="T45" fmla="*/ 354 h 392"/>
                  <a:gd name="T46" fmla="*/ 340 w 1280"/>
                  <a:gd name="T47" fmla="*/ 360 h 392"/>
                  <a:gd name="T48" fmla="*/ 367 w 1280"/>
                  <a:gd name="T49" fmla="*/ 369 h 392"/>
                  <a:gd name="T50" fmla="*/ 381 w 1280"/>
                  <a:gd name="T51" fmla="*/ 373 h 392"/>
                  <a:gd name="T52" fmla="*/ 402 w 1280"/>
                  <a:gd name="T53" fmla="*/ 372 h 392"/>
                  <a:gd name="T54" fmla="*/ 436 w 1280"/>
                  <a:gd name="T55" fmla="*/ 374 h 392"/>
                  <a:gd name="T56" fmla="*/ 459 w 1280"/>
                  <a:gd name="T57" fmla="*/ 380 h 392"/>
                  <a:gd name="T58" fmla="*/ 477 w 1280"/>
                  <a:gd name="T59" fmla="*/ 377 h 392"/>
                  <a:gd name="T60" fmla="*/ 499 w 1280"/>
                  <a:gd name="T61" fmla="*/ 381 h 392"/>
                  <a:gd name="T62" fmla="*/ 530 w 1280"/>
                  <a:gd name="T63" fmla="*/ 377 h 392"/>
                  <a:gd name="T64" fmla="*/ 553 w 1280"/>
                  <a:gd name="T65" fmla="*/ 386 h 392"/>
                  <a:gd name="T66" fmla="*/ 579 w 1280"/>
                  <a:gd name="T67" fmla="*/ 388 h 392"/>
                  <a:gd name="T68" fmla="*/ 603 w 1280"/>
                  <a:gd name="T69" fmla="*/ 389 h 392"/>
                  <a:gd name="T70" fmla="*/ 630 w 1280"/>
                  <a:gd name="T71" fmla="*/ 387 h 392"/>
                  <a:gd name="T72" fmla="*/ 659 w 1280"/>
                  <a:gd name="T73" fmla="*/ 386 h 392"/>
                  <a:gd name="T74" fmla="*/ 681 w 1280"/>
                  <a:gd name="T75" fmla="*/ 385 h 392"/>
                  <a:gd name="T76" fmla="*/ 710 w 1280"/>
                  <a:gd name="T77" fmla="*/ 382 h 392"/>
                  <a:gd name="T78" fmla="*/ 732 w 1280"/>
                  <a:gd name="T79" fmla="*/ 390 h 392"/>
                  <a:gd name="T80" fmla="*/ 749 w 1280"/>
                  <a:gd name="T81" fmla="*/ 387 h 392"/>
                  <a:gd name="T82" fmla="*/ 779 w 1280"/>
                  <a:gd name="T83" fmla="*/ 380 h 392"/>
                  <a:gd name="T84" fmla="*/ 809 w 1280"/>
                  <a:gd name="T85" fmla="*/ 381 h 392"/>
                  <a:gd name="T86" fmla="*/ 836 w 1280"/>
                  <a:gd name="T87" fmla="*/ 381 h 392"/>
                  <a:gd name="T88" fmla="*/ 856 w 1280"/>
                  <a:gd name="T89" fmla="*/ 383 h 392"/>
                  <a:gd name="T90" fmla="*/ 873 w 1280"/>
                  <a:gd name="T91" fmla="*/ 372 h 392"/>
                  <a:gd name="T92" fmla="*/ 902 w 1280"/>
                  <a:gd name="T93" fmla="*/ 364 h 392"/>
                  <a:gd name="T94" fmla="*/ 929 w 1280"/>
                  <a:gd name="T95" fmla="*/ 367 h 392"/>
                  <a:gd name="T96" fmla="*/ 954 w 1280"/>
                  <a:gd name="T97" fmla="*/ 368 h 392"/>
                  <a:gd name="T98" fmla="*/ 973 w 1280"/>
                  <a:gd name="T99" fmla="*/ 360 h 392"/>
                  <a:gd name="T100" fmla="*/ 1001 w 1280"/>
                  <a:gd name="T101" fmla="*/ 353 h 392"/>
                  <a:gd name="T102" fmla="*/ 1033 w 1280"/>
                  <a:gd name="T103" fmla="*/ 338 h 392"/>
                  <a:gd name="T104" fmla="*/ 1067 w 1280"/>
                  <a:gd name="T105" fmla="*/ 341 h 392"/>
                  <a:gd name="T106" fmla="*/ 1080 w 1280"/>
                  <a:gd name="T107" fmla="*/ 337 h 392"/>
                  <a:gd name="T108" fmla="*/ 1110 w 1280"/>
                  <a:gd name="T109" fmla="*/ 320 h 392"/>
                  <a:gd name="T110" fmla="*/ 1137 w 1280"/>
                  <a:gd name="T111" fmla="*/ 308 h 392"/>
                  <a:gd name="T112" fmla="*/ 1164 w 1280"/>
                  <a:gd name="T113" fmla="*/ 299 h 392"/>
                  <a:gd name="T114" fmla="*/ 1195 w 1280"/>
                  <a:gd name="T115" fmla="*/ 292 h 392"/>
                  <a:gd name="T116" fmla="*/ 1213 w 1280"/>
                  <a:gd name="T117" fmla="*/ 285 h 392"/>
                  <a:gd name="T118" fmla="*/ 1234 w 1280"/>
                  <a:gd name="T119" fmla="*/ 269 h 392"/>
                  <a:gd name="T120" fmla="*/ 1253 w 1280"/>
                  <a:gd name="T121" fmla="*/ 249 h 392"/>
                  <a:gd name="T122" fmla="*/ 1270 w 1280"/>
                  <a:gd name="T123" fmla="*/ 22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80" h="392">
                    <a:moveTo>
                      <a:pt x="1280" y="204"/>
                    </a:moveTo>
                    <a:lnTo>
                      <a:pt x="1280" y="204"/>
                    </a:lnTo>
                    <a:lnTo>
                      <a:pt x="1280" y="199"/>
                    </a:lnTo>
                    <a:lnTo>
                      <a:pt x="1278" y="196"/>
                    </a:lnTo>
                    <a:lnTo>
                      <a:pt x="1275" y="193"/>
                    </a:lnTo>
                    <a:lnTo>
                      <a:pt x="1273" y="190"/>
                    </a:lnTo>
                    <a:lnTo>
                      <a:pt x="1273" y="190"/>
                    </a:lnTo>
                    <a:lnTo>
                      <a:pt x="1273" y="188"/>
                    </a:lnTo>
                    <a:lnTo>
                      <a:pt x="1273" y="188"/>
                    </a:lnTo>
                    <a:lnTo>
                      <a:pt x="1272" y="178"/>
                    </a:lnTo>
                    <a:lnTo>
                      <a:pt x="1270" y="169"/>
                    </a:lnTo>
                    <a:lnTo>
                      <a:pt x="1266" y="160"/>
                    </a:lnTo>
                    <a:lnTo>
                      <a:pt x="1260" y="150"/>
                    </a:lnTo>
                    <a:lnTo>
                      <a:pt x="1254" y="141"/>
                    </a:lnTo>
                    <a:lnTo>
                      <a:pt x="1244" y="132"/>
                    </a:lnTo>
                    <a:lnTo>
                      <a:pt x="1235" y="123"/>
                    </a:lnTo>
                    <a:lnTo>
                      <a:pt x="1224" y="115"/>
                    </a:lnTo>
                    <a:lnTo>
                      <a:pt x="1211" y="107"/>
                    </a:lnTo>
                    <a:lnTo>
                      <a:pt x="1197" y="99"/>
                    </a:lnTo>
                    <a:lnTo>
                      <a:pt x="1182" y="90"/>
                    </a:lnTo>
                    <a:lnTo>
                      <a:pt x="1166" y="83"/>
                    </a:lnTo>
                    <a:lnTo>
                      <a:pt x="1148" y="76"/>
                    </a:lnTo>
                    <a:lnTo>
                      <a:pt x="1130" y="69"/>
                    </a:lnTo>
                    <a:lnTo>
                      <a:pt x="1088" y="55"/>
                    </a:lnTo>
                    <a:lnTo>
                      <a:pt x="1044" y="43"/>
                    </a:lnTo>
                    <a:lnTo>
                      <a:pt x="995" y="33"/>
                    </a:lnTo>
                    <a:lnTo>
                      <a:pt x="943" y="23"/>
                    </a:lnTo>
                    <a:lnTo>
                      <a:pt x="889" y="15"/>
                    </a:lnTo>
                    <a:lnTo>
                      <a:pt x="831" y="9"/>
                    </a:lnTo>
                    <a:lnTo>
                      <a:pt x="770" y="4"/>
                    </a:lnTo>
                    <a:lnTo>
                      <a:pt x="708" y="2"/>
                    </a:lnTo>
                    <a:lnTo>
                      <a:pt x="642" y="0"/>
                    </a:lnTo>
                    <a:lnTo>
                      <a:pt x="642" y="0"/>
                    </a:lnTo>
                    <a:lnTo>
                      <a:pt x="582" y="0"/>
                    </a:lnTo>
                    <a:lnTo>
                      <a:pt x="525" y="4"/>
                    </a:lnTo>
                    <a:lnTo>
                      <a:pt x="468" y="8"/>
                    </a:lnTo>
                    <a:lnTo>
                      <a:pt x="414" y="13"/>
                    </a:lnTo>
                    <a:lnTo>
                      <a:pt x="361" y="20"/>
                    </a:lnTo>
                    <a:lnTo>
                      <a:pt x="311" y="28"/>
                    </a:lnTo>
                    <a:lnTo>
                      <a:pt x="265" y="38"/>
                    </a:lnTo>
                    <a:lnTo>
                      <a:pt x="221" y="48"/>
                    </a:lnTo>
                    <a:lnTo>
                      <a:pt x="182" y="60"/>
                    </a:lnTo>
                    <a:lnTo>
                      <a:pt x="145" y="73"/>
                    </a:lnTo>
                    <a:lnTo>
                      <a:pt x="113" y="86"/>
                    </a:lnTo>
                    <a:lnTo>
                      <a:pt x="97" y="94"/>
                    </a:lnTo>
                    <a:lnTo>
                      <a:pt x="84" y="101"/>
                    </a:lnTo>
                    <a:lnTo>
                      <a:pt x="71" y="109"/>
                    </a:lnTo>
                    <a:lnTo>
                      <a:pt x="60" y="116"/>
                    </a:lnTo>
                    <a:lnTo>
                      <a:pt x="50" y="125"/>
                    </a:lnTo>
                    <a:lnTo>
                      <a:pt x="40" y="133"/>
                    </a:lnTo>
                    <a:lnTo>
                      <a:pt x="33" y="141"/>
                    </a:lnTo>
                    <a:lnTo>
                      <a:pt x="26" y="149"/>
                    </a:lnTo>
                    <a:lnTo>
                      <a:pt x="21" y="158"/>
                    </a:lnTo>
                    <a:lnTo>
                      <a:pt x="17" y="167"/>
                    </a:lnTo>
                    <a:lnTo>
                      <a:pt x="17" y="167"/>
                    </a:lnTo>
                    <a:lnTo>
                      <a:pt x="12" y="169"/>
                    </a:lnTo>
                    <a:lnTo>
                      <a:pt x="8" y="172"/>
                    </a:lnTo>
                    <a:lnTo>
                      <a:pt x="5" y="177"/>
                    </a:lnTo>
                    <a:lnTo>
                      <a:pt x="2" y="182"/>
                    </a:lnTo>
                    <a:lnTo>
                      <a:pt x="1" y="189"/>
                    </a:lnTo>
                    <a:lnTo>
                      <a:pt x="1" y="194"/>
                    </a:lnTo>
                    <a:lnTo>
                      <a:pt x="3" y="198"/>
                    </a:lnTo>
                    <a:lnTo>
                      <a:pt x="4" y="200"/>
                    </a:lnTo>
                    <a:lnTo>
                      <a:pt x="6" y="201"/>
                    </a:lnTo>
                    <a:lnTo>
                      <a:pt x="6" y="201"/>
                    </a:lnTo>
                    <a:lnTo>
                      <a:pt x="3" y="205"/>
                    </a:lnTo>
                    <a:lnTo>
                      <a:pt x="1" y="209"/>
                    </a:lnTo>
                    <a:lnTo>
                      <a:pt x="0" y="215"/>
                    </a:lnTo>
                    <a:lnTo>
                      <a:pt x="1" y="221"/>
                    </a:lnTo>
                    <a:lnTo>
                      <a:pt x="3" y="225"/>
                    </a:lnTo>
                    <a:lnTo>
                      <a:pt x="6" y="229"/>
                    </a:lnTo>
                    <a:lnTo>
                      <a:pt x="8" y="230"/>
                    </a:lnTo>
                    <a:lnTo>
                      <a:pt x="11" y="230"/>
                    </a:lnTo>
                    <a:lnTo>
                      <a:pt x="14" y="230"/>
                    </a:lnTo>
                    <a:lnTo>
                      <a:pt x="17" y="229"/>
                    </a:lnTo>
                    <a:lnTo>
                      <a:pt x="17" y="229"/>
                    </a:lnTo>
                    <a:lnTo>
                      <a:pt x="14" y="231"/>
                    </a:lnTo>
                    <a:lnTo>
                      <a:pt x="12" y="234"/>
                    </a:lnTo>
                    <a:lnTo>
                      <a:pt x="14" y="237"/>
                    </a:lnTo>
                    <a:lnTo>
                      <a:pt x="15" y="240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4" y="245"/>
                    </a:lnTo>
                    <a:lnTo>
                      <a:pt x="28" y="244"/>
                    </a:lnTo>
                    <a:lnTo>
                      <a:pt x="28" y="244"/>
                    </a:lnTo>
                    <a:lnTo>
                      <a:pt x="26" y="248"/>
                    </a:lnTo>
                    <a:lnTo>
                      <a:pt x="25" y="250"/>
                    </a:lnTo>
                    <a:lnTo>
                      <a:pt x="26" y="255"/>
                    </a:lnTo>
                    <a:lnTo>
                      <a:pt x="28" y="259"/>
                    </a:lnTo>
                    <a:lnTo>
                      <a:pt x="31" y="262"/>
                    </a:lnTo>
                    <a:lnTo>
                      <a:pt x="36" y="264"/>
                    </a:lnTo>
                    <a:lnTo>
                      <a:pt x="41" y="265"/>
                    </a:lnTo>
                    <a:lnTo>
                      <a:pt x="47" y="264"/>
                    </a:lnTo>
                    <a:lnTo>
                      <a:pt x="51" y="261"/>
                    </a:lnTo>
                    <a:lnTo>
                      <a:pt x="51" y="261"/>
                    </a:lnTo>
                    <a:lnTo>
                      <a:pt x="49" y="265"/>
                    </a:lnTo>
                    <a:lnTo>
                      <a:pt x="50" y="269"/>
                    </a:lnTo>
                    <a:lnTo>
                      <a:pt x="52" y="272"/>
                    </a:lnTo>
                    <a:lnTo>
                      <a:pt x="56" y="275"/>
                    </a:lnTo>
                    <a:lnTo>
                      <a:pt x="60" y="277"/>
                    </a:lnTo>
                    <a:lnTo>
                      <a:pt x="65" y="277"/>
                    </a:lnTo>
                    <a:lnTo>
                      <a:pt x="70" y="277"/>
                    </a:lnTo>
                    <a:lnTo>
                      <a:pt x="76" y="276"/>
                    </a:lnTo>
                    <a:lnTo>
                      <a:pt x="76" y="276"/>
                    </a:lnTo>
                    <a:lnTo>
                      <a:pt x="76" y="281"/>
                    </a:lnTo>
                    <a:lnTo>
                      <a:pt x="78" y="285"/>
                    </a:lnTo>
                    <a:lnTo>
                      <a:pt x="80" y="288"/>
                    </a:lnTo>
                    <a:lnTo>
                      <a:pt x="82" y="290"/>
                    </a:lnTo>
                    <a:lnTo>
                      <a:pt x="82" y="290"/>
                    </a:lnTo>
                    <a:lnTo>
                      <a:pt x="85" y="292"/>
                    </a:lnTo>
                    <a:lnTo>
                      <a:pt x="88" y="292"/>
                    </a:lnTo>
                    <a:lnTo>
                      <a:pt x="91" y="292"/>
                    </a:lnTo>
                    <a:lnTo>
                      <a:pt x="93" y="292"/>
                    </a:lnTo>
                    <a:lnTo>
                      <a:pt x="98" y="289"/>
                    </a:lnTo>
                    <a:lnTo>
                      <a:pt x="102" y="285"/>
                    </a:lnTo>
                    <a:lnTo>
                      <a:pt x="102" y="285"/>
                    </a:lnTo>
                    <a:lnTo>
                      <a:pt x="102" y="285"/>
                    </a:lnTo>
                    <a:lnTo>
                      <a:pt x="102" y="285"/>
                    </a:lnTo>
                    <a:lnTo>
                      <a:pt x="100" y="289"/>
                    </a:lnTo>
                    <a:lnTo>
                      <a:pt x="101" y="294"/>
                    </a:lnTo>
                    <a:lnTo>
                      <a:pt x="104" y="297"/>
                    </a:lnTo>
                    <a:lnTo>
                      <a:pt x="107" y="300"/>
                    </a:lnTo>
                    <a:lnTo>
                      <a:pt x="111" y="302"/>
                    </a:lnTo>
                    <a:lnTo>
                      <a:pt x="115" y="302"/>
                    </a:lnTo>
                    <a:lnTo>
                      <a:pt x="120" y="301"/>
                    </a:lnTo>
                    <a:lnTo>
                      <a:pt x="124" y="298"/>
                    </a:lnTo>
                    <a:lnTo>
                      <a:pt x="124" y="298"/>
                    </a:lnTo>
                    <a:lnTo>
                      <a:pt x="123" y="303"/>
                    </a:lnTo>
                    <a:lnTo>
                      <a:pt x="124" y="307"/>
                    </a:lnTo>
                    <a:lnTo>
                      <a:pt x="127" y="312"/>
                    </a:lnTo>
                    <a:lnTo>
                      <a:pt x="132" y="314"/>
                    </a:lnTo>
                    <a:lnTo>
                      <a:pt x="132" y="314"/>
                    </a:lnTo>
                    <a:lnTo>
                      <a:pt x="139" y="315"/>
                    </a:lnTo>
                    <a:lnTo>
                      <a:pt x="144" y="315"/>
                    </a:lnTo>
                    <a:lnTo>
                      <a:pt x="149" y="312"/>
                    </a:lnTo>
                    <a:lnTo>
                      <a:pt x="153" y="307"/>
                    </a:lnTo>
                    <a:lnTo>
                      <a:pt x="153" y="307"/>
                    </a:lnTo>
                    <a:lnTo>
                      <a:pt x="152" y="311"/>
                    </a:lnTo>
                    <a:lnTo>
                      <a:pt x="152" y="314"/>
                    </a:lnTo>
                    <a:lnTo>
                      <a:pt x="153" y="317"/>
                    </a:lnTo>
                    <a:lnTo>
                      <a:pt x="156" y="319"/>
                    </a:lnTo>
                    <a:lnTo>
                      <a:pt x="161" y="323"/>
                    </a:lnTo>
                    <a:lnTo>
                      <a:pt x="168" y="324"/>
                    </a:lnTo>
                    <a:lnTo>
                      <a:pt x="168" y="324"/>
                    </a:lnTo>
                    <a:lnTo>
                      <a:pt x="171" y="324"/>
                    </a:lnTo>
                    <a:lnTo>
                      <a:pt x="176" y="323"/>
                    </a:lnTo>
                    <a:lnTo>
                      <a:pt x="180" y="321"/>
                    </a:lnTo>
                    <a:lnTo>
                      <a:pt x="183" y="318"/>
                    </a:lnTo>
                    <a:lnTo>
                      <a:pt x="183" y="318"/>
                    </a:lnTo>
                    <a:lnTo>
                      <a:pt x="183" y="321"/>
                    </a:lnTo>
                    <a:lnTo>
                      <a:pt x="183" y="323"/>
                    </a:lnTo>
                    <a:lnTo>
                      <a:pt x="184" y="326"/>
                    </a:lnTo>
                    <a:lnTo>
                      <a:pt x="185" y="327"/>
                    </a:lnTo>
                    <a:lnTo>
                      <a:pt x="189" y="330"/>
                    </a:lnTo>
                    <a:lnTo>
                      <a:pt x="195" y="332"/>
                    </a:lnTo>
                    <a:lnTo>
                      <a:pt x="200" y="332"/>
                    </a:lnTo>
                    <a:lnTo>
                      <a:pt x="205" y="331"/>
                    </a:lnTo>
                    <a:lnTo>
                      <a:pt x="208" y="328"/>
                    </a:lnTo>
                    <a:lnTo>
                      <a:pt x="209" y="327"/>
                    </a:lnTo>
                    <a:lnTo>
                      <a:pt x="209" y="325"/>
                    </a:lnTo>
                    <a:lnTo>
                      <a:pt x="209" y="325"/>
                    </a:lnTo>
                    <a:lnTo>
                      <a:pt x="209" y="330"/>
                    </a:lnTo>
                    <a:lnTo>
                      <a:pt x="211" y="334"/>
                    </a:lnTo>
                    <a:lnTo>
                      <a:pt x="214" y="337"/>
                    </a:lnTo>
                    <a:lnTo>
                      <a:pt x="219" y="341"/>
                    </a:lnTo>
                    <a:lnTo>
                      <a:pt x="219" y="341"/>
                    </a:lnTo>
                    <a:lnTo>
                      <a:pt x="224" y="341"/>
                    </a:lnTo>
                    <a:lnTo>
                      <a:pt x="229" y="340"/>
                    </a:lnTo>
                    <a:lnTo>
                      <a:pt x="233" y="337"/>
                    </a:lnTo>
                    <a:lnTo>
                      <a:pt x="235" y="335"/>
                    </a:lnTo>
                    <a:lnTo>
                      <a:pt x="236" y="333"/>
                    </a:lnTo>
                    <a:lnTo>
                      <a:pt x="236" y="333"/>
                    </a:lnTo>
                    <a:lnTo>
                      <a:pt x="235" y="336"/>
                    </a:lnTo>
                    <a:lnTo>
                      <a:pt x="235" y="338"/>
                    </a:lnTo>
                    <a:lnTo>
                      <a:pt x="235" y="341"/>
                    </a:lnTo>
                    <a:lnTo>
                      <a:pt x="236" y="343"/>
                    </a:lnTo>
                    <a:lnTo>
                      <a:pt x="240" y="347"/>
                    </a:lnTo>
                    <a:lnTo>
                      <a:pt x="245" y="349"/>
                    </a:lnTo>
                    <a:lnTo>
                      <a:pt x="250" y="350"/>
                    </a:lnTo>
                    <a:lnTo>
                      <a:pt x="256" y="349"/>
                    </a:lnTo>
                    <a:lnTo>
                      <a:pt x="259" y="348"/>
                    </a:lnTo>
                    <a:lnTo>
                      <a:pt x="261" y="347"/>
                    </a:lnTo>
                    <a:lnTo>
                      <a:pt x="262" y="344"/>
                    </a:lnTo>
                    <a:lnTo>
                      <a:pt x="264" y="342"/>
                    </a:lnTo>
                    <a:lnTo>
                      <a:pt x="264" y="342"/>
                    </a:lnTo>
                    <a:lnTo>
                      <a:pt x="263" y="344"/>
                    </a:lnTo>
                    <a:lnTo>
                      <a:pt x="264" y="346"/>
                    </a:lnTo>
                    <a:lnTo>
                      <a:pt x="265" y="348"/>
                    </a:lnTo>
                    <a:lnTo>
                      <a:pt x="266" y="350"/>
                    </a:lnTo>
                    <a:lnTo>
                      <a:pt x="270" y="352"/>
                    </a:lnTo>
                    <a:lnTo>
                      <a:pt x="274" y="354"/>
                    </a:lnTo>
                    <a:lnTo>
                      <a:pt x="274" y="354"/>
                    </a:lnTo>
                    <a:lnTo>
                      <a:pt x="279" y="354"/>
                    </a:lnTo>
                    <a:lnTo>
                      <a:pt x="283" y="352"/>
                    </a:lnTo>
                    <a:lnTo>
                      <a:pt x="286" y="350"/>
                    </a:lnTo>
                    <a:lnTo>
                      <a:pt x="289" y="346"/>
                    </a:lnTo>
                    <a:lnTo>
                      <a:pt x="289" y="346"/>
                    </a:lnTo>
                    <a:lnTo>
                      <a:pt x="289" y="349"/>
                    </a:lnTo>
                    <a:lnTo>
                      <a:pt x="290" y="352"/>
                    </a:lnTo>
                    <a:lnTo>
                      <a:pt x="292" y="354"/>
                    </a:lnTo>
                    <a:lnTo>
                      <a:pt x="294" y="356"/>
                    </a:lnTo>
                    <a:lnTo>
                      <a:pt x="300" y="358"/>
                    </a:lnTo>
                    <a:lnTo>
                      <a:pt x="305" y="359"/>
                    </a:lnTo>
                    <a:lnTo>
                      <a:pt x="305" y="359"/>
                    </a:lnTo>
                    <a:lnTo>
                      <a:pt x="308" y="358"/>
                    </a:lnTo>
                    <a:lnTo>
                      <a:pt x="311" y="356"/>
                    </a:lnTo>
                    <a:lnTo>
                      <a:pt x="315" y="354"/>
                    </a:lnTo>
                    <a:lnTo>
                      <a:pt x="317" y="351"/>
                    </a:lnTo>
                    <a:lnTo>
                      <a:pt x="317" y="351"/>
                    </a:lnTo>
                    <a:lnTo>
                      <a:pt x="319" y="354"/>
                    </a:lnTo>
                    <a:lnTo>
                      <a:pt x="321" y="357"/>
                    </a:lnTo>
                    <a:lnTo>
                      <a:pt x="325" y="360"/>
                    </a:lnTo>
                    <a:lnTo>
                      <a:pt x="325" y="360"/>
                    </a:lnTo>
                    <a:lnTo>
                      <a:pt x="330" y="362"/>
                    </a:lnTo>
                    <a:lnTo>
                      <a:pt x="335" y="362"/>
                    </a:lnTo>
                    <a:lnTo>
                      <a:pt x="340" y="360"/>
                    </a:lnTo>
                    <a:lnTo>
                      <a:pt x="345" y="356"/>
                    </a:lnTo>
                    <a:lnTo>
                      <a:pt x="345" y="356"/>
                    </a:lnTo>
                    <a:lnTo>
                      <a:pt x="346" y="361"/>
                    </a:lnTo>
                    <a:lnTo>
                      <a:pt x="348" y="365"/>
                    </a:lnTo>
                    <a:lnTo>
                      <a:pt x="352" y="368"/>
                    </a:lnTo>
                    <a:lnTo>
                      <a:pt x="357" y="369"/>
                    </a:lnTo>
                    <a:lnTo>
                      <a:pt x="357" y="369"/>
                    </a:lnTo>
                    <a:lnTo>
                      <a:pt x="362" y="371"/>
                    </a:lnTo>
                    <a:lnTo>
                      <a:pt x="367" y="369"/>
                    </a:lnTo>
                    <a:lnTo>
                      <a:pt x="369" y="368"/>
                    </a:lnTo>
                    <a:lnTo>
                      <a:pt x="371" y="366"/>
                    </a:lnTo>
                    <a:lnTo>
                      <a:pt x="373" y="364"/>
                    </a:lnTo>
                    <a:lnTo>
                      <a:pt x="375" y="362"/>
                    </a:lnTo>
                    <a:lnTo>
                      <a:pt x="375" y="362"/>
                    </a:lnTo>
                    <a:lnTo>
                      <a:pt x="373" y="364"/>
                    </a:lnTo>
                    <a:lnTo>
                      <a:pt x="375" y="366"/>
                    </a:lnTo>
                    <a:lnTo>
                      <a:pt x="377" y="369"/>
                    </a:lnTo>
                    <a:lnTo>
                      <a:pt x="381" y="373"/>
                    </a:lnTo>
                    <a:lnTo>
                      <a:pt x="385" y="374"/>
                    </a:lnTo>
                    <a:lnTo>
                      <a:pt x="390" y="374"/>
                    </a:lnTo>
                    <a:lnTo>
                      <a:pt x="395" y="373"/>
                    </a:lnTo>
                    <a:lnTo>
                      <a:pt x="398" y="369"/>
                    </a:lnTo>
                    <a:lnTo>
                      <a:pt x="400" y="367"/>
                    </a:lnTo>
                    <a:lnTo>
                      <a:pt x="400" y="365"/>
                    </a:lnTo>
                    <a:lnTo>
                      <a:pt x="400" y="365"/>
                    </a:lnTo>
                    <a:lnTo>
                      <a:pt x="401" y="368"/>
                    </a:lnTo>
                    <a:lnTo>
                      <a:pt x="402" y="372"/>
                    </a:lnTo>
                    <a:lnTo>
                      <a:pt x="405" y="374"/>
                    </a:lnTo>
                    <a:lnTo>
                      <a:pt x="408" y="376"/>
                    </a:lnTo>
                    <a:lnTo>
                      <a:pt x="414" y="379"/>
                    </a:lnTo>
                    <a:lnTo>
                      <a:pt x="419" y="380"/>
                    </a:lnTo>
                    <a:lnTo>
                      <a:pt x="419" y="380"/>
                    </a:lnTo>
                    <a:lnTo>
                      <a:pt x="422" y="381"/>
                    </a:lnTo>
                    <a:lnTo>
                      <a:pt x="425" y="380"/>
                    </a:lnTo>
                    <a:lnTo>
                      <a:pt x="430" y="377"/>
                    </a:lnTo>
                    <a:lnTo>
                      <a:pt x="436" y="374"/>
                    </a:lnTo>
                    <a:lnTo>
                      <a:pt x="438" y="368"/>
                    </a:lnTo>
                    <a:lnTo>
                      <a:pt x="438" y="368"/>
                    </a:lnTo>
                    <a:lnTo>
                      <a:pt x="438" y="372"/>
                    </a:lnTo>
                    <a:lnTo>
                      <a:pt x="439" y="374"/>
                    </a:lnTo>
                    <a:lnTo>
                      <a:pt x="440" y="376"/>
                    </a:lnTo>
                    <a:lnTo>
                      <a:pt x="442" y="378"/>
                    </a:lnTo>
                    <a:lnTo>
                      <a:pt x="447" y="380"/>
                    </a:lnTo>
                    <a:lnTo>
                      <a:pt x="453" y="381"/>
                    </a:lnTo>
                    <a:lnTo>
                      <a:pt x="459" y="380"/>
                    </a:lnTo>
                    <a:lnTo>
                      <a:pt x="466" y="378"/>
                    </a:lnTo>
                    <a:lnTo>
                      <a:pt x="470" y="374"/>
                    </a:lnTo>
                    <a:lnTo>
                      <a:pt x="472" y="372"/>
                    </a:lnTo>
                    <a:lnTo>
                      <a:pt x="473" y="368"/>
                    </a:lnTo>
                    <a:lnTo>
                      <a:pt x="473" y="368"/>
                    </a:lnTo>
                    <a:lnTo>
                      <a:pt x="473" y="368"/>
                    </a:lnTo>
                    <a:lnTo>
                      <a:pt x="473" y="368"/>
                    </a:lnTo>
                    <a:lnTo>
                      <a:pt x="475" y="373"/>
                    </a:lnTo>
                    <a:lnTo>
                      <a:pt x="477" y="377"/>
                    </a:lnTo>
                    <a:lnTo>
                      <a:pt x="480" y="379"/>
                    </a:lnTo>
                    <a:lnTo>
                      <a:pt x="484" y="381"/>
                    </a:lnTo>
                    <a:lnTo>
                      <a:pt x="488" y="381"/>
                    </a:lnTo>
                    <a:lnTo>
                      <a:pt x="492" y="381"/>
                    </a:lnTo>
                    <a:lnTo>
                      <a:pt x="496" y="379"/>
                    </a:lnTo>
                    <a:lnTo>
                      <a:pt x="498" y="376"/>
                    </a:lnTo>
                    <a:lnTo>
                      <a:pt x="498" y="376"/>
                    </a:lnTo>
                    <a:lnTo>
                      <a:pt x="499" y="378"/>
                    </a:lnTo>
                    <a:lnTo>
                      <a:pt x="499" y="381"/>
                    </a:lnTo>
                    <a:lnTo>
                      <a:pt x="502" y="384"/>
                    </a:lnTo>
                    <a:lnTo>
                      <a:pt x="507" y="387"/>
                    </a:lnTo>
                    <a:lnTo>
                      <a:pt x="512" y="388"/>
                    </a:lnTo>
                    <a:lnTo>
                      <a:pt x="518" y="387"/>
                    </a:lnTo>
                    <a:lnTo>
                      <a:pt x="523" y="385"/>
                    </a:lnTo>
                    <a:lnTo>
                      <a:pt x="528" y="382"/>
                    </a:lnTo>
                    <a:lnTo>
                      <a:pt x="529" y="380"/>
                    </a:lnTo>
                    <a:lnTo>
                      <a:pt x="530" y="377"/>
                    </a:lnTo>
                    <a:lnTo>
                      <a:pt x="530" y="377"/>
                    </a:lnTo>
                    <a:lnTo>
                      <a:pt x="530" y="380"/>
                    </a:lnTo>
                    <a:lnTo>
                      <a:pt x="530" y="383"/>
                    </a:lnTo>
                    <a:lnTo>
                      <a:pt x="532" y="385"/>
                    </a:lnTo>
                    <a:lnTo>
                      <a:pt x="533" y="386"/>
                    </a:lnTo>
                    <a:lnTo>
                      <a:pt x="538" y="389"/>
                    </a:lnTo>
                    <a:lnTo>
                      <a:pt x="543" y="389"/>
                    </a:lnTo>
                    <a:lnTo>
                      <a:pt x="543" y="389"/>
                    </a:lnTo>
                    <a:lnTo>
                      <a:pt x="549" y="389"/>
                    </a:lnTo>
                    <a:lnTo>
                      <a:pt x="553" y="386"/>
                    </a:lnTo>
                    <a:lnTo>
                      <a:pt x="557" y="383"/>
                    </a:lnTo>
                    <a:lnTo>
                      <a:pt x="560" y="378"/>
                    </a:lnTo>
                    <a:lnTo>
                      <a:pt x="560" y="378"/>
                    </a:lnTo>
                    <a:lnTo>
                      <a:pt x="561" y="381"/>
                    </a:lnTo>
                    <a:lnTo>
                      <a:pt x="562" y="383"/>
                    </a:lnTo>
                    <a:lnTo>
                      <a:pt x="564" y="385"/>
                    </a:lnTo>
                    <a:lnTo>
                      <a:pt x="567" y="386"/>
                    </a:lnTo>
                    <a:lnTo>
                      <a:pt x="573" y="388"/>
                    </a:lnTo>
                    <a:lnTo>
                      <a:pt x="579" y="388"/>
                    </a:lnTo>
                    <a:lnTo>
                      <a:pt x="579" y="388"/>
                    </a:lnTo>
                    <a:lnTo>
                      <a:pt x="585" y="388"/>
                    </a:lnTo>
                    <a:lnTo>
                      <a:pt x="589" y="386"/>
                    </a:lnTo>
                    <a:lnTo>
                      <a:pt x="592" y="383"/>
                    </a:lnTo>
                    <a:lnTo>
                      <a:pt x="594" y="379"/>
                    </a:lnTo>
                    <a:lnTo>
                      <a:pt x="594" y="379"/>
                    </a:lnTo>
                    <a:lnTo>
                      <a:pt x="596" y="384"/>
                    </a:lnTo>
                    <a:lnTo>
                      <a:pt x="599" y="387"/>
                    </a:lnTo>
                    <a:lnTo>
                      <a:pt x="603" y="389"/>
                    </a:lnTo>
                    <a:lnTo>
                      <a:pt x="608" y="390"/>
                    </a:lnTo>
                    <a:lnTo>
                      <a:pt x="613" y="389"/>
                    </a:lnTo>
                    <a:lnTo>
                      <a:pt x="619" y="387"/>
                    </a:lnTo>
                    <a:lnTo>
                      <a:pt x="622" y="384"/>
                    </a:lnTo>
                    <a:lnTo>
                      <a:pt x="624" y="380"/>
                    </a:lnTo>
                    <a:lnTo>
                      <a:pt x="624" y="380"/>
                    </a:lnTo>
                    <a:lnTo>
                      <a:pt x="625" y="383"/>
                    </a:lnTo>
                    <a:lnTo>
                      <a:pt x="628" y="385"/>
                    </a:lnTo>
                    <a:lnTo>
                      <a:pt x="630" y="387"/>
                    </a:lnTo>
                    <a:lnTo>
                      <a:pt x="634" y="388"/>
                    </a:lnTo>
                    <a:lnTo>
                      <a:pt x="640" y="388"/>
                    </a:lnTo>
                    <a:lnTo>
                      <a:pt x="647" y="387"/>
                    </a:lnTo>
                    <a:lnTo>
                      <a:pt x="647" y="387"/>
                    </a:lnTo>
                    <a:lnTo>
                      <a:pt x="652" y="384"/>
                    </a:lnTo>
                    <a:lnTo>
                      <a:pt x="655" y="379"/>
                    </a:lnTo>
                    <a:lnTo>
                      <a:pt x="655" y="379"/>
                    </a:lnTo>
                    <a:lnTo>
                      <a:pt x="656" y="383"/>
                    </a:lnTo>
                    <a:lnTo>
                      <a:pt x="659" y="386"/>
                    </a:lnTo>
                    <a:lnTo>
                      <a:pt x="662" y="388"/>
                    </a:lnTo>
                    <a:lnTo>
                      <a:pt x="666" y="389"/>
                    </a:lnTo>
                    <a:lnTo>
                      <a:pt x="670" y="389"/>
                    </a:lnTo>
                    <a:lnTo>
                      <a:pt x="673" y="387"/>
                    </a:lnTo>
                    <a:lnTo>
                      <a:pt x="677" y="384"/>
                    </a:lnTo>
                    <a:lnTo>
                      <a:pt x="680" y="380"/>
                    </a:lnTo>
                    <a:lnTo>
                      <a:pt x="680" y="380"/>
                    </a:lnTo>
                    <a:lnTo>
                      <a:pt x="680" y="383"/>
                    </a:lnTo>
                    <a:lnTo>
                      <a:pt x="681" y="385"/>
                    </a:lnTo>
                    <a:lnTo>
                      <a:pt x="682" y="387"/>
                    </a:lnTo>
                    <a:lnTo>
                      <a:pt x="684" y="389"/>
                    </a:lnTo>
                    <a:lnTo>
                      <a:pt x="688" y="391"/>
                    </a:lnTo>
                    <a:lnTo>
                      <a:pt x="694" y="392"/>
                    </a:lnTo>
                    <a:lnTo>
                      <a:pt x="699" y="391"/>
                    </a:lnTo>
                    <a:lnTo>
                      <a:pt x="704" y="388"/>
                    </a:lnTo>
                    <a:lnTo>
                      <a:pt x="707" y="387"/>
                    </a:lnTo>
                    <a:lnTo>
                      <a:pt x="709" y="384"/>
                    </a:lnTo>
                    <a:lnTo>
                      <a:pt x="710" y="382"/>
                    </a:lnTo>
                    <a:lnTo>
                      <a:pt x="710" y="379"/>
                    </a:lnTo>
                    <a:lnTo>
                      <a:pt x="710" y="379"/>
                    </a:lnTo>
                    <a:lnTo>
                      <a:pt x="712" y="384"/>
                    </a:lnTo>
                    <a:lnTo>
                      <a:pt x="715" y="387"/>
                    </a:lnTo>
                    <a:lnTo>
                      <a:pt x="720" y="390"/>
                    </a:lnTo>
                    <a:lnTo>
                      <a:pt x="725" y="391"/>
                    </a:lnTo>
                    <a:lnTo>
                      <a:pt x="725" y="391"/>
                    </a:lnTo>
                    <a:lnTo>
                      <a:pt x="729" y="391"/>
                    </a:lnTo>
                    <a:lnTo>
                      <a:pt x="732" y="390"/>
                    </a:lnTo>
                    <a:lnTo>
                      <a:pt x="734" y="389"/>
                    </a:lnTo>
                    <a:lnTo>
                      <a:pt x="737" y="387"/>
                    </a:lnTo>
                    <a:lnTo>
                      <a:pt x="740" y="383"/>
                    </a:lnTo>
                    <a:lnTo>
                      <a:pt x="742" y="378"/>
                    </a:lnTo>
                    <a:lnTo>
                      <a:pt x="742" y="378"/>
                    </a:lnTo>
                    <a:lnTo>
                      <a:pt x="743" y="381"/>
                    </a:lnTo>
                    <a:lnTo>
                      <a:pt x="744" y="383"/>
                    </a:lnTo>
                    <a:lnTo>
                      <a:pt x="746" y="385"/>
                    </a:lnTo>
                    <a:lnTo>
                      <a:pt x="749" y="387"/>
                    </a:lnTo>
                    <a:lnTo>
                      <a:pt x="755" y="388"/>
                    </a:lnTo>
                    <a:lnTo>
                      <a:pt x="761" y="389"/>
                    </a:lnTo>
                    <a:lnTo>
                      <a:pt x="761" y="389"/>
                    </a:lnTo>
                    <a:lnTo>
                      <a:pt x="768" y="388"/>
                    </a:lnTo>
                    <a:lnTo>
                      <a:pt x="772" y="385"/>
                    </a:lnTo>
                    <a:lnTo>
                      <a:pt x="775" y="381"/>
                    </a:lnTo>
                    <a:lnTo>
                      <a:pt x="778" y="377"/>
                    </a:lnTo>
                    <a:lnTo>
                      <a:pt x="778" y="377"/>
                    </a:lnTo>
                    <a:lnTo>
                      <a:pt x="779" y="380"/>
                    </a:lnTo>
                    <a:lnTo>
                      <a:pt x="781" y="383"/>
                    </a:lnTo>
                    <a:lnTo>
                      <a:pt x="784" y="384"/>
                    </a:lnTo>
                    <a:lnTo>
                      <a:pt x="788" y="386"/>
                    </a:lnTo>
                    <a:lnTo>
                      <a:pt x="797" y="386"/>
                    </a:lnTo>
                    <a:lnTo>
                      <a:pt x="801" y="386"/>
                    </a:lnTo>
                    <a:lnTo>
                      <a:pt x="804" y="385"/>
                    </a:lnTo>
                    <a:lnTo>
                      <a:pt x="804" y="385"/>
                    </a:lnTo>
                    <a:lnTo>
                      <a:pt x="807" y="383"/>
                    </a:lnTo>
                    <a:lnTo>
                      <a:pt x="809" y="381"/>
                    </a:lnTo>
                    <a:lnTo>
                      <a:pt x="811" y="378"/>
                    </a:lnTo>
                    <a:lnTo>
                      <a:pt x="812" y="375"/>
                    </a:lnTo>
                    <a:lnTo>
                      <a:pt x="812" y="375"/>
                    </a:lnTo>
                    <a:lnTo>
                      <a:pt x="815" y="378"/>
                    </a:lnTo>
                    <a:lnTo>
                      <a:pt x="819" y="381"/>
                    </a:lnTo>
                    <a:lnTo>
                      <a:pt x="823" y="383"/>
                    </a:lnTo>
                    <a:lnTo>
                      <a:pt x="828" y="384"/>
                    </a:lnTo>
                    <a:lnTo>
                      <a:pt x="832" y="383"/>
                    </a:lnTo>
                    <a:lnTo>
                      <a:pt x="836" y="381"/>
                    </a:lnTo>
                    <a:lnTo>
                      <a:pt x="838" y="377"/>
                    </a:lnTo>
                    <a:lnTo>
                      <a:pt x="840" y="371"/>
                    </a:lnTo>
                    <a:lnTo>
                      <a:pt x="840" y="371"/>
                    </a:lnTo>
                    <a:lnTo>
                      <a:pt x="840" y="374"/>
                    </a:lnTo>
                    <a:lnTo>
                      <a:pt x="841" y="377"/>
                    </a:lnTo>
                    <a:lnTo>
                      <a:pt x="842" y="379"/>
                    </a:lnTo>
                    <a:lnTo>
                      <a:pt x="844" y="380"/>
                    </a:lnTo>
                    <a:lnTo>
                      <a:pt x="849" y="382"/>
                    </a:lnTo>
                    <a:lnTo>
                      <a:pt x="856" y="383"/>
                    </a:lnTo>
                    <a:lnTo>
                      <a:pt x="862" y="381"/>
                    </a:lnTo>
                    <a:lnTo>
                      <a:pt x="867" y="378"/>
                    </a:lnTo>
                    <a:lnTo>
                      <a:pt x="869" y="376"/>
                    </a:lnTo>
                    <a:lnTo>
                      <a:pt x="870" y="374"/>
                    </a:lnTo>
                    <a:lnTo>
                      <a:pt x="871" y="371"/>
                    </a:lnTo>
                    <a:lnTo>
                      <a:pt x="871" y="367"/>
                    </a:lnTo>
                    <a:lnTo>
                      <a:pt x="871" y="367"/>
                    </a:lnTo>
                    <a:lnTo>
                      <a:pt x="872" y="369"/>
                    </a:lnTo>
                    <a:lnTo>
                      <a:pt x="873" y="372"/>
                    </a:lnTo>
                    <a:lnTo>
                      <a:pt x="877" y="376"/>
                    </a:lnTo>
                    <a:lnTo>
                      <a:pt x="882" y="377"/>
                    </a:lnTo>
                    <a:lnTo>
                      <a:pt x="888" y="378"/>
                    </a:lnTo>
                    <a:lnTo>
                      <a:pt x="888" y="378"/>
                    </a:lnTo>
                    <a:lnTo>
                      <a:pt x="894" y="376"/>
                    </a:lnTo>
                    <a:lnTo>
                      <a:pt x="898" y="373"/>
                    </a:lnTo>
                    <a:lnTo>
                      <a:pt x="900" y="368"/>
                    </a:lnTo>
                    <a:lnTo>
                      <a:pt x="902" y="364"/>
                    </a:lnTo>
                    <a:lnTo>
                      <a:pt x="902" y="364"/>
                    </a:lnTo>
                    <a:lnTo>
                      <a:pt x="903" y="366"/>
                    </a:lnTo>
                    <a:lnTo>
                      <a:pt x="904" y="368"/>
                    </a:lnTo>
                    <a:lnTo>
                      <a:pt x="906" y="371"/>
                    </a:lnTo>
                    <a:lnTo>
                      <a:pt x="909" y="372"/>
                    </a:lnTo>
                    <a:lnTo>
                      <a:pt x="916" y="373"/>
                    </a:lnTo>
                    <a:lnTo>
                      <a:pt x="920" y="373"/>
                    </a:lnTo>
                    <a:lnTo>
                      <a:pt x="920" y="373"/>
                    </a:lnTo>
                    <a:lnTo>
                      <a:pt x="925" y="371"/>
                    </a:lnTo>
                    <a:lnTo>
                      <a:pt x="929" y="367"/>
                    </a:lnTo>
                    <a:lnTo>
                      <a:pt x="931" y="363"/>
                    </a:lnTo>
                    <a:lnTo>
                      <a:pt x="932" y="358"/>
                    </a:lnTo>
                    <a:lnTo>
                      <a:pt x="932" y="358"/>
                    </a:lnTo>
                    <a:lnTo>
                      <a:pt x="932" y="361"/>
                    </a:lnTo>
                    <a:lnTo>
                      <a:pt x="934" y="364"/>
                    </a:lnTo>
                    <a:lnTo>
                      <a:pt x="937" y="366"/>
                    </a:lnTo>
                    <a:lnTo>
                      <a:pt x="941" y="367"/>
                    </a:lnTo>
                    <a:lnTo>
                      <a:pt x="950" y="368"/>
                    </a:lnTo>
                    <a:lnTo>
                      <a:pt x="954" y="368"/>
                    </a:lnTo>
                    <a:lnTo>
                      <a:pt x="957" y="367"/>
                    </a:lnTo>
                    <a:lnTo>
                      <a:pt x="957" y="367"/>
                    </a:lnTo>
                    <a:lnTo>
                      <a:pt x="959" y="365"/>
                    </a:lnTo>
                    <a:lnTo>
                      <a:pt x="962" y="362"/>
                    </a:lnTo>
                    <a:lnTo>
                      <a:pt x="964" y="358"/>
                    </a:lnTo>
                    <a:lnTo>
                      <a:pt x="965" y="354"/>
                    </a:lnTo>
                    <a:lnTo>
                      <a:pt x="965" y="354"/>
                    </a:lnTo>
                    <a:lnTo>
                      <a:pt x="968" y="357"/>
                    </a:lnTo>
                    <a:lnTo>
                      <a:pt x="973" y="360"/>
                    </a:lnTo>
                    <a:lnTo>
                      <a:pt x="979" y="361"/>
                    </a:lnTo>
                    <a:lnTo>
                      <a:pt x="984" y="361"/>
                    </a:lnTo>
                    <a:lnTo>
                      <a:pt x="989" y="360"/>
                    </a:lnTo>
                    <a:lnTo>
                      <a:pt x="994" y="357"/>
                    </a:lnTo>
                    <a:lnTo>
                      <a:pt x="997" y="353"/>
                    </a:lnTo>
                    <a:lnTo>
                      <a:pt x="998" y="348"/>
                    </a:lnTo>
                    <a:lnTo>
                      <a:pt x="998" y="348"/>
                    </a:lnTo>
                    <a:lnTo>
                      <a:pt x="999" y="351"/>
                    </a:lnTo>
                    <a:lnTo>
                      <a:pt x="1001" y="353"/>
                    </a:lnTo>
                    <a:lnTo>
                      <a:pt x="1003" y="354"/>
                    </a:lnTo>
                    <a:lnTo>
                      <a:pt x="1007" y="356"/>
                    </a:lnTo>
                    <a:lnTo>
                      <a:pt x="1012" y="357"/>
                    </a:lnTo>
                    <a:lnTo>
                      <a:pt x="1018" y="357"/>
                    </a:lnTo>
                    <a:lnTo>
                      <a:pt x="1018" y="357"/>
                    </a:lnTo>
                    <a:lnTo>
                      <a:pt x="1024" y="354"/>
                    </a:lnTo>
                    <a:lnTo>
                      <a:pt x="1029" y="350"/>
                    </a:lnTo>
                    <a:lnTo>
                      <a:pt x="1032" y="345"/>
                    </a:lnTo>
                    <a:lnTo>
                      <a:pt x="1033" y="338"/>
                    </a:lnTo>
                    <a:lnTo>
                      <a:pt x="1033" y="338"/>
                    </a:lnTo>
                    <a:lnTo>
                      <a:pt x="1034" y="341"/>
                    </a:lnTo>
                    <a:lnTo>
                      <a:pt x="1036" y="343"/>
                    </a:lnTo>
                    <a:lnTo>
                      <a:pt x="1039" y="345"/>
                    </a:lnTo>
                    <a:lnTo>
                      <a:pt x="1041" y="346"/>
                    </a:lnTo>
                    <a:lnTo>
                      <a:pt x="1047" y="347"/>
                    </a:lnTo>
                    <a:lnTo>
                      <a:pt x="1054" y="347"/>
                    </a:lnTo>
                    <a:lnTo>
                      <a:pt x="1060" y="344"/>
                    </a:lnTo>
                    <a:lnTo>
                      <a:pt x="1067" y="341"/>
                    </a:lnTo>
                    <a:lnTo>
                      <a:pt x="1069" y="338"/>
                    </a:lnTo>
                    <a:lnTo>
                      <a:pt x="1070" y="335"/>
                    </a:lnTo>
                    <a:lnTo>
                      <a:pt x="1071" y="332"/>
                    </a:lnTo>
                    <a:lnTo>
                      <a:pt x="1071" y="329"/>
                    </a:lnTo>
                    <a:lnTo>
                      <a:pt x="1071" y="329"/>
                    </a:lnTo>
                    <a:lnTo>
                      <a:pt x="1072" y="332"/>
                    </a:lnTo>
                    <a:lnTo>
                      <a:pt x="1074" y="334"/>
                    </a:lnTo>
                    <a:lnTo>
                      <a:pt x="1077" y="336"/>
                    </a:lnTo>
                    <a:lnTo>
                      <a:pt x="1080" y="337"/>
                    </a:lnTo>
                    <a:lnTo>
                      <a:pt x="1087" y="338"/>
                    </a:lnTo>
                    <a:lnTo>
                      <a:pt x="1094" y="338"/>
                    </a:lnTo>
                    <a:lnTo>
                      <a:pt x="1094" y="338"/>
                    </a:lnTo>
                    <a:lnTo>
                      <a:pt x="1100" y="336"/>
                    </a:lnTo>
                    <a:lnTo>
                      <a:pt x="1106" y="331"/>
                    </a:lnTo>
                    <a:lnTo>
                      <a:pt x="1109" y="326"/>
                    </a:lnTo>
                    <a:lnTo>
                      <a:pt x="1110" y="323"/>
                    </a:lnTo>
                    <a:lnTo>
                      <a:pt x="1110" y="320"/>
                    </a:lnTo>
                    <a:lnTo>
                      <a:pt x="1110" y="320"/>
                    </a:lnTo>
                    <a:lnTo>
                      <a:pt x="1111" y="323"/>
                    </a:lnTo>
                    <a:lnTo>
                      <a:pt x="1114" y="325"/>
                    </a:lnTo>
                    <a:lnTo>
                      <a:pt x="1117" y="325"/>
                    </a:lnTo>
                    <a:lnTo>
                      <a:pt x="1120" y="325"/>
                    </a:lnTo>
                    <a:lnTo>
                      <a:pt x="1128" y="323"/>
                    </a:lnTo>
                    <a:lnTo>
                      <a:pt x="1133" y="319"/>
                    </a:lnTo>
                    <a:lnTo>
                      <a:pt x="1133" y="319"/>
                    </a:lnTo>
                    <a:lnTo>
                      <a:pt x="1136" y="314"/>
                    </a:lnTo>
                    <a:lnTo>
                      <a:pt x="1137" y="308"/>
                    </a:lnTo>
                    <a:lnTo>
                      <a:pt x="1137" y="308"/>
                    </a:lnTo>
                    <a:lnTo>
                      <a:pt x="1140" y="312"/>
                    </a:lnTo>
                    <a:lnTo>
                      <a:pt x="1144" y="313"/>
                    </a:lnTo>
                    <a:lnTo>
                      <a:pt x="1148" y="313"/>
                    </a:lnTo>
                    <a:lnTo>
                      <a:pt x="1153" y="312"/>
                    </a:lnTo>
                    <a:lnTo>
                      <a:pt x="1158" y="310"/>
                    </a:lnTo>
                    <a:lnTo>
                      <a:pt x="1161" y="306"/>
                    </a:lnTo>
                    <a:lnTo>
                      <a:pt x="1164" y="303"/>
                    </a:lnTo>
                    <a:lnTo>
                      <a:pt x="1164" y="299"/>
                    </a:lnTo>
                    <a:lnTo>
                      <a:pt x="1164" y="299"/>
                    </a:lnTo>
                    <a:lnTo>
                      <a:pt x="1166" y="301"/>
                    </a:lnTo>
                    <a:lnTo>
                      <a:pt x="1167" y="302"/>
                    </a:lnTo>
                    <a:lnTo>
                      <a:pt x="1172" y="303"/>
                    </a:lnTo>
                    <a:lnTo>
                      <a:pt x="1177" y="303"/>
                    </a:lnTo>
                    <a:lnTo>
                      <a:pt x="1183" y="301"/>
                    </a:lnTo>
                    <a:lnTo>
                      <a:pt x="1190" y="298"/>
                    </a:lnTo>
                    <a:lnTo>
                      <a:pt x="1194" y="294"/>
                    </a:lnTo>
                    <a:lnTo>
                      <a:pt x="1195" y="292"/>
                    </a:lnTo>
                    <a:lnTo>
                      <a:pt x="1196" y="289"/>
                    </a:lnTo>
                    <a:lnTo>
                      <a:pt x="1196" y="286"/>
                    </a:lnTo>
                    <a:lnTo>
                      <a:pt x="1196" y="283"/>
                    </a:lnTo>
                    <a:lnTo>
                      <a:pt x="1196" y="283"/>
                    </a:lnTo>
                    <a:lnTo>
                      <a:pt x="1197" y="285"/>
                    </a:lnTo>
                    <a:lnTo>
                      <a:pt x="1199" y="286"/>
                    </a:lnTo>
                    <a:lnTo>
                      <a:pt x="1204" y="287"/>
                    </a:lnTo>
                    <a:lnTo>
                      <a:pt x="1209" y="286"/>
                    </a:lnTo>
                    <a:lnTo>
                      <a:pt x="1213" y="285"/>
                    </a:lnTo>
                    <a:lnTo>
                      <a:pt x="1213" y="285"/>
                    </a:lnTo>
                    <a:lnTo>
                      <a:pt x="1218" y="282"/>
                    </a:lnTo>
                    <a:lnTo>
                      <a:pt x="1220" y="277"/>
                    </a:lnTo>
                    <a:lnTo>
                      <a:pt x="1221" y="272"/>
                    </a:lnTo>
                    <a:lnTo>
                      <a:pt x="1221" y="268"/>
                    </a:lnTo>
                    <a:lnTo>
                      <a:pt x="1221" y="268"/>
                    </a:lnTo>
                    <a:lnTo>
                      <a:pt x="1225" y="270"/>
                    </a:lnTo>
                    <a:lnTo>
                      <a:pt x="1230" y="270"/>
                    </a:lnTo>
                    <a:lnTo>
                      <a:pt x="1234" y="269"/>
                    </a:lnTo>
                    <a:lnTo>
                      <a:pt x="1239" y="266"/>
                    </a:lnTo>
                    <a:lnTo>
                      <a:pt x="1242" y="263"/>
                    </a:lnTo>
                    <a:lnTo>
                      <a:pt x="1244" y="259"/>
                    </a:lnTo>
                    <a:lnTo>
                      <a:pt x="1245" y="254"/>
                    </a:lnTo>
                    <a:lnTo>
                      <a:pt x="1244" y="252"/>
                    </a:lnTo>
                    <a:lnTo>
                      <a:pt x="1243" y="250"/>
                    </a:lnTo>
                    <a:lnTo>
                      <a:pt x="1243" y="250"/>
                    </a:lnTo>
                    <a:lnTo>
                      <a:pt x="1248" y="250"/>
                    </a:lnTo>
                    <a:lnTo>
                      <a:pt x="1253" y="249"/>
                    </a:lnTo>
                    <a:lnTo>
                      <a:pt x="1257" y="246"/>
                    </a:lnTo>
                    <a:lnTo>
                      <a:pt x="1261" y="244"/>
                    </a:lnTo>
                    <a:lnTo>
                      <a:pt x="1264" y="240"/>
                    </a:lnTo>
                    <a:lnTo>
                      <a:pt x="1265" y="236"/>
                    </a:lnTo>
                    <a:lnTo>
                      <a:pt x="1265" y="232"/>
                    </a:lnTo>
                    <a:lnTo>
                      <a:pt x="1262" y="228"/>
                    </a:lnTo>
                    <a:lnTo>
                      <a:pt x="1262" y="228"/>
                    </a:lnTo>
                    <a:lnTo>
                      <a:pt x="1267" y="228"/>
                    </a:lnTo>
                    <a:lnTo>
                      <a:pt x="1270" y="226"/>
                    </a:lnTo>
                    <a:lnTo>
                      <a:pt x="1273" y="224"/>
                    </a:lnTo>
                    <a:lnTo>
                      <a:pt x="1277" y="221"/>
                    </a:lnTo>
                    <a:lnTo>
                      <a:pt x="1278" y="217"/>
                    </a:lnTo>
                    <a:lnTo>
                      <a:pt x="1280" y="212"/>
                    </a:lnTo>
                    <a:lnTo>
                      <a:pt x="1280" y="204"/>
                    </a:lnTo>
                    <a:lnTo>
                      <a:pt x="1280" y="204"/>
                    </a:lnTo>
                    <a:close/>
                  </a:path>
                </a:pathLst>
              </a:custGeom>
              <a:solidFill>
                <a:srgbClr val="8DC2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9" name="Freeform 31"/>
              <p:cNvSpPr>
                <a:spLocks noEditPoints="1"/>
              </p:cNvSpPr>
              <p:nvPr/>
            </p:nvSpPr>
            <p:spPr bwMode="auto">
              <a:xfrm>
                <a:off x="-1201738" y="4546601"/>
                <a:ext cx="538163" cy="223838"/>
              </a:xfrm>
              <a:custGeom>
                <a:avLst/>
                <a:gdLst>
                  <a:gd name="T0" fmla="*/ 609 w 1357"/>
                  <a:gd name="T1" fmla="*/ 562 h 563"/>
                  <a:gd name="T2" fmla="*/ 488 w 1357"/>
                  <a:gd name="T3" fmla="*/ 554 h 563"/>
                  <a:gd name="T4" fmla="*/ 379 w 1357"/>
                  <a:gd name="T5" fmla="*/ 538 h 563"/>
                  <a:gd name="T6" fmla="*/ 262 w 1357"/>
                  <a:gd name="T7" fmla="*/ 512 h 563"/>
                  <a:gd name="T8" fmla="*/ 171 w 1357"/>
                  <a:gd name="T9" fmla="*/ 481 h 563"/>
                  <a:gd name="T10" fmla="*/ 89 w 1357"/>
                  <a:gd name="T11" fmla="*/ 439 h 563"/>
                  <a:gd name="T12" fmla="*/ 20 w 1357"/>
                  <a:gd name="T13" fmla="*/ 382 h 563"/>
                  <a:gd name="T14" fmla="*/ 0 w 1357"/>
                  <a:gd name="T15" fmla="*/ 350 h 563"/>
                  <a:gd name="T16" fmla="*/ 21 w 1357"/>
                  <a:gd name="T17" fmla="*/ 238 h 563"/>
                  <a:gd name="T18" fmla="*/ 21 w 1357"/>
                  <a:gd name="T19" fmla="*/ 222 h 563"/>
                  <a:gd name="T20" fmla="*/ 21 w 1357"/>
                  <a:gd name="T21" fmla="*/ 203 h 563"/>
                  <a:gd name="T22" fmla="*/ 33 w 1357"/>
                  <a:gd name="T23" fmla="*/ 177 h 563"/>
                  <a:gd name="T24" fmla="*/ 45 w 1357"/>
                  <a:gd name="T25" fmla="*/ 161 h 563"/>
                  <a:gd name="T26" fmla="*/ 77 w 1357"/>
                  <a:gd name="T27" fmla="*/ 126 h 563"/>
                  <a:gd name="T28" fmla="*/ 128 w 1357"/>
                  <a:gd name="T29" fmla="*/ 94 h 563"/>
                  <a:gd name="T30" fmla="*/ 255 w 1357"/>
                  <a:gd name="T31" fmla="*/ 47 h 563"/>
                  <a:gd name="T32" fmla="*/ 449 w 1357"/>
                  <a:gd name="T33" fmla="*/ 12 h 563"/>
                  <a:gd name="T34" fmla="*/ 678 w 1357"/>
                  <a:gd name="T35" fmla="*/ 0 h 563"/>
                  <a:gd name="T36" fmla="*/ 853 w 1357"/>
                  <a:gd name="T37" fmla="*/ 7 h 563"/>
                  <a:gd name="T38" fmla="*/ 1068 w 1357"/>
                  <a:gd name="T39" fmla="*/ 39 h 563"/>
                  <a:gd name="T40" fmla="*/ 1180 w 1357"/>
                  <a:gd name="T41" fmla="*/ 71 h 563"/>
                  <a:gd name="T42" fmla="*/ 1250 w 1357"/>
                  <a:gd name="T43" fmla="*/ 104 h 563"/>
                  <a:gd name="T44" fmla="*/ 1300 w 1357"/>
                  <a:gd name="T45" fmla="*/ 143 h 563"/>
                  <a:gd name="T46" fmla="*/ 1324 w 1357"/>
                  <a:gd name="T47" fmla="*/ 187 h 563"/>
                  <a:gd name="T48" fmla="*/ 1330 w 1357"/>
                  <a:gd name="T49" fmla="*/ 208 h 563"/>
                  <a:gd name="T50" fmla="*/ 1331 w 1357"/>
                  <a:gd name="T51" fmla="*/ 229 h 563"/>
                  <a:gd name="T52" fmla="*/ 1351 w 1357"/>
                  <a:gd name="T53" fmla="*/ 352 h 563"/>
                  <a:gd name="T54" fmla="*/ 1311 w 1357"/>
                  <a:gd name="T55" fmla="*/ 401 h 563"/>
                  <a:gd name="T56" fmla="*/ 1240 w 1357"/>
                  <a:gd name="T57" fmla="*/ 451 h 563"/>
                  <a:gd name="T58" fmla="*/ 1168 w 1357"/>
                  <a:gd name="T59" fmla="*/ 486 h 563"/>
                  <a:gd name="T60" fmla="*/ 1070 w 1357"/>
                  <a:gd name="T61" fmla="*/ 518 h 563"/>
                  <a:gd name="T62" fmla="*/ 945 w 1357"/>
                  <a:gd name="T63" fmla="*/ 544 h 563"/>
                  <a:gd name="T64" fmla="*/ 817 w 1357"/>
                  <a:gd name="T65" fmla="*/ 558 h 563"/>
                  <a:gd name="T66" fmla="*/ 714 w 1357"/>
                  <a:gd name="T67" fmla="*/ 563 h 563"/>
                  <a:gd name="T68" fmla="*/ 490 w 1357"/>
                  <a:gd name="T69" fmla="*/ 520 h 563"/>
                  <a:gd name="T70" fmla="*/ 631 w 1357"/>
                  <a:gd name="T71" fmla="*/ 530 h 563"/>
                  <a:gd name="T72" fmla="*/ 822 w 1357"/>
                  <a:gd name="T73" fmla="*/ 524 h 563"/>
                  <a:gd name="T74" fmla="*/ 925 w 1357"/>
                  <a:gd name="T75" fmla="*/ 514 h 563"/>
                  <a:gd name="T76" fmla="*/ 1117 w 1357"/>
                  <a:gd name="T77" fmla="*/ 469 h 563"/>
                  <a:gd name="T78" fmla="*/ 1236 w 1357"/>
                  <a:gd name="T79" fmla="*/ 415 h 563"/>
                  <a:gd name="T80" fmla="*/ 1299 w 1357"/>
                  <a:gd name="T81" fmla="*/ 367 h 563"/>
                  <a:gd name="T82" fmla="*/ 1298 w 1357"/>
                  <a:gd name="T83" fmla="*/ 229 h 563"/>
                  <a:gd name="T84" fmla="*/ 1299 w 1357"/>
                  <a:gd name="T85" fmla="*/ 221 h 563"/>
                  <a:gd name="T86" fmla="*/ 1293 w 1357"/>
                  <a:gd name="T87" fmla="*/ 206 h 563"/>
                  <a:gd name="T88" fmla="*/ 1281 w 1357"/>
                  <a:gd name="T89" fmla="*/ 175 h 563"/>
                  <a:gd name="T90" fmla="*/ 1247 w 1357"/>
                  <a:gd name="T91" fmla="*/ 144 h 563"/>
                  <a:gd name="T92" fmla="*/ 1194 w 1357"/>
                  <a:gd name="T93" fmla="*/ 115 h 563"/>
                  <a:gd name="T94" fmla="*/ 1032 w 1357"/>
                  <a:gd name="T95" fmla="*/ 65 h 563"/>
                  <a:gd name="T96" fmla="*/ 809 w 1357"/>
                  <a:gd name="T97" fmla="*/ 36 h 563"/>
                  <a:gd name="T98" fmla="*/ 615 w 1357"/>
                  <a:gd name="T99" fmla="*/ 33 h 563"/>
                  <a:gd name="T100" fmla="*/ 390 w 1357"/>
                  <a:gd name="T101" fmla="*/ 54 h 563"/>
                  <a:gd name="T102" fmla="*/ 217 w 1357"/>
                  <a:gd name="T103" fmla="*/ 93 h 563"/>
                  <a:gd name="T104" fmla="*/ 116 w 1357"/>
                  <a:gd name="T105" fmla="*/ 138 h 563"/>
                  <a:gd name="T106" fmla="*/ 82 w 1357"/>
                  <a:gd name="T107" fmla="*/ 166 h 563"/>
                  <a:gd name="T108" fmla="*/ 65 w 1357"/>
                  <a:gd name="T109" fmla="*/ 196 h 563"/>
                  <a:gd name="T110" fmla="*/ 75 w 1357"/>
                  <a:gd name="T111" fmla="*/ 214 h 563"/>
                  <a:gd name="T112" fmla="*/ 53 w 1357"/>
                  <a:gd name="T113" fmla="*/ 233 h 563"/>
                  <a:gd name="T114" fmla="*/ 34 w 1357"/>
                  <a:gd name="T115" fmla="*/ 347 h 563"/>
                  <a:gd name="T116" fmla="*/ 70 w 1357"/>
                  <a:gd name="T117" fmla="*/ 385 h 563"/>
                  <a:gd name="T118" fmla="*/ 148 w 1357"/>
                  <a:gd name="T119" fmla="*/ 434 h 563"/>
                  <a:gd name="T120" fmla="*/ 284 w 1357"/>
                  <a:gd name="T121" fmla="*/ 484 h 563"/>
                  <a:gd name="T122" fmla="*/ 433 w 1357"/>
                  <a:gd name="T123" fmla="*/ 514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7" h="563">
                    <a:moveTo>
                      <a:pt x="678" y="563"/>
                    </a:moveTo>
                    <a:lnTo>
                      <a:pt x="678" y="563"/>
                    </a:lnTo>
                    <a:lnTo>
                      <a:pt x="644" y="563"/>
                    </a:lnTo>
                    <a:lnTo>
                      <a:pt x="609" y="562"/>
                    </a:lnTo>
                    <a:lnTo>
                      <a:pt x="575" y="560"/>
                    </a:lnTo>
                    <a:lnTo>
                      <a:pt x="542" y="558"/>
                    </a:lnTo>
                    <a:lnTo>
                      <a:pt x="544" y="560"/>
                    </a:lnTo>
                    <a:lnTo>
                      <a:pt x="488" y="554"/>
                    </a:lnTo>
                    <a:lnTo>
                      <a:pt x="488" y="554"/>
                    </a:lnTo>
                    <a:lnTo>
                      <a:pt x="450" y="549"/>
                    </a:lnTo>
                    <a:lnTo>
                      <a:pt x="414" y="544"/>
                    </a:lnTo>
                    <a:lnTo>
                      <a:pt x="379" y="538"/>
                    </a:lnTo>
                    <a:lnTo>
                      <a:pt x="347" y="532"/>
                    </a:lnTo>
                    <a:lnTo>
                      <a:pt x="316" y="525"/>
                    </a:lnTo>
                    <a:lnTo>
                      <a:pt x="288" y="519"/>
                    </a:lnTo>
                    <a:lnTo>
                      <a:pt x="262" y="512"/>
                    </a:lnTo>
                    <a:lnTo>
                      <a:pt x="236" y="503"/>
                    </a:lnTo>
                    <a:lnTo>
                      <a:pt x="213" y="496"/>
                    </a:lnTo>
                    <a:lnTo>
                      <a:pt x="190" y="488"/>
                    </a:lnTo>
                    <a:lnTo>
                      <a:pt x="171" y="481"/>
                    </a:lnTo>
                    <a:lnTo>
                      <a:pt x="151" y="472"/>
                    </a:lnTo>
                    <a:lnTo>
                      <a:pt x="133" y="464"/>
                    </a:lnTo>
                    <a:lnTo>
                      <a:pt x="118" y="456"/>
                    </a:lnTo>
                    <a:lnTo>
                      <a:pt x="89" y="439"/>
                    </a:lnTo>
                    <a:lnTo>
                      <a:pt x="66" y="424"/>
                    </a:lnTo>
                    <a:lnTo>
                      <a:pt x="46" y="408"/>
                    </a:lnTo>
                    <a:lnTo>
                      <a:pt x="31" y="395"/>
                    </a:lnTo>
                    <a:lnTo>
                      <a:pt x="20" y="382"/>
                    </a:lnTo>
                    <a:lnTo>
                      <a:pt x="11" y="372"/>
                    </a:lnTo>
                    <a:lnTo>
                      <a:pt x="6" y="364"/>
                    </a:lnTo>
                    <a:lnTo>
                      <a:pt x="2" y="356"/>
                    </a:lnTo>
                    <a:lnTo>
                      <a:pt x="0" y="350"/>
                    </a:lnTo>
                    <a:lnTo>
                      <a:pt x="24" y="246"/>
                    </a:lnTo>
                    <a:lnTo>
                      <a:pt x="24" y="246"/>
                    </a:lnTo>
                    <a:lnTo>
                      <a:pt x="22" y="242"/>
                    </a:lnTo>
                    <a:lnTo>
                      <a:pt x="21" y="238"/>
                    </a:lnTo>
                    <a:lnTo>
                      <a:pt x="20" y="233"/>
                    </a:lnTo>
                    <a:lnTo>
                      <a:pt x="21" y="227"/>
                    </a:lnTo>
                    <a:lnTo>
                      <a:pt x="21" y="227"/>
                    </a:lnTo>
                    <a:lnTo>
                      <a:pt x="21" y="222"/>
                    </a:lnTo>
                    <a:lnTo>
                      <a:pt x="23" y="217"/>
                    </a:lnTo>
                    <a:lnTo>
                      <a:pt x="23" y="217"/>
                    </a:lnTo>
                    <a:lnTo>
                      <a:pt x="21" y="211"/>
                    </a:lnTo>
                    <a:lnTo>
                      <a:pt x="21" y="203"/>
                    </a:lnTo>
                    <a:lnTo>
                      <a:pt x="21" y="203"/>
                    </a:lnTo>
                    <a:lnTo>
                      <a:pt x="23" y="194"/>
                    </a:lnTo>
                    <a:lnTo>
                      <a:pt x="27" y="185"/>
                    </a:lnTo>
                    <a:lnTo>
                      <a:pt x="33" y="177"/>
                    </a:lnTo>
                    <a:lnTo>
                      <a:pt x="36" y="174"/>
                    </a:lnTo>
                    <a:lnTo>
                      <a:pt x="40" y="170"/>
                    </a:lnTo>
                    <a:lnTo>
                      <a:pt x="40" y="170"/>
                    </a:lnTo>
                    <a:lnTo>
                      <a:pt x="45" y="161"/>
                    </a:lnTo>
                    <a:lnTo>
                      <a:pt x="52" y="152"/>
                    </a:lnTo>
                    <a:lnTo>
                      <a:pt x="59" y="144"/>
                    </a:lnTo>
                    <a:lnTo>
                      <a:pt x="68" y="134"/>
                    </a:lnTo>
                    <a:lnTo>
                      <a:pt x="77" y="126"/>
                    </a:lnTo>
                    <a:lnTo>
                      <a:pt x="89" y="118"/>
                    </a:lnTo>
                    <a:lnTo>
                      <a:pt x="101" y="110"/>
                    </a:lnTo>
                    <a:lnTo>
                      <a:pt x="114" y="102"/>
                    </a:lnTo>
                    <a:lnTo>
                      <a:pt x="128" y="94"/>
                    </a:lnTo>
                    <a:lnTo>
                      <a:pt x="144" y="87"/>
                    </a:lnTo>
                    <a:lnTo>
                      <a:pt x="177" y="72"/>
                    </a:lnTo>
                    <a:lnTo>
                      <a:pt x="214" y="60"/>
                    </a:lnTo>
                    <a:lnTo>
                      <a:pt x="255" y="47"/>
                    </a:lnTo>
                    <a:lnTo>
                      <a:pt x="299" y="37"/>
                    </a:lnTo>
                    <a:lnTo>
                      <a:pt x="346" y="28"/>
                    </a:lnTo>
                    <a:lnTo>
                      <a:pt x="396" y="20"/>
                    </a:lnTo>
                    <a:lnTo>
                      <a:pt x="449" y="12"/>
                    </a:lnTo>
                    <a:lnTo>
                      <a:pt x="503" y="7"/>
                    </a:lnTo>
                    <a:lnTo>
                      <a:pt x="559" y="3"/>
                    </a:lnTo>
                    <a:lnTo>
                      <a:pt x="618" y="1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737" y="1"/>
                    </a:lnTo>
                    <a:lnTo>
                      <a:pt x="795" y="3"/>
                    </a:lnTo>
                    <a:lnTo>
                      <a:pt x="853" y="7"/>
                    </a:lnTo>
                    <a:lnTo>
                      <a:pt x="910" y="12"/>
                    </a:lnTo>
                    <a:lnTo>
                      <a:pt x="965" y="20"/>
                    </a:lnTo>
                    <a:lnTo>
                      <a:pt x="1018" y="29"/>
                    </a:lnTo>
                    <a:lnTo>
                      <a:pt x="1068" y="39"/>
                    </a:lnTo>
                    <a:lnTo>
                      <a:pt x="1116" y="51"/>
                    </a:lnTo>
                    <a:lnTo>
                      <a:pt x="1138" y="58"/>
                    </a:lnTo>
                    <a:lnTo>
                      <a:pt x="1159" y="64"/>
                    </a:lnTo>
                    <a:lnTo>
                      <a:pt x="1180" y="71"/>
                    </a:lnTo>
                    <a:lnTo>
                      <a:pt x="1200" y="80"/>
                    </a:lnTo>
                    <a:lnTo>
                      <a:pt x="1217" y="87"/>
                    </a:lnTo>
                    <a:lnTo>
                      <a:pt x="1235" y="96"/>
                    </a:lnTo>
                    <a:lnTo>
                      <a:pt x="1250" y="104"/>
                    </a:lnTo>
                    <a:lnTo>
                      <a:pt x="1265" y="114"/>
                    </a:lnTo>
                    <a:lnTo>
                      <a:pt x="1278" y="123"/>
                    </a:lnTo>
                    <a:lnTo>
                      <a:pt x="1290" y="133"/>
                    </a:lnTo>
                    <a:lnTo>
                      <a:pt x="1300" y="143"/>
                    </a:lnTo>
                    <a:lnTo>
                      <a:pt x="1308" y="154"/>
                    </a:lnTo>
                    <a:lnTo>
                      <a:pt x="1316" y="164"/>
                    </a:lnTo>
                    <a:lnTo>
                      <a:pt x="1321" y="176"/>
                    </a:lnTo>
                    <a:lnTo>
                      <a:pt x="1324" y="187"/>
                    </a:lnTo>
                    <a:lnTo>
                      <a:pt x="1326" y="199"/>
                    </a:lnTo>
                    <a:lnTo>
                      <a:pt x="1326" y="199"/>
                    </a:lnTo>
                    <a:lnTo>
                      <a:pt x="1328" y="204"/>
                    </a:lnTo>
                    <a:lnTo>
                      <a:pt x="1330" y="208"/>
                    </a:lnTo>
                    <a:lnTo>
                      <a:pt x="1331" y="213"/>
                    </a:lnTo>
                    <a:lnTo>
                      <a:pt x="1332" y="219"/>
                    </a:lnTo>
                    <a:lnTo>
                      <a:pt x="1332" y="219"/>
                    </a:lnTo>
                    <a:lnTo>
                      <a:pt x="1331" y="229"/>
                    </a:lnTo>
                    <a:lnTo>
                      <a:pt x="1357" y="339"/>
                    </a:lnTo>
                    <a:lnTo>
                      <a:pt x="1355" y="343"/>
                    </a:lnTo>
                    <a:lnTo>
                      <a:pt x="1355" y="343"/>
                    </a:lnTo>
                    <a:lnTo>
                      <a:pt x="1351" y="352"/>
                    </a:lnTo>
                    <a:lnTo>
                      <a:pt x="1346" y="362"/>
                    </a:lnTo>
                    <a:lnTo>
                      <a:pt x="1337" y="373"/>
                    </a:lnTo>
                    <a:lnTo>
                      <a:pt x="1326" y="385"/>
                    </a:lnTo>
                    <a:lnTo>
                      <a:pt x="1311" y="401"/>
                    </a:lnTo>
                    <a:lnTo>
                      <a:pt x="1292" y="416"/>
                    </a:lnTo>
                    <a:lnTo>
                      <a:pt x="1269" y="433"/>
                    </a:lnTo>
                    <a:lnTo>
                      <a:pt x="1256" y="442"/>
                    </a:lnTo>
                    <a:lnTo>
                      <a:pt x="1240" y="451"/>
                    </a:lnTo>
                    <a:lnTo>
                      <a:pt x="1225" y="460"/>
                    </a:lnTo>
                    <a:lnTo>
                      <a:pt x="1207" y="468"/>
                    </a:lnTo>
                    <a:lnTo>
                      <a:pt x="1188" y="476"/>
                    </a:lnTo>
                    <a:lnTo>
                      <a:pt x="1168" y="486"/>
                    </a:lnTo>
                    <a:lnTo>
                      <a:pt x="1146" y="494"/>
                    </a:lnTo>
                    <a:lnTo>
                      <a:pt x="1122" y="502"/>
                    </a:lnTo>
                    <a:lnTo>
                      <a:pt x="1097" y="510"/>
                    </a:lnTo>
                    <a:lnTo>
                      <a:pt x="1070" y="518"/>
                    </a:lnTo>
                    <a:lnTo>
                      <a:pt x="1042" y="525"/>
                    </a:lnTo>
                    <a:lnTo>
                      <a:pt x="1012" y="531"/>
                    </a:lnTo>
                    <a:lnTo>
                      <a:pt x="979" y="537"/>
                    </a:lnTo>
                    <a:lnTo>
                      <a:pt x="945" y="544"/>
                    </a:lnTo>
                    <a:lnTo>
                      <a:pt x="909" y="549"/>
                    </a:lnTo>
                    <a:lnTo>
                      <a:pt x="871" y="554"/>
                    </a:lnTo>
                    <a:lnTo>
                      <a:pt x="814" y="560"/>
                    </a:lnTo>
                    <a:lnTo>
                      <a:pt x="817" y="558"/>
                    </a:lnTo>
                    <a:lnTo>
                      <a:pt x="817" y="558"/>
                    </a:lnTo>
                    <a:lnTo>
                      <a:pt x="783" y="560"/>
                    </a:lnTo>
                    <a:lnTo>
                      <a:pt x="749" y="562"/>
                    </a:lnTo>
                    <a:lnTo>
                      <a:pt x="714" y="563"/>
                    </a:lnTo>
                    <a:lnTo>
                      <a:pt x="678" y="563"/>
                    </a:lnTo>
                    <a:lnTo>
                      <a:pt x="678" y="563"/>
                    </a:lnTo>
                    <a:close/>
                    <a:moveTo>
                      <a:pt x="433" y="514"/>
                    </a:moveTo>
                    <a:lnTo>
                      <a:pt x="490" y="520"/>
                    </a:lnTo>
                    <a:lnTo>
                      <a:pt x="490" y="520"/>
                    </a:lnTo>
                    <a:lnTo>
                      <a:pt x="537" y="525"/>
                    </a:lnTo>
                    <a:lnTo>
                      <a:pt x="583" y="528"/>
                    </a:lnTo>
                    <a:lnTo>
                      <a:pt x="631" y="530"/>
                    </a:lnTo>
                    <a:lnTo>
                      <a:pt x="679" y="530"/>
                    </a:lnTo>
                    <a:lnTo>
                      <a:pt x="727" y="530"/>
                    </a:lnTo>
                    <a:lnTo>
                      <a:pt x="775" y="528"/>
                    </a:lnTo>
                    <a:lnTo>
                      <a:pt x="822" y="524"/>
                    </a:lnTo>
                    <a:lnTo>
                      <a:pt x="869" y="520"/>
                    </a:lnTo>
                    <a:lnTo>
                      <a:pt x="925" y="514"/>
                    </a:lnTo>
                    <a:lnTo>
                      <a:pt x="925" y="514"/>
                    </a:lnTo>
                    <a:lnTo>
                      <a:pt x="925" y="514"/>
                    </a:lnTo>
                    <a:lnTo>
                      <a:pt x="980" y="504"/>
                    </a:lnTo>
                    <a:lnTo>
                      <a:pt x="1031" y="494"/>
                    </a:lnTo>
                    <a:lnTo>
                      <a:pt x="1077" y="482"/>
                    </a:lnTo>
                    <a:lnTo>
                      <a:pt x="1117" y="469"/>
                    </a:lnTo>
                    <a:lnTo>
                      <a:pt x="1153" y="457"/>
                    </a:lnTo>
                    <a:lnTo>
                      <a:pt x="1184" y="443"/>
                    </a:lnTo>
                    <a:lnTo>
                      <a:pt x="1212" y="429"/>
                    </a:lnTo>
                    <a:lnTo>
                      <a:pt x="1236" y="415"/>
                    </a:lnTo>
                    <a:lnTo>
                      <a:pt x="1257" y="402"/>
                    </a:lnTo>
                    <a:lnTo>
                      <a:pt x="1274" y="390"/>
                    </a:lnTo>
                    <a:lnTo>
                      <a:pt x="1288" y="377"/>
                    </a:lnTo>
                    <a:lnTo>
                      <a:pt x="1299" y="367"/>
                    </a:lnTo>
                    <a:lnTo>
                      <a:pt x="1308" y="357"/>
                    </a:lnTo>
                    <a:lnTo>
                      <a:pt x="1315" y="348"/>
                    </a:lnTo>
                    <a:lnTo>
                      <a:pt x="1323" y="336"/>
                    </a:lnTo>
                    <a:lnTo>
                      <a:pt x="1298" y="229"/>
                    </a:lnTo>
                    <a:lnTo>
                      <a:pt x="1299" y="226"/>
                    </a:lnTo>
                    <a:lnTo>
                      <a:pt x="1299" y="226"/>
                    </a:lnTo>
                    <a:lnTo>
                      <a:pt x="1299" y="221"/>
                    </a:lnTo>
                    <a:lnTo>
                      <a:pt x="1299" y="221"/>
                    </a:lnTo>
                    <a:lnTo>
                      <a:pt x="1299" y="218"/>
                    </a:lnTo>
                    <a:lnTo>
                      <a:pt x="1293" y="213"/>
                    </a:lnTo>
                    <a:lnTo>
                      <a:pt x="1293" y="206"/>
                    </a:lnTo>
                    <a:lnTo>
                      <a:pt x="1293" y="206"/>
                    </a:lnTo>
                    <a:lnTo>
                      <a:pt x="1292" y="197"/>
                    </a:lnTo>
                    <a:lnTo>
                      <a:pt x="1290" y="190"/>
                    </a:lnTo>
                    <a:lnTo>
                      <a:pt x="1287" y="182"/>
                    </a:lnTo>
                    <a:lnTo>
                      <a:pt x="1281" y="175"/>
                    </a:lnTo>
                    <a:lnTo>
                      <a:pt x="1275" y="166"/>
                    </a:lnTo>
                    <a:lnTo>
                      <a:pt x="1267" y="159"/>
                    </a:lnTo>
                    <a:lnTo>
                      <a:pt x="1258" y="151"/>
                    </a:lnTo>
                    <a:lnTo>
                      <a:pt x="1247" y="144"/>
                    </a:lnTo>
                    <a:lnTo>
                      <a:pt x="1236" y="136"/>
                    </a:lnTo>
                    <a:lnTo>
                      <a:pt x="1224" y="129"/>
                    </a:lnTo>
                    <a:lnTo>
                      <a:pt x="1209" y="122"/>
                    </a:lnTo>
                    <a:lnTo>
                      <a:pt x="1194" y="115"/>
                    </a:lnTo>
                    <a:lnTo>
                      <a:pt x="1160" y="101"/>
                    </a:lnTo>
                    <a:lnTo>
                      <a:pt x="1121" y="88"/>
                    </a:lnTo>
                    <a:lnTo>
                      <a:pt x="1079" y="76"/>
                    </a:lnTo>
                    <a:lnTo>
                      <a:pt x="1032" y="65"/>
                    </a:lnTo>
                    <a:lnTo>
                      <a:pt x="982" y="56"/>
                    </a:lnTo>
                    <a:lnTo>
                      <a:pt x="928" y="47"/>
                    </a:lnTo>
                    <a:lnTo>
                      <a:pt x="870" y="41"/>
                    </a:lnTo>
                    <a:lnTo>
                      <a:pt x="809" y="36"/>
                    </a:lnTo>
                    <a:lnTo>
                      <a:pt x="746" y="34"/>
                    </a:lnTo>
                    <a:lnTo>
                      <a:pt x="678" y="33"/>
                    </a:lnTo>
                    <a:lnTo>
                      <a:pt x="678" y="33"/>
                    </a:lnTo>
                    <a:lnTo>
                      <a:pt x="615" y="33"/>
                    </a:lnTo>
                    <a:lnTo>
                      <a:pt x="554" y="36"/>
                    </a:lnTo>
                    <a:lnTo>
                      <a:pt x="496" y="40"/>
                    </a:lnTo>
                    <a:lnTo>
                      <a:pt x="442" y="46"/>
                    </a:lnTo>
                    <a:lnTo>
                      <a:pt x="390" y="54"/>
                    </a:lnTo>
                    <a:lnTo>
                      <a:pt x="341" y="62"/>
                    </a:lnTo>
                    <a:lnTo>
                      <a:pt x="297" y="71"/>
                    </a:lnTo>
                    <a:lnTo>
                      <a:pt x="255" y="82"/>
                    </a:lnTo>
                    <a:lnTo>
                      <a:pt x="217" y="93"/>
                    </a:lnTo>
                    <a:lnTo>
                      <a:pt x="183" y="105"/>
                    </a:lnTo>
                    <a:lnTo>
                      <a:pt x="153" y="118"/>
                    </a:lnTo>
                    <a:lnTo>
                      <a:pt x="127" y="131"/>
                    </a:lnTo>
                    <a:lnTo>
                      <a:pt x="116" y="138"/>
                    </a:lnTo>
                    <a:lnTo>
                      <a:pt x="105" y="146"/>
                    </a:lnTo>
                    <a:lnTo>
                      <a:pt x="96" y="153"/>
                    </a:lnTo>
                    <a:lnTo>
                      <a:pt x="89" y="160"/>
                    </a:lnTo>
                    <a:lnTo>
                      <a:pt x="82" y="166"/>
                    </a:lnTo>
                    <a:lnTo>
                      <a:pt x="76" y="174"/>
                    </a:lnTo>
                    <a:lnTo>
                      <a:pt x="71" y="181"/>
                    </a:lnTo>
                    <a:lnTo>
                      <a:pt x="68" y="188"/>
                    </a:lnTo>
                    <a:lnTo>
                      <a:pt x="65" y="196"/>
                    </a:lnTo>
                    <a:lnTo>
                      <a:pt x="57" y="198"/>
                    </a:lnTo>
                    <a:lnTo>
                      <a:pt x="57" y="198"/>
                    </a:lnTo>
                    <a:lnTo>
                      <a:pt x="54" y="204"/>
                    </a:lnTo>
                    <a:lnTo>
                      <a:pt x="75" y="214"/>
                    </a:lnTo>
                    <a:lnTo>
                      <a:pt x="52" y="230"/>
                    </a:lnTo>
                    <a:lnTo>
                      <a:pt x="52" y="230"/>
                    </a:lnTo>
                    <a:lnTo>
                      <a:pt x="53" y="231"/>
                    </a:lnTo>
                    <a:lnTo>
                      <a:pt x="53" y="233"/>
                    </a:lnTo>
                    <a:lnTo>
                      <a:pt x="60" y="239"/>
                    </a:lnTo>
                    <a:lnTo>
                      <a:pt x="57" y="247"/>
                    </a:lnTo>
                    <a:lnTo>
                      <a:pt x="34" y="347"/>
                    </a:lnTo>
                    <a:lnTo>
                      <a:pt x="34" y="347"/>
                    </a:lnTo>
                    <a:lnTo>
                      <a:pt x="42" y="359"/>
                    </a:lnTo>
                    <a:lnTo>
                      <a:pt x="50" y="366"/>
                    </a:lnTo>
                    <a:lnTo>
                      <a:pt x="59" y="375"/>
                    </a:lnTo>
                    <a:lnTo>
                      <a:pt x="70" y="385"/>
                    </a:lnTo>
                    <a:lnTo>
                      <a:pt x="86" y="397"/>
                    </a:lnTo>
                    <a:lnTo>
                      <a:pt x="103" y="409"/>
                    </a:lnTo>
                    <a:lnTo>
                      <a:pt x="124" y="422"/>
                    </a:lnTo>
                    <a:lnTo>
                      <a:pt x="148" y="434"/>
                    </a:lnTo>
                    <a:lnTo>
                      <a:pt x="176" y="446"/>
                    </a:lnTo>
                    <a:lnTo>
                      <a:pt x="208" y="459"/>
                    </a:lnTo>
                    <a:lnTo>
                      <a:pt x="244" y="471"/>
                    </a:lnTo>
                    <a:lnTo>
                      <a:pt x="284" y="484"/>
                    </a:lnTo>
                    <a:lnTo>
                      <a:pt x="329" y="494"/>
                    </a:lnTo>
                    <a:lnTo>
                      <a:pt x="378" y="504"/>
                    </a:lnTo>
                    <a:lnTo>
                      <a:pt x="433" y="514"/>
                    </a:lnTo>
                    <a:lnTo>
                      <a:pt x="433" y="514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0" name="Freeform 32"/>
              <p:cNvSpPr>
                <a:spLocks/>
              </p:cNvSpPr>
              <p:nvPr/>
            </p:nvSpPr>
            <p:spPr bwMode="auto">
              <a:xfrm>
                <a:off x="-1098550" y="4454526"/>
                <a:ext cx="331788" cy="177800"/>
              </a:xfrm>
              <a:custGeom>
                <a:avLst/>
                <a:gdLst>
                  <a:gd name="T0" fmla="*/ 552 w 835"/>
                  <a:gd name="T1" fmla="*/ 62 h 449"/>
                  <a:gd name="T2" fmla="*/ 835 w 835"/>
                  <a:gd name="T3" fmla="*/ 375 h 449"/>
                  <a:gd name="T4" fmla="*/ 835 w 835"/>
                  <a:gd name="T5" fmla="*/ 375 h 449"/>
                  <a:gd name="T6" fmla="*/ 793 w 835"/>
                  <a:gd name="T7" fmla="*/ 389 h 449"/>
                  <a:gd name="T8" fmla="*/ 751 w 835"/>
                  <a:gd name="T9" fmla="*/ 401 h 449"/>
                  <a:gd name="T10" fmla="*/ 709 w 835"/>
                  <a:gd name="T11" fmla="*/ 413 h 449"/>
                  <a:gd name="T12" fmla="*/ 668 w 835"/>
                  <a:gd name="T13" fmla="*/ 422 h 449"/>
                  <a:gd name="T14" fmla="*/ 627 w 835"/>
                  <a:gd name="T15" fmla="*/ 430 h 449"/>
                  <a:gd name="T16" fmla="*/ 588 w 835"/>
                  <a:gd name="T17" fmla="*/ 437 h 449"/>
                  <a:gd name="T18" fmla="*/ 549 w 835"/>
                  <a:gd name="T19" fmla="*/ 442 h 449"/>
                  <a:gd name="T20" fmla="*/ 512 w 835"/>
                  <a:gd name="T21" fmla="*/ 446 h 449"/>
                  <a:gd name="T22" fmla="*/ 474 w 835"/>
                  <a:gd name="T23" fmla="*/ 448 h 449"/>
                  <a:gd name="T24" fmla="*/ 438 w 835"/>
                  <a:gd name="T25" fmla="*/ 449 h 449"/>
                  <a:gd name="T26" fmla="*/ 403 w 835"/>
                  <a:gd name="T27" fmla="*/ 449 h 449"/>
                  <a:gd name="T28" fmla="*/ 369 w 835"/>
                  <a:gd name="T29" fmla="*/ 448 h 449"/>
                  <a:gd name="T30" fmla="*/ 337 w 835"/>
                  <a:gd name="T31" fmla="*/ 447 h 449"/>
                  <a:gd name="T32" fmla="*/ 305 w 835"/>
                  <a:gd name="T33" fmla="*/ 444 h 449"/>
                  <a:gd name="T34" fmla="*/ 275 w 835"/>
                  <a:gd name="T35" fmla="*/ 441 h 449"/>
                  <a:gd name="T36" fmla="*/ 246 w 835"/>
                  <a:gd name="T37" fmla="*/ 438 h 449"/>
                  <a:gd name="T38" fmla="*/ 218 w 835"/>
                  <a:gd name="T39" fmla="*/ 433 h 449"/>
                  <a:gd name="T40" fmla="*/ 191 w 835"/>
                  <a:gd name="T41" fmla="*/ 428 h 449"/>
                  <a:gd name="T42" fmla="*/ 142 w 835"/>
                  <a:gd name="T43" fmla="*/ 419 h 449"/>
                  <a:gd name="T44" fmla="*/ 101 w 835"/>
                  <a:gd name="T45" fmla="*/ 408 h 449"/>
                  <a:gd name="T46" fmla="*/ 66 w 835"/>
                  <a:gd name="T47" fmla="*/ 398 h 449"/>
                  <a:gd name="T48" fmla="*/ 37 w 835"/>
                  <a:gd name="T49" fmla="*/ 389 h 449"/>
                  <a:gd name="T50" fmla="*/ 16 w 835"/>
                  <a:gd name="T51" fmla="*/ 381 h 449"/>
                  <a:gd name="T52" fmla="*/ 0 w 835"/>
                  <a:gd name="T53" fmla="*/ 375 h 449"/>
                  <a:gd name="T54" fmla="*/ 283 w 835"/>
                  <a:gd name="T55" fmla="*/ 62 h 449"/>
                  <a:gd name="T56" fmla="*/ 283 w 835"/>
                  <a:gd name="T57" fmla="*/ 62 h 449"/>
                  <a:gd name="T58" fmla="*/ 288 w 835"/>
                  <a:gd name="T59" fmla="*/ 56 h 449"/>
                  <a:gd name="T60" fmla="*/ 295 w 835"/>
                  <a:gd name="T61" fmla="*/ 50 h 449"/>
                  <a:gd name="T62" fmla="*/ 306 w 835"/>
                  <a:gd name="T63" fmla="*/ 43 h 449"/>
                  <a:gd name="T64" fmla="*/ 318 w 835"/>
                  <a:gd name="T65" fmla="*/ 34 h 449"/>
                  <a:gd name="T66" fmla="*/ 332 w 835"/>
                  <a:gd name="T67" fmla="*/ 25 h 449"/>
                  <a:gd name="T68" fmla="*/ 348 w 835"/>
                  <a:gd name="T69" fmla="*/ 17 h 449"/>
                  <a:gd name="T70" fmla="*/ 367 w 835"/>
                  <a:gd name="T71" fmla="*/ 10 h 449"/>
                  <a:gd name="T72" fmla="*/ 386 w 835"/>
                  <a:gd name="T73" fmla="*/ 5 h 449"/>
                  <a:gd name="T74" fmla="*/ 397 w 835"/>
                  <a:gd name="T75" fmla="*/ 2 h 449"/>
                  <a:gd name="T76" fmla="*/ 407 w 835"/>
                  <a:gd name="T77" fmla="*/ 1 h 449"/>
                  <a:gd name="T78" fmla="*/ 419 w 835"/>
                  <a:gd name="T79" fmla="*/ 0 h 449"/>
                  <a:gd name="T80" fmla="*/ 429 w 835"/>
                  <a:gd name="T81" fmla="*/ 0 h 449"/>
                  <a:gd name="T82" fmla="*/ 441 w 835"/>
                  <a:gd name="T83" fmla="*/ 1 h 449"/>
                  <a:gd name="T84" fmla="*/ 453 w 835"/>
                  <a:gd name="T85" fmla="*/ 3 h 449"/>
                  <a:gd name="T86" fmla="*/ 465 w 835"/>
                  <a:gd name="T87" fmla="*/ 7 h 449"/>
                  <a:gd name="T88" fmla="*/ 476 w 835"/>
                  <a:gd name="T89" fmla="*/ 11 h 449"/>
                  <a:gd name="T90" fmla="*/ 489 w 835"/>
                  <a:gd name="T91" fmla="*/ 16 h 449"/>
                  <a:gd name="T92" fmla="*/ 501 w 835"/>
                  <a:gd name="T93" fmla="*/ 22 h 449"/>
                  <a:gd name="T94" fmla="*/ 514 w 835"/>
                  <a:gd name="T95" fmla="*/ 30 h 449"/>
                  <a:gd name="T96" fmla="*/ 527 w 835"/>
                  <a:gd name="T97" fmla="*/ 40 h 449"/>
                  <a:gd name="T98" fmla="*/ 540 w 835"/>
                  <a:gd name="T99" fmla="*/ 50 h 449"/>
                  <a:gd name="T100" fmla="*/ 552 w 835"/>
                  <a:gd name="T101" fmla="*/ 62 h 449"/>
                  <a:gd name="T102" fmla="*/ 552 w 835"/>
                  <a:gd name="T103" fmla="*/ 62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35" h="449">
                    <a:moveTo>
                      <a:pt x="552" y="62"/>
                    </a:moveTo>
                    <a:lnTo>
                      <a:pt x="835" y="375"/>
                    </a:lnTo>
                    <a:lnTo>
                      <a:pt x="835" y="375"/>
                    </a:lnTo>
                    <a:lnTo>
                      <a:pt x="793" y="389"/>
                    </a:lnTo>
                    <a:lnTo>
                      <a:pt x="751" y="401"/>
                    </a:lnTo>
                    <a:lnTo>
                      <a:pt x="709" y="413"/>
                    </a:lnTo>
                    <a:lnTo>
                      <a:pt x="668" y="422"/>
                    </a:lnTo>
                    <a:lnTo>
                      <a:pt x="627" y="430"/>
                    </a:lnTo>
                    <a:lnTo>
                      <a:pt x="588" y="437"/>
                    </a:lnTo>
                    <a:lnTo>
                      <a:pt x="549" y="442"/>
                    </a:lnTo>
                    <a:lnTo>
                      <a:pt x="512" y="446"/>
                    </a:lnTo>
                    <a:lnTo>
                      <a:pt x="474" y="448"/>
                    </a:lnTo>
                    <a:lnTo>
                      <a:pt x="438" y="449"/>
                    </a:lnTo>
                    <a:lnTo>
                      <a:pt x="403" y="449"/>
                    </a:lnTo>
                    <a:lnTo>
                      <a:pt x="369" y="448"/>
                    </a:lnTo>
                    <a:lnTo>
                      <a:pt x="337" y="447"/>
                    </a:lnTo>
                    <a:lnTo>
                      <a:pt x="305" y="444"/>
                    </a:lnTo>
                    <a:lnTo>
                      <a:pt x="275" y="441"/>
                    </a:lnTo>
                    <a:lnTo>
                      <a:pt x="246" y="438"/>
                    </a:lnTo>
                    <a:lnTo>
                      <a:pt x="218" y="433"/>
                    </a:lnTo>
                    <a:lnTo>
                      <a:pt x="191" y="428"/>
                    </a:lnTo>
                    <a:lnTo>
                      <a:pt x="142" y="419"/>
                    </a:lnTo>
                    <a:lnTo>
                      <a:pt x="101" y="408"/>
                    </a:lnTo>
                    <a:lnTo>
                      <a:pt x="66" y="398"/>
                    </a:lnTo>
                    <a:lnTo>
                      <a:pt x="37" y="389"/>
                    </a:lnTo>
                    <a:lnTo>
                      <a:pt x="16" y="381"/>
                    </a:lnTo>
                    <a:lnTo>
                      <a:pt x="0" y="375"/>
                    </a:lnTo>
                    <a:lnTo>
                      <a:pt x="283" y="62"/>
                    </a:lnTo>
                    <a:lnTo>
                      <a:pt x="283" y="62"/>
                    </a:lnTo>
                    <a:lnTo>
                      <a:pt x="288" y="56"/>
                    </a:lnTo>
                    <a:lnTo>
                      <a:pt x="295" y="50"/>
                    </a:lnTo>
                    <a:lnTo>
                      <a:pt x="306" y="43"/>
                    </a:lnTo>
                    <a:lnTo>
                      <a:pt x="318" y="34"/>
                    </a:lnTo>
                    <a:lnTo>
                      <a:pt x="332" y="25"/>
                    </a:lnTo>
                    <a:lnTo>
                      <a:pt x="348" y="17"/>
                    </a:lnTo>
                    <a:lnTo>
                      <a:pt x="367" y="10"/>
                    </a:lnTo>
                    <a:lnTo>
                      <a:pt x="386" y="5"/>
                    </a:lnTo>
                    <a:lnTo>
                      <a:pt x="397" y="2"/>
                    </a:lnTo>
                    <a:lnTo>
                      <a:pt x="407" y="1"/>
                    </a:lnTo>
                    <a:lnTo>
                      <a:pt x="419" y="0"/>
                    </a:lnTo>
                    <a:lnTo>
                      <a:pt x="429" y="0"/>
                    </a:lnTo>
                    <a:lnTo>
                      <a:pt x="441" y="1"/>
                    </a:lnTo>
                    <a:lnTo>
                      <a:pt x="453" y="3"/>
                    </a:lnTo>
                    <a:lnTo>
                      <a:pt x="465" y="7"/>
                    </a:lnTo>
                    <a:lnTo>
                      <a:pt x="476" y="11"/>
                    </a:lnTo>
                    <a:lnTo>
                      <a:pt x="489" y="16"/>
                    </a:lnTo>
                    <a:lnTo>
                      <a:pt x="501" y="22"/>
                    </a:lnTo>
                    <a:lnTo>
                      <a:pt x="514" y="30"/>
                    </a:lnTo>
                    <a:lnTo>
                      <a:pt x="527" y="40"/>
                    </a:lnTo>
                    <a:lnTo>
                      <a:pt x="540" y="50"/>
                    </a:lnTo>
                    <a:lnTo>
                      <a:pt x="552" y="62"/>
                    </a:lnTo>
                    <a:lnTo>
                      <a:pt x="552" y="62"/>
                    </a:lnTo>
                    <a:close/>
                  </a:path>
                </a:pathLst>
              </a:custGeom>
              <a:solidFill>
                <a:srgbClr val="ADD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1" name="Freeform 33"/>
              <p:cNvSpPr>
                <a:spLocks/>
              </p:cNvSpPr>
              <p:nvPr/>
            </p:nvSpPr>
            <p:spPr bwMode="auto">
              <a:xfrm>
                <a:off x="-1022350" y="4438651"/>
                <a:ext cx="187325" cy="106363"/>
              </a:xfrm>
              <a:custGeom>
                <a:avLst/>
                <a:gdLst>
                  <a:gd name="T0" fmla="*/ 305 w 473"/>
                  <a:gd name="T1" fmla="*/ 37 h 270"/>
                  <a:gd name="T2" fmla="*/ 297 w 473"/>
                  <a:gd name="T3" fmla="*/ 30 h 270"/>
                  <a:gd name="T4" fmla="*/ 282 w 473"/>
                  <a:gd name="T5" fmla="*/ 18 h 270"/>
                  <a:gd name="T6" fmla="*/ 267 w 473"/>
                  <a:gd name="T7" fmla="*/ 9 h 270"/>
                  <a:gd name="T8" fmla="*/ 245 w 473"/>
                  <a:gd name="T9" fmla="*/ 2 h 270"/>
                  <a:gd name="T10" fmla="*/ 218 w 473"/>
                  <a:gd name="T11" fmla="*/ 1 h 270"/>
                  <a:gd name="T12" fmla="*/ 194 w 473"/>
                  <a:gd name="T13" fmla="*/ 6 h 270"/>
                  <a:gd name="T14" fmla="*/ 174 w 473"/>
                  <a:gd name="T15" fmla="*/ 16 h 270"/>
                  <a:gd name="T16" fmla="*/ 158 w 473"/>
                  <a:gd name="T17" fmla="*/ 26 h 270"/>
                  <a:gd name="T18" fmla="*/ 145 w 473"/>
                  <a:gd name="T19" fmla="*/ 37 h 270"/>
                  <a:gd name="T20" fmla="*/ 0 w 473"/>
                  <a:gd name="T21" fmla="*/ 198 h 270"/>
                  <a:gd name="T22" fmla="*/ 4 w 473"/>
                  <a:gd name="T23" fmla="*/ 207 h 270"/>
                  <a:gd name="T24" fmla="*/ 13 w 473"/>
                  <a:gd name="T25" fmla="*/ 218 h 270"/>
                  <a:gd name="T26" fmla="*/ 23 w 473"/>
                  <a:gd name="T27" fmla="*/ 224 h 270"/>
                  <a:gd name="T28" fmla="*/ 37 w 473"/>
                  <a:gd name="T29" fmla="*/ 227 h 270"/>
                  <a:gd name="T30" fmla="*/ 55 w 473"/>
                  <a:gd name="T31" fmla="*/ 225 h 270"/>
                  <a:gd name="T32" fmla="*/ 76 w 473"/>
                  <a:gd name="T33" fmla="*/ 216 h 270"/>
                  <a:gd name="T34" fmla="*/ 89 w 473"/>
                  <a:gd name="T35" fmla="*/ 208 h 270"/>
                  <a:gd name="T36" fmla="*/ 101 w 473"/>
                  <a:gd name="T37" fmla="*/ 204 h 270"/>
                  <a:gd name="T38" fmla="*/ 113 w 473"/>
                  <a:gd name="T39" fmla="*/ 204 h 270"/>
                  <a:gd name="T40" fmla="*/ 122 w 473"/>
                  <a:gd name="T41" fmla="*/ 208 h 270"/>
                  <a:gd name="T42" fmla="*/ 131 w 473"/>
                  <a:gd name="T43" fmla="*/ 216 h 270"/>
                  <a:gd name="T44" fmla="*/ 141 w 473"/>
                  <a:gd name="T45" fmla="*/ 228 h 270"/>
                  <a:gd name="T46" fmla="*/ 145 w 473"/>
                  <a:gd name="T47" fmla="*/ 238 h 270"/>
                  <a:gd name="T48" fmla="*/ 154 w 473"/>
                  <a:gd name="T49" fmla="*/ 249 h 270"/>
                  <a:gd name="T50" fmla="*/ 165 w 473"/>
                  <a:gd name="T51" fmla="*/ 259 h 270"/>
                  <a:gd name="T52" fmla="*/ 178 w 473"/>
                  <a:gd name="T53" fmla="*/ 268 h 270"/>
                  <a:gd name="T54" fmla="*/ 194 w 473"/>
                  <a:gd name="T55" fmla="*/ 270 h 270"/>
                  <a:gd name="T56" fmla="*/ 207 w 473"/>
                  <a:gd name="T57" fmla="*/ 267 h 270"/>
                  <a:gd name="T58" fmla="*/ 220 w 473"/>
                  <a:gd name="T59" fmla="*/ 256 h 270"/>
                  <a:gd name="T60" fmla="*/ 238 w 473"/>
                  <a:gd name="T61" fmla="*/ 230 h 270"/>
                  <a:gd name="T62" fmla="*/ 246 w 473"/>
                  <a:gd name="T63" fmla="*/ 212 h 270"/>
                  <a:gd name="T64" fmla="*/ 250 w 473"/>
                  <a:gd name="T65" fmla="*/ 207 h 270"/>
                  <a:gd name="T66" fmla="*/ 264 w 473"/>
                  <a:gd name="T67" fmla="*/ 199 h 270"/>
                  <a:gd name="T68" fmla="*/ 270 w 473"/>
                  <a:gd name="T69" fmla="*/ 198 h 270"/>
                  <a:gd name="T70" fmla="*/ 279 w 473"/>
                  <a:gd name="T71" fmla="*/ 199 h 270"/>
                  <a:gd name="T72" fmla="*/ 295 w 473"/>
                  <a:gd name="T73" fmla="*/ 209 h 270"/>
                  <a:gd name="T74" fmla="*/ 316 w 473"/>
                  <a:gd name="T75" fmla="*/ 230 h 270"/>
                  <a:gd name="T76" fmla="*/ 331 w 473"/>
                  <a:gd name="T77" fmla="*/ 243 h 270"/>
                  <a:gd name="T78" fmla="*/ 341 w 473"/>
                  <a:gd name="T79" fmla="*/ 248 h 270"/>
                  <a:gd name="T80" fmla="*/ 356 w 473"/>
                  <a:gd name="T81" fmla="*/ 253 h 270"/>
                  <a:gd name="T82" fmla="*/ 369 w 473"/>
                  <a:gd name="T83" fmla="*/ 254 h 270"/>
                  <a:gd name="T84" fmla="*/ 381 w 473"/>
                  <a:gd name="T85" fmla="*/ 251 h 270"/>
                  <a:gd name="T86" fmla="*/ 385 w 473"/>
                  <a:gd name="T87" fmla="*/ 247 h 270"/>
                  <a:gd name="T88" fmla="*/ 390 w 473"/>
                  <a:gd name="T89" fmla="*/ 236 h 270"/>
                  <a:gd name="T90" fmla="*/ 392 w 473"/>
                  <a:gd name="T91" fmla="*/ 222 h 270"/>
                  <a:gd name="T92" fmla="*/ 390 w 473"/>
                  <a:gd name="T93" fmla="*/ 204 h 270"/>
                  <a:gd name="T94" fmla="*/ 391 w 473"/>
                  <a:gd name="T95" fmla="*/ 201 h 270"/>
                  <a:gd name="T96" fmla="*/ 396 w 473"/>
                  <a:gd name="T97" fmla="*/ 195 h 270"/>
                  <a:gd name="T98" fmla="*/ 404 w 473"/>
                  <a:gd name="T99" fmla="*/ 196 h 270"/>
                  <a:gd name="T100" fmla="*/ 418 w 473"/>
                  <a:gd name="T101" fmla="*/ 209 h 270"/>
                  <a:gd name="T102" fmla="*/ 423 w 473"/>
                  <a:gd name="T103" fmla="*/ 214 h 270"/>
                  <a:gd name="T104" fmla="*/ 434 w 473"/>
                  <a:gd name="T105" fmla="*/ 224 h 270"/>
                  <a:gd name="T106" fmla="*/ 448 w 473"/>
                  <a:gd name="T107" fmla="*/ 229 h 270"/>
                  <a:gd name="T108" fmla="*/ 457 w 473"/>
                  <a:gd name="T109" fmla="*/ 229 h 270"/>
                  <a:gd name="T110" fmla="*/ 467 w 473"/>
                  <a:gd name="T111" fmla="*/ 225 h 270"/>
                  <a:gd name="T112" fmla="*/ 473 w 473"/>
                  <a:gd name="T113" fmla="*/ 22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3" h="270">
                    <a:moveTo>
                      <a:pt x="473" y="222"/>
                    </a:moveTo>
                    <a:lnTo>
                      <a:pt x="305" y="37"/>
                    </a:lnTo>
                    <a:lnTo>
                      <a:pt x="305" y="37"/>
                    </a:lnTo>
                    <a:lnTo>
                      <a:pt x="297" y="30"/>
                    </a:lnTo>
                    <a:lnTo>
                      <a:pt x="290" y="24"/>
                    </a:lnTo>
                    <a:lnTo>
                      <a:pt x="282" y="18"/>
                    </a:lnTo>
                    <a:lnTo>
                      <a:pt x="274" y="13"/>
                    </a:lnTo>
                    <a:lnTo>
                      <a:pt x="267" y="9"/>
                    </a:lnTo>
                    <a:lnTo>
                      <a:pt x="260" y="6"/>
                    </a:lnTo>
                    <a:lnTo>
                      <a:pt x="245" y="2"/>
                    </a:lnTo>
                    <a:lnTo>
                      <a:pt x="232" y="0"/>
                    </a:lnTo>
                    <a:lnTo>
                      <a:pt x="218" y="1"/>
                    </a:lnTo>
                    <a:lnTo>
                      <a:pt x="206" y="3"/>
                    </a:lnTo>
                    <a:lnTo>
                      <a:pt x="194" y="6"/>
                    </a:lnTo>
                    <a:lnTo>
                      <a:pt x="183" y="10"/>
                    </a:lnTo>
                    <a:lnTo>
                      <a:pt x="174" y="16"/>
                    </a:lnTo>
                    <a:lnTo>
                      <a:pt x="165" y="21"/>
                    </a:lnTo>
                    <a:lnTo>
                      <a:pt x="158" y="26"/>
                    </a:lnTo>
                    <a:lnTo>
                      <a:pt x="148" y="34"/>
                    </a:lnTo>
                    <a:lnTo>
                      <a:pt x="145" y="37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1" y="202"/>
                    </a:lnTo>
                    <a:lnTo>
                      <a:pt x="4" y="207"/>
                    </a:lnTo>
                    <a:lnTo>
                      <a:pt x="9" y="215"/>
                    </a:lnTo>
                    <a:lnTo>
                      <a:pt x="13" y="218"/>
                    </a:lnTo>
                    <a:lnTo>
                      <a:pt x="18" y="222"/>
                    </a:lnTo>
                    <a:lnTo>
                      <a:pt x="23" y="224"/>
                    </a:lnTo>
                    <a:lnTo>
                      <a:pt x="30" y="226"/>
                    </a:lnTo>
                    <a:lnTo>
                      <a:pt x="37" y="227"/>
                    </a:lnTo>
                    <a:lnTo>
                      <a:pt x="45" y="227"/>
                    </a:lnTo>
                    <a:lnTo>
                      <a:pt x="55" y="225"/>
                    </a:lnTo>
                    <a:lnTo>
                      <a:pt x="65" y="221"/>
                    </a:lnTo>
                    <a:lnTo>
                      <a:pt x="76" y="216"/>
                    </a:lnTo>
                    <a:lnTo>
                      <a:pt x="89" y="208"/>
                    </a:lnTo>
                    <a:lnTo>
                      <a:pt x="89" y="208"/>
                    </a:lnTo>
                    <a:lnTo>
                      <a:pt x="95" y="205"/>
                    </a:lnTo>
                    <a:lnTo>
                      <a:pt x="101" y="204"/>
                    </a:lnTo>
                    <a:lnTo>
                      <a:pt x="109" y="204"/>
                    </a:lnTo>
                    <a:lnTo>
                      <a:pt x="113" y="204"/>
                    </a:lnTo>
                    <a:lnTo>
                      <a:pt x="117" y="206"/>
                    </a:lnTo>
                    <a:lnTo>
                      <a:pt x="122" y="208"/>
                    </a:lnTo>
                    <a:lnTo>
                      <a:pt x="126" y="211"/>
                    </a:lnTo>
                    <a:lnTo>
                      <a:pt x="131" y="216"/>
                    </a:lnTo>
                    <a:lnTo>
                      <a:pt x="136" y="221"/>
                    </a:lnTo>
                    <a:lnTo>
                      <a:pt x="141" y="228"/>
                    </a:lnTo>
                    <a:lnTo>
                      <a:pt x="145" y="238"/>
                    </a:lnTo>
                    <a:lnTo>
                      <a:pt x="145" y="238"/>
                    </a:lnTo>
                    <a:lnTo>
                      <a:pt x="148" y="241"/>
                    </a:lnTo>
                    <a:lnTo>
                      <a:pt x="154" y="249"/>
                    </a:lnTo>
                    <a:lnTo>
                      <a:pt x="159" y="254"/>
                    </a:lnTo>
                    <a:lnTo>
                      <a:pt x="165" y="259"/>
                    </a:lnTo>
                    <a:lnTo>
                      <a:pt x="172" y="264"/>
                    </a:lnTo>
                    <a:lnTo>
                      <a:pt x="178" y="268"/>
                    </a:lnTo>
                    <a:lnTo>
                      <a:pt x="186" y="270"/>
                    </a:lnTo>
                    <a:lnTo>
                      <a:pt x="194" y="270"/>
                    </a:lnTo>
                    <a:lnTo>
                      <a:pt x="203" y="269"/>
                    </a:lnTo>
                    <a:lnTo>
                      <a:pt x="207" y="267"/>
                    </a:lnTo>
                    <a:lnTo>
                      <a:pt x="211" y="264"/>
                    </a:lnTo>
                    <a:lnTo>
                      <a:pt x="220" y="256"/>
                    </a:lnTo>
                    <a:lnTo>
                      <a:pt x="229" y="246"/>
                    </a:lnTo>
                    <a:lnTo>
                      <a:pt x="238" y="230"/>
                    </a:lnTo>
                    <a:lnTo>
                      <a:pt x="246" y="212"/>
                    </a:lnTo>
                    <a:lnTo>
                      <a:pt x="246" y="212"/>
                    </a:lnTo>
                    <a:lnTo>
                      <a:pt x="248" y="209"/>
                    </a:lnTo>
                    <a:lnTo>
                      <a:pt x="250" y="207"/>
                    </a:lnTo>
                    <a:lnTo>
                      <a:pt x="256" y="203"/>
                    </a:lnTo>
                    <a:lnTo>
                      <a:pt x="264" y="199"/>
                    </a:lnTo>
                    <a:lnTo>
                      <a:pt x="270" y="198"/>
                    </a:lnTo>
                    <a:lnTo>
                      <a:pt x="270" y="198"/>
                    </a:lnTo>
                    <a:lnTo>
                      <a:pt x="274" y="198"/>
                    </a:lnTo>
                    <a:lnTo>
                      <a:pt x="279" y="199"/>
                    </a:lnTo>
                    <a:lnTo>
                      <a:pt x="287" y="203"/>
                    </a:lnTo>
                    <a:lnTo>
                      <a:pt x="295" y="209"/>
                    </a:lnTo>
                    <a:lnTo>
                      <a:pt x="303" y="216"/>
                    </a:lnTo>
                    <a:lnTo>
                      <a:pt x="316" y="230"/>
                    </a:lnTo>
                    <a:lnTo>
                      <a:pt x="324" y="238"/>
                    </a:lnTo>
                    <a:lnTo>
                      <a:pt x="331" y="243"/>
                    </a:lnTo>
                    <a:lnTo>
                      <a:pt x="331" y="243"/>
                    </a:lnTo>
                    <a:lnTo>
                      <a:pt x="341" y="248"/>
                    </a:lnTo>
                    <a:lnTo>
                      <a:pt x="349" y="251"/>
                    </a:lnTo>
                    <a:lnTo>
                      <a:pt x="356" y="253"/>
                    </a:lnTo>
                    <a:lnTo>
                      <a:pt x="362" y="254"/>
                    </a:lnTo>
                    <a:lnTo>
                      <a:pt x="369" y="254"/>
                    </a:lnTo>
                    <a:lnTo>
                      <a:pt x="375" y="253"/>
                    </a:lnTo>
                    <a:lnTo>
                      <a:pt x="381" y="251"/>
                    </a:lnTo>
                    <a:lnTo>
                      <a:pt x="381" y="251"/>
                    </a:lnTo>
                    <a:lnTo>
                      <a:pt x="385" y="247"/>
                    </a:lnTo>
                    <a:lnTo>
                      <a:pt x="388" y="242"/>
                    </a:lnTo>
                    <a:lnTo>
                      <a:pt x="390" y="236"/>
                    </a:lnTo>
                    <a:lnTo>
                      <a:pt x="391" y="229"/>
                    </a:lnTo>
                    <a:lnTo>
                      <a:pt x="392" y="222"/>
                    </a:lnTo>
                    <a:lnTo>
                      <a:pt x="391" y="216"/>
                    </a:lnTo>
                    <a:lnTo>
                      <a:pt x="390" y="204"/>
                    </a:lnTo>
                    <a:lnTo>
                      <a:pt x="390" y="204"/>
                    </a:lnTo>
                    <a:lnTo>
                      <a:pt x="391" y="201"/>
                    </a:lnTo>
                    <a:lnTo>
                      <a:pt x="393" y="198"/>
                    </a:lnTo>
                    <a:lnTo>
                      <a:pt x="396" y="195"/>
                    </a:lnTo>
                    <a:lnTo>
                      <a:pt x="400" y="195"/>
                    </a:lnTo>
                    <a:lnTo>
                      <a:pt x="404" y="196"/>
                    </a:lnTo>
                    <a:lnTo>
                      <a:pt x="411" y="201"/>
                    </a:lnTo>
                    <a:lnTo>
                      <a:pt x="418" y="209"/>
                    </a:lnTo>
                    <a:lnTo>
                      <a:pt x="418" y="209"/>
                    </a:lnTo>
                    <a:lnTo>
                      <a:pt x="423" y="214"/>
                    </a:lnTo>
                    <a:lnTo>
                      <a:pt x="428" y="219"/>
                    </a:lnTo>
                    <a:lnTo>
                      <a:pt x="434" y="224"/>
                    </a:lnTo>
                    <a:lnTo>
                      <a:pt x="443" y="228"/>
                    </a:lnTo>
                    <a:lnTo>
                      <a:pt x="448" y="229"/>
                    </a:lnTo>
                    <a:lnTo>
                      <a:pt x="452" y="229"/>
                    </a:lnTo>
                    <a:lnTo>
                      <a:pt x="457" y="229"/>
                    </a:lnTo>
                    <a:lnTo>
                      <a:pt x="462" y="228"/>
                    </a:lnTo>
                    <a:lnTo>
                      <a:pt x="467" y="225"/>
                    </a:lnTo>
                    <a:lnTo>
                      <a:pt x="473" y="222"/>
                    </a:lnTo>
                    <a:lnTo>
                      <a:pt x="473" y="222"/>
                    </a:lnTo>
                    <a:close/>
                  </a:path>
                </a:pathLst>
              </a:custGeom>
              <a:solidFill>
                <a:srgbClr val="8DC2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2" name="Freeform 34"/>
              <p:cNvSpPr>
                <a:spLocks noEditPoints="1"/>
              </p:cNvSpPr>
              <p:nvPr/>
            </p:nvSpPr>
            <p:spPr bwMode="auto">
              <a:xfrm>
                <a:off x="-1109663" y="4432301"/>
                <a:ext cx="355600" cy="207963"/>
              </a:xfrm>
              <a:custGeom>
                <a:avLst/>
                <a:gdLst>
                  <a:gd name="T0" fmla="*/ 442 w 892"/>
                  <a:gd name="T1" fmla="*/ 524 h 524"/>
                  <a:gd name="T2" fmla="*/ 442 w 892"/>
                  <a:gd name="T3" fmla="*/ 524 h 524"/>
                  <a:gd name="T4" fmla="*/ 353 w 892"/>
                  <a:gd name="T5" fmla="*/ 520 h 524"/>
                  <a:gd name="T6" fmla="*/ 273 w 892"/>
                  <a:gd name="T7" fmla="*/ 512 h 524"/>
                  <a:gd name="T8" fmla="*/ 201 w 892"/>
                  <a:gd name="T9" fmla="*/ 500 h 524"/>
                  <a:gd name="T10" fmla="*/ 141 w 892"/>
                  <a:gd name="T11" fmla="*/ 486 h 524"/>
                  <a:gd name="T12" fmla="*/ 92 w 892"/>
                  <a:gd name="T13" fmla="*/ 473 h 524"/>
                  <a:gd name="T14" fmla="*/ 31 w 892"/>
                  <a:gd name="T15" fmla="*/ 451 h 524"/>
                  <a:gd name="T16" fmla="*/ 0 w 892"/>
                  <a:gd name="T17" fmla="*/ 438 h 524"/>
                  <a:gd name="T18" fmla="*/ 199 w 892"/>
                  <a:gd name="T19" fmla="*/ 211 h 524"/>
                  <a:gd name="T20" fmla="*/ 350 w 892"/>
                  <a:gd name="T21" fmla="*/ 42 h 524"/>
                  <a:gd name="T22" fmla="*/ 359 w 892"/>
                  <a:gd name="T23" fmla="*/ 35 h 524"/>
                  <a:gd name="T24" fmla="*/ 378 w 892"/>
                  <a:gd name="T25" fmla="*/ 20 h 524"/>
                  <a:gd name="T26" fmla="*/ 408 w 892"/>
                  <a:gd name="T27" fmla="*/ 7 h 524"/>
                  <a:gd name="T28" fmla="*/ 426 w 892"/>
                  <a:gd name="T29" fmla="*/ 2 h 524"/>
                  <a:gd name="T30" fmla="*/ 446 w 892"/>
                  <a:gd name="T31" fmla="*/ 0 h 524"/>
                  <a:gd name="T32" fmla="*/ 457 w 892"/>
                  <a:gd name="T33" fmla="*/ 0 h 524"/>
                  <a:gd name="T34" fmla="*/ 481 w 892"/>
                  <a:gd name="T35" fmla="*/ 6 h 524"/>
                  <a:gd name="T36" fmla="*/ 502 w 892"/>
                  <a:gd name="T37" fmla="*/ 16 h 524"/>
                  <a:gd name="T38" fmla="*/ 524 w 892"/>
                  <a:gd name="T39" fmla="*/ 32 h 524"/>
                  <a:gd name="T40" fmla="*/ 714 w 892"/>
                  <a:gd name="T41" fmla="*/ 239 h 524"/>
                  <a:gd name="T42" fmla="*/ 892 w 892"/>
                  <a:gd name="T43" fmla="*/ 439 h 524"/>
                  <a:gd name="T44" fmla="*/ 870 w 892"/>
                  <a:gd name="T45" fmla="*/ 447 h 524"/>
                  <a:gd name="T46" fmla="*/ 765 w 892"/>
                  <a:gd name="T47" fmla="*/ 480 h 524"/>
                  <a:gd name="T48" fmla="*/ 660 w 892"/>
                  <a:gd name="T49" fmla="*/ 505 h 524"/>
                  <a:gd name="T50" fmla="*/ 552 w 892"/>
                  <a:gd name="T51" fmla="*/ 518 h 524"/>
                  <a:gd name="T52" fmla="*/ 442 w 892"/>
                  <a:gd name="T53" fmla="*/ 524 h 524"/>
                  <a:gd name="T54" fmla="*/ 56 w 892"/>
                  <a:gd name="T55" fmla="*/ 425 h 524"/>
                  <a:gd name="T56" fmla="*/ 79 w 892"/>
                  <a:gd name="T57" fmla="*/ 434 h 524"/>
                  <a:gd name="T58" fmla="*/ 151 w 892"/>
                  <a:gd name="T59" fmla="*/ 454 h 524"/>
                  <a:gd name="T60" fmla="*/ 223 w 892"/>
                  <a:gd name="T61" fmla="*/ 471 h 524"/>
                  <a:gd name="T62" fmla="*/ 279 w 892"/>
                  <a:gd name="T63" fmla="*/ 479 h 524"/>
                  <a:gd name="T64" fmla="*/ 340 w 892"/>
                  <a:gd name="T65" fmla="*/ 486 h 524"/>
                  <a:gd name="T66" fmla="*/ 407 w 892"/>
                  <a:gd name="T67" fmla="*/ 490 h 524"/>
                  <a:gd name="T68" fmla="*/ 442 w 892"/>
                  <a:gd name="T69" fmla="*/ 490 h 524"/>
                  <a:gd name="T70" fmla="*/ 442 w 892"/>
                  <a:gd name="T71" fmla="*/ 490 h 524"/>
                  <a:gd name="T72" fmla="*/ 543 w 892"/>
                  <a:gd name="T73" fmla="*/ 486 h 524"/>
                  <a:gd name="T74" fmla="*/ 641 w 892"/>
                  <a:gd name="T75" fmla="*/ 474 h 524"/>
                  <a:gd name="T76" fmla="*/ 739 w 892"/>
                  <a:gd name="T77" fmla="*/ 453 h 524"/>
                  <a:gd name="T78" fmla="*/ 834 w 892"/>
                  <a:gd name="T79" fmla="*/ 425 h 524"/>
                  <a:gd name="T80" fmla="*/ 666 w 892"/>
                  <a:gd name="T81" fmla="*/ 235 h 524"/>
                  <a:gd name="T82" fmla="*/ 511 w 892"/>
                  <a:gd name="T83" fmla="*/ 65 h 524"/>
                  <a:gd name="T84" fmla="*/ 495 w 892"/>
                  <a:gd name="T85" fmla="*/ 50 h 524"/>
                  <a:gd name="T86" fmla="*/ 479 w 892"/>
                  <a:gd name="T87" fmla="*/ 41 h 524"/>
                  <a:gd name="T88" fmla="*/ 462 w 892"/>
                  <a:gd name="T89" fmla="*/ 35 h 524"/>
                  <a:gd name="T90" fmla="*/ 446 w 892"/>
                  <a:gd name="T91" fmla="*/ 33 h 524"/>
                  <a:gd name="T92" fmla="*/ 438 w 892"/>
                  <a:gd name="T93" fmla="*/ 34 h 524"/>
                  <a:gd name="T94" fmla="*/ 418 w 892"/>
                  <a:gd name="T95" fmla="*/ 38 h 524"/>
                  <a:gd name="T96" fmla="*/ 395 w 892"/>
                  <a:gd name="T97" fmla="*/ 48 h 524"/>
                  <a:gd name="T98" fmla="*/ 380 w 892"/>
                  <a:gd name="T99" fmla="*/ 59 h 524"/>
                  <a:gd name="T100" fmla="*/ 238 w 892"/>
                  <a:gd name="T101" fmla="*/ 218 h 524"/>
                  <a:gd name="T102" fmla="*/ 56 w 892"/>
                  <a:gd name="T103" fmla="*/ 425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2" h="524">
                    <a:moveTo>
                      <a:pt x="442" y="524"/>
                    </a:moveTo>
                    <a:lnTo>
                      <a:pt x="442" y="524"/>
                    </a:lnTo>
                    <a:lnTo>
                      <a:pt x="442" y="524"/>
                    </a:lnTo>
                    <a:lnTo>
                      <a:pt x="442" y="524"/>
                    </a:lnTo>
                    <a:lnTo>
                      <a:pt x="397" y="522"/>
                    </a:lnTo>
                    <a:lnTo>
                      <a:pt x="353" y="520"/>
                    </a:lnTo>
                    <a:lnTo>
                      <a:pt x="312" y="516"/>
                    </a:lnTo>
                    <a:lnTo>
                      <a:pt x="273" y="512"/>
                    </a:lnTo>
                    <a:lnTo>
                      <a:pt x="237" y="506"/>
                    </a:lnTo>
                    <a:lnTo>
                      <a:pt x="201" y="500"/>
                    </a:lnTo>
                    <a:lnTo>
                      <a:pt x="170" y="494"/>
                    </a:lnTo>
                    <a:lnTo>
                      <a:pt x="141" y="486"/>
                    </a:lnTo>
                    <a:lnTo>
                      <a:pt x="114" y="479"/>
                    </a:lnTo>
                    <a:lnTo>
                      <a:pt x="92" y="473"/>
                    </a:lnTo>
                    <a:lnTo>
                      <a:pt x="54" y="460"/>
                    </a:lnTo>
                    <a:lnTo>
                      <a:pt x="31" y="451"/>
                    </a:lnTo>
                    <a:lnTo>
                      <a:pt x="20" y="447"/>
                    </a:lnTo>
                    <a:lnTo>
                      <a:pt x="0" y="438"/>
                    </a:lnTo>
                    <a:lnTo>
                      <a:pt x="201" y="217"/>
                    </a:lnTo>
                    <a:lnTo>
                      <a:pt x="199" y="211"/>
                    </a:lnTo>
                    <a:lnTo>
                      <a:pt x="206" y="204"/>
                    </a:lnTo>
                    <a:lnTo>
                      <a:pt x="350" y="42"/>
                    </a:lnTo>
                    <a:lnTo>
                      <a:pt x="350" y="42"/>
                    </a:lnTo>
                    <a:lnTo>
                      <a:pt x="359" y="35"/>
                    </a:lnTo>
                    <a:lnTo>
                      <a:pt x="367" y="28"/>
                    </a:lnTo>
                    <a:lnTo>
                      <a:pt x="378" y="20"/>
                    </a:lnTo>
                    <a:lnTo>
                      <a:pt x="392" y="13"/>
                    </a:lnTo>
                    <a:lnTo>
                      <a:pt x="408" y="7"/>
                    </a:lnTo>
                    <a:lnTo>
                      <a:pt x="417" y="4"/>
                    </a:lnTo>
                    <a:lnTo>
                      <a:pt x="426" y="2"/>
                    </a:lnTo>
                    <a:lnTo>
                      <a:pt x="435" y="0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57" y="0"/>
                    </a:lnTo>
                    <a:lnTo>
                      <a:pt x="469" y="3"/>
                    </a:lnTo>
                    <a:lnTo>
                      <a:pt x="481" y="6"/>
                    </a:lnTo>
                    <a:lnTo>
                      <a:pt x="492" y="11"/>
                    </a:lnTo>
                    <a:lnTo>
                      <a:pt x="502" y="16"/>
                    </a:lnTo>
                    <a:lnTo>
                      <a:pt x="514" y="23"/>
                    </a:lnTo>
                    <a:lnTo>
                      <a:pt x="524" y="32"/>
                    </a:lnTo>
                    <a:lnTo>
                      <a:pt x="534" y="42"/>
                    </a:lnTo>
                    <a:lnTo>
                      <a:pt x="714" y="239"/>
                    </a:lnTo>
                    <a:lnTo>
                      <a:pt x="712" y="241"/>
                    </a:lnTo>
                    <a:lnTo>
                      <a:pt x="892" y="439"/>
                    </a:lnTo>
                    <a:lnTo>
                      <a:pt x="870" y="447"/>
                    </a:lnTo>
                    <a:lnTo>
                      <a:pt x="870" y="447"/>
                    </a:lnTo>
                    <a:lnTo>
                      <a:pt x="818" y="466"/>
                    </a:lnTo>
                    <a:lnTo>
                      <a:pt x="765" y="480"/>
                    </a:lnTo>
                    <a:lnTo>
                      <a:pt x="712" y="494"/>
                    </a:lnTo>
                    <a:lnTo>
                      <a:pt x="660" y="505"/>
                    </a:lnTo>
                    <a:lnTo>
                      <a:pt x="606" y="513"/>
                    </a:lnTo>
                    <a:lnTo>
                      <a:pt x="552" y="518"/>
                    </a:lnTo>
                    <a:lnTo>
                      <a:pt x="497" y="522"/>
                    </a:lnTo>
                    <a:lnTo>
                      <a:pt x="442" y="524"/>
                    </a:lnTo>
                    <a:lnTo>
                      <a:pt x="442" y="524"/>
                    </a:lnTo>
                    <a:close/>
                    <a:moveTo>
                      <a:pt x="56" y="425"/>
                    </a:moveTo>
                    <a:lnTo>
                      <a:pt x="56" y="425"/>
                    </a:lnTo>
                    <a:lnTo>
                      <a:pt x="79" y="434"/>
                    </a:lnTo>
                    <a:lnTo>
                      <a:pt x="111" y="444"/>
                    </a:lnTo>
                    <a:lnTo>
                      <a:pt x="151" y="454"/>
                    </a:lnTo>
                    <a:lnTo>
                      <a:pt x="197" y="466"/>
                    </a:lnTo>
                    <a:lnTo>
                      <a:pt x="223" y="471"/>
                    </a:lnTo>
                    <a:lnTo>
                      <a:pt x="250" y="475"/>
                    </a:lnTo>
                    <a:lnTo>
                      <a:pt x="279" y="479"/>
                    </a:lnTo>
                    <a:lnTo>
                      <a:pt x="309" y="483"/>
                    </a:lnTo>
                    <a:lnTo>
                      <a:pt x="340" y="486"/>
                    </a:lnTo>
                    <a:lnTo>
                      <a:pt x="373" y="488"/>
                    </a:lnTo>
                    <a:lnTo>
                      <a:pt x="407" y="490"/>
                    </a:lnTo>
                    <a:lnTo>
                      <a:pt x="442" y="490"/>
                    </a:lnTo>
                    <a:lnTo>
                      <a:pt x="442" y="490"/>
                    </a:lnTo>
                    <a:lnTo>
                      <a:pt x="442" y="490"/>
                    </a:lnTo>
                    <a:lnTo>
                      <a:pt x="442" y="490"/>
                    </a:lnTo>
                    <a:lnTo>
                      <a:pt x="493" y="489"/>
                    </a:lnTo>
                    <a:lnTo>
                      <a:pt x="543" y="486"/>
                    </a:lnTo>
                    <a:lnTo>
                      <a:pt x="592" y="481"/>
                    </a:lnTo>
                    <a:lnTo>
                      <a:pt x="641" y="474"/>
                    </a:lnTo>
                    <a:lnTo>
                      <a:pt x="691" y="465"/>
                    </a:lnTo>
                    <a:lnTo>
                      <a:pt x="739" y="453"/>
                    </a:lnTo>
                    <a:lnTo>
                      <a:pt x="787" y="440"/>
                    </a:lnTo>
                    <a:lnTo>
                      <a:pt x="834" y="425"/>
                    </a:lnTo>
                    <a:lnTo>
                      <a:pt x="664" y="237"/>
                    </a:lnTo>
                    <a:lnTo>
                      <a:pt x="666" y="235"/>
                    </a:lnTo>
                    <a:lnTo>
                      <a:pt x="511" y="65"/>
                    </a:lnTo>
                    <a:lnTo>
                      <a:pt x="511" y="65"/>
                    </a:lnTo>
                    <a:lnTo>
                      <a:pt x="502" y="57"/>
                    </a:lnTo>
                    <a:lnTo>
                      <a:pt x="495" y="50"/>
                    </a:lnTo>
                    <a:lnTo>
                      <a:pt x="487" y="45"/>
                    </a:lnTo>
                    <a:lnTo>
                      <a:pt x="479" y="41"/>
                    </a:lnTo>
                    <a:lnTo>
                      <a:pt x="470" y="38"/>
                    </a:lnTo>
                    <a:lnTo>
                      <a:pt x="462" y="35"/>
                    </a:lnTo>
                    <a:lnTo>
                      <a:pt x="454" y="34"/>
                    </a:lnTo>
                    <a:lnTo>
                      <a:pt x="446" y="33"/>
                    </a:lnTo>
                    <a:lnTo>
                      <a:pt x="446" y="33"/>
                    </a:lnTo>
                    <a:lnTo>
                      <a:pt x="438" y="34"/>
                    </a:lnTo>
                    <a:lnTo>
                      <a:pt x="431" y="35"/>
                    </a:lnTo>
                    <a:lnTo>
                      <a:pt x="418" y="38"/>
                    </a:lnTo>
                    <a:lnTo>
                      <a:pt x="405" y="43"/>
                    </a:lnTo>
                    <a:lnTo>
                      <a:pt x="395" y="48"/>
                    </a:lnTo>
                    <a:lnTo>
                      <a:pt x="387" y="54"/>
                    </a:lnTo>
                    <a:lnTo>
                      <a:pt x="380" y="59"/>
                    </a:lnTo>
                    <a:lnTo>
                      <a:pt x="374" y="65"/>
                    </a:lnTo>
                    <a:lnTo>
                      <a:pt x="238" y="218"/>
                    </a:lnTo>
                    <a:lnTo>
                      <a:pt x="240" y="223"/>
                    </a:lnTo>
                    <a:lnTo>
                      <a:pt x="56" y="42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38" name="모서리가 둥근 직사각형 137"/>
          <p:cNvSpPr/>
          <p:nvPr/>
        </p:nvSpPr>
        <p:spPr>
          <a:xfrm>
            <a:off x="6072969" y="2410546"/>
            <a:ext cx="3538073" cy="546392"/>
          </a:xfrm>
          <a:prstGeom prst="roundRect">
            <a:avLst>
              <a:gd name="adj" fmla="val 5563"/>
            </a:avLst>
          </a:prstGeom>
          <a:pattFill prst="wdUpDiag">
            <a:fgClr>
              <a:srgbClr val="949494"/>
            </a:fgClr>
            <a:bgClr>
              <a:schemeClr val="bg1">
                <a:lumMod val="50000"/>
              </a:schemeClr>
            </a:bgClr>
          </a:pattFill>
          <a:ln>
            <a:noFill/>
          </a:ln>
          <a:effectLst>
            <a:outerShdw blurRad="50800" dist="76200" dir="5400000" algn="t" rotWithShape="0">
              <a:prstClr val="black">
                <a:alpha val="60000"/>
              </a:prstClr>
            </a:outerShdw>
          </a:effectLst>
          <a:scene3d>
            <a:camera prst="perspectiveRelaxedModerately" fov="3600000">
              <a:rot lat="17090628" lon="0" rev="0"/>
            </a:camera>
            <a:lightRig rig="threePt" dir="t"/>
          </a:scene3d>
          <a:sp3d extrusionH="209550" prstMaterial="plastic">
            <a:bevelT w="19050" h="12700"/>
            <a:extrusionClr>
              <a:schemeClr val="bg1">
                <a:lumMod val="9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9" name="그룹 138"/>
          <p:cNvGrpSpPr/>
          <p:nvPr/>
        </p:nvGrpSpPr>
        <p:grpSpPr>
          <a:xfrm>
            <a:off x="8049344" y="2013038"/>
            <a:ext cx="550748" cy="694608"/>
            <a:chOff x="8769216" y="1637687"/>
            <a:chExt cx="644523" cy="812878"/>
          </a:xfrm>
        </p:grpSpPr>
        <p:sp>
          <p:nvSpPr>
            <p:cNvPr id="140" name="이등변 삼각형 1035"/>
            <p:cNvSpPr/>
            <p:nvPr/>
          </p:nvSpPr>
          <p:spPr>
            <a:xfrm>
              <a:off x="8769216" y="1637687"/>
              <a:ext cx="644523" cy="812878"/>
            </a:xfrm>
            <a:custGeom>
              <a:avLst/>
              <a:gdLst/>
              <a:ahLst/>
              <a:cxnLst/>
              <a:rect l="l" t="t" r="r" b="b"/>
              <a:pathLst>
                <a:path w="762186" h="961275">
                  <a:moveTo>
                    <a:pt x="762186" y="580182"/>
                  </a:moveTo>
                  <a:cubicBezTo>
                    <a:pt x="762186" y="790654"/>
                    <a:pt x="591565" y="961275"/>
                    <a:pt x="381093" y="961275"/>
                  </a:cubicBezTo>
                  <a:cubicBezTo>
                    <a:pt x="170621" y="961275"/>
                    <a:pt x="0" y="790654"/>
                    <a:pt x="0" y="580182"/>
                  </a:cubicBezTo>
                  <a:cubicBezTo>
                    <a:pt x="0" y="383799"/>
                    <a:pt x="148542" y="222111"/>
                    <a:pt x="339609" y="203271"/>
                  </a:cubicBezTo>
                  <a:lnTo>
                    <a:pt x="381092" y="0"/>
                  </a:lnTo>
                  <a:lnTo>
                    <a:pt x="422575" y="203271"/>
                  </a:lnTo>
                  <a:cubicBezTo>
                    <a:pt x="613643" y="222110"/>
                    <a:pt x="762186" y="383799"/>
                    <a:pt x="762186" y="580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63500">
                <a:srgbClr val="F3800D">
                  <a:alpha val="15686"/>
                </a:srgbClr>
              </a:glow>
              <a:outerShdw blurRad="38100" algn="ctr" rotWithShape="0">
                <a:schemeClr val="accent6">
                  <a:lumMod val="75000"/>
                  <a:alpha val="6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gradFill>
                  <a:gsLst>
                    <a:gs pos="1250">
                      <a:srgbClr val="C00000"/>
                    </a:gs>
                    <a:gs pos="10000">
                      <a:srgbClr val="C00000"/>
                    </a:gs>
                  </a:gsLst>
                  <a:lin ang="2700000" scaled="1"/>
                </a:gradFill>
              </a:endParaRPr>
            </a:p>
          </p:txBody>
        </p:sp>
        <p:grpSp>
          <p:nvGrpSpPr>
            <p:cNvPr id="141" name="그룹 140"/>
            <p:cNvGrpSpPr/>
            <p:nvPr/>
          </p:nvGrpSpPr>
          <p:grpSpPr>
            <a:xfrm>
              <a:off x="8790472" y="1809120"/>
              <a:ext cx="588297" cy="584513"/>
              <a:chOff x="8799480" y="1901790"/>
              <a:chExt cx="588297" cy="584513"/>
            </a:xfrm>
          </p:grpSpPr>
          <p:sp>
            <p:nvSpPr>
              <p:cNvPr id="142" name="직사각형 141"/>
              <p:cNvSpPr/>
              <p:nvPr/>
            </p:nvSpPr>
            <p:spPr>
              <a:xfrm>
                <a:off x="8799480" y="2162140"/>
                <a:ext cx="588297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1000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143" name="직선 연결선 142"/>
              <p:cNvCxnSpPr/>
              <p:nvPr/>
            </p:nvCxnSpPr>
            <p:spPr>
              <a:xfrm>
                <a:off x="8873039" y="2203450"/>
                <a:ext cx="441180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직사각형 143"/>
              <p:cNvSpPr/>
              <p:nvPr/>
            </p:nvSpPr>
            <p:spPr>
              <a:xfrm>
                <a:off x="8939050" y="1901790"/>
                <a:ext cx="309157" cy="324163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ko-KR" sz="1200" b="1" spc="-80" dirty="0" smtClean="0">
                    <a:gradFill>
                      <a:gsLst>
                        <a:gs pos="1250">
                          <a:srgbClr val="C00000"/>
                        </a:gs>
                        <a:gs pos="10000">
                          <a:srgbClr val="C00000"/>
                        </a:gs>
                      </a:gsLst>
                      <a:lin ang="2700000" scaled="1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</a:t>
                </a:r>
                <a:endParaRPr lang="ko-KR" altLang="en-US" sz="1200" b="1" spc="-80" dirty="0">
                  <a:gradFill>
                    <a:gsLst>
                      <a:gs pos="1250">
                        <a:srgbClr val="C00000"/>
                      </a:gs>
                      <a:gs pos="10000">
                        <a:srgbClr val="C00000"/>
                      </a:gs>
                    </a:gsLst>
                    <a:lin ang="2700000" scaled="1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sp>
        <p:nvSpPr>
          <p:cNvPr id="145" name="TextBox 144"/>
          <p:cNvSpPr txBox="1"/>
          <p:nvPr/>
        </p:nvSpPr>
        <p:spPr>
          <a:xfrm>
            <a:off x="7101453" y="2769770"/>
            <a:ext cx="109190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1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Direct </a:t>
            </a:r>
            <a:r>
              <a:rPr lang="en-US" altLang="ko-KR" sz="12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Disposal</a:t>
            </a:r>
            <a:endParaRPr lang="ko-KR" altLang="en-US" sz="1100" b="1" spc="-60" dirty="0">
              <a:gradFill>
                <a:gsLst>
                  <a:gs pos="92500">
                    <a:schemeClr val="tx1">
                      <a:lumMod val="50000"/>
                      <a:lumOff val="50000"/>
                    </a:schemeClr>
                  </a:gs>
                  <a:gs pos="80833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337376" y="2780928"/>
            <a:ext cx="129024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200" b="1" spc="-60" dirty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A</a:t>
            </a:r>
            <a:r>
              <a:rPr lang="en-US" altLang="ko-KR" sz="1200" b="1" spc="-60" dirty="0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fter </a:t>
            </a:r>
            <a:r>
              <a:rPr lang="en-US" altLang="ko-KR" sz="1200" b="1" spc="-60" dirty="0" err="1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SFR+Pyro</a:t>
            </a:r>
            <a:endParaRPr lang="ko-KR" altLang="en-US" sz="1200" b="1" spc="-60" dirty="0">
              <a:gradFill>
                <a:gsLst>
                  <a:gs pos="88750">
                    <a:srgbClr val="0070C0"/>
                  </a:gs>
                  <a:gs pos="80833">
                    <a:srgbClr val="0070C0"/>
                  </a:gs>
                </a:gsLst>
                <a:lin ang="16200000" scaled="1"/>
              </a:gradFill>
            </a:endParaRPr>
          </a:p>
        </p:txBody>
      </p:sp>
      <p:grpSp>
        <p:nvGrpSpPr>
          <p:cNvPr id="147" name="그룹 146"/>
          <p:cNvGrpSpPr/>
          <p:nvPr/>
        </p:nvGrpSpPr>
        <p:grpSpPr>
          <a:xfrm>
            <a:off x="6146916" y="1933464"/>
            <a:ext cx="822308" cy="822364"/>
            <a:chOff x="6146916" y="2216816"/>
            <a:chExt cx="822308" cy="822364"/>
          </a:xfrm>
        </p:grpSpPr>
        <p:grpSp>
          <p:nvGrpSpPr>
            <p:cNvPr id="148" name="그룹 147"/>
            <p:cNvGrpSpPr/>
            <p:nvPr/>
          </p:nvGrpSpPr>
          <p:grpSpPr>
            <a:xfrm>
              <a:off x="6146916" y="2216816"/>
              <a:ext cx="822308" cy="822364"/>
              <a:chOff x="5089735" y="2286776"/>
              <a:chExt cx="1135008" cy="1135090"/>
            </a:xfrm>
          </p:grpSpPr>
          <p:sp>
            <p:nvSpPr>
              <p:cNvPr id="160" name="타원 159"/>
              <p:cNvSpPr/>
              <p:nvPr/>
            </p:nvSpPr>
            <p:spPr>
              <a:xfrm>
                <a:off x="5089735" y="3081844"/>
                <a:ext cx="1135008" cy="3400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47000"/>
                      <a:lumOff val="53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49263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40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grpSp>
            <p:nvGrpSpPr>
              <p:cNvPr id="161" name="그룹 160"/>
              <p:cNvGrpSpPr/>
              <p:nvPr/>
            </p:nvGrpSpPr>
            <p:grpSpPr>
              <a:xfrm>
                <a:off x="5135414" y="2286776"/>
                <a:ext cx="1043649" cy="1043650"/>
                <a:chOff x="800168" y="3126065"/>
                <a:chExt cx="957802" cy="957802"/>
              </a:xfrm>
            </p:grpSpPr>
            <p:sp>
              <p:nvSpPr>
                <p:cNvPr id="162" name="타원 161"/>
                <p:cNvSpPr/>
                <p:nvPr/>
              </p:nvSpPr>
              <p:spPr>
                <a:xfrm>
                  <a:off x="800168" y="3126065"/>
                  <a:ext cx="957802" cy="957802"/>
                </a:xfrm>
                <a:prstGeom prst="ellipse">
                  <a:avLst/>
                </a:prstGeom>
                <a:pattFill prst="wdUpDiag">
                  <a:fgClr>
                    <a:srgbClr val="1E61B2"/>
                  </a:fgClr>
                  <a:bgClr>
                    <a:srgbClr val="1650AE"/>
                  </a:bgClr>
                </a:pattFill>
                <a:ln w="12700">
                  <a:solidFill>
                    <a:schemeClr val="bg1"/>
                  </a:solidFill>
                </a:ln>
                <a:effectLst>
                  <a:outerShdw blurRad="63500" sx="101000" sy="101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63" name="직사각형 162"/>
                <p:cNvSpPr/>
                <p:nvPr/>
              </p:nvSpPr>
              <p:spPr>
                <a:xfrm>
                  <a:off x="849659" y="3443436"/>
                  <a:ext cx="858816" cy="282897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endParaRPr lang="ko-KR" altLang="en-US" sz="1200" b="1" spc="-100" dirty="0">
                    <a:gradFill flip="none" rotWithShape="1">
                      <a:gsLst>
                        <a:gs pos="41250">
                          <a:schemeClr val="bg1"/>
                        </a:gs>
                        <a:gs pos="60000">
                          <a:schemeClr val="bg1"/>
                        </a:gs>
                      </a:gsLst>
                      <a:lin ang="5400000" scaled="1"/>
                      <a:tileRect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64" name="타원 163"/>
                <p:cNvSpPr/>
                <p:nvPr/>
              </p:nvSpPr>
              <p:spPr>
                <a:xfrm>
                  <a:off x="836139" y="3162039"/>
                  <a:ext cx="885860" cy="885860"/>
                </a:xfrm>
                <a:prstGeom prst="ellipse">
                  <a:avLst/>
                </a:prstGeom>
                <a:noFill/>
                <a:ln w="15875" cap="rnd">
                  <a:solidFill>
                    <a:schemeClr val="bg1">
                      <a:alpha val="41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</p:grpSp>
        </p:grpSp>
        <p:sp>
          <p:nvSpPr>
            <p:cNvPr id="149" name="직사각형 148"/>
            <p:cNvSpPr/>
            <p:nvPr/>
          </p:nvSpPr>
          <p:spPr>
            <a:xfrm>
              <a:off x="6208407" y="2396206"/>
              <a:ext cx="699325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1400" b="1" spc="-100" dirty="0" smtClean="0">
                  <a:gradFill flip="none" rotWithShape="1">
                    <a:gsLst>
                      <a:gs pos="2083">
                        <a:schemeClr val="bg1"/>
                      </a:gs>
                      <a:gs pos="24583">
                        <a:schemeClr val="bg1"/>
                      </a:gs>
                    </a:gsLst>
                    <a:lin ang="16200000" scaled="1"/>
                    <a:tileRect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Time</a:t>
              </a:r>
              <a:endParaRPr lang="ko-KR" altLang="en-US" sz="1400" b="1" spc="-100" dirty="0">
                <a:gradFill flip="none" rotWithShape="1"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16200000" scaled="1"/>
                  <a:tileRect/>
                </a:gra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50" name="그룹 149"/>
            <p:cNvGrpSpPr/>
            <p:nvPr/>
          </p:nvGrpSpPr>
          <p:grpSpPr>
            <a:xfrm>
              <a:off x="6421189" y="2695707"/>
              <a:ext cx="312158" cy="317318"/>
              <a:chOff x="-1701800" y="4389438"/>
              <a:chExt cx="384175" cy="390525"/>
            </a:xfrm>
            <a:effectLst>
              <a:outerShdw blurRad="38100" dist="127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Freeform 35"/>
              <p:cNvSpPr>
                <a:spLocks/>
              </p:cNvSpPr>
              <p:nvPr/>
            </p:nvSpPr>
            <p:spPr bwMode="auto">
              <a:xfrm>
                <a:off x="-1695450" y="4427538"/>
                <a:ext cx="371475" cy="101600"/>
              </a:xfrm>
              <a:custGeom>
                <a:avLst/>
                <a:gdLst>
                  <a:gd name="T0" fmla="*/ 0 w 936"/>
                  <a:gd name="T1" fmla="*/ 76 h 256"/>
                  <a:gd name="T2" fmla="*/ 0 w 936"/>
                  <a:gd name="T3" fmla="*/ 256 h 256"/>
                  <a:gd name="T4" fmla="*/ 936 w 936"/>
                  <a:gd name="T5" fmla="*/ 256 h 256"/>
                  <a:gd name="T6" fmla="*/ 936 w 936"/>
                  <a:gd name="T7" fmla="*/ 76 h 256"/>
                  <a:gd name="T8" fmla="*/ 936 w 936"/>
                  <a:gd name="T9" fmla="*/ 76 h 256"/>
                  <a:gd name="T10" fmla="*/ 935 w 936"/>
                  <a:gd name="T11" fmla="*/ 66 h 256"/>
                  <a:gd name="T12" fmla="*/ 934 w 936"/>
                  <a:gd name="T13" fmla="*/ 58 h 256"/>
                  <a:gd name="T14" fmla="*/ 933 w 936"/>
                  <a:gd name="T15" fmla="*/ 50 h 256"/>
                  <a:gd name="T16" fmla="*/ 931 w 936"/>
                  <a:gd name="T17" fmla="*/ 43 h 256"/>
                  <a:gd name="T18" fmla="*/ 927 w 936"/>
                  <a:gd name="T19" fmla="*/ 36 h 256"/>
                  <a:gd name="T20" fmla="*/ 924 w 936"/>
                  <a:gd name="T21" fmla="*/ 30 h 256"/>
                  <a:gd name="T22" fmla="*/ 920 w 936"/>
                  <a:gd name="T23" fmla="*/ 24 h 256"/>
                  <a:gd name="T24" fmla="*/ 915 w 936"/>
                  <a:gd name="T25" fmla="*/ 19 h 256"/>
                  <a:gd name="T26" fmla="*/ 910 w 936"/>
                  <a:gd name="T27" fmla="*/ 15 h 256"/>
                  <a:gd name="T28" fmla="*/ 905 w 936"/>
                  <a:gd name="T29" fmla="*/ 10 h 256"/>
                  <a:gd name="T30" fmla="*/ 897 w 936"/>
                  <a:gd name="T31" fmla="*/ 7 h 256"/>
                  <a:gd name="T32" fmla="*/ 890 w 936"/>
                  <a:gd name="T33" fmla="*/ 5 h 256"/>
                  <a:gd name="T34" fmla="*/ 883 w 936"/>
                  <a:gd name="T35" fmla="*/ 3 h 256"/>
                  <a:gd name="T36" fmla="*/ 875 w 936"/>
                  <a:gd name="T37" fmla="*/ 1 h 256"/>
                  <a:gd name="T38" fmla="*/ 865 w 936"/>
                  <a:gd name="T39" fmla="*/ 0 h 256"/>
                  <a:gd name="T40" fmla="*/ 856 w 936"/>
                  <a:gd name="T41" fmla="*/ 0 h 256"/>
                  <a:gd name="T42" fmla="*/ 81 w 936"/>
                  <a:gd name="T43" fmla="*/ 0 h 256"/>
                  <a:gd name="T44" fmla="*/ 81 w 936"/>
                  <a:gd name="T45" fmla="*/ 0 h 256"/>
                  <a:gd name="T46" fmla="*/ 71 w 936"/>
                  <a:gd name="T47" fmla="*/ 0 h 256"/>
                  <a:gd name="T48" fmla="*/ 62 w 936"/>
                  <a:gd name="T49" fmla="*/ 1 h 256"/>
                  <a:gd name="T50" fmla="*/ 53 w 936"/>
                  <a:gd name="T51" fmla="*/ 3 h 256"/>
                  <a:gd name="T52" fmla="*/ 45 w 936"/>
                  <a:gd name="T53" fmla="*/ 5 h 256"/>
                  <a:gd name="T54" fmla="*/ 38 w 936"/>
                  <a:gd name="T55" fmla="*/ 7 h 256"/>
                  <a:gd name="T56" fmla="*/ 32 w 936"/>
                  <a:gd name="T57" fmla="*/ 10 h 256"/>
                  <a:gd name="T58" fmla="*/ 25 w 936"/>
                  <a:gd name="T59" fmla="*/ 15 h 256"/>
                  <a:gd name="T60" fmla="*/ 20 w 936"/>
                  <a:gd name="T61" fmla="*/ 19 h 256"/>
                  <a:gd name="T62" fmla="*/ 15 w 936"/>
                  <a:gd name="T63" fmla="*/ 24 h 256"/>
                  <a:gd name="T64" fmla="*/ 11 w 936"/>
                  <a:gd name="T65" fmla="*/ 30 h 256"/>
                  <a:gd name="T66" fmla="*/ 8 w 936"/>
                  <a:gd name="T67" fmla="*/ 36 h 256"/>
                  <a:gd name="T68" fmla="*/ 5 w 936"/>
                  <a:gd name="T69" fmla="*/ 43 h 256"/>
                  <a:gd name="T70" fmla="*/ 3 w 936"/>
                  <a:gd name="T71" fmla="*/ 50 h 256"/>
                  <a:gd name="T72" fmla="*/ 2 w 936"/>
                  <a:gd name="T73" fmla="*/ 58 h 256"/>
                  <a:gd name="T74" fmla="*/ 1 w 936"/>
                  <a:gd name="T75" fmla="*/ 66 h 256"/>
                  <a:gd name="T76" fmla="*/ 0 w 936"/>
                  <a:gd name="T77" fmla="*/ 76 h 256"/>
                  <a:gd name="T78" fmla="*/ 0 w 936"/>
                  <a:gd name="T79" fmla="*/ 7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36" h="256">
                    <a:moveTo>
                      <a:pt x="0" y="76"/>
                    </a:moveTo>
                    <a:lnTo>
                      <a:pt x="0" y="256"/>
                    </a:lnTo>
                    <a:lnTo>
                      <a:pt x="936" y="256"/>
                    </a:lnTo>
                    <a:lnTo>
                      <a:pt x="936" y="76"/>
                    </a:lnTo>
                    <a:lnTo>
                      <a:pt x="936" y="76"/>
                    </a:lnTo>
                    <a:lnTo>
                      <a:pt x="935" y="66"/>
                    </a:lnTo>
                    <a:lnTo>
                      <a:pt x="934" y="58"/>
                    </a:lnTo>
                    <a:lnTo>
                      <a:pt x="933" y="50"/>
                    </a:lnTo>
                    <a:lnTo>
                      <a:pt x="931" y="43"/>
                    </a:lnTo>
                    <a:lnTo>
                      <a:pt x="927" y="36"/>
                    </a:lnTo>
                    <a:lnTo>
                      <a:pt x="924" y="30"/>
                    </a:lnTo>
                    <a:lnTo>
                      <a:pt x="920" y="24"/>
                    </a:lnTo>
                    <a:lnTo>
                      <a:pt x="915" y="19"/>
                    </a:lnTo>
                    <a:lnTo>
                      <a:pt x="910" y="15"/>
                    </a:lnTo>
                    <a:lnTo>
                      <a:pt x="905" y="10"/>
                    </a:lnTo>
                    <a:lnTo>
                      <a:pt x="897" y="7"/>
                    </a:lnTo>
                    <a:lnTo>
                      <a:pt x="890" y="5"/>
                    </a:lnTo>
                    <a:lnTo>
                      <a:pt x="883" y="3"/>
                    </a:lnTo>
                    <a:lnTo>
                      <a:pt x="875" y="1"/>
                    </a:lnTo>
                    <a:lnTo>
                      <a:pt x="865" y="0"/>
                    </a:lnTo>
                    <a:lnTo>
                      <a:pt x="856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1" y="0"/>
                    </a:lnTo>
                    <a:lnTo>
                      <a:pt x="62" y="1"/>
                    </a:lnTo>
                    <a:lnTo>
                      <a:pt x="53" y="3"/>
                    </a:lnTo>
                    <a:lnTo>
                      <a:pt x="45" y="5"/>
                    </a:lnTo>
                    <a:lnTo>
                      <a:pt x="38" y="7"/>
                    </a:lnTo>
                    <a:lnTo>
                      <a:pt x="32" y="10"/>
                    </a:lnTo>
                    <a:lnTo>
                      <a:pt x="25" y="15"/>
                    </a:lnTo>
                    <a:lnTo>
                      <a:pt x="20" y="19"/>
                    </a:lnTo>
                    <a:lnTo>
                      <a:pt x="15" y="24"/>
                    </a:lnTo>
                    <a:lnTo>
                      <a:pt x="11" y="30"/>
                    </a:lnTo>
                    <a:lnTo>
                      <a:pt x="8" y="36"/>
                    </a:lnTo>
                    <a:lnTo>
                      <a:pt x="5" y="43"/>
                    </a:lnTo>
                    <a:lnTo>
                      <a:pt x="3" y="50"/>
                    </a:lnTo>
                    <a:lnTo>
                      <a:pt x="2" y="58"/>
                    </a:lnTo>
                    <a:lnTo>
                      <a:pt x="1" y="66"/>
                    </a:lnTo>
                    <a:lnTo>
                      <a:pt x="0" y="7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EB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2" name="Freeform 36"/>
              <p:cNvSpPr>
                <a:spLocks/>
              </p:cNvSpPr>
              <p:nvPr/>
            </p:nvSpPr>
            <p:spPr bwMode="auto">
              <a:xfrm>
                <a:off x="-1695450" y="4529138"/>
                <a:ext cx="371475" cy="244475"/>
              </a:xfrm>
              <a:custGeom>
                <a:avLst/>
                <a:gdLst>
                  <a:gd name="T0" fmla="*/ 936 w 936"/>
                  <a:gd name="T1" fmla="*/ 0 h 615"/>
                  <a:gd name="T2" fmla="*/ 0 w 936"/>
                  <a:gd name="T3" fmla="*/ 0 h 615"/>
                  <a:gd name="T4" fmla="*/ 0 w 936"/>
                  <a:gd name="T5" fmla="*/ 541 h 615"/>
                  <a:gd name="T6" fmla="*/ 0 w 936"/>
                  <a:gd name="T7" fmla="*/ 541 h 615"/>
                  <a:gd name="T8" fmla="*/ 1 w 936"/>
                  <a:gd name="T9" fmla="*/ 550 h 615"/>
                  <a:gd name="T10" fmla="*/ 2 w 936"/>
                  <a:gd name="T11" fmla="*/ 559 h 615"/>
                  <a:gd name="T12" fmla="*/ 3 w 936"/>
                  <a:gd name="T13" fmla="*/ 567 h 615"/>
                  <a:gd name="T14" fmla="*/ 5 w 936"/>
                  <a:gd name="T15" fmla="*/ 574 h 615"/>
                  <a:gd name="T16" fmla="*/ 8 w 936"/>
                  <a:gd name="T17" fmla="*/ 580 h 615"/>
                  <a:gd name="T18" fmla="*/ 11 w 936"/>
                  <a:gd name="T19" fmla="*/ 587 h 615"/>
                  <a:gd name="T20" fmla="*/ 15 w 936"/>
                  <a:gd name="T21" fmla="*/ 592 h 615"/>
                  <a:gd name="T22" fmla="*/ 20 w 936"/>
                  <a:gd name="T23" fmla="*/ 597 h 615"/>
                  <a:gd name="T24" fmla="*/ 25 w 936"/>
                  <a:gd name="T25" fmla="*/ 601 h 615"/>
                  <a:gd name="T26" fmla="*/ 32 w 936"/>
                  <a:gd name="T27" fmla="*/ 605 h 615"/>
                  <a:gd name="T28" fmla="*/ 38 w 936"/>
                  <a:gd name="T29" fmla="*/ 608 h 615"/>
                  <a:gd name="T30" fmla="*/ 45 w 936"/>
                  <a:gd name="T31" fmla="*/ 611 h 615"/>
                  <a:gd name="T32" fmla="*/ 53 w 936"/>
                  <a:gd name="T33" fmla="*/ 613 h 615"/>
                  <a:gd name="T34" fmla="*/ 62 w 936"/>
                  <a:gd name="T35" fmla="*/ 614 h 615"/>
                  <a:gd name="T36" fmla="*/ 81 w 936"/>
                  <a:gd name="T37" fmla="*/ 615 h 615"/>
                  <a:gd name="T38" fmla="*/ 856 w 936"/>
                  <a:gd name="T39" fmla="*/ 615 h 615"/>
                  <a:gd name="T40" fmla="*/ 856 w 936"/>
                  <a:gd name="T41" fmla="*/ 615 h 615"/>
                  <a:gd name="T42" fmla="*/ 875 w 936"/>
                  <a:gd name="T43" fmla="*/ 614 h 615"/>
                  <a:gd name="T44" fmla="*/ 883 w 936"/>
                  <a:gd name="T45" fmla="*/ 613 h 615"/>
                  <a:gd name="T46" fmla="*/ 890 w 936"/>
                  <a:gd name="T47" fmla="*/ 611 h 615"/>
                  <a:gd name="T48" fmla="*/ 897 w 936"/>
                  <a:gd name="T49" fmla="*/ 608 h 615"/>
                  <a:gd name="T50" fmla="*/ 905 w 936"/>
                  <a:gd name="T51" fmla="*/ 605 h 615"/>
                  <a:gd name="T52" fmla="*/ 910 w 936"/>
                  <a:gd name="T53" fmla="*/ 601 h 615"/>
                  <a:gd name="T54" fmla="*/ 915 w 936"/>
                  <a:gd name="T55" fmla="*/ 597 h 615"/>
                  <a:gd name="T56" fmla="*/ 920 w 936"/>
                  <a:gd name="T57" fmla="*/ 592 h 615"/>
                  <a:gd name="T58" fmla="*/ 924 w 936"/>
                  <a:gd name="T59" fmla="*/ 587 h 615"/>
                  <a:gd name="T60" fmla="*/ 927 w 936"/>
                  <a:gd name="T61" fmla="*/ 580 h 615"/>
                  <a:gd name="T62" fmla="*/ 931 w 936"/>
                  <a:gd name="T63" fmla="*/ 574 h 615"/>
                  <a:gd name="T64" fmla="*/ 933 w 936"/>
                  <a:gd name="T65" fmla="*/ 567 h 615"/>
                  <a:gd name="T66" fmla="*/ 934 w 936"/>
                  <a:gd name="T67" fmla="*/ 559 h 615"/>
                  <a:gd name="T68" fmla="*/ 935 w 936"/>
                  <a:gd name="T69" fmla="*/ 550 h 615"/>
                  <a:gd name="T70" fmla="*/ 936 w 936"/>
                  <a:gd name="T71" fmla="*/ 541 h 615"/>
                  <a:gd name="T72" fmla="*/ 936 w 936"/>
                  <a:gd name="T73" fmla="*/ 0 h 615"/>
                  <a:gd name="T74" fmla="*/ 936 w 936"/>
                  <a:gd name="T75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6" h="615">
                    <a:moveTo>
                      <a:pt x="936" y="0"/>
                    </a:moveTo>
                    <a:lnTo>
                      <a:pt x="0" y="0"/>
                    </a:lnTo>
                    <a:lnTo>
                      <a:pt x="0" y="541"/>
                    </a:lnTo>
                    <a:lnTo>
                      <a:pt x="0" y="541"/>
                    </a:lnTo>
                    <a:lnTo>
                      <a:pt x="1" y="550"/>
                    </a:lnTo>
                    <a:lnTo>
                      <a:pt x="2" y="559"/>
                    </a:lnTo>
                    <a:lnTo>
                      <a:pt x="3" y="567"/>
                    </a:lnTo>
                    <a:lnTo>
                      <a:pt x="5" y="574"/>
                    </a:lnTo>
                    <a:lnTo>
                      <a:pt x="8" y="580"/>
                    </a:lnTo>
                    <a:lnTo>
                      <a:pt x="11" y="587"/>
                    </a:lnTo>
                    <a:lnTo>
                      <a:pt x="15" y="592"/>
                    </a:lnTo>
                    <a:lnTo>
                      <a:pt x="20" y="597"/>
                    </a:lnTo>
                    <a:lnTo>
                      <a:pt x="25" y="601"/>
                    </a:lnTo>
                    <a:lnTo>
                      <a:pt x="32" y="605"/>
                    </a:lnTo>
                    <a:lnTo>
                      <a:pt x="38" y="608"/>
                    </a:lnTo>
                    <a:lnTo>
                      <a:pt x="45" y="611"/>
                    </a:lnTo>
                    <a:lnTo>
                      <a:pt x="53" y="613"/>
                    </a:lnTo>
                    <a:lnTo>
                      <a:pt x="62" y="614"/>
                    </a:lnTo>
                    <a:lnTo>
                      <a:pt x="81" y="615"/>
                    </a:lnTo>
                    <a:lnTo>
                      <a:pt x="856" y="615"/>
                    </a:lnTo>
                    <a:lnTo>
                      <a:pt x="856" y="615"/>
                    </a:lnTo>
                    <a:lnTo>
                      <a:pt x="875" y="614"/>
                    </a:lnTo>
                    <a:lnTo>
                      <a:pt x="883" y="613"/>
                    </a:lnTo>
                    <a:lnTo>
                      <a:pt x="890" y="611"/>
                    </a:lnTo>
                    <a:lnTo>
                      <a:pt x="897" y="608"/>
                    </a:lnTo>
                    <a:lnTo>
                      <a:pt x="905" y="605"/>
                    </a:lnTo>
                    <a:lnTo>
                      <a:pt x="910" y="601"/>
                    </a:lnTo>
                    <a:lnTo>
                      <a:pt x="915" y="597"/>
                    </a:lnTo>
                    <a:lnTo>
                      <a:pt x="920" y="592"/>
                    </a:lnTo>
                    <a:lnTo>
                      <a:pt x="924" y="587"/>
                    </a:lnTo>
                    <a:lnTo>
                      <a:pt x="927" y="580"/>
                    </a:lnTo>
                    <a:lnTo>
                      <a:pt x="931" y="574"/>
                    </a:lnTo>
                    <a:lnTo>
                      <a:pt x="933" y="567"/>
                    </a:lnTo>
                    <a:lnTo>
                      <a:pt x="934" y="559"/>
                    </a:lnTo>
                    <a:lnTo>
                      <a:pt x="935" y="550"/>
                    </a:lnTo>
                    <a:lnTo>
                      <a:pt x="936" y="541"/>
                    </a:lnTo>
                    <a:lnTo>
                      <a:pt x="936" y="0"/>
                    </a:lnTo>
                    <a:lnTo>
                      <a:pt x="9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Freeform 37"/>
              <p:cNvSpPr>
                <a:spLocks/>
              </p:cNvSpPr>
              <p:nvPr/>
            </p:nvSpPr>
            <p:spPr bwMode="auto">
              <a:xfrm>
                <a:off x="-1501775" y="4552951"/>
                <a:ext cx="101600" cy="171450"/>
              </a:xfrm>
              <a:custGeom>
                <a:avLst/>
                <a:gdLst>
                  <a:gd name="T0" fmla="*/ 101 w 252"/>
                  <a:gd name="T1" fmla="*/ 76 h 432"/>
                  <a:gd name="T2" fmla="*/ 233 w 252"/>
                  <a:gd name="T3" fmla="*/ 0 h 432"/>
                  <a:gd name="T4" fmla="*/ 14 w 252"/>
                  <a:gd name="T5" fmla="*/ 237 h 432"/>
                  <a:gd name="T6" fmla="*/ 39 w 252"/>
                  <a:gd name="T7" fmla="*/ 229 h 432"/>
                  <a:gd name="T8" fmla="*/ 81 w 252"/>
                  <a:gd name="T9" fmla="*/ 219 h 432"/>
                  <a:gd name="T10" fmla="*/ 96 w 252"/>
                  <a:gd name="T11" fmla="*/ 215 h 432"/>
                  <a:gd name="T12" fmla="*/ 122 w 252"/>
                  <a:gd name="T13" fmla="*/ 214 h 432"/>
                  <a:gd name="T14" fmla="*/ 141 w 252"/>
                  <a:gd name="T15" fmla="*/ 220 h 432"/>
                  <a:gd name="T16" fmla="*/ 149 w 252"/>
                  <a:gd name="T17" fmla="*/ 224 h 432"/>
                  <a:gd name="T18" fmla="*/ 159 w 252"/>
                  <a:gd name="T19" fmla="*/ 234 h 432"/>
                  <a:gd name="T20" fmla="*/ 163 w 252"/>
                  <a:gd name="T21" fmla="*/ 241 h 432"/>
                  <a:gd name="T22" fmla="*/ 167 w 252"/>
                  <a:gd name="T23" fmla="*/ 260 h 432"/>
                  <a:gd name="T24" fmla="*/ 169 w 252"/>
                  <a:gd name="T25" fmla="*/ 281 h 432"/>
                  <a:gd name="T26" fmla="*/ 168 w 252"/>
                  <a:gd name="T27" fmla="*/ 302 h 432"/>
                  <a:gd name="T28" fmla="*/ 161 w 252"/>
                  <a:gd name="T29" fmla="*/ 337 h 432"/>
                  <a:gd name="T30" fmla="*/ 156 w 252"/>
                  <a:gd name="T31" fmla="*/ 351 h 432"/>
                  <a:gd name="T32" fmla="*/ 153 w 252"/>
                  <a:gd name="T33" fmla="*/ 357 h 432"/>
                  <a:gd name="T34" fmla="*/ 145 w 252"/>
                  <a:gd name="T35" fmla="*/ 366 h 432"/>
                  <a:gd name="T36" fmla="*/ 136 w 252"/>
                  <a:gd name="T37" fmla="*/ 373 h 432"/>
                  <a:gd name="T38" fmla="*/ 125 w 252"/>
                  <a:gd name="T39" fmla="*/ 376 h 432"/>
                  <a:gd name="T40" fmla="*/ 120 w 252"/>
                  <a:gd name="T41" fmla="*/ 377 h 432"/>
                  <a:gd name="T42" fmla="*/ 112 w 252"/>
                  <a:gd name="T43" fmla="*/ 375 h 432"/>
                  <a:gd name="T44" fmla="*/ 106 w 252"/>
                  <a:gd name="T45" fmla="*/ 369 h 432"/>
                  <a:gd name="T46" fmla="*/ 104 w 252"/>
                  <a:gd name="T47" fmla="*/ 366 h 432"/>
                  <a:gd name="T48" fmla="*/ 99 w 252"/>
                  <a:gd name="T49" fmla="*/ 350 h 432"/>
                  <a:gd name="T50" fmla="*/ 97 w 252"/>
                  <a:gd name="T51" fmla="*/ 334 h 432"/>
                  <a:gd name="T52" fmla="*/ 96 w 252"/>
                  <a:gd name="T53" fmla="*/ 319 h 432"/>
                  <a:gd name="T54" fmla="*/ 94 w 252"/>
                  <a:gd name="T55" fmla="*/ 277 h 432"/>
                  <a:gd name="T56" fmla="*/ 0 w 252"/>
                  <a:gd name="T57" fmla="*/ 292 h 432"/>
                  <a:gd name="T58" fmla="*/ 3 w 252"/>
                  <a:gd name="T59" fmla="*/ 323 h 432"/>
                  <a:gd name="T60" fmla="*/ 10 w 252"/>
                  <a:gd name="T61" fmla="*/ 350 h 432"/>
                  <a:gd name="T62" fmla="*/ 14 w 252"/>
                  <a:gd name="T63" fmla="*/ 362 h 432"/>
                  <a:gd name="T64" fmla="*/ 25 w 252"/>
                  <a:gd name="T65" fmla="*/ 384 h 432"/>
                  <a:gd name="T66" fmla="*/ 32 w 252"/>
                  <a:gd name="T67" fmla="*/ 393 h 432"/>
                  <a:gd name="T68" fmla="*/ 48 w 252"/>
                  <a:gd name="T69" fmla="*/ 410 h 432"/>
                  <a:gd name="T70" fmla="*/ 69 w 252"/>
                  <a:gd name="T71" fmla="*/ 422 h 432"/>
                  <a:gd name="T72" fmla="*/ 81 w 252"/>
                  <a:gd name="T73" fmla="*/ 426 h 432"/>
                  <a:gd name="T74" fmla="*/ 107 w 252"/>
                  <a:gd name="T75" fmla="*/ 431 h 432"/>
                  <a:gd name="T76" fmla="*/ 122 w 252"/>
                  <a:gd name="T77" fmla="*/ 432 h 432"/>
                  <a:gd name="T78" fmla="*/ 147 w 252"/>
                  <a:gd name="T79" fmla="*/ 429 h 432"/>
                  <a:gd name="T80" fmla="*/ 170 w 252"/>
                  <a:gd name="T81" fmla="*/ 423 h 432"/>
                  <a:gd name="T82" fmla="*/ 182 w 252"/>
                  <a:gd name="T83" fmla="*/ 417 h 432"/>
                  <a:gd name="T84" fmla="*/ 203 w 252"/>
                  <a:gd name="T85" fmla="*/ 403 h 432"/>
                  <a:gd name="T86" fmla="*/ 212 w 252"/>
                  <a:gd name="T87" fmla="*/ 393 h 432"/>
                  <a:gd name="T88" fmla="*/ 228 w 252"/>
                  <a:gd name="T89" fmla="*/ 372 h 432"/>
                  <a:gd name="T90" fmla="*/ 241 w 252"/>
                  <a:gd name="T91" fmla="*/ 346 h 432"/>
                  <a:gd name="T92" fmla="*/ 246 w 252"/>
                  <a:gd name="T93" fmla="*/ 331 h 432"/>
                  <a:gd name="T94" fmla="*/ 251 w 252"/>
                  <a:gd name="T95" fmla="*/ 298 h 432"/>
                  <a:gd name="T96" fmla="*/ 252 w 252"/>
                  <a:gd name="T97" fmla="*/ 281 h 432"/>
                  <a:gd name="T98" fmla="*/ 248 w 252"/>
                  <a:gd name="T99" fmla="*/ 233 h 432"/>
                  <a:gd name="T100" fmla="*/ 243 w 252"/>
                  <a:gd name="T101" fmla="*/ 213 h 432"/>
                  <a:gd name="T102" fmla="*/ 236 w 252"/>
                  <a:gd name="T103" fmla="*/ 196 h 432"/>
                  <a:gd name="T104" fmla="*/ 227 w 252"/>
                  <a:gd name="T105" fmla="*/ 181 h 432"/>
                  <a:gd name="T106" fmla="*/ 212 w 252"/>
                  <a:gd name="T107" fmla="*/ 163 h 432"/>
                  <a:gd name="T108" fmla="*/ 200 w 252"/>
                  <a:gd name="T109" fmla="*/ 153 h 432"/>
                  <a:gd name="T110" fmla="*/ 193 w 252"/>
                  <a:gd name="T111" fmla="*/ 149 h 432"/>
                  <a:gd name="T112" fmla="*/ 166 w 252"/>
                  <a:gd name="T113" fmla="*/ 140 h 432"/>
                  <a:gd name="T114" fmla="*/ 136 w 252"/>
                  <a:gd name="T115" fmla="*/ 138 h 432"/>
                  <a:gd name="T116" fmla="*/ 121 w 252"/>
                  <a:gd name="T117" fmla="*/ 139 h 432"/>
                  <a:gd name="T118" fmla="*/ 93 w 252"/>
                  <a:gd name="T119" fmla="*/ 146 h 432"/>
                  <a:gd name="T120" fmla="*/ 81 w 252"/>
                  <a:gd name="T121" fmla="*/ 151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2" h="432">
                    <a:moveTo>
                      <a:pt x="81" y="151"/>
                    </a:moveTo>
                    <a:lnTo>
                      <a:pt x="101" y="76"/>
                    </a:lnTo>
                    <a:lnTo>
                      <a:pt x="234" y="76"/>
                    </a:lnTo>
                    <a:lnTo>
                      <a:pt x="233" y="0"/>
                    </a:lnTo>
                    <a:lnTo>
                      <a:pt x="25" y="11"/>
                    </a:lnTo>
                    <a:lnTo>
                      <a:pt x="14" y="237"/>
                    </a:lnTo>
                    <a:lnTo>
                      <a:pt x="14" y="237"/>
                    </a:lnTo>
                    <a:lnTo>
                      <a:pt x="39" y="229"/>
                    </a:lnTo>
                    <a:lnTo>
                      <a:pt x="62" y="223"/>
                    </a:lnTo>
                    <a:lnTo>
                      <a:pt x="81" y="219"/>
                    </a:lnTo>
                    <a:lnTo>
                      <a:pt x="96" y="215"/>
                    </a:lnTo>
                    <a:lnTo>
                      <a:pt x="96" y="215"/>
                    </a:lnTo>
                    <a:lnTo>
                      <a:pt x="111" y="214"/>
                    </a:lnTo>
                    <a:lnTo>
                      <a:pt x="122" y="214"/>
                    </a:lnTo>
                    <a:lnTo>
                      <a:pt x="132" y="216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49" y="224"/>
                    </a:lnTo>
                    <a:lnTo>
                      <a:pt x="155" y="228"/>
                    </a:lnTo>
                    <a:lnTo>
                      <a:pt x="159" y="234"/>
                    </a:lnTo>
                    <a:lnTo>
                      <a:pt x="163" y="241"/>
                    </a:lnTo>
                    <a:lnTo>
                      <a:pt x="163" y="241"/>
                    </a:lnTo>
                    <a:lnTo>
                      <a:pt x="165" y="251"/>
                    </a:lnTo>
                    <a:lnTo>
                      <a:pt x="167" y="260"/>
                    </a:lnTo>
                    <a:lnTo>
                      <a:pt x="168" y="270"/>
                    </a:lnTo>
                    <a:lnTo>
                      <a:pt x="169" y="281"/>
                    </a:lnTo>
                    <a:lnTo>
                      <a:pt x="169" y="281"/>
                    </a:lnTo>
                    <a:lnTo>
                      <a:pt x="168" y="302"/>
                    </a:lnTo>
                    <a:lnTo>
                      <a:pt x="166" y="321"/>
                    </a:lnTo>
                    <a:lnTo>
                      <a:pt x="161" y="337"/>
                    </a:lnTo>
                    <a:lnTo>
                      <a:pt x="159" y="345"/>
                    </a:lnTo>
                    <a:lnTo>
                      <a:pt x="156" y="351"/>
                    </a:lnTo>
                    <a:lnTo>
                      <a:pt x="156" y="351"/>
                    </a:lnTo>
                    <a:lnTo>
                      <a:pt x="153" y="357"/>
                    </a:lnTo>
                    <a:lnTo>
                      <a:pt x="149" y="362"/>
                    </a:lnTo>
                    <a:lnTo>
                      <a:pt x="145" y="366"/>
                    </a:lnTo>
                    <a:lnTo>
                      <a:pt x="141" y="369"/>
                    </a:lnTo>
                    <a:lnTo>
                      <a:pt x="136" y="373"/>
                    </a:lnTo>
                    <a:lnTo>
                      <a:pt x="131" y="375"/>
                    </a:lnTo>
                    <a:lnTo>
                      <a:pt x="125" y="376"/>
                    </a:lnTo>
                    <a:lnTo>
                      <a:pt x="120" y="377"/>
                    </a:lnTo>
                    <a:lnTo>
                      <a:pt x="120" y="377"/>
                    </a:lnTo>
                    <a:lnTo>
                      <a:pt x="116" y="376"/>
                    </a:lnTo>
                    <a:lnTo>
                      <a:pt x="112" y="375"/>
                    </a:lnTo>
                    <a:lnTo>
                      <a:pt x="108" y="373"/>
                    </a:lnTo>
                    <a:lnTo>
                      <a:pt x="106" y="369"/>
                    </a:lnTo>
                    <a:lnTo>
                      <a:pt x="106" y="369"/>
                    </a:lnTo>
                    <a:lnTo>
                      <a:pt x="104" y="366"/>
                    </a:lnTo>
                    <a:lnTo>
                      <a:pt x="102" y="361"/>
                    </a:lnTo>
                    <a:lnTo>
                      <a:pt x="99" y="350"/>
                    </a:lnTo>
                    <a:lnTo>
                      <a:pt x="99" y="350"/>
                    </a:lnTo>
                    <a:lnTo>
                      <a:pt x="97" y="334"/>
                    </a:lnTo>
                    <a:lnTo>
                      <a:pt x="96" y="319"/>
                    </a:lnTo>
                    <a:lnTo>
                      <a:pt x="96" y="319"/>
                    </a:lnTo>
                    <a:lnTo>
                      <a:pt x="96" y="299"/>
                    </a:lnTo>
                    <a:lnTo>
                      <a:pt x="94" y="277"/>
                    </a:lnTo>
                    <a:lnTo>
                      <a:pt x="0" y="292"/>
                    </a:lnTo>
                    <a:lnTo>
                      <a:pt x="0" y="292"/>
                    </a:lnTo>
                    <a:lnTo>
                      <a:pt x="1" y="308"/>
                    </a:lnTo>
                    <a:lnTo>
                      <a:pt x="3" y="323"/>
                    </a:lnTo>
                    <a:lnTo>
                      <a:pt x="6" y="337"/>
                    </a:lnTo>
                    <a:lnTo>
                      <a:pt x="10" y="350"/>
                    </a:lnTo>
                    <a:lnTo>
                      <a:pt x="10" y="350"/>
                    </a:lnTo>
                    <a:lnTo>
                      <a:pt x="14" y="362"/>
                    </a:lnTo>
                    <a:lnTo>
                      <a:pt x="19" y="374"/>
                    </a:lnTo>
                    <a:lnTo>
                      <a:pt x="25" y="384"/>
                    </a:lnTo>
                    <a:lnTo>
                      <a:pt x="32" y="393"/>
                    </a:lnTo>
                    <a:lnTo>
                      <a:pt x="32" y="393"/>
                    </a:lnTo>
                    <a:lnTo>
                      <a:pt x="40" y="403"/>
                    </a:lnTo>
                    <a:lnTo>
                      <a:pt x="48" y="410"/>
                    </a:lnTo>
                    <a:lnTo>
                      <a:pt x="59" y="417"/>
                    </a:lnTo>
                    <a:lnTo>
                      <a:pt x="69" y="422"/>
                    </a:lnTo>
                    <a:lnTo>
                      <a:pt x="69" y="422"/>
                    </a:lnTo>
                    <a:lnTo>
                      <a:pt x="81" y="426"/>
                    </a:lnTo>
                    <a:lnTo>
                      <a:pt x="93" y="429"/>
                    </a:lnTo>
                    <a:lnTo>
                      <a:pt x="107" y="431"/>
                    </a:lnTo>
                    <a:lnTo>
                      <a:pt x="122" y="432"/>
                    </a:lnTo>
                    <a:lnTo>
                      <a:pt x="122" y="432"/>
                    </a:lnTo>
                    <a:lnTo>
                      <a:pt x="134" y="431"/>
                    </a:lnTo>
                    <a:lnTo>
                      <a:pt x="147" y="429"/>
                    </a:lnTo>
                    <a:lnTo>
                      <a:pt x="158" y="427"/>
                    </a:lnTo>
                    <a:lnTo>
                      <a:pt x="170" y="423"/>
                    </a:lnTo>
                    <a:lnTo>
                      <a:pt x="170" y="423"/>
                    </a:lnTo>
                    <a:lnTo>
                      <a:pt x="182" y="417"/>
                    </a:lnTo>
                    <a:lnTo>
                      <a:pt x="192" y="411"/>
                    </a:lnTo>
                    <a:lnTo>
                      <a:pt x="203" y="403"/>
                    </a:lnTo>
                    <a:lnTo>
                      <a:pt x="212" y="393"/>
                    </a:lnTo>
                    <a:lnTo>
                      <a:pt x="212" y="393"/>
                    </a:lnTo>
                    <a:lnTo>
                      <a:pt x="220" y="383"/>
                    </a:lnTo>
                    <a:lnTo>
                      <a:pt x="228" y="372"/>
                    </a:lnTo>
                    <a:lnTo>
                      <a:pt x="235" y="359"/>
                    </a:lnTo>
                    <a:lnTo>
                      <a:pt x="241" y="346"/>
                    </a:lnTo>
                    <a:lnTo>
                      <a:pt x="241" y="346"/>
                    </a:lnTo>
                    <a:lnTo>
                      <a:pt x="246" y="331"/>
                    </a:lnTo>
                    <a:lnTo>
                      <a:pt x="249" y="315"/>
                    </a:lnTo>
                    <a:lnTo>
                      <a:pt x="251" y="298"/>
                    </a:lnTo>
                    <a:lnTo>
                      <a:pt x="252" y="281"/>
                    </a:lnTo>
                    <a:lnTo>
                      <a:pt x="252" y="281"/>
                    </a:lnTo>
                    <a:lnTo>
                      <a:pt x="251" y="256"/>
                    </a:lnTo>
                    <a:lnTo>
                      <a:pt x="248" y="233"/>
                    </a:lnTo>
                    <a:lnTo>
                      <a:pt x="245" y="223"/>
                    </a:lnTo>
                    <a:lnTo>
                      <a:pt x="243" y="213"/>
                    </a:lnTo>
                    <a:lnTo>
                      <a:pt x="239" y="204"/>
                    </a:lnTo>
                    <a:lnTo>
                      <a:pt x="236" y="196"/>
                    </a:lnTo>
                    <a:lnTo>
                      <a:pt x="236" y="196"/>
                    </a:lnTo>
                    <a:lnTo>
                      <a:pt x="227" y="181"/>
                    </a:lnTo>
                    <a:lnTo>
                      <a:pt x="217" y="169"/>
                    </a:lnTo>
                    <a:lnTo>
                      <a:pt x="212" y="163"/>
                    </a:lnTo>
                    <a:lnTo>
                      <a:pt x="207" y="159"/>
                    </a:lnTo>
                    <a:lnTo>
                      <a:pt x="200" y="153"/>
                    </a:lnTo>
                    <a:lnTo>
                      <a:pt x="193" y="149"/>
                    </a:lnTo>
                    <a:lnTo>
                      <a:pt x="193" y="149"/>
                    </a:lnTo>
                    <a:lnTo>
                      <a:pt x="180" y="144"/>
                    </a:lnTo>
                    <a:lnTo>
                      <a:pt x="166" y="140"/>
                    </a:lnTo>
                    <a:lnTo>
                      <a:pt x="152" y="138"/>
                    </a:lnTo>
                    <a:lnTo>
                      <a:pt x="136" y="138"/>
                    </a:lnTo>
                    <a:lnTo>
                      <a:pt x="136" y="138"/>
                    </a:lnTo>
                    <a:lnTo>
                      <a:pt x="121" y="139"/>
                    </a:lnTo>
                    <a:lnTo>
                      <a:pt x="106" y="142"/>
                    </a:lnTo>
                    <a:lnTo>
                      <a:pt x="93" y="146"/>
                    </a:lnTo>
                    <a:lnTo>
                      <a:pt x="81" y="151"/>
                    </a:lnTo>
                    <a:lnTo>
                      <a:pt x="81" y="151"/>
                    </a:lnTo>
                    <a:close/>
                  </a:path>
                </a:pathLst>
              </a:custGeom>
              <a:solidFill>
                <a:srgbClr val="26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Freeform 38"/>
              <p:cNvSpPr>
                <a:spLocks/>
              </p:cNvSpPr>
              <p:nvPr/>
            </p:nvSpPr>
            <p:spPr bwMode="auto">
              <a:xfrm>
                <a:off x="-1612900" y="4551363"/>
                <a:ext cx="101600" cy="171450"/>
              </a:xfrm>
              <a:custGeom>
                <a:avLst/>
                <a:gdLst>
                  <a:gd name="T0" fmla="*/ 69 w 255"/>
                  <a:gd name="T1" fmla="*/ 11 h 435"/>
                  <a:gd name="T2" fmla="*/ 47 w 255"/>
                  <a:gd name="T3" fmla="*/ 23 h 435"/>
                  <a:gd name="T4" fmla="*/ 29 w 255"/>
                  <a:gd name="T5" fmla="*/ 41 h 435"/>
                  <a:gd name="T6" fmla="*/ 22 w 255"/>
                  <a:gd name="T7" fmla="*/ 52 h 435"/>
                  <a:gd name="T8" fmla="*/ 11 w 255"/>
                  <a:gd name="T9" fmla="*/ 79 h 435"/>
                  <a:gd name="T10" fmla="*/ 8 w 255"/>
                  <a:gd name="T11" fmla="*/ 94 h 435"/>
                  <a:gd name="T12" fmla="*/ 3 w 255"/>
                  <a:gd name="T13" fmla="*/ 130 h 435"/>
                  <a:gd name="T14" fmla="*/ 1 w 255"/>
                  <a:gd name="T15" fmla="*/ 175 h 435"/>
                  <a:gd name="T16" fmla="*/ 97 w 255"/>
                  <a:gd name="T17" fmla="*/ 180 h 435"/>
                  <a:gd name="T18" fmla="*/ 95 w 255"/>
                  <a:gd name="T19" fmla="*/ 139 h 435"/>
                  <a:gd name="T20" fmla="*/ 95 w 255"/>
                  <a:gd name="T21" fmla="*/ 118 h 435"/>
                  <a:gd name="T22" fmla="*/ 95 w 255"/>
                  <a:gd name="T23" fmla="*/ 100 h 435"/>
                  <a:gd name="T24" fmla="*/ 101 w 255"/>
                  <a:gd name="T25" fmla="*/ 78 h 435"/>
                  <a:gd name="T26" fmla="*/ 104 w 255"/>
                  <a:gd name="T27" fmla="*/ 72 h 435"/>
                  <a:gd name="T28" fmla="*/ 112 w 255"/>
                  <a:gd name="T29" fmla="*/ 64 h 435"/>
                  <a:gd name="T30" fmla="*/ 125 w 255"/>
                  <a:gd name="T31" fmla="*/ 61 h 435"/>
                  <a:gd name="T32" fmla="*/ 135 w 255"/>
                  <a:gd name="T33" fmla="*/ 62 h 435"/>
                  <a:gd name="T34" fmla="*/ 149 w 255"/>
                  <a:gd name="T35" fmla="*/ 68 h 435"/>
                  <a:gd name="T36" fmla="*/ 155 w 255"/>
                  <a:gd name="T37" fmla="*/ 74 h 435"/>
                  <a:gd name="T38" fmla="*/ 161 w 255"/>
                  <a:gd name="T39" fmla="*/ 89 h 435"/>
                  <a:gd name="T40" fmla="*/ 163 w 255"/>
                  <a:gd name="T41" fmla="*/ 113 h 435"/>
                  <a:gd name="T42" fmla="*/ 162 w 255"/>
                  <a:gd name="T43" fmla="*/ 126 h 435"/>
                  <a:gd name="T44" fmla="*/ 161 w 255"/>
                  <a:gd name="T45" fmla="*/ 138 h 435"/>
                  <a:gd name="T46" fmla="*/ 156 w 255"/>
                  <a:gd name="T47" fmla="*/ 156 h 435"/>
                  <a:gd name="T48" fmla="*/ 151 w 255"/>
                  <a:gd name="T49" fmla="*/ 166 h 435"/>
                  <a:gd name="T50" fmla="*/ 146 w 255"/>
                  <a:gd name="T51" fmla="*/ 174 h 435"/>
                  <a:gd name="T52" fmla="*/ 133 w 255"/>
                  <a:gd name="T53" fmla="*/ 191 h 435"/>
                  <a:gd name="T54" fmla="*/ 87 w 255"/>
                  <a:gd name="T55" fmla="*/ 241 h 435"/>
                  <a:gd name="T56" fmla="*/ 74 w 255"/>
                  <a:gd name="T57" fmla="*/ 256 h 435"/>
                  <a:gd name="T58" fmla="*/ 53 w 255"/>
                  <a:gd name="T59" fmla="*/ 282 h 435"/>
                  <a:gd name="T60" fmla="*/ 44 w 255"/>
                  <a:gd name="T61" fmla="*/ 296 h 435"/>
                  <a:gd name="T62" fmla="*/ 25 w 255"/>
                  <a:gd name="T63" fmla="*/ 324 h 435"/>
                  <a:gd name="T64" fmla="*/ 11 w 255"/>
                  <a:gd name="T65" fmla="*/ 354 h 435"/>
                  <a:gd name="T66" fmla="*/ 7 w 255"/>
                  <a:gd name="T67" fmla="*/ 369 h 435"/>
                  <a:gd name="T68" fmla="*/ 1 w 255"/>
                  <a:gd name="T69" fmla="*/ 407 h 435"/>
                  <a:gd name="T70" fmla="*/ 246 w 255"/>
                  <a:gd name="T71" fmla="*/ 435 h 435"/>
                  <a:gd name="T72" fmla="*/ 96 w 255"/>
                  <a:gd name="T73" fmla="*/ 364 h 435"/>
                  <a:gd name="T74" fmla="*/ 111 w 255"/>
                  <a:gd name="T75" fmla="*/ 344 h 435"/>
                  <a:gd name="T76" fmla="*/ 119 w 255"/>
                  <a:gd name="T77" fmla="*/ 332 h 435"/>
                  <a:gd name="T78" fmla="*/ 128 w 255"/>
                  <a:gd name="T79" fmla="*/ 321 h 435"/>
                  <a:gd name="T80" fmla="*/ 145 w 255"/>
                  <a:gd name="T81" fmla="*/ 300 h 435"/>
                  <a:gd name="T82" fmla="*/ 155 w 255"/>
                  <a:gd name="T83" fmla="*/ 290 h 435"/>
                  <a:gd name="T84" fmla="*/ 165 w 255"/>
                  <a:gd name="T85" fmla="*/ 278 h 435"/>
                  <a:gd name="T86" fmla="*/ 194 w 255"/>
                  <a:gd name="T87" fmla="*/ 245 h 435"/>
                  <a:gd name="T88" fmla="*/ 207 w 255"/>
                  <a:gd name="T89" fmla="*/ 229 h 435"/>
                  <a:gd name="T90" fmla="*/ 220 w 255"/>
                  <a:gd name="T91" fmla="*/ 211 h 435"/>
                  <a:gd name="T92" fmla="*/ 231 w 255"/>
                  <a:gd name="T93" fmla="*/ 191 h 435"/>
                  <a:gd name="T94" fmla="*/ 239 w 255"/>
                  <a:gd name="T95" fmla="*/ 169 h 435"/>
                  <a:gd name="T96" fmla="*/ 241 w 255"/>
                  <a:gd name="T97" fmla="*/ 156 h 435"/>
                  <a:gd name="T98" fmla="*/ 245 w 255"/>
                  <a:gd name="T99" fmla="*/ 128 h 435"/>
                  <a:gd name="T100" fmla="*/ 246 w 255"/>
                  <a:gd name="T101" fmla="*/ 113 h 435"/>
                  <a:gd name="T102" fmla="*/ 244 w 255"/>
                  <a:gd name="T103" fmla="*/ 90 h 435"/>
                  <a:gd name="T104" fmla="*/ 239 w 255"/>
                  <a:gd name="T105" fmla="*/ 68 h 435"/>
                  <a:gd name="T106" fmla="*/ 235 w 255"/>
                  <a:gd name="T107" fmla="*/ 58 h 435"/>
                  <a:gd name="T108" fmla="*/ 224 w 255"/>
                  <a:gd name="T109" fmla="*/ 41 h 435"/>
                  <a:gd name="T110" fmla="*/ 217 w 255"/>
                  <a:gd name="T111" fmla="*/ 33 h 435"/>
                  <a:gd name="T112" fmla="*/ 200 w 255"/>
                  <a:gd name="T113" fmla="*/ 19 h 435"/>
                  <a:gd name="T114" fmla="*/ 180 w 255"/>
                  <a:gd name="T115" fmla="*/ 10 h 435"/>
                  <a:gd name="T116" fmla="*/ 168 w 255"/>
                  <a:gd name="T117" fmla="*/ 5 h 435"/>
                  <a:gd name="T118" fmla="*/ 141 w 255"/>
                  <a:gd name="T119" fmla="*/ 1 h 435"/>
                  <a:gd name="T120" fmla="*/ 126 w 255"/>
                  <a:gd name="T121" fmla="*/ 0 h 435"/>
                  <a:gd name="T122" fmla="*/ 95 w 255"/>
                  <a:gd name="T123" fmla="*/ 3 h 435"/>
                  <a:gd name="T124" fmla="*/ 69 w 255"/>
                  <a:gd name="T125" fmla="*/ 11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5" h="435">
                    <a:moveTo>
                      <a:pt x="69" y="11"/>
                    </a:moveTo>
                    <a:lnTo>
                      <a:pt x="69" y="11"/>
                    </a:lnTo>
                    <a:lnTo>
                      <a:pt x="57" y="17"/>
                    </a:lnTo>
                    <a:lnTo>
                      <a:pt x="47" y="23"/>
                    </a:lnTo>
                    <a:lnTo>
                      <a:pt x="38" y="31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22" y="52"/>
                    </a:lnTo>
                    <a:lnTo>
                      <a:pt x="16" y="65"/>
                    </a:lnTo>
                    <a:lnTo>
                      <a:pt x="11" y="79"/>
                    </a:lnTo>
                    <a:lnTo>
                      <a:pt x="8" y="94"/>
                    </a:lnTo>
                    <a:lnTo>
                      <a:pt x="8" y="94"/>
                    </a:lnTo>
                    <a:lnTo>
                      <a:pt x="5" y="111"/>
                    </a:lnTo>
                    <a:lnTo>
                      <a:pt x="3" y="130"/>
                    </a:lnTo>
                    <a:lnTo>
                      <a:pt x="1" y="151"/>
                    </a:lnTo>
                    <a:lnTo>
                      <a:pt x="1" y="175"/>
                    </a:lnTo>
                    <a:lnTo>
                      <a:pt x="97" y="180"/>
                    </a:lnTo>
                    <a:lnTo>
                      <a:pt x="97" y="180"/>
                    </a:lnTo>
                    <a:lnTo>
                      <a:pt x="97" y="159"/>
                    </a:lnTo>
                    <a:lnTo>
                      <a:pt x="95" y="139"/>
                    </a:lnTo>
                    <a:lnTo>
                      <a:pt x="95" y="139"/>
                    </a:lnTo>
                    <a:lnTo>
                      <a:pt x="95" y="118"/>
                    </a:lnTo>
                    <a:lnTo>
                      <a:pt x="95" y="100"/>
                    </a:lnTo>
                    <a:lnTo>
                      <a:pt x="95" y="100"/>
                    </a:lnTo>
                    <a:lnTo>
                      <a:pt x="99" y="84"/>
                    </a:lnTo>
                    <a:lnTo>
                      <a:pt x="101" y="78"/>
                    </a:lnTo>
                    <a:lnTo>
                      <a:pt x="104" y="72"/>
                    </a:lnTo>
                    <a:lnTo>
                      <a:pt x="104" y="72"/>
                    </a:lnTo>
                    <a:lnTo>
                      <a:pt x="107" y="67"/>
                    </a:lnTo>
                    <a:lnTo>
                      <a:pt x="112" y="64"/>
                    </a:lnTo>
                    <a:lnTo>
                      <a:pt x="118" y="62"/>
                    </a:lnTo>
                    <a:lnTo>
                      <a:pt x="125" y="61"/>
                    </a:lnTo>
                    <a:lnTo>
                      <a:pt x="125" y="61"/>
                    </a:lnTo>
                    <a:lnTo>
                      <a:pt x="135" y="62"/>
                    </a:lnTo>
                    <a:lnTo>
                      <a:pt x="143" y="64"/>
                    </a:lnTo>
                    <a:lnTo>
                      <a:pt x="149" y="68"/>
                    </a:lnTo>
                    <a:lnTo>
                      <a:pt x="155" y="74"/>
                    </a:lnTo>
                    <a:lnTo>
                      <a:pt x="155" y="74"/>
                    </a:lnTo>
                    <a:lnTo>
                      <a:pt x="158" y="81"/>
                    </a:lnTo>
                    <a:lnTo>
                      <a:pt x="161" y="89"/>
                    </a:lnTo>
                    <a:lnTo>
                      <a:pt x="162" y="100"/>
                    </a:lnTo>
                    <a:lnTo>
                      <a:pt x="163" y="113"/>
                    </a:lnTo>
                    <a:lnTo>
                      <a:pt x="163" y="113"/>
                    </a:lnTo>
                    <a:lnTo>
                      <a:pt x="162" y="126"/>
                    </a:lnTo>
                    <a:lnTo>
                      <a:pt x="161" y="138"/>
                    </a:lnTo>
                    <a:lnTo>
                      <a:pt x="161" y="138"/>
                    </a:lnTo>
                    <a:lnTo>
                      <a:pt x="159" y="148"/>
                    </a:lnTo>
                    <a:lnTo>
                      <a:pt x="156" y="156"/>
                    </a:lnTo>
                    <a:lnTo>
                      <a:pt x="156" y="156"/>
                    </a:lnTo>
                    <a:lnTo>
                      <a:pt x="151" y="166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0" y="182"/>
                    </a:lnTo>
                    <a:lnTo>
                      <a:pt x="133" y="191"/>
                    </a:lnTo>
                    <a:lnTo>
                      <a:pt x="133" y="191"/>
                    </a:lnTo>
                    <a:lnTo>
                      <a:pt x="87" y="241"/>
                    </a:lnTo>
                    <a:lnTo>
                      <a:pt x="87" y="241"/>
                    </a:lnTo>
                    <a:lnTo>
                      <a:pt x="74" y="256"/>
                    </a:lnTo>
                    <a:lnTo>
                      <a:pt x="63" y="269"/>
                    </a:lnTo>
                    <a:lnTo>
                      <a:pt x="53" y="282"/>
                    </a:lnTo>
                    <a:lnTo>
                      <a:pt x="44" y="296"/>
                    </a:lnTo>
                    <a:lnTo>
                      <a:pt x="44" y="296"/>
                    </a:lnTo>
                    <a:lnTo>
                      <a:pt x="34" y="309"/>
                    </a:lnTo>
                    <a:lnTo>
                      <a:pt x="25" y="324"/>
                    </a:lnTo>
                    <a:lnTo>
                      <a:pt x="17" y="338"/>
                    </a:lnTo>
                    <a:lnTo>
                      <a:pt x="11" y="354"/>
                    </a:lnTo>
                    <a:lnTo>
                      <a:pt x="11" y="354"/>
                    </a:lnTo>
                    <a:lnTo>
                      <a:pt x="7" y="369"/>
                    </a:lnTo>
                    <a:lnTo>
                      <a:pt x="4" y="388"/>
                    </a:lnTo>
                    <a:lnTo>
                      <a:pt x="1" y="407"/>
                    </a:lnTo>
                    <a:lnTo>
                      <a:pt x="0" y="430"/>
                    </a:lnTo>
                    <a:lnTo>
                      <a:pt x="246" y="435"/>
                    </a:lnTo>
                    <a:lnTo>
                      <a:pt x="255" y="352"/>
                    </a:lnTo>
                    <a:lnTo>
                      <a:pt x="96" y="364"/>
                    </a:lnTo>
                    <a:lnTo>
                      <a:pt x="96" y="364"/>
                    </a:lnTo>
                    <a:lnTo>
                      <a:pt x="111" y="344"/>
                    </a:lnTo>
                    <a:lnTo>
                      <a:pt x="111" y="344"/>
                    </a:lnTo>
                    <a:lnTo>
                      <a:pt x="119" y="332"/>
                    </a:lnTo>
                    <a:lnTo>
                      <a:pt x="128" y="321"/>
                    </a:lnTo>
                    <a:lnTo>
                      <a:pt x="128" y="321"/>
                    </a:lnTo>
                    <a:lnTo>
                      <a:pt x="137" y="310"/>
                    </a:lnTo>
                    <a:lnTo>
                      <a:pt x="145" y="300"/>
                    </a:lnTo>
                    <a:lnTo>
                      <a:pt x="145" y="300"/>
                    </a:lnTo>
                    <a:lnTo>
                      <a:pt x="155" y="290"/>
                    </a:lnTo>
                    <a:lnTo>
                      <a:pt x="165" y="278"/>
                    </a:lnTo>
                    <a:lnTo>
                      <a:pt x="165" y="278"/>
                    </a:lnTo>
                    <a:lnTo>
                      <a:pt x="180" y="262"/>
                    </a:lnTo>
                    <a:lnTo>
                      <a:pt x="194" y="245"/>
                    </a:lnTo>
                    <a:lnTo>
                      <a:pt x="194" y="245"/>
                    </a:lnTo>
                    <a:lnTo>
                      <a:pt x="207" y="22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26" y="202"/>
                    </a:lnTo>
                    <a:lnTo>
                      <a:pt x="231" y="191"/>
                    </a:lnTo>
                    <a:lnTo>
                      <a:pt x="235" y="180"/>
                    </a:lnTo>
                    <a:lnTo>
                      <a:pt x="239" y="169"/>
                    </a:lnTo>
                    <a:lnTo>
                      <a:pt x="239" y="169"/>
                    </a:lnTo>
                    <a:lnTo>
                      <a:pt x="241" y="156"/>
                    </a:lnTo>
                    <a:lnTo>
                      <a:pt x="244" y="143"/>
                    </a:lnTo>
                    <a:lnTo>
                      <a:pt x="245" y="128"/>
                    </a:lnTo>
                    <a:lnTo>
                      <a:pt x="246" y="113"/>
                    </a:lnTo>
                    <a:lnTo>
                      <a:pt x="246" y="113"/>
                    </a:lnTo>
                    <a:lnTo>
                      <a:pt x="245" y="102"/>
                    </a:lnTo>
                    <a:lnTo>
                      <a:pt x="244" y="90"/>
                    </a:lnTo>
                    <a:lnTo>
                      <a:pt x="241" y="79"/>
                    </a:lnTo>
                    <a:lnTo>
                      <a:pt x="239" y="68"/>
                    </a:lnTo>
                    <a:lnTo>
                      <a:pt x="239" y="68"/>
                    </a:lnTo>
                    <a:lnTo>
                      <a:pt x="235" y="58"/>
                    </a:lnTo>
                    <a:lnTo>
                      <a:pt x="230" y="49"/>
                    </a:lnTo>
                    <a:lnTo>
                      <a:pt x="224" y="41"/>
                    </a:lnTo>
                    <a:lnTo>
                      <a:pt x="217" y="33"/>
                    </a:lnTo>
                    <a:lnTo>
                      <a:pt x="217" y="33"/>
                    </a:lnTo>
                    <a:lnTo>
                      <a:pt x="209" y="26"/>
                    </a:lnTo>
                    <a:lnTo>
                      <a:pt x="200" y="19"/>
                    </a:lnTo>
                    <a:lnTo>
                      <a:pt x="191" y="14"/>
                    </a:lnTo>
                    <a:lnTo>
                      <a:pt x="180" y="10"/>
                    </a:lnTo>
                    <a:lnTo>
                      <a:pt x="180" y="10"/>
                    </a:lnTo>
                    <a:lnTo>
                      <a:pt x="168" y="5"/>
                    </a:lnTo>
                    <a:lnTo>
                      <a:pt x="156" y="2"/>
                    </a:lnTo>
                    <a:lnTo>
                      <a:pt x="141" y="1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10" y="1"/>
                    </a:lnTo>
                    <a:lnTo>
                      <a:pt x="95" y="3"/>
                    </a:lnTo>
                    <a:lnTo>
                      <a:pt x="81" y="6"/>
                    </a:lnTo>
                    <a:lnTo>
                      <a:pt x="69" y="11"/>
                    </a:lnTo>
                    <a:lnTo>
                      <a:pt x="69" y="11"/>
                    </a:lnTo>
                    <a:close/>
                  </a:path>
                </a:pathLst>
              </a:custGeom>
              <a:solidFill>
                <a:srgbClr val="26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Freeform 39"/>
              <p:cNvSpPr>
                <a:spLocks/>
              </p:cNvSpPr>
              <p:nvPr/>
            </p:nvSpPr>
            <p:spPr bwMode="auto">
              <a:xfrm>
                <a:off x="-1627188" y="4433888"/>
                <a:ext cx="47625" cy="47625"/>
              </a:xfrm>
              <a:custGeom>
                <a:avLst/>
                <a:gdLst>
                  <a:gd name="T0" fmla="*/ 103 w 120"/>
                  <a:gd name="T1" fmla="*/ 16 h 119"/>
                  <a:gd name="T2" fmla="*/ 103 w 120"/>
                  <a:gd name="T3" fmla="*/ 16 h 119"/>
                  <a:gd name="T4" fmla="*/ 93 w 120"/>
                  <a:gd name="T5" fmla="*/ 9 h 119"/>
                  <a:gd name="T6" fmla="*/ 83 w 120"/>
                  <a:gd name="T7" fmla="*/ 4 h 119"/>
                  <a:gd name="T8" fmla="*/ 72 w 120"/>
                  <a:gd name="T9" fmla="*/ 1 h 119"/>
                  <a:gd name="T10" fmla="*/ 60 w 120"/>
                  <a:gd name="T11" fmla="*/ 0 h 119"/>
                  <a:gd name="T12" fmla="*/ 60 w 120"/>
                  <a:gd name="T13" fmla="*/ 0 h 119"/>
                  <a:gd name="T14" fmla="*/ 48 w 120"/>
                  <a:gd name="T15" fmla="*/ 1 h 119"/>
                  <a:gd name="T16" fmla="*/ 36 w 120"/>
                  <a:gd name="T17" fmla="*/ 4 h 119"/>
                  <a:gd name="T18" fmla="*/ 26 w 120"/>
                  <a:gd name="T19" fmla="*/ 9 h 119"/>
                  <a:gd name="T20" fmla="*/ 17 w 120"/>
                  <a:gd name="T21" fmla="*/ 16 h 119"/>
                  <a:gd name="T22" fmla="*/ 17 w 120"/>
                  <a:gd name="T23" fmla="*/ 16 h 119"/>
                  <a:gd name="T24" fmla="*/ 10 w 120"/>
                  <a:gd name="T25" fmla="*/ 25 h 119"/>
                  <a:gd name="T26" fmla="*/ 4 w 120"/>
                  <a:gd name="T27" fmla="*/ 36 h 119"/>
                  <a:gd name="T28" fmla="*/ 1 w 120"/>
                  <a:gd name="T29" fmla="*/ 47 h 119"/>
                  <a:gd name="T30" fmla="*/ 0 w 120"/>
                  <a:gd name="T31" fmla="*/ 60 h 119"/>
                  <a:gd name="T32" fmla="*/ 0 w 120"/>
                  <a:gd name="T33" fmla="*/ 60 h 119"/>
                  <a:gd name="T34" fmla="*/ 1 w 120"/>
                  <a:gd name="T35" fmla="*/ 71 h 119"/>
                  <a:gd name="T36" fmla="*/ 4 w 120"/>
                  <a:gd name="T37" fmla="*/ 82 h 119"/>
                  <a:gd name="T38" fmla="*/ 10 w 120"/>
                  <a:gd name="T39" fmla="*/ 93 h 119"/>
                  <a:gd name="T40" fmla="*/ 17 w 120"/>
                  <a:gd name="T41" fmla="*/ 102 h 119"/>
                  <a:gd name="T42" fmla="*/ 17 w 120"/>
                  <a:gd name="T43" fmla="*/ 102 h 119"/>
                  <a:gd name="T44" fmla="*/ 26 w 120"/>
                  <a:gd name="T45" fmla="*/ 109 h 119"/>
                  <a:gd name="T46" fmla="*/ 36 w 120"/>
                  <a:gd name="T47" fmla="*/ 114 h 119"/>
                  <a:gd name="T48" fmla="*/ 48 w 120"/>
                  <a:gd name="T49" fmla="*/ 118 h 119"/>
                  <a:gd name="T50" fmla="*/ 60 w 120"/>
                  <a:gd name="T51" fmla="*/ 119 h 119"/>
                  <a:gd name="T52" fmla="*/ 60 w 120"/>
                  <a:gd name="T53" fmla="*/ 119 h 119"/>
                  <a:gd name="T54" fmla="*/ 72 w 120"/>
                  <a:gd name="T55" fmla="*/ 118 h 119"/>
                  <a:gd name="T56" fmla="*/ 83 w 120"/>
                  <a:gd name="T57" fmla="*/ 114 h 119"/>
                  <a:gd name="T58" fmla="*/ 93 w 120"/>
                  <a:gd name="T59" fmla="*/ 109 h 119"/>
                  <a:gd name="T60" fmla="*/ 103 w 120"/>
                  <a:gd name="T61" fmla="*/ 102 h 119"/>
                  <a:gd name="T62" fmla="*/ 103 w 120"/>
                  <a:gd name="T63" fmla="*/ 102 h 119"/>
                  <a:gd name="T64" fmla="*/ 110 w 120"/>
                  <a:gd name="T65" fmla="*/ 93 h 119"/>
                  <a:gd name="T66" fmla="*/ 115 w 120"/>
                  <a:gd name="T67" fmla="*/ 82 h 119"/>
                  <a:gd name="T68" fmla="*/ 119 w 120"/>
                  <a:gd name="T69" fmla="*/ 71 h 119"/>
                  <a:gd name="T70" fmla="*/ 120 w 120"/>
                  <a:gd name="T71" fmla="*/ 60 h 119"/>
                  <a:gd name="T72" fmla="*/ 120 w 120"/>
                  <a:gd name="T73" fmla="*/ 60 h 119"/>
                  <a:gd name="T74" fmla="*/ 119 w 120"/>
                  <a:gd name="T75" fmla="*/ 47 h 119"/>
                  <a:gd name="T76" fmla="*/ 115 w 120"/>
                  <a:gd name="T77" fmla="*/ 36 h 119"/>
                  <a:gd name="T78" fmla="*/ 110 w 120"/>
                  <a:gd name="T79" fmla="*/ 25 h 119"/>
                  <a:gd name="T80" fmla="*/ 103 w 120"/>
                  <a:gd name="T81" fmla="*/ 16 h 119"/>
                  <a:gd name="T82" fmla="*/ 103 w 120"/>
                  <a:gd name="T83" fmla="*/ 1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19">
                    <a:moveTo>
                      <a:pt x="103" y="16"/>
                    </a:moveTo>
                    <a:lnTo>
                      <a:pt x="103" y="16"/>
                    </a:lnTo>
                    <a:lnTo>
                      <a:pt x="93" y="9"/>
                    </a:lnTo>
                    <a:lnTo>
                      <a:pt x="83" y="4"/>
                    </a:lnTo>
                    <a:lnTo>
                      <a:pt x="72" y="1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8" y="1"/>
                    </a:lnTo>
                    <a:lnTo>
                      <a:pt x="36" y="4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0" y="25"/>
                    </a:lnTo>
                    <a:lnTo>
                      <a:pt x="4" y="36"/>
                    </a:lnTo>
                    <a:lnTo>
                      <a:pt x="1" y="47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71"/>
                    </a:lnTo>
                    <a:lnTo>
                      <a:pt x="4" y="82"/>
                    </a:lnTo>
                    <a:lnTo>
                      <a:pt x="10" y="93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26" y="109"/>
                    </a:lnTo>
                    <a:lnTo>
                      <a:pt x="36" y="114"/>
                    </a:lnTo>
                    <a:lnTo>
                      <a:pt x="48" y="118"/>
                    </a:lnTo>
                    <a:lnTo>
                      <a:pt x="60" y="119"/>
                    </a:lnTo>
                    <a:lnTo>
                      <a:pt x="60" y="119"/>
                    </a:lnTo>
                    <a:lnTo>
                      <a:pt x="72" y="118"/>
                    </a:lnTo>
                    <a:lnTo>
                      <a:pt x="83" y="114"/>
                    </a:lnTo>
                    <a:lnTo>
                      <a:pt x="93" y="109"/>
                    </a:lnTo>
                    <a:lnTo>
                      <a:pt x="103" y="102"/>
                    </a:lnTo>
                    <a:lnTo>
                      <a:pt x="103" y="102"/>
                    </a:lnTo>
                    <a:lnTo>
                      <a:pt x="110" y="93"/>
                    </a:lnTo>
                    <a:lnTo>
                      <a:pt x="115" y="82"/>
                    </a:lnTo>
                    <a:lnTo>
                      <a:pt x="119" y="71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9" y="47"/>
                    </a:lnTo>
                    <a:lnTo>
                      <a:pt x="115" y="36"/>
                    </a:lnTo>
                    <a:lnTo>
                      <a:pt x="110" y="25"/>
                    </a:lnTo>
                    <a:lnTo>
                      <a:pt x="103" y="16"/>
                    </a:lnTo>
                    <a:lnTo>
                      <a:pt x="103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Freeform 40"/>
              <p:cNvSpPr>
                <a:spLocks/>
              </p:cNvSpPr>
              <p:nvPr/>
            </p:nvSpPr>
            <p:spPr bwMode="auto">
              <a:xfrm>
                <a:off x="-1616075" y="4395788"/>
                <a:ext cx="25400" cy="68263"/>
              </a:xfrm>
              <a:custGeom>
                <a:avLst/>
                <a:gdLst>
                  <a:gd name="T0" fmla="*/ 65 w 65"/>
                  <a:gd name="T1" fmla="*/ 31 h 172"/>
                  <a:gd name="T2" fmla="*/ 65 w 65"/>
                  <a:gd name="T3" fmla="*/ 31 h 172"/>
                  <a:gd name="T4" fmla="*/ 64 w 65"/>
                  <a:gd name="T5" fmla="*/ 24 h 172"/>
                  <a:gd name="T6" fmla="*/ 62 w 65"/>
                  <a:gd name="T7" fmla="*/ 18 h 172"/>
                  <a:gd name="T8" fmla="*/ 60 w 65"/>
                  <a:gd name="T9" fmla="*/ 13 h 172"/>
                  <a:gd name="T10" fmla="*/ 56 w 65"/>
                  <a:gd name="T11" fmla="*/ 8 h 172"/>
                  <a:gd name="T12" fmla="*/ 56 w 65"/>
                  <a:gd name="T13" fmla="*/ 8 h 172"/>
                  <a:gd name="T14" fmla="*/ 51 w 65"/>
                  <a:gd name="T15" fmla="*/ 5 h 172"/>
                  <a:gd name="T16" fmla="*/ 46 w 65"/>
                  <a:gd name="T17" fmla="*/ 2 h 172"/>
                  <a:gd name="T18" fmla="*/ 39 w 65"/>
                  <a:gd name="T19" fmla="*/ 0 h 172"/>
                  <a:gd name="T20" fmla="*/ 33 w 65"/>
                  <a:gd name="T21" fmla="*/ 0 h 172"/>
                  <a:gd name="T22" fmla="*/ 33 w 65"/>
                  <a:gd name="T23" fmla="*/ 0 h 172"/>
                  <a:gd name="T24" fmla="*/ 26 w 65"/>
                  <a:gd name="T25" fmla="*/ 0 h 172"/>
                  <a:gd name="T26" fmla="*/ 20 w 65"/>
                  <a:gd name="T27" fmla="*/ 2 h 172"/>
                  <a:gd name="T28" fmla="*/ 15 w 65"/>
                  <a:gd name="T29" fmla="*/ 5 h 172"/>
                  <a:gd name="T30" fmla="*/ 9 w 65"/>
                  <a:gd name="T31" fmla="*/ 8 h 172"/>
                  <a:gd name="T32" fmla="*/ 9 w 65"/>
                  <a:gd name="T33" fmla="*/ 8 h 172"/>
                  <a:gd name="T34" fmla="*/ 5 w 65"/>
                  <a:gd name="T35" fmla="*/ 13 h 172"/>
                  <a:gd name="T36" fmla="*/ 2 w 65"/>
                  <a:gd name="T37" fmla="*/ 18 h 172"/>
                  <a:gd name="T38" fmla="*/ 0 w 65"/>
                  <a:gd name="T39" fmla="*/ 24 h 172"/>
                  <a:gd name="T40" fmla="*/ 0 w 65"/>
                  <a:gd name="T41" fmla="*/ 31 h 172"/>
                  <a:gd name="T42" fmla="*/ 0 w 65"/>
                  <a:gd name="T43" fmla="*/ 142 h 172"/>
                  <a:gd name="T44" fmla="*/ 0 w 65"/>
                  <a:gd name="T45" fmla="*/ 142 h 172"/>
                  <a:gd name="T46" fmla="*/ 0 w 65"/>
                  <a:gd name="T47" fmla="*/ 148 h 172"/>
                  <a:gd name="T48" fmla="*/ 2 w 65"/>
                  <a:gd name="T49" fmla="*/ 154 h 172"/>
                  <a:gd name="T50" fmla="*/ 5 w 65"/>
                  <a:gd name="T51" fmla="*/ 159 h 172"/>
                  <a:gd name="T52" fmla="*/ 9 w 65"/>
                  <a:gd name="T53" fmla="*/ 164 h 172"/>
                  <a:gd name="T54" fmla="*/ 9 w 65"/>
                  <a:gd name="T55" fmla="*/ 164 h 172"/>
                  <a:gd name="T56" fmla="*/ 15 w 65"/>
                  <a:gd name="T57" fmla="*/ 167 h 172"/>
                  <a:gd name="T58" fmla="*/ 20 w 65"/>
                  <a:gd name="T59" fmla="*/ 170 h 172"/>
                  <a:gd name="T60" fmla="*/ 26 w 65"/>
                  <a:gd name="T61" fmla="*/ 171 h 172"/>
                  <a:gd name="T62" fmla="*/ 33 w 65"/>
                  <a:gd name="T63" fmla="*/ 172 h 172"/>
                  <a:gd name="T64" fmla="*/ 33 w 65"/>
                  <a:gd name="T65" fmla="*/ 172 h 172"/>
                  <a:gd name="T66" fmla="*/ 39 w 65"/>
                  <a:gd name="T67" fmla="*/ 171 h 172"/>
                  <a:gd name="T68" fmla="*/ 46 w 65"/>
                  <a:gd name="T69" fmla="*/ 170 h 172"/>
                  <a:gd name="T70" fmla="*/ 51 w 65"/>
                  <a:gd name="T71" fmla="*/ 167 h 172"/>
                  <a:gd name="T72" fmla="*/ 56 w 65"/>
                  <a:gd name="T73" fmla="*/ 164 h 172"/>
                  <a:gd name="T74" fmla="*/ 56 w 65"/>
                  <a:gd name="T75" fmla="*/ 164 h 172"/>
                  <a:gd name="T76" fmla="*/ 60 w 65"/>
                  <a:gd name="T77" fmla="*/ 159 h 172"/>
                  <a:gd name="T78" fmla="*/ 62 w 65"/>
                  <a:gd name="T79" fmla="*/ 154 h 172"/>
                  <a:gd name="T80" fmla="*/ 64 w 65"/>
                  <a:gd name="T81" fmla="*/ 148 h 172"/>
                  <a:gd name="T82" fmla="*/ 65 w 65"/>
                  <a:gd name="T83" fmla="*/ 142 h 172"/>
                  <a:gd name="T84" fmla="*/ 65 w 65"/>
                  <a:gd name="T85" fmla="*/ 31 h 172"/>
                  <a:gd name="T86" fmla="*/ 65 w 65"/>
                  <a:gd name="T87" fmla="*/ 3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" h="172">
                    <a:moveTo>
                      <a:pt x="65" y="31"/>
                    </a:moveTo>
                    <a:lnTo>
                      <a:pt x="65" y="31"/>
                    </a:lnTo>
                    <a:lnTo>
                      <a:pt x="64" y="24"/>
                    </a:lnTo>
                    <a:lnTo>
                      <a:pt x="62" y="18"/>
                    </a:lnTo>
                    <a:lnTo>
                      <a:pt x="60" y="13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1" y="5"/>
                    </a:lnTo>
                    <a:lnTo>
                      <a:pt x="46" y="2"/>
                    </a:lnTo>
                    <a:lnTo>
                      <a:pt x="39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5" y="13"/>
                    </a:lnTo>
                    <a:lnTo>
                      <a:pt x="2" y="18"/>
                    </a:lnTo>
                    <a:lnTo>
                      <a:pt x="0" y="24"/>
                    </a:lnTo>
                    <a:lnTo>
                      <a:pt x="0" y="31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48"/>
                    </a:lnTo>
                    <a:lnTo>
                      <a:pt x="2" y="154"/>
                    </a:lnTo>
                    <a:lnTo>
                      <a:pt x="5" y="159"/>
                    </a:lnTo>
                    <a:lnTo>
                      <a:pt x="9" y="164"/>
                    </a:lnTo>
                    <a:lnTo>
                      <a:pt x="9" y="164"/>
                    </a:lnTo>
                    <a:lnTo>
                      <a:pt x="15" y="167"/>
                    </a:lnTo>
                    <a:lnTo>
                      <a:pt x="20" y="170"/>
                    </a:lnTo>
                    <a:lnTo>
                      <a:pt x="26" y="171"/>
                    </a:lnTo>
                    <a:lnTo>
                      <a:pt x="33" y="172"/>
                    </a:lnTo>
                    <a:lnTo>
                      <a:pt x="33" y="172"/>
                    </a:lnTo>
                    <a:lnTo>
                      <a:pt x="39" y="171"/>
                    </a:lnTo>
                    <a:lnTo>
                      <a:pt x="46" y="170"/>
                    </a:lnTo>
                    <a:lnTo>
                      <a:pt x="51" y="167"/>
                    </a:lnTo>
                    <a:lnTo>
                      <a:pt x="56" y="164"/>
                    </a:lnTo>
                    <a:lnTo>
                      <a:pt x="56" y="164"/>
                    </a:lnTo>
                    <a:lnTo>
                      <a:pt x="60" y="159"/>
                    </a:lnTo>
                    <a:lnTo>
                      <a:pt x="62" y="154"/>
                    </a:lnTo>
                    <a:lnTo>
                      <a:pt x="64" y="148"/>
                    </a:lnTo>
                    <a:lnTo>
                      <a:pt x="65" y="142"/>
                    </a:lnTo>
                    <a:lnTo>
                      <a:pt x="65" y="31"/>
                    </a:lnTo>
                    <a:lnTo>
                      <a:pt x="65" y="31"/>
                    </a:lnTo>
                    <a:close/>
                  </a:path>
                </a:pathLst>
              </a:custGeom>
              <a:solidFill>
                <a:srgbClr val="009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Freeform 41"/>
              <p:cNvSpPr>
                <a:spLocks/>
              </p:cNvSpPr>
              <p:nvPr/>
            </p:nvSpPr>
            <p:spPr bwMode="auto">
              <a:xfrm>
                <a:off x="-1439863" y="4433888"/>
                <a:ext cx="47625" cy="47625"/>
              </a:xfrm>
              <a:custGeom>
                <a:avLst/>
                <a:gdLst>
                  <a:gd name="T0" fmla="*/ 103 w 121"/>
                  <a:gd name="T1" fmla="*/ 16 h 119"/>
                  <a:gd name="T2" fmla="*/ 103 w 121"/>
                  <a:gd name="T3" fmla="*/ 16 h 119"/>
                  <a:gd name="T4" fmla="*/ 94 w 121"/>
                  <a:gd name="T5" fmla="*/ 9 h 119"/>
                  <a:gd name="T6" fmla="*/ 84 w 121"/>
                  <a:gd name="T7" fmla="*/ 4 h 119"/>
                  <a:gd name="T8" fmla="*/ 73 w 121"/>
                  <a:gd name="T9" fmla="*/ 1 h 119"/>
                  <a:gd name="T10" fmla="*/ 61 w 121"/>
                  <a:gd name="T11" fmla="*/ 0 h 119"/>
                  <a:gd name="T12" fmla="*/ 61 w 121"/>
                  <a:gd name="T13" fmla="*/ 0 h 119"/>
                  <a:gd name="T14" fmla="*/ 49 w 121"/>
                  <a:gd name="T15" fmla="*/ 1 h 119"/>
                  <a:gd name="T16" fmla="*/ 37 w 121"/>
                  <a:gd name="T17" fmla="*/ 4 h 119"/>
                  <a:gd name="T18" fmla="*/ 27 w 121"/>
                  <a:gd name="T19" fmla="*/ 9 h 119"/>
                  <a:gd name="T20" fmla="*/ 17 w 121"/>
                  <a:gd name="T21" fmla="*/ 16 h 119"/>
                  <a:gd name="T22" fmla="*/ 17 w 121"/>
                  <a:gd name="T23" fmla="*/ 16 h 119"/>
                  <a:gd name="T24" fmla="*/ 10 w 121"/>
                  <a:gd name="T25" fmla="*/ 25 h 119"/>
                  <a:gd name="T26" fmla="*/ 5 w 121"/>
                  <a:gd name="T27" fmla="*/ 36 h 119"/>
                  <a:gd name="T28" fmla="*/ 1 w 121"/>
                  <a:gd name="T29" fmla="*/ 47 h 119"/>
                  <a:gd name="T30" fmla="*/ 0 w 121"/>
                  <a:gd name="T31" fmla="*/ 60 h 119"/>
                  <a:gd name="T32" fmla="*/ 0 w 121"/>
                  <a:gd name="T33" fmla="*/ 60 h 119"/>
                  <a:gd name="T34" fmla="*/ 1 w 121"/>
                  <a:gd name="T35" fmla="*/ 71 h 119"/>
                  <a:gd name="T36" fmla="*/ 5 w 121"/>
                  <a:gd name="T37" fmla="*/ 82 h 119"/>
                  <a:gd name="T38" fmla="*/ 10 w 121"/>
                  <a:gd name="T39" fmla="*/ 93 h 119"/>
                  <a:gd name="T40" fmla="*/ 17 w 121"/>
                  <a:gd name="T41" fmla="*/ 102 h 119"/>
                  <a:gd name="T42" fmla="*/ 17 w 121"/>
                  <a:gd name="T43" fmla="*/ 102 h 119"/>
                  <a:gd name="T44" fmla="*/ 27 w 121"/>
                  <a:gd name="T45" fmla="*/ 109 h 119"/>
                  <a:gd name="T46" fmla="*/ 37 w 121"/>
                  <a:gd name="T47" fmla="*/ 114 h 119"/>
                  <a:gd name="T48" fmla="*/ 49 w 121"/>
                  <a:gd name="T49" fmla="*/ 118 h 119"/>
                  <a:gd name="T50" fmla="*/ 61 w 121"/>
                  <a:gd name="T51" fmla="*/ 119 h 119"/>
                  <a:gd name="T52" fmla="*/ 61 w 121"/>
                  <a:gd name="T53" fmla="*/ 119 h 119"/>
                  <a:gd name="T54" fmla="*/ 73 w 121"/>
                  <a:gd name="T55" fmla="*/ 118 h 119"/>
                  <a:gd name="T56" fmla="*/ 84 w 121"/>
                  <a:gd name="T57" fmla="*/ 114 h 119"/>
                  <a:gd name="T58" fmla="*/ 94 w 121"/>
                  <a:gd name="T59" fmla="*/ 109 h 119"/>
                  <a:gd name="T60" fmla="*/ 103 w 121"/>
                  <a:gd name="T61" fmla="*/ 102 h 119"/>
                  <a:gd name="T62" fmla="*/ 103 w 121"/>
                  <a:gd name="T63" fmla="*/ 102 h 119"/>
                  <a:gd name="T64" fmla="*/ 111 w 121"/>
                  <a:gd name="T65" fmla="*/ 93 h 119"/>
                  <a:gd name="T66" fmla="*/ 117 w 121"/>
                  <a:gd name="T67" fmla="*/ 82 h 119"/>
                  <a:gd name="T68" fmla="*/ 120 w 121"/>
                  <a:gd name="T69" fmla="*/ 71 h 119"/>
                  <a:gd name="T70" fmla="*/ 121 w 121"/>
                  <a:gd name="T71" fmla="*/ 60 h 119"/>
                  <a:gd name="T72" fmla="*/ 121 w 121"/>
                  <a:gd name="T73" fmla="*/ 60 h 119"/>
                  <a:gd name="T74" fmla="*/ 120 w 121"/>
                  <a:gd name="T75" fmla="*/ 47 h 119"/>
                  <a:gd name="T76" fmla="*/ 117 w 121"/>
                  <a:gd name="T77" fmla="*/ 36 h 119"/>
                  <a:gd name="T78" fmla="*/ 111 w 121"/>
                  <a:gd name="T79" fmla="*/ 25 h 119"/>
                  <a:gd name="T80" fmla="*/ 103 w 121"/>
                  <a:gd name="T81" fmla="*/ 16 h 119"/>
                  <a:gd name="T82" fmla="*/ 103 w 121"/>
                  <a:gd name="T83" fmla="*/ 1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1" h="119">
                    <a:moveTo>
                      <a:pt x="103" y="16"/>
                    </a:moveTo>
                    <a:lnTo>
                      <a:pt x="103" y="16"/>
                    </a:lnTo>
                    <a:lnTo>
                      <a:pt x="94" y="9"/>
                    </a:lnTo>
                    <a:lnTo>
                      <a:pt x="84" y="4"/>
                    </a:lnTo>
                    <a:lnTo>
                      <a:pt x="73" y="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49" y="1"/>
                    </a:lnTo>
                    <a:lnTo>
                      <a:pt x="37" y="4"/>
                    </a:lnTo>
                    <a:lnTo>
                      <a:pt x="27" y="9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0" y="25"/>
                    </a:lnTo>
                    <a:lnTo>
                      <a:pt x="5" y="36"/>
                    </a:lnTo>
                    <a:lnTo>
                      <a:pt x="1" y="47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71"/>
                    </a:lnTo>
                    <a:lnTo>
                      <a:pt x="5" y="82"/>
                    </a:lnTo>
                    <a:lnTo>
                      <a:pt x="10" y="93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27" y="109"/>
                    </a:lnTo>
                    <a:lnTo>
                      <a:pt x="37" y="114"/>
                    </a:lnTo>
                    <a:lnTo>
                      <a:pt x="49" y="118"/>
                    </a:lnTo>
                    <a:lnTo>
                      <a:pt x="61" y="119"/>
                    </a:lnTo>
                    <a:lnTo>
                      <a:pt x="61" y="119"/>
                    </a:lnTo>
                    <a:lnTo>
                      <a:pt x="73" y="118"/>
                    </a:lnTo>
                    <a:lnTo>
                      <a:pt x="84" y="114"/>
                    </a:lnTo>
                    <a:lnTo>
                      <a:pt x="94" y="109"/>
                    </a:lnTo>
                    <a:lnTo>
                      <a:pt x="103" y="102"/>
                    </a:lnTo>
                    <a:lnTo>
                      <a:pt x="103" y="102"/>
                    </a:lnTo>
                    <a:lnTo>
                      <a:pt x="111" y="93"/>
                    </a:lnTo>
                    <a:lnTo>
                      <a:pt x="117" y="82"/>
                    </a:lnTo>
                    <a:lnTo>
                      <a:pt x="120" y="71"/>
                    </a:lnTo>
                    <a:lnTo>
                      <a:pt x="121" y="60"/>
                    </a:lnTo>
                    <a:lnTo>
                      <a:pt x="121" y="60"/>
                    </a:lnTo>
                    <a:lnTo>
                      <a:pt x="120" y="47"/>
                    </a:lnTo>
                    <a:lnTo>
                      <a:pt x="117" y="36"/>
                    </a:lnTo>
                    <a:lnTo>
                      <a:pt x="111" y="25"/>
                    </a:lnTo>
                    <a:lnTo>
                      <a:pt x="103" y="16"/>
                    </a:lnTo>
                    <a:lnTo>
                      <a:pt x="103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Freeform 42"/>
              <p:cNvSpPr>
                <a:spLocks/>
              </p:cNvSpPr>
              <p:nvPr/>
            </p:nvSpPr>
            <p:spPr bwMode="auto">
              <a:xfrm>
                <a:off x="-1428750" y="4395788"/>
                <a:ext cx="25400" cy="68263"/>
              </a:xfrm>
              <a:custGeom>
                <a:avLst/>
                <a:gdLst>
                  <a:gd name="T0" fmla="*/ 64 w 64"/>
                  <a:gd name="T1" fmla="*/ 31 h 172"/>
                  <a:gd name="T2" fmla="*/ 64 w 64"/>
                  <a:gd name="T3" fmla="*/ 31 h 172"/>
                  <a:gd name="T4" fmla="*/ 64 w 64"/>
                  <a:gd name="T5" fmla="*/ 24 h 172"/>
                  <a:gd name="T6" fmla="*/ 62 w 64"/>
                  <a:gd name="T7" fmla="*/ 18 h 172"/>
                  <a:gd name="T8" fmla="*/ 59 w 64"/>
                  <a:gd name="T9" fmla="*/ 13 h 172"/>
                  <a:gd name="T10" fmla="*/ 56 w 64"/>
                  <a:gd name="T11" fmla="*/ 8 h 172"/>
                  <a:gd name="T12" fmla="*/ 56 w 64"/>
                  <a:gd name="T13" fmla="*/ 8 h 172"/>
                  <a:gd name="T14" fmla="*/ 51 w 64"/>
                  <a:gd name="T15" fmla="*/ 5 h 172"/>
                  <a:gd name="T16" fmla="*/ 45 w 64"/>
                  <a:gd name="T17" fmla="*/ 2 h 172"/>
                  <a:gd name="T18" fmla="*/ 39 w 64"/>
                  <a:gd name="T19" fmla="*/ 0 h 172"/>
                  <a:gd name="T20" fmla="*/ 33 w 64"/>
                  <a:gd name="T21" fmla="*/ 0 h 172"/>
                  <a:gd name="T22" fmla="*/ 33 w 64"/>
                  <a:gd name="T23" fmla="*/ 0 h 172"/>
                  <a:gd name="T24" fmla="*/ 26 w 64"/>
                  <a:gd name="T25" fmla="*/ 0 h 172"/>
                  <a:gd name="T26" fmla="*/ 20 w 64"/>
                  <a:gd name="T27" fmla="*/ 2 h 172"/>
                  <a:gd name="T28" fmla="*/ 14 w 64"/>
                  <a:gd name="T29" fmla="*/ 5 h 172"/>
                  <a:gd name="T30" fmla="*/ 8 w 64"/>
                  <a:gd name="T31" fmla="*/ 8 h 172"/>
                  <a:gd name="T32" fmla="*/ 8 w 64"/>
                  <a:gd name="T33" fmla="*/ 8 h 172"/>
                  <a:gd name="T34" fmla="*/ 5 w 64"/>
                  <a:gd name="T35" fmla="*/ 13 h 172"/>
                  <a:gd name="T36" fmla="*/ 2 w 64"/>
                  <a:gd name="T37" fmla="*/ 18 h 172"/>
                  <a:gd name="T38" fmla="*/ 0 w 64"/>
                  <a:gd name="T39" fmla="*/ 24 h 172"/>
                  <a:gd name="T40" fmla="*/ 0 w 64"/>
                  <a:gd name="T41" fmla="*/ 31 h 172"/>
                  <a:gd name="T42" fmla="*/ 0 w 64"/>
                  <a:gd name="T43" fmla="*/ 142 h 172"/>
                  <a:gd name="T44" fmla="*/ 0 w 64"/>
                  <a:gd name="T45" fmla="*/ 142 h 172"/>
                  <a:gd name="T46" fmla="*/ 0 w 64"/>
                  <a:gd name="T47" fmla="*/ 148 h 172"/>
                  <a:gd name="T48" fmla="*/ 2 w 64"/>
                  <a:gd name="T49" fmla="*/ 154 h 172"/>
                  <a:gd name="T50" fmla="*/ 5 w 64"/>
                  <a:gd name="T51" fmla="*/ 159 h 172"/>
                  <a:gd name="T52" fmla="*/ 8 w 64"/>
                  <a:gd name="T53" fmla="*/ 164 h 172"/>
                  <a:gd name="T54" fmla="*/ 8 w 64"/>
                  <a:gd name="T55" fmla="*/ 164 h 172"/>
                  <a:gd name="T56" fmla="*/ 14 w 64"/>
                  <a:gd name="T57" fmla="*/ 167 h 172"/>
                  <a:gd name="T58" fmla="*/ 20 w 64"/>
                  <a:gd name="T59" fmla="*/ 170 h 172"/>
                  <a:gd name="T60" fmla="*/ 26 w 64"/>
                  <a:gd name="T61" fmla="*/ 171 h 172"/>
                  <a:gd name="T62" fmla="*/ 33 w 64"/>
                  <a:gd name="T63" fmla="*/ 172 h 172"/>
                  <a:gd name="T64" fmla="*/ 33 w 64"/>
                  <a:gd name="T65" fmla="*/ 172 h 172"/>
                  <a:gd name="T66" fmla="*/ 39 w 64"/>
                  <a:gd name="T67" fmla="*/ 171 h 172"/>
                  <a:gd name="T68" fmla="*/ 45 w 64"/>
                  <a:gd name="T69" fmla="*/ 170 h 172"/>
                  <a:gd name="T70" fmla="*/ 51 w 64"/>
                  <a:gd name="T71" fmla="*/ 167 h 172"/>
                  <a:gd name="T72" fmla="*/ 56 w 64"/>
                  <a:gd name="T73" fmla="*/ 164 h 172"/>
                  <a:gd name="T74" fmla="*/ 56 w 64"/>
                  <a:gd name="T75" fmla="*/ 164 h 172"/>
                  <a:gd name="T76" fmla="*/ 59 w 64"/>
                  <a:gd name="T77" fmla="*/ 159 h 172"/>
                  <a:gd name="T78" fmla="*/ 62 w 64"/>
                  <a:gd name="T79" fmla="*/ 154 h 172"/>
                  <a:gd name="T80" fmla="*/ 64 w 64"/>
                  <a:gd name="T81" fmla="*/ 148 h 172"/>
                  <a:gd name="T82" fmla="*/ 64 w 64"/>
                  <a:gd name="T83" fmla="*/ 142 h 172"/>
                  <a:gd name="T84" fmla="*/ 64 w 64"/>
                  <a:gd name="T85" fmla="*/ 31 h 172"/>
                  <a:gd name="T86" fmla="*/ 64 w 64"/>
                  <a:gd name="T87" fmla="*/ 3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" h="172">
                    <a:moveTo>
                      <a:pt x="64" y="31"/>
                    </a:moveTo>
                    <a:lnTo>
                      <a:pt x="64" y="31"/>
                    </a:lnTo>
                    <a:lnTo>
                      <a:pt x="64" y="24"/>
                    </a:lnTo>
                    <a:lnTo>
                      <a:pt x="62" y="18"/>
                    </a:lnTo>
                    <a:lnTo>
                      <a:pt x="59" y="13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1" y="5"/>
                    </a:lnTo>
                    <a:lnTo>
                      <a:pt x="45" y="2"/>
                    </a:lnTo>
                    <a:lnTo>
                      <a:pt x="39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4" y="5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5" y="13"/>
                    </a:lnTo>
                    <a:lnTo>
                      <a:pt x="2" y="18"/>
                    </a:lnTo>
                    <a:lnTo>
                      <a:pt x="0" y="24"/>
                    </a:lnTo>
                    <a:lnTo>
                      <a:pt x="0" y="31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48"/>
                    </a:lnTo>
                    <a:lnTo>
                      <a:pt x="2" y="154"/>
                    </a:lnTo>
                    <a:lnTo>
                      <a:pt x="5" y="159"/>
                    </a:lnTo>
                    <a:lnTo>
                      <a:pt x="8" y="164"/>
                    </a:lnTo>
                    <a:lnTo>
                      <a:pt x="8" y="164"/>
                    </a:lnTo>
                    <a:lnTo>
                      <a:pt x="14" y="167"/>
                    </a:lnTo>
                    <a:lnTo>
                      <a:pt x="20" y="170"/>
                    </a:lnTo>
                    <a:lnTo>
                      <a:pt x="26" y="171"/>
                    </a:lnTo>
                    <a:lnTo>
                      <a:pt x="33" y="172"/>
                    </a:lnTo>
                    <a:lnTo>
                      <a:pt x="33" y="172"/>
                    </a:lnTo>
                    <a:lnTo>
                      <a:pt x="39" y="171"/>
                    </a:lnTo>
                    <a:lnTo>
                      <a:pt x="45" y="170"/>
                    </a:lnTo>
                    <a:lnTo>
                      <a:pt x="51" y="167"/>
                    </a:lnTo>
                    <a:lnTo>
                      <a:pt x="56" y="164"/>
                    </a:lnTo>
                    <a:lnTo>
                      <a:pt x="56" y="164"/>
                    </a:lnTo>
                    <a:lnTo>
                      <a:pt x="59" y="159"/>
                    </a:lnTo>
                    <a:lnTo>
                      <a:pt x="62" y="154"/>
                    </a:lnTo>
                    <a:lnTo>
                      <a:pt x="64" y="148"/>
                    </a:lnTo>
                    <a:lnTo>
                      <a:pt x="64" y="142"/>
                    </a:lnTo>
                    <a:lnTo>
                      <a:pt x="64" y="31"/>
                    </a:lnTo>
                    <a:lnTo>
                      <a:pt x="64" y="31"/>
                    </a:lnTo>
                    <a:close/>
                  </a:path>
                </a:pathLst>
              </a:custGeom>
              <a:solidFill>
                <a:srgbClr val="009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Freeform 43"/>
              <p:cNvSpPr>
                <a:spLocks noEditPoints="1"/>
              </p:cNvSpPr>
              <p:nvPr/>
            </p:nvSpPr>
            <p:spPr bwMode="auto">
              <a:xfrm>
                <a:off x="-1701800" y="4389438"/>
                <a:ext cx="384175" cy="390525"/>
              </a:xfrm>
              <a:custGeom>
                <a:avLst/>
                <a:gdLst>
                  <a:gd name="T0" fmla="*/ 86 w 968"/>
                  <a:gd name="T1" fmla="*/ 984 h 984"/>
                  <a:gd name="T2" fmla="*/ 48 w 968"/>
                  <a:gd name="T3" fmla="*/ 975 h 984"/>
                  <a:gd name="T4" fmla="*/ 20 w 968"/>
                  <a:gd name="T5" fmla="*/ 954 h 984"/>
                  <a:gd name="T6" fmla="*/ 4 w 968"/>
                  <a:gd name="T7" fmla="*/ 923 h 984"/>
                  <a:gd name="T8" fmla="*/ 0 w 968"/>
                  <a:gd name="T9" fmla="*/ 172 h 984"/>
                  <a:gd name="T10" fmla="*/ 4 w 968"/>
                  <a:gd name="T11" fmla="*/ 142 h 984"/>
                  <a:gd name="T12" fmla="*/ 20 w 968"/>
                  <a:gd name="T13" fmla="*/ 110 h 984"/>
                  <a:gd name="T14" fmla="*/ 48 w 968"/>
                  <a:gd name="T15" fmla="*/ 89 h 984"/>
                  <a:gd name="T16" fmla="*/ 86 w 968"/>
                  <a:gd name="T17" fmla="*/ 80 h 984"/>
                  <a:gd name="T18" fmla="*/ 200 w 968"/>
                  <a:gd name="T19" fmla="*/ 48 h 984"/>
                  <a:gd name="T20" fmla="*/ 214 w 968"/>
                  <a:gd name="T21" fmla="*/ 13 h 984"/>
                  <a:gd name="T22" fmla="*/ 232 w 968"/>
                  <a:gd name="T23" fmla="*/ 3 h 984"/>
                  <a:gd name="T24" fmla="*/ 267 w 968"/>
                  <a:gd name="T25" fmla="*/ 3 h 984"/>
                  <a:gd name="T26" fmla="*/ 290 w 968"/>
                  <a:gd name="T27" fmla="*/ 21 h 984"/>
                  <a:gd name="T28" fmla="*/ 298 w 968"/>
                  <a:gd name="T29" fmla="*/ 80 h 984"/>
                  <a:gd name="T30" fmla="*/ 672 w 968"/>
                  <a:gd name="T31" fmla="*/ 37 h 984"/>
                  <a:gd name="T32" fmla="*/ 686 w 968"/>
                  <a:gd name="T33" fmla="*/ 12 h 984"/>
                  <a:gd name="T34" fmla="*/ 712 w 968"/>
                  <a:gd name="T35" fmla="*/ 1 h 984"/>
                  <a:gd name="T36" fmla="*/ 739 w 968"/>
                  <a:gd name="T37" fmla="*/ 3 h 984"/>
                  <a:gd name="T38" fmla="*/ 760 w 968"/>
                  <a:gd name="T39" fmla="*/ 21 h 984"/>
                  <a:gd name="T40" fmla="*/ 769 w 968"/>
                  <a:gd name="T41" fmla="*/ 80 h 984"/>
                  <a:gd name="T42" fmla="*/ 895 w 968"/>
                  <a:gd name="T43" fmla="*/ 82 h 984"/>
                  <a:gd name="T44" fmla="*/ 930 w 968"/>
                  <a:gd name="T45" fmla="*/ 93 h 984"/>
                  <a:gd name="T46" fmla="*/ 955 w 968"/>
                  <a:gd name="T47" fmla="*/ 117 h 984"/>
                  <a:gd name="T48" fmla="*/ 967 w 968"/>
                  <a:gd name="T49" fmla="*/ 151 h 984"/>
                  <a:gd name="T50" fmla="*/ 968 w 968"/>
                  <a:gd name="T51" fmla="*/ 893 h 984"/>
                  <a:gd name="T52" fmla="*/ 962 w 968"/>
                  <a:gd name="T53" fmla="*/ 932 h 984"/>
                  <a:gd name="T54" fmla="*/ 943 w 968"/>
                  <a:gd name="T55" fmla="*/ 960 h 984"/>
                  <a:gd name="T56" fmla="*/ 913 w 968"/>
                  <a:gd name="T57" fmla="*/ 978 h 984"/>
                  <a:gd name="T58" fmla="*/ 873 w 968"/>
                  <a:gd name="T59" fmla="*/ 984 h 984"/>
                  <a:gd name="T60" fmla="*/ 82 w 968"/>
                  <a:gd name="T61" fmla="*/ 114 h 984"/>
                  <a:gd name="T62" fmla="*/ 53 w 968"/>
                  <a:gd name="T63" fmla="*/ 123 h 984"/>
                  <a:gd name="T64" fmla="*/ 39 w 968"/>
                  <a:gd name="T65" fmla="*/ 140 h 984"/>
                  <a:gd name="T66" fmla="*/ 33 w 968"/>
                  <a:gd name="T67" fmla="*/ 893 h 984"/>
                  <a:gd name="T68" fmla="*/ 39 w 968"/>
                  <a:gd name="T69" fmla="*/ 925 h 984"/>
                  <a:gd name="T70" fmla="*/ 53 w 968"/>
                  <a:gd name="T71" fmla="*/ 941 h 984"/>
                  <a:gd name="T72" fmla="*/ 98 w 968"/>
                  <a:gd name="T73" fmla="*/ 951 h 984"/>
                  <a:gd name="T74" fmla="*/ 901 w 968"/>
                  <a:gd name="T75" fmla="*/ 948 h 984"/>
                  <a:gd name="T76" fmla="*/ 925 w 968"/>
                  <a:gd name="T77" fmla="*/ 933 h 984"/>
                  <a:gd name="T78" fmla="*/ 935 w 968"/>
                  <a:gd name="T79" fmla="*/ 908 h 984"/>
                  <a:gd name="T80" fmla="*/ 935 w 968"/>
                  <a:gd name="T81" fmla="*/ 157 h 984"/>
                  <a:gd name="T82" fmla="*/ 925 w 968"/>
                  <a:gd name="T83" fmla="*/ 130 h 984"/>
                  <a:gd name="T84" fmla="*/ 907 w 968"/>
                  <a:gd name="T85" fmla="*/ 118 h 984"/>
                  <a:gd name="T86" fmla="*/ 736 w 968"/>
                  <a:gd name="T87" fmla="*/ 113 h 984"/>
                  <a:gd name="T88" fmla="*/ 731 w 968"/>
                  <a:gd name="T89" fmla="*/ 36 h 984"/>
                  <a:gd name="T90" fmla="*/ 714 w 968"/>
                  <a:gd name="T91" fmla="*/ 34 h 984"/>
                  <a:gd name="T92" fmla="*/ 703 w 968"/>
                  <a:gd name="T93" fmla="*/ 48 h 984"/>
                  <a:gd name="T94" fmla="*/ 265 w 968"/>
                  <a:gd name="T95" fmla="*/ 48 h 984"/>
                  <a:gd name="T96" fmla="*/ 255 w 968"/>
                  <a:gd name="T97" fmla="*/ 34 h 984"/>
                  <a:gd name="T98" fmla="*/ 236 w 968"/>
                  <a:gd name="T99" fmla="*/ 37 h 984"/>
                  <a:gd name="T100" fmla="*/ 98 w 968"/>
                  <a:gd name="T101" fmla="*/ 113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8" h="984">
                    <a:moveTo>
                      <a:pt x="873" y="984"/>
                    </a:moveTo>
                    <a:lnTo>
                      <a:pt x="98" y="984"/>
                    </a:lnTo>
                    <a:lnTo>
                      <a:pt x="98" y="984"/>
                    </a:lnTo>
                    <a:lnTo>
                      <a:pt x="86" y="984"/>
                    </a:lnTo>
                    <a:lnTo>
                      <a:pt x="76" y="982"/>
                    </a:lnTo>
                    <a:lnTo>
                      <a:pt x="65" y="981"/>
                    </a:lnTo>
                    <a:lnTo>
                      <a:pt x="56" y="978"/>
                    </a:lnTo>
                    <a:lnTo>
                      <a:pt x="48" y="975"/>
                    </a:lnTo>
                    <a:lnTo>
                      <a:pt x="39" y="971"/>
                    </a:lnTo>
                    <a:lnTo>
                      <a:pt x="32" y="965"/>
                    </a:lnTo>
                    <a:lnTo>
                      <a:pt x="26" y="960"/>
                    </a:lnTo>
                    <a:lnTo>
                      <a:pt x="20" y="954"/>
                    </a:lnTo>
                    <a:lnTo>
                      <a:pt x="14" y="948"/>
                    </a:lnTo>
                    <a:lnTo>
                      <a:pt x="10" y="941"/>
                    </a:lnTo>
                    <a:lnTo>
                      <a:pt x="7" y="932"/>
                    </a:lnTo>
                    <a:lnTo>
                      <a:pt x="4" y="923"/>
                    </a:lnTo>
                    <a:lnTo>
                      <a:pt x="2" y="914"/>
                    </a:lnTo>
                    <a:lnTo>
                      <a:pt x="1" y="904"/>
                    </a:lnTo>
                    <a:lnTo>
                      <a:pt x="0" y="893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1" y="161"/>
                    </a:lnTo>
                    <a:lnTo>
                      <a:pt x="2" y="151"/>
                    </a:lnTo>
                    <a:lnTo>
                      <a:pt x="4" y="142"/>
                    </a:lnTo>
                    <a:lnTo>
                      <a:pt x="7" y="132"/>
                    </a:lnTo>
                    <a:lnTo>
                      <a:pt x="10" y="124"/>
                    </a:lnTo>
                    <a:lnTo>
                      <a:pt x="14" y="117"/>
                    </a:lnTo>
                    <a:lnTo>
                      <a:pt x="20" y="110"/>
                    </a:lnTo>
                    <a:lnTo>
                      <a:pt x="26" y="103"/>
                    </a:lnTo>
                    <a:lnTo>
                      <a:pt x="32" y="98"/>
                    </a:lnTo>
                    <a:lnTo>
                      <a:pt x="39" y="93"/>
                    </a:lnTo>
                    <a:lnTo>
                      <a:pt x="48" y="89"/>
                    </a:lnTo>
                    <a:lnTo>
                      <a:pt x="56" y="86"/>
                    </a:lnTo>
                    <a:lnTo>
                      <a:pt x="65" y="83"/>
                    </a:lnTo>
                    <a:lnTo>
                      <a:pt x="76" y="82"/>
                    </a:lnTo>
                    <a:lnTo>
                      <a:pt x="86" y="80"/>
                    </a:lnTo>
                    <a:lnTo>
                      <a:pt x="98" y="80"/>
                    </a:lnTo>
                    <a:lnTo>
                      <a:pt x="200" y="80"/>
                    </a:lnTo>
                    <a:lnTo>
                      <a:pt x="200" y="48"/>
                    </a:lnTo>
                    <a:lnTo>
                      <a:pt x="200" y="48"/>
                    </a:lnTo>
                    <a:lnTo>
                      <a:pt x="201" y="37"/>
                    </a:lnTo>
                    <a:lnTo>
                      <a:pt x="203" y="29"/>
                    </a:lnTo>
                    <a:lnTo>
                      <a:pt x="208" y="21"/>
                    </a:lnTo>
                    <a:lnTo>
                      <a:pt x="214" y="13"/>
                    </a:lnTo>
                    <a:lnTo>
                      <a:pt x="215" y="12"/>
                    </a:lnTo>
                    <a:lnTo>
                      <a:pt x="215" y="12"/>
                    </a:lnTo>
                    <a:lnTo>
                      <a:pt x="222" y="7"/>
                    </a:lnTo>
                    <a:lnTo>
                      <a:pt x="232" y="3"/>
                    </a:lnTo>
                    <a:lnTo>
                      <a:pt x="240" y="1"/>
                    </a:lnTo>
                    <a:lnTo>
                      <a:pt x="249" y="0"/>
                    </a:lnTo>
                    <a:lnTo>
                      <a:pt x="259" y="1"/>
                    </a:lnTo>
                    <a:lnTo>
                      <a:pt x="267" y="3"/>
                    </a:lnTo>
                    <a:lnTo>
                      <a:pt x="275" y="7"/>
                    </a:lnTo>
                    <a:lnTo>
                      <a:pt x="282" y="12"/>
                    </a:lnTo>
                    <a:lnTo>
                      <a:pt x="282" y="12"/>
                    </a:lnTo>
                    <a:lnTo>
                      <a:pt x="290" y="21"/>
                    </a:lnTo>
                    <a:lnTo>
                      <a:pt x="294" y="29"/>
                    </a:lnTo>
                    <a:lnTo>
                      <a:pt x="297" y="37"/>
                    </a:lnTo>
                    <a:lnTo>
                      <a:pt x="298" y="48"/>
                    </a:lnTo>
                    <a:lnTo>
                      <a:pt x="298" y="80"/>
                    </a:lnTo>
                    <a:lnTo>
                      <a:pt x="671" y="80"/>
                    </a:lnTo>
                    <a:lnTo>
                      <a:pt x="671" y="48"/>
                    </a:lnTo>
                    <a:lnTo>
                      <a:pt x="671" y="48"/>
                    </a:lnTo>
                    <a:lnTo>
                      <a:pt x="672" y="37"/>
                    </a:lnTo>
                    <a:lnTo>
                      <a:pt x="674" y="29"/>
                    </a:lnTo>
                    <a:lnTo>
                      <a:pt x="679" y="21"/>
                    </a:lnTo>
                    <a:lnTo>
                      <a:pt x="685" y="13"/>
                    </a:lnTo>
                    <a:lnTo>
                      <a:pt x="686" y="12"/>
                    </a:lnTo>
                    <a:lnTo>
                      <a:pt x="686" y="12"/>
                    </a:lnTo>
                    <a:lnTo>
                      <a:pt x="694" y="7"/>
                    </a:lnTo>
                    <a:lnTo>
                      <a:pt x="702" y="3"/>
                    </a:lnTo>
                    <a:lnTo>
                      <a:pt x="712" y="1"/>
                    </a:lnTo>
                    <a:lnTo>
                      <a:pt x="721" y="0"/>
                    </a:lnTo>
                    <a:lnTo>
                      <a:pt x="721" y="0"/>
                    </a:lnTo>
                    <a:lnTo>
                      <a:pt x="730" y="1"/>
                    </a:lnTo>
                    <a:lnTo>
                      <a:pt x="739" y="3"/>
                    </a:lnTo>
                    <a:lnTo>
                      <a:pt x="747" y="7"/>
                    </a:lnTo>
                    <a:lnTo>
                      <a:pt x="754" y="12"/>
                    </a:lnTo>
                    <a:lnTo>
                      <a:pt x="754" y="12"/>
                    </a:lnTo>
                    <a:lnTo>
                      <a:pt x="760" y="21"/>
                    </a:lnTo>
                    <a:lnTo>
                      <a:pt x="765" y="29"/>
                    </a:lnTo>
                    <a:lnTo>
                      <a:pt x="768" y="37"/>
                    </a:lnTo>
                    <a:lnTo>
                      <a:pt x="769" y="48"/>
                    </a:lnTo>
                    <a:lnTo>
                      <a:pt x="769" y="80"/>
                    </a:lnTo>
                    <a:lnTo>
                      <a:pt x="873" y="80"/>
                    </a:lnTo>
                    <a:lnTo>
                      <a:pt x="873" y="80"/>
                    </a:lnTo>
                    <a:lnTo>
                      <a:pt x="883" y="80"/>
                    </a:lnTo>
                    <a:lnTo>
                      <a:pt x="895" y="82"/>
                    </a:lnTo>
                    <a:lnTo>
                      <a:pt x="904" y="83"/>
                    </a:lnTo>
                    <a:lnTo>
                      <a:pt x="913" y="86"/>
                    </a:lnTo>
                    <a:lnTo>
                      <a:pt x="923" y="89"/>
                    </a:lnTo>
                    <a:lnTo>
                      <a:pt x="930" y="93"/>
                    </a:lnTo>
                    <a:lnTo>
                      <a:pt x="937" y="98"/>
                    </a:lnTo>
                    <a:lnTo>
                      <a:pt x="943" y="103"/>
                    </a:lnTo>
                    <a:lnTo>
                      <a:pt x="950" y="110"/>
                    </a:lnTo>
                    <a:lnTo>
                      <a:pt x="955" y="117"/>
                    </a:lnTo>
                    <a:lnTo>
                      <a:pt x="959" y="124"/>
                    </a:lnTo>
                    <a:lnTo>
                      <a:pt x="962" y="132"/>
                    </a:lnTo>
                    <a:lnTo>
                      <a:pt x="965" y="142"/>
                    </a:lnTo>
                    <a:lnTo>
                      <a:pt x="967" y="151"/>
                    </a:lnTo>
                    <a:lnTo>
                      <a:pt x="968" y="161"/>
                    </a:lnTo>
                    <a:lnTo>
                      <a:pt x="968" y="172"/>
                    </a:lnTo>
                    <a:lnTo>
                      <a:pt x="968" y="893"/>
                    </a:lnTo>
                    <a:lnTo>
                      <a:pt x="968" y="893"/>
                    </a:lnTo>
                    <a:lnTo>
                      <a:pt x="968" y="904"/>
                    </a:lnTo>
                    <a:lnTo>
                      <a:pt x="967" y="914"/>
                    </a:lnTo>
                    <a:lnTo>
                      <a:pt x="965" y="923"/>
                    </a:lnTo>
                    <a:lnTo>
                      <a:pt x="962" y="932"/>
                    </a:lnTo>
                    <a:lnTo>
                      <a:pt x="959" y="941"/>
                    </a:lnTo>
                    <a:lnTo>
                      <a:pt x="955" y="948"/>
                    </a:lnTo>
                    <a:lnTo>
                      <a:pt x="950" y="954"/>
                    </a:lnTo>
                    <a:lnTo>
                      <a:pt x="943" y="960"/>
                    </a:lnTo>
                    <a:lnTo>
                      <a:pt x="937" y="965"/>
                    </a:lnTo>
                    <a:lnTo>
                      <a:pt x="930" y="971"/>
                    </a:lnTo>
                    <a:lnTo>
                      <a:pt x="923" y="975"/>
                    </a:lnTo>
                    <a:lnTo>
                      <a:pt x="913" y="978"/>
                    </a:lnTo>
                    <a:lnTo>
                      <a:pt x="904" y="981"/>
                    </a:lnTo>
                    <a:lnTo>
                      <a:pt x="895" y="982"/>
                    </a:lnTo>
                    <a:lnTo>
                      <a:pt x="883" y="984"/>
                    </a:lnTo>
                    <a:lnTo>
                      <a:pt x="873" y="984"/>
                    </a:lnTo>
                    <a:lnTo>
                      <a:pt x="873" y="984"/>
                    </a:lnTo>
                    <a:close/>
                    <a:moveTo>
                      <a:pt x="98" y="113"/>
                    </a:moveTo>
                    <a:lnTo>
                      <a:pt x="98" y="113"/>
                    </a:lnTo>
                    <a:lnTo>
                      <a:pt x="82" y="114"/>
                    </a:lnTo>
                    <a:lnTo>
                      <a:pt x="68" y="116"/>
                    </a:lnTo>
                    <a:lnTo>
                      <a:pt x="63" y="118"/>
                    </a:lnTo>
                    <a:lnTo>
                      <a:pt x="58" y="120"/>
                    </a:lnTo>
                    <a:lnTo>
                      <a:pt x="53" y="123"/>
                    </a:lnTo>
                    <a:lnTo>
                      <a:pt x="49" y="126"/>
                    </a:lnTo>
                    <a:lnTo>
                      <a:pt x="44" y="130"/>
                    </a:lnTo>
                    <a:lnTo>
                      <a:pt x="41" y="134"/>
                    </a:lnTo>
                    <a:lnTo>
                      <a:pt x="39" y="140"/>
                    </a:lnTo>
                    <a:lnTo>
                      <a:pt x="37" y="145"/>
                    </a:lnTo>
                    <a:lnTo>
                      <a:pt x="34" y="157"/>
                    </a:lnTo>
                    <a:lnTo>
                      <a:pt x="33" y="172"/>
                    </a:lnTo>
                    <a:lnTo>
                      <a:pt x="33" y="893"/>
                    </a:lnTo>
                    <a:lnTo>
                      <a:pt x="33" y="893"/>
                    </a:lnTo>
                    <a:lnTo>
                      <a:pt x="34" y="908"/>
                    </a:lnTo>
                    <a:lnTo>
                      <a:pt x="37" y="920"/>
                    </a:lnTo>
                    <a:lnTo>
                      <a:pt x="39" y="925"/>
                    </a:lnTo>
                    <a:lnTo>
                      <a:pt x="41" y="929"/>
                    </a:lnTo>
                    <a:lnTo>
                      <a:pt x="44" y="933"/>
                    </a:lnTo>
                    <a:lnTo>
                      <a:pt x="49" y="937"/>
                    </a:lnTo>
                    <a:lnTo>
                      <a:pt x="53" y="941"/>
                    </a:lnTo>
                    <a:lnTo>
                      <a:pt x="58" y="944"/>
                    </a:lnTo>
                    <a:lnTo>
                      <a:pt x="68" y="948"/>
                    </a:lnTo>
                    <a:lnTo>
                      <a:pt x="82" y="950"/>
                    </a:lnTo>
                    <a:lnTo>
                      <a:pt x="98" y="951"/>
                    </a:lnTo>
                    <a:lnTo>
                      <a:pt x="873" y="951"/>
                    </a:lnTo>
                    <a:lnTo>
                      <a:pt x="873" y="951"/>
                    </a:lnTo>
                    <a:lnTo>
                      <a:pt x="888" y="950"/>
                    </a:lnTo>
                    <a:lnTo>
                      <a:pt x="901" y="948"/>
                    </a:lnTo>
                    <a:lnTo>
                      <a:pt x="912" y="944"/>
                    </a:lnTo>
                    <a:lnTo>
                      <a:pt x="916" y="941"/>
                    </a:lnTo>
                    <a:lnTo>
                      <a:pt x="921" y="937"/>
                    </a:lnTo>
                    <a:lnTo>
                      <a:pt x="925" y="933"/>
                    </a:lnTo>
                    <a:lnTo>
                      <a:pt x="928" y="929"/>
                    </a:lnTo>
                    <a:lnTo>
                      <a:pt x="930" y="925"/>
                    </a:lnTo>
                    <a:lnTo>
                      <a:pt x="932" y="920"/>
                    </a:lnTo>
                    <a:lnTo>
                      <a:pt x="935" y="908"/>
                    </a:lnTo>
                    <a:lnTo>
                      <a:pt x="936" y="893"/>
                    </a:lnTo>
                    <a:lnTo>
                      <a:pt x="936" y="172"/>
                    </a:lnTo>
                    <a:lnTo>
                      <a:pt x="936" y="172"/>
                    </a:lnTo>
                    <a:lnTo>
                      <a:pt x="935" y="157"/>
                    </a:lnTo>
                    <a:lnTo>
                      <a:pt x="932" y="145"/>
                    </a:lnTo>
                    <a:lnTo>
                      <a:pt x="930" y="140"/>
                    </a:lnTo>
                    <a:lnTo>
                      <a:pt x="928" y="134"/>
                    </a:lnTo>
                    <a:lnTo>
                      <a:pt x="925" y="130"/>
                    </a:lnTo>
                    <a:lnTo>
                      <a:pt x="921" y="126"/>
                    </a:lnTo>
                    <a:lnTo>
                      <a:pt x="916" y="123"/>
                    </a:lnTo>
                    <a:lnTo>
                      <a:pt x="912" y="120"/>
                    </a:lnTo>
                    <a:lnTo>
                      <a:pt x="907" y="118"/>
                    </a:lnTo>
                    <a:lnTo>
                      <a:pt x="901" y="116"/>
                    </a:lnTo>
                    <a:lnTo>
                      <a:pt x="888" y="114"/>
                    </a:lnTo>
                    <a:lnTo>
                      <a:pt x="873" y="113"/>
                    </a:lnTo>
                    <a:lnTo>
                      <a:pt x="736" y="113"/>
                    </a:lnTo>
                    <a:lnTo>
                      <a:pt x="736" y="48"/>
                    </a:lnTo>
                    <a:lnTo>
                      <a:pt x="736" y="48"/>
                    </a:lnTo>
                    <a:lnTo>
                      <a:pt x="735" y="41"/>
                    </a:lnTo>
                    <a:lnTo>
                      <a:pt x="731" y="36"/>
                    </a:lnTo>
                    <a:lnTo>
                      <a:pt x="731" y="36"/>
                    </a:lnTo>
                    <a:lnTo>
                      <a:pt x="726" y="34"/>
                    </a:lnTo>
                    <a:lnTo>
                      <a:pt x="720" y="33"/>
                    </a:lnTo>
                    <a:lnTo>
                      <a:pt x="714" y="34"/>
                    </a:lnTo>
                    <a:lnTo>
                      <a:pt x="708" y="37"/>
                    </a:lnTo>
                    <a:lnTo>
                      <a:pt x="708" y="37"/>
                    </a:lnTo>
                    <a:lnTo>
                      <a:pt x="704" y="41"/>
                    </a:lnTo>
                    <a:lnTo>
                      <a:pt x="703" y="48"/>
                    </a:lnTo>
                    <a:lnTo>
                      <a:pt x="703" y="113"/>
                    </a:lnTo>
                    <a:lnTo>
                      <a:pt x="265" y="113"/>
                    </a:lnTo>
                    <a:lnTo>
                      <a:pt x="265" y="48"/>
                    </a:lnTo>
                    <a:lnTo>
                      <a:pt x="265" y="48"/>
                    </a:lnTo>
                    <a:lnTo>
                      <a:pt x="264" y="41"/>
                    </a:lnTo>
                    <a:lnTo>
                      <a:pt x="261" y="36"/>
                    </a:lnTo>
                    <a:lnTo>
                      <a:pt x="261" y="36"/>
                    </a:lnTo>
                    <a:lnTo>
                      <a:pt x="255" y="34"/>
                    </a:lnTo>
                    <a:lnTo>
                      <a:pt x="249" y="33"/>
                    </a:lnTo>
                    <a:lnTo>
                      <a:pt x="242" y="34"/>
                    </a:lnTo>
                    <a:lnTo>
                      <a:pt x="236" y="37"/>
                    </a:lnTo>
                    <a:lnTo>
                      <a:pt x="236" y="37"/>
                    </a:lnTo>
                    <a:lnTo>
                      <a:pt x="234" y="41"/>
                    </a:lnTo>
                    <a:lnTo>
                      <a:pt x="233" y="48"/>
                    </a:lnTo>
                    <a:lnTo>
                      <a:pt x="233" y="113"/>
                    </a:lnTo>
                    <a:lnTo>
                      <a:pt x="98" y="11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65" name="타원 164"/>
          <p:cNvSpPr/>
          <p:nvPr/>
        </p:nvSpPr>
        <p:spPr>
          <a:xfrm>
            <a:off x="7349703" y="2635499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6" name="타원 165"/>
          <p:cNvSpPr/>
          <p:nvPr/>
        </p:nvSpPr>
        <p:spPr>
          <a:xfrm>
            <a:off x="7489854" y="1709656"/>
            <a:ext cx="346638" cy="2631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8636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7" name="타원 166"/>
          <p:cNvSpPr/>
          <p:nvPr/>
        </p:nvSpPr>
        <p:spPr>
          <a:xfrm>
            <a:off x="7460693" y="1556792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8" name="그룹 167"/>
          <p:cNvGrpSpPr/>
          <p:nvPr/>
        </p:nvGrpSpPr>
        <p:grpSpPr>
          <a:xfrm rot="20208634">
            <a:off x="7274020" y="2239007"/>
            <a:ext cx="776286" cy="151046"/>
            <a:chOff x="7185248" y="2563578"/>
            <a:chExt cx="432048" cy="170433"/>
          </a:xfrm>
        </p:grpSpPr>
        <p:sp>
          <p:nvSpPr>
            <p:cNvPr id="169" name="직사각형 1024"/>
            <p:cNvSpPr/>
            <p:nvPr/>
          </p:nvSpPr>
          <p:spPr>
            <a:xfrm>
              <a:off x="7228582" y="2575543"/>
              <a:ext cx="346174" cy="146327"/>
            </a:xfrm>
            <a:custGeom>
              <a:avLst/>
              <a:gdLst>
                <a:gd name="connsiteX0" fmla="*/ 0 w 432048"/>
                <a:gd name="connsiteY0" fmla="*/ 0 h 124895"/>
                <a:gd name="connsiteX1" fmla="*/ 432048 w 432048"/>
                <a:gd name="connsiteY1" fmla="*/ 0 h 124895"/>
                <a:gd name="connsiteX2" fmla="*/ 432048 w 432048"/>
                <a:gd name="connsiteY2" fmla="*/ 124895 h 124895"/>
                <a:gd name="connsiteX3" fmla="*/ 0 w 432048"/>
                <a:gd name="connsiteY3" fmla="*/ 124895 h 124895"/>
                <a:gd name="connsiteX4" fmla="*/ 0 w 432048"/>
                <a:gd name="connsiteY4" fmla="*/ 0 h 124895"/>
                <a:gd name="connsiteX0" fmla="*/ 0 w 432048"/>
                <a:gd name="connsiteY0" fmla="*/ 34925 h 159820"/>
                <a:gd name="connsiteX1" fmla="*/ 371723 w 432048"/>
                <a:gd name="connsiteY1" fmla="*/ 0 h 159820"/>
                <a:gd name="connsiteX2" fmla="*/ 432048 w 432048"/>
                <a:gd name="connsiteY2" fmla="*/ 159820 h 159820"/>
                <a:gd name="connsiteX3" fmla="*/ 0 w 432048"/>
                <a:gd name="connsiteY3" fmla="*/ 159820 h 159820"/>
                <a:gd name="connsiteX4" fmla="*/ 0 w 432048"/>
                <a:gd name="connsiteY4" fmla="*/ 34925 h 159820"/>
                <a:gd name="connsiteX0" fmla="*/ 0 w 387598"/>
                <a:gd name="connsiteY0" fmla="*/ 349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0 w 387598"/>
                <a:gd name="connsiteY4" fmla="*/ 34925 h 159820"/>
                <a:gd name="connsiteX0" fmla="*/ 38100 w 387598"/>
                <a:gd name="connsiteY0" fmla="*/ 98425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8100 w 387598"/>
                <a:gd name="connsiteY4" fmla="*/ 98425 h 159820"/>
                <a:gd name="connsiteX0" fmla="*/ 31750 w 387598"/>
                <a:gd name="connsiteY0" fmla="*/ 57150 h 159820"/>
                <a:gd name="connsiteX1" fmla="*/ 371723 w 387598"/>
                <a:gd name="connsiteY1" fmla="*/ 0 h 159820"/>
                <a:gd name="connsiteX2" fmla="*/ 387598 w 387598"/>
                <a:gd name="connsiteY2" fmla="*/ 89970 h 159820"/>
                <a:gd name="connsiteX3" fmla="*/ 0 w 387598"/>
                <a:gd name="connsiteY3" fmla="*/ 159820 h 159820"/>
                <a:gd name="connsiteX4" fmla="*/ 31750 w 387598"/>
                <a:gd name="connsiteY4" fmla="*/ 57150 h 159820"/>
                <a:gd name="connsiteX0" fmla="*/ 0 w 355848"/>
                <a:gd name="connsiteY0" fmla="*/ 57150 h 105845"/>
                <a:gd name="connsiteX1" fmla="*/ 339973 w 355848"/>
                <a:gd name="connsiteY1" fmla="*/ 0 h 105845"/>
                <a:gd name="connsiteX2" fmla="*/ 355848 w 355848"/>
                <a:gd name="connsiteY2" fmla="*/ 89970 h 105845"/>
                <a:gd name="connsiteX3" fmla="*/ 31750 w 355848"/>
                <a:gd name="connsiteY3" fmla="*/ 105845 h 105845"/>
                <a:gd name="connsiteX4" fmla="*/ 0 w 355848"/>
                <a:gd name="connsiteY4" fmla="*/ 57150 h 105845"/>
                <a:gd name="connsiteX0" fmla="*/ 0 w 355848"/>
                <a:gd name="connsiteY0" fmla="*/ 57150 h 153470"/>
                <a:gd name="connsiteX1" fmla="*/ 339973 w 355848"/>
                <a:gd name="connsiteY1" fmla="*/ 0 h 153470"/>
                <a:gd name="connsiteX2" fmla="*/ 355848 w 355848"/>
                <a:gd name="connsiteY2" fmla="*/ 89970 h 153470"/>
                <a:gd name="connsiteX3" fmla="*/ 6350 w 355848"/>
                <a:gd name="connsiteY3" fmla="*/ 153470 h 153470"/>
                <a:gd name="connsiteX4" fmla="*/ 0 w 355848"/>
                <a:gd name="connsiteY4" fmla="*/ 57150 h 153470"/>
                <a:gd name="connsiteX0" fmla="*/ 15875 w 349498"/>
                <a:gd name="connsiteY0" fmla="*/ 57150 h 153470"/>
                <a:gd name="connsiteX1" fmla="*/ 333623 w 349498"/>
                <a:gd name="connsiteY1" fmla="*/ 0 h 153470"/>
                <a:gd name="connsiteX2" fmla="*/ 349498 w 349498"/>
                <a:gd name="connsiteY2" fmla="*/ 89970 h 153470"/>
                <a:gd name="connsiteX3" fmla="*/ 0 w 349498"/>
                <a:gd name="connsiteY3" fmla="*/ 153470 h 153470"/>
                <a:gd name="connsiteX4" fmla="*/ 15875 w 349498"/>
                <a:gd name="connsiteY4" fmla="*/ 57150 h 153470"/>
                <a:gd name="connsiteX0" fmla="*/ 3175 w 336798"/>
                <a:gd name="connsiteY0" fmla="*/ 57150 h 153470"/>
                <a:gd name="connsiteX1" fmla="*/ 320923 w 336798"/>
                <a:gd name="connsiteY1" fmla="*/ 0 h 153470"/>
                <a:gd name="connsiteX2" fmla="*/ 336798 w 336798"/>
                <a:gd name="connsiteY2" fmla="*/ 89970 h 153470"/>
                <a:gd name="connsiteX3" fmla="*/ 0 w 336798"/>
                <a:gd name="connsiteY3" fmla="*/ 153470 h 153470"/>
                <a:gd name="connsiteX4" fmla="*/ 3175 w 336798"/>
                <a:gd name="connsiteY4" fmla="*/ 57150 h 153470"/>
                <a:gd name="connsiteX0" fmla="*/ 3175 w 320923"/>
                <a:gd name="connsiteY0" fmla="*/ 57150 h 153470"/>
                <a:gd name="connsiteX1" fmla="*/ 320923 w 320923"/>
                <a:gd name="connsiteY1" fmla="*/ 0 h 153470"/>
                <a:gd name="connsiteX2" fmla="*/ 317748 w 320923"/>
                <a:gd name="connsiteY2" fmla="*/ 93145 h 153470"/>
                <a:gd name="connsiteX3" fmla="*/ 0 w 320923"/>
                <a:gd name="connsiteY3" fmla="*/ 153470 h 153470"/>
                <a:gd name="connsiteX4" fmla="*/ 3175 w 320923"/>
                <a:gd name="connsiteY4" fmla="*/ 57150 h 153470"/>
                <a:gd name="connsiteX0" fmla="*/ 0 w 317748"/>
                <a:gd name="connsiteY0" fmla="*/ 57150 h 153470"/>
                <a:gd name="connsiteX1" fmla="*/ 317748 w 317748"/>
                <a:gd name="connsiteY1" fmla="*/ 0 h 153470"/>
                <a:gd name="connsiteX2" fmla="*/ 314573 w 317748"/>
                <a:gd name="connsiteY2" fmla="*/ 93145 h 153470"/>
                <a:gd name="connsiteX3" fmla="*/ 6350 w 317748"/>
                <a:gd name="connsiteY3" fmla="*/ 153470 h 153470"/>
                <a:gd name="connsiteX4" fmla="*/ 0 w 317748"/>
                <a:gd name="connsiteY4" fmla="*/ 57150 h 153470"/>
                <a:gd name="connsiteX0" fmla="*/ 6350 w 311398"/>
                <a:gd name="connsiteY0" fmla="*/ 47625 h 153470"/>
                <a:gd name="connsiteX1" fmla="*/ 311398 w 311398"/>
                <a:gd name="connsiteY1" fmla="*/ 0 h 153470"/>
                <a:gd name="connsiteX2" fmla="*/ 308223 w 311398"/>
                <a:gd name="connsiteY2" fmla="*/ 93145 h 153470"/>
                <a:gd name="connsiteX3" fmla="*/ 0 w 311398"/>
                <a:gd name="connsiteY3" fmla="*/ 153470 h 153470"/>
                <a:gd name="connsiteX4" fmla="*/ 6350 w 311398"/>
                <a:gd name="connsiteY4" fmla="*/ 47625 h 153470"/>
                <a:gd name="connsiteX0" fmla="*/ 0 w 312192"/>
                <a:gd name="connsiteY0" fmla="*/ 54768 h 153470"/>
                <a:gd name="connsiteX1" fmla="*/ 312192 w 312192"/>
                <a:gd name="connsiteY1" fmla="*/ 0 h 153470"/>
                <a:gd name="connsiteX2" fmla="*/ 309017 w 312192"/>
                <a:gd name="connsiteY2" fmla="*/ 93145 h 153470"/>
                <a:gd name="connsiteX3" fmla="*/ 794 w 312192"/>
                <a:gd name="connsiteY3" fmla="*/ 153470 h 153470"/>
                <a:gd name="connsiteX4" fmla="*/ 0 w 312192"/>
                <a:gd name="connsiteY4" fmla="*/ 54768 h 153470"/>
                <a:gd name="connsiteX0" fmla="*/ 0 w 312192"/>
                <a:gd name="connsiteY0" fmla="*/ 54768 h 146327"/>
                <a:gd name="connsiteX1" fmla="*/ 312192 w 312192"/>
                <a:gd name="connsiteY1" fmla="*/ 0 h 146327"/>
                <a:gd name="connsiteX2" fmla="*/ 309017 w 312192"/>
                <a:gd name="connsiteY2" fmla="*/ 93145 h 146327"/>
                <a:gd name="connsiteX3" fmla="*/ 794 w 312192"/>
                <a:gd name="connsiteY3" fmla="*/ 146327 h 146327"/>
                <a:gd name="connsiteX4" fmla="*/ 0 w 312192"/>
                <a:gd name="connsiteY4" fmla="*/ 54768 h 146327"/>
                <a:gd name="connsiteX0" fmla="*/ 0 w 313780"/>
                <a:gd name="connsiteY0" fmla="*/ 54768 h 146327"/>
                <a:gd name="connsiteX1" fmla="*/ 312192 w 313780"/>
                <a:gd name="connsiteY1" fmla="*/ 0 h 146327"/>
                <a:gd name="connsiteX2" fmla="*/ 313780 w 313780"/>
                <a:gd name="connsiteY2" fmla="*/ 95526 h 146327"/>
                <a:gd name="connsiteX3" fmla="*/ 794 w 313780"/>
                <a:gd name="connsiteY3" fmla="*/ 146327 h 146327"/>
                <a:gd name="connsiteX4" fmla="*/ 0 w 313780"/>
                <a:gd name="connsiteY4" fmla="*/ 54768 h 14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780" h="146327">
                  <a:moveTo>
                    <a:pt x="0" y="54768"/>
                  </a:moveTo>
                  <a:lnTo>
                    <a:pt x="312192" y="0"/>
                  </a:lnTo>
                  <a:cubicBezTo>
                    <a:pt x="312721" y="31842"/>
                    <a:pt x="313251" y="63684"/>
                    <a:pt x="313780" y="95526"/>
                  </a:cubicBezTo>
                  <a:lnTo>
                    <a:pt x="794" y="146327"/>
                  </a:lnTo>
                  <a:cubicBezTo>
                    <a:pt x="529" y="113426"/>
                    <a:pt x="265" y="87669"/>
                    <a:pt x="0" y="54768"/>
                  </a:cubicBezTo>
                  <a:close/>
                </a:path>
              </a:pathLst>
            </a:custGeom>
            <a:solidFill>
              <a:srgbClr val="E5F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0" name="그룹 169"/>
            <p:cNvGrpSpPr/>
            <p:nvPr/>
          </p:nvGrpSpPr>
          <p:grpSpPr>
            <a:xfrm>
              <a:off x="7185248" y="2563578"/>
              <a:ext cx="432048" cy="170433"/>
              <a:chOff x="7185248" y="2563578"/>
              <a:chExt cx="432048" cy="170433"/>
            </a:xfrm>
          </p:grpSpPr>
          <p:cxnSp>
            <p:nvCxnSpPr>
              <p:cNvPr id="171" name="직선 연결선 170"/>
              <p:cNvCxnSpPr/>
              <p:nvPr/>
            </p:nvCxnSpPr>
            <p:spPr>
              <a:xfrm flipV="1">
                <a:off x="7185248" y="2563578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직선 연결선 171"/>
              <p:cNvCxnSpPr/>
              <p:nvPr/>
            </p:nvCxnSpPr>
            <p:spPr>
              <a:xfrm flipV="1">
                <a:off x="7185248" y="2662003"/>
                <a:ext cx="432048" cy="72008"/>
              </a:xfrm>
              <a:prstGeom prst="line">
                <a:avLst/>
              </a:prstGeom>
              <a:ln>
                <a:gradFill flip="none" rotWithShape="1">
                  <a:gsLst>
                    <a:gs pos="18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  <a:gs pos="85000">
                      <a:schemeClr val="tx1">
                        <a:lumMod val="65000"/>
                        <a:lumOff val="3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3" name="타원 172"/>
          <p:cNvSpPr/>
          <p:nvPr/>
        </p:nvSpPr>
        <p:spPr>
          <a:xfrm>
            <a:off x="8645981" y="2635499"/>
            <a:ext cx="622912" cy="1173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3000"/>
                  <a:lumOff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 spc="-6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4" name="타원 173"/>
          <p:cNvSpPr/>
          <p:nvPr/>
        </p:nvSpPr>
        <p:spPr>
          <a:xfrm>
            <a:off x="8786132" y="2252393"/>
            <a:ext cx="346638" cy="263111"/>
          </a:xfrm>
          <a:prstGeom prst="ellipse">
            <a:avLst/>
          </a:prstGeom>
          <a:solidFill>
            <a:srgbClr val="0086EA"/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0">
              <a:rot lat="17090632" lon="0" rev="0"/>
            </a:camera>
            <a:lightRig rig="threePt" dir="t"/>
          </a:scene3d>
          <a:sp3d extrusionH="3048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5" name="타원 174"/>
          <p:cNvSpPr/>
          <p:nvPr/>
        </p:nvSpPr>
        <p:spPr>
          <a:xfrm>
            <a:off x="8756971" y="1556792"/>
            <a:ext cx="404958" cy="34835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contrasting" dir="t"/>
          </a:scene3d>
          <a:sp3d extrusionH="901700" prstMaterial="clear">
            <a:bevelT w="19685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직사각형 175"/>
          <p:cNvSpPr/>
          <p:nvPr/>
        </p:nvSpPr>
        <p:spPr>
          <a:xfrm>
            <a:off x="8703313" y="2393950"/>
            <a:ext cx="514355" cy="276999"/>
          </a:xfrm>
          <a:prstGeom prst="rect">
            <a:avLst/>
          </a:prstGeom>
        </p:spPr>
        <p:txBody>
          <a:bodyPr wrap="square" lIns="0" rIns="0" anchor="t">
            <a:spAutoFit/>
          </a:bodyPr>
          <a:lstStyle/>
          <a:p>
            <a:pPr algn="ctr"/>
            <a:r>
              <a:rPr lang="en-US" altLang="ko-KR" sz="12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300</a:t>
            </a:r>
            <a:r>
              <a:rPr lang="ko-KR" altLang="en-US" sz="9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년</a:t>
            </a:r>
            <a:endParaRPr lang="ko-KR" altLang="en-US" sz="1200" b="1" spc="-40" dirty="0">
              <a:gradFill>
                <a:gsLst>
                  <a:gs pos="32917">
                    <a:schemeClr val="bg1"/>
                  </a:gs>
                  <a:gs pos="21000">
                    <a:schemeClr val="bg1"/>
                  </a:gs>
                </a:gsLst>
                <a:lin ang="16200000" scaled="1"/>
              </a:gradFill>
              <a:effectLst>
                <a:outerShdw blurRad="88900" algn="ctr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177" name="직사각형 176"/>
          <p:cNvSpPr/>
          <p:nvPr/>
        </p:nvSpPr>
        <p:spPr>
          <a:xfrm>
            <a:off x="7283724" y="1846142"/>
            <a:ext cx="756882" cy="261610"/>
          </a:xfrm>
          <a:prstGeom prst="rect">
            <a:avLst/>
          </a:prstGeom>
        </p:spPr>
        <p:txBody>
          <a:bodyPr wrap="square" lIns="0" rIns="0" anchor="b">
            <a:spAutoFit/>
          </a:bodyPr>
          <a:lstStyle/>
          <a:p>
            <a:pPr algn="ctr"/>
            <a:r>
              <a:rPr lang="en-US" altLang="ko-KR" sz="11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30</a:t>
            </a:r>
            <a:r>
              <a:rPr lang="ko-KR" altLang="en-US" sz="8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만년</a:t>
            </a:r>
          </a:p>
        </p:txBody>
      </p:sp>
      <p:sp>
        <p:nvSpPr>
          <p:cNvPr id="178" name="직사각형 177"/>
          <p:cNvSpPr/>
          <p:nvPr/>
        </p:nvSpPr>
        <p:spPr>
          <a:xfrm>
            <a:off x="7283724" y="3445004"/>
            <a:ext cx="756882" cy="261610"/>
          </a:xfrm>
          <a:prstGeom prst="rect">
            <a:avLst/>
          </a:prstGeom>
        </p:spPr>
        <p:txBody>
          <a:bodyPr wrap="square" lIns="0" rIns="0" anchor="t">
            <a:spAutoFit/>
          </a:bodyPr>
          <a:lstStyle/>
          <a:p>
            <a:pPr algn="ctr"/>
            <a:r>
              <a:rPr lang="en-US" altLang="ko-KR" sz="11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100</a:t>
            </a:r>
            <a:endParaRPr lang="ko-KR" altLang="en-US" sz="1100" b="1" spc="-40" dirty="0">
              <a:gradFill>
                <a:gsLst>
                  <a:gs pos="32917">
                    <a:schemeClr val="bg1"/>
                  </a:gs>
                  <a:gs pos="21000">
                    <a:schemeClr val="bg1"/>
                  </a:gs>
                </a:gsLst>
                <a:lin ang="16200000" scaled="1"/>
              </a:gradFill>
              <a:effectLst>
                <a:outerShdw blurRad="88900" algn="ctr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179" name="직사각형 178"/>
          <p:cNvSpPr/>
          <p:nvPr/>
        </p:nvSpPr>
        <p:spPr>
          <a:xfrm>
            <a:off x="7283724" y="5037668"/>
            <a:ext cx="756882" cy="261610"/>
          </a:xfrm>
          <a:prstGeom prst="rect">
            <a:avLst/>
          </a:prstGeom>
        </p:spPr>
        <p:txBody>
          <a:bodyPr wrap="square" lIns="0" rIns="0" anchor="t">
            <a:spAutoFit/>
          </a:bodyPr>
          <a:lstStyle/>
          <a:p>
            <a:pPr algn="ctr"/>
            <a:r>
              <a:rPr lang="en-US" altLang="ko-KR" sz="1100" b="1" spc="-40" dirty="0">
                <a:gradFill>
                  <a:gsLst>
                    <a:gs pos="32917">
                      <a:schemeClr val="bg1"/>
                    </a:gs>
                    <a:gs pos="21000">
                      <a:schemeClr val="bg1"/>
                    </a:gs>
                  </a:gsLst>
                  <a:lin ang="16200000" scaled="1"/>
                </a:gradFill>
                <a:effectLst>
                  <a:outerShdw blurRad="88900" algn="ctr" rotWithShape="0">
                    <a:prstClr val="black">
                      <a:alpha val="61000"/>
                    </a:prstClr>
                  </a:outerShdw>
                </a:effectLst>
              </a:rPr>
              <a:t>100</a:t>
            </a:r>
            <a:endParaRPr lang="ko-KR" altLang="en-US" sz="1100" b="1" spc="-40" dirty="0">
              <a:gradFill>
                <a:gsLst>
                  <a:gs pos="32917">
                    <a:schemeClr val="bg1"/>
                  </a:gs>
                  <a:gs pos="21000">
                    <a:schemeClr val="bg1"/>
                  </a:gs>
                </a:gsLst>
                <a:lin ang="16200000" scaled="1"/>
              </a:gradFill>
              <a:effectLst>
                <a:outerShdw blurRad="88900" algn="ctr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7113240" y="4365104"/>
            <a:ext cx="109190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1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Direct </a:t>
            </a:r>
            <a:r>
              <a:rPr lang="en-US" altLang="ko-KR" sz="12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Disposal</a:t>
            </a:r>
            <a:endParaRPr lang="ko-KR" altLang="en-US" sz="1100" b="1" spc="-60" dirty="0">
              <a:gradFill>
                <a:gsLst>
                  <a:gs pos="92500">
                    <a:schemeClr val="tx1">
                      <a:lumMod val="50000"/>
                      <a:lumOff val="50000"/>
                    </a:schemeClr>
                  </a:gs>
                  <a:gs pos="80833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8349163" y="4376262"/>
            <a:ext cx="129024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200" b="1" spc="-60" dirty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A</a:t>
            </a:r>
            <a:r>
              <a:rPr lang="en-US" altLang="ko-KR" sz="1200" b="1" spc="-60" dirty="0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fter </a:t>
            </a:r>
            <a:r>
              <a:rPr lang="en-US" altLang="ko-KR" sz="1200" b="1" spc="-60" dirty="0" err="1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SFR+Pyro</a:t>
            </a:r>
            <a:endParaRPr lang="ko-KR" altLang="en-US" sz="1200" b="1" spc="-60" dirty="0">
              <a:gradFill>
                <a:gsLst>
                  <a:gs pos="88750">
                    <a:srgbClr val="0070C0"/>
                  </a:gs>
                  <a:gs pos="80833">
                    <a:srgbClr val="0070C0"/>
                  </a:gs>
                </a:gsLst>
                <a:lin ang="16200000" scaled="1"/>
              </a:gra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7113240" y="5961013"/>
            <a:ext cx="109190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1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Direct </a:t>
            </a:r>
            <a:r>
              <a:rPr lang="en-US" altLang="ko-KR" sz="1200" b="1" spc="-60" dirty="0" smtClean="0">
                <a:gradFill>
                  <a:gsLst>
                    <a:gs pos="92500">
                      <a:schemeClr val="tx1">
                        <a:lumMod val="50000"/>
                        <a:lumOff val="50000"/>
                      </a:schemeClr>
                    </a:gs>
                    <a:gs pos="80833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Disposal</a:t>
            </a:r>
            <a:endParaRPr lang="ko-KR" altLang="en-US" sz="1100" b="1" spc="-60" dirty="0">
              <a:gradFill>
                <a:gsLst>
                  <a:gs pos="92500">
                    <a:schemeClr val="tx1">
                      <a:lumMod val="50000"/>
                      <a:lumOff val="50000"/>
                    </a:schemeClr>
                  </a:gs>
                  <a:gs pos="80833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</a:gra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8349163" y="5972171"/>
            <a:ext cx="129024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1200" b="1" spc="-60" dirty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A</a:t>
            </a:r>
            <a:r>
              <a:rPr lang="en-US" altLang="ko-KR" sz="1200" b="1" spc="-60" dirty="0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fter </a:t>
            </a:r>
            <a:r>
              <a:rPr lang="en-US" altLang="ko-KR" sz="1200" b="1" spc="-60" dirty="0" err="1" smtClean="0">
                <a:gradFill>
                  <a:gsLst>
                    <a:gs pos="88750">
                      <a:srgbClr val="0070C0"/>
                    </a:gs>
                    <a:gs pos="80833">
                      <a:srgbClr val="0070C0"/>
                    </a:gs>
                  </a:gsLst>
                  <a:lin ang="16200000" scaled="1"/>
                </a:gradFill>
              </a:rPr>
              <a:t>SFR+Pyro</a:t>
            </a:r>
            <a:endParaRPr lang="ko-KR" altLang="en-US" sz="1200" b="1" spc="-60" dirty="0">
              <a:gradFill>
                <a:gsLst>
                  <a:gs pos="88750">
                    <a:srgbClr val="0070C0"/>
                  </a:gs>
                  <a:gs pos="80833">
                    <a:srgbClr val="0070C0"/>
                  </a:gs>
                </a:gsLst>
                <a:lin ang="162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8115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Who </a:t>
            </a:r>
            <a:r>
              <a:rPr lang="en-US" altLang="ko-KR" dirty="0"/>
              <a:t>are developing </a:t>
            </a:r>
            <a:r>
              <a:rPr lang="en-US" altLang="ko-KR" dirty="0" smtClean="0"/>
              <a:t>SFR ?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2379-20E1-488E-AC17-98B81AB48B6D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272480" y="1081734"/>
            <a:ext cx="9433047" cy="522758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25CAE"/>
              </a:gs>
              <a:gs pos="99000">
                <a:srgbClr val="11264F"/>
              </a:gs>
            </a:gsLst>
            <a:lin ang="13500000" scaled="1"/>
            <a:tileRect/>
          </a:gradFill>
          <a:ln w="28575"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indent="-342900" algn="ctr">
              <a:spcBef>
                <a:spcPct val="0"/>
              </a:spcBef>
              <a:buClr>
                <a:srgbClr val="0000FF"/>
              </a:buClr>
            </a:pPr>
            <a:endParaRPr lang="ko-KR" altLang="en-US" sz="1600" spc="-15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1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38100" dir="2700000" algn="tl" rotWithShape="0">
                  <a:prstClr val="black">
                    <a:alpha val="60000"/>
                  </a:prst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직사각형 4"/>
          <p:cNvSpPr/>
          <p:nvPr/>
        </p:nvSpPr>
        <p:spPr>
          <a:xfrm>
            <a:off x="272480" y="1081696"/>
            <a:ext cx="8820649" cy="1954106"/>
          </a:xfrm>
          <a:custGeom>
            <a:avLst/>
            <a:gdLst>
              <a:gd name="connsiteX0" fmla="*/ 7072496 w 9144000"/>
              <a:gd name="connsiteY0" fmla="*/ 0 h 439825"/>
              <a:gd name="connsiteX1" fmla="*/ 9144000 w 9144000"/>
              <a:gd name="connsiteY1" fmla="*/ 0 h 439825"/>
              <a:gd name="connsiteX2" fmla="*/ 9123956 w 9144000"/>
              <a:gd name="connsiteY2" fmla="*/ 106153 h 439825"/>
              <a:gd name="connsiteX3" fmla="*/ 7072496 w 9144000"/>
              <a:gd name="connsiteY3" fmla="*/ 0 h 439825"/>
              <a:gd name="connsiteX4" fmla="*/ 0 w 9144000"/>
              <a:gd name="connsiteY4" fmla="*/ 0 h 439825"/>
              <a:gd name="connsiteX5" fmla="*/ 4316814 w 9144000"/>
              <a:gd name="connsiteY5" fmla="*/ 0 h 439825"/>
              <a:gd name="connsiteX6" fmla="*/ 0 w 9144000"/>
              <a:gd name="connsiteY6" fmla="*/ 439825 h 439825"/>
              <a:gd name="connsiteX7" fmla="*/ 0 w 9144000"/>
              <a:gd name="connsiteY7" fmla="*/ 0 h 439825"/>
              <a:gd name="connsiteX0" fmla="*/ 7072496 w 9144000"/>
              <a:gd name="connsiteY0" fmla="*/ 0 h 439825"/>
              <a:gd name="connsiteX1" fmla="*/ 9144000 w 9144000"/>
              <a:gd name="connsiteY1" fmla="*/ 0 h 439825"/>
              <a:gd name="connsiteX2" fmla="*/ 7072496 w 9144000"/>
              <a:gd name="connsiteY2" fmla="*/ 0 h 439825"/>
              <a:gd name="connsiteX3" fmla="*/ 0 w 9144000"/>
              <a:gd name="connsiteY3" fmla="*/ 0 h 439825"/>
              <a:gd name="connsiteX4" fmla="*/ 4316814 w 9144000"/>
              <a:gd name="connsiteY4" fmla="*/ 0 h 439825"/>
              <a:gd name="connsiteX5" fmla="*/ 0 w 9144000"/>
              <a:gd name="connsiteY5" fmla="*/ 439825 h 439825"/>
              <a:gd name="connsiteX6" fmla="*/ 0 w 9144000"/>
              <a:gd name="connsiteY6" fmla="*/ 0 h 439825"/>
              <a:gd name="connsiteX0" fmla="*/ 0 w 4316814"/>
              <a:gd name="connsiteY0" fmla="*/ 0 h 439825"/>
              <a:gd name="connsiteX1" fmla="*/ 4316814 w 4316814"/>
              <a:gd name="connsiteY1" fmla="*/ 0 h 439825"/>
              <a:gd name="connsiteX2" fmla="*/ 0 w 4316814"/>
              <a:gd name="connsiteY2" fmla="*/ 439825 h 439825"/>
              <a:gd name="connsiteX3" fmla="*/ 0 w 4316814"/>
              <a:gd name="connsiteY3" fmla="*/ 0 h 43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6814" h="439825">
                <a:moveTo>
                  <a:pt x="0" y="0"/>
                </a:moveTo>
                <a:lnTo>
                  <a:pt x="4316814" y="0"/>
                </a:lnTo>
                <a:cubicBezTo>
                  <a:pt x="2329234" y="52987"/>
                  <a:pt x="714094" y="220262"/>
                  <a:pt x="0" y="43982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rgbClr val="33CAFF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latin typeface="맑은 고딕" panose="020B0503020000020004" pitchFamily="50" charset="-127"/>
            </a:endParaRPr>
          </a:p>
        </p:txBody>
      </p:sp>
      <p:grpSp>
        <p:nvGrpSpPr>
          <p:cNvPr id="3272" name="그룹 3271"/>
          <p:cNvGrpSpPr/>
          <p:nvPr/>
        </p:nvGrpSpPr>
        <p:grpSpPr>
          <a:xfrm>
            <a:off x="2536724" y="2420888"/>
            <a:ext cx="5508470" cy="3745125"/>
            <a:chOff x="2536724" y="1751642"/>
            <a:chExt cx="5508470" cy="4414371"/>
          </a:xfrm>
        </p:grpSpPr>
        <p:cxnSp>
          <p:nvCxnSpPr>
            <p:cNvPr id="3273" name="직선 연결선 3272"/>
            <p:cNvCxnSpPr/>
            <p:nvPr/>
          </p:nvCxnSpPr>
          <p:spPr>
            <a:xfrm flipV="1">
              <a:off x="2536724" y="1751642"/>
              <a:ext cx="0" cy="4414371"/>
            </a:xfrm>
            <a:prstGeom prst="line">
              <a:avLst/>
            </a:prstGeom>
            <a:ln w="6350" cap="rnd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4" name="직선 연결선 3273"/>
            <p:cNvCxnSpPr/>
            <p:nvPr/>
          </p:nvCxnSpPr>
          <p:spPr>
            <a:xfrm flipV="1">
              <a:off x="4372881" y="1751642"/>
              <a:ext cx="0" cy="4414371"/>
            </a:xfrm>
            <a:prstGeom prst="line">
              <a:avLst/>
            </a:prstGeom>
            <a:ln w="6350" cap="rnd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5" name="직선 연결선 3274"/>
            <p:cNvCxnSpPr/>
            <p:nvPr/>
          </p:nvCxnSpPr>
          <p:spPr>
            <a:xfrm flipV="1">
              <a:off x="6209038" y="1751642"/>
              <a:ext cx="0" cy="4414371"/>
            </a:xfrm>
            <a:prstGeom prst="line">
              <a:avLst/>
            </a:prstGeom>
            <a:ln w="6350" cap="rnd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6" name="직선 연결선 3275"/>
            <p:cNvCxnSpPr/>
            <p:nvPr/>
          </p:nvCxnSpPr>
          <p:spPr>
            <a:xfrm flipV="1">
              <a:off x="8045194" y="1751642"/>
              <a:ext cx="0" cy="4414371"/>
            </a:xfrm>
            <a:prstGeom prst="line">
              <a:avLst/>
            </a:prstGeom>
            <a:ln w="6350" cap="rnd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69" name="직사각형 3268"/>
          <p:cNvSpPr/>
          <p:nvPr/>
        </p:nvSpPr>
        <p:spPr>
          <a:xfrm>
            <a:off x="860173" y="4466413"/>
            <a:ext cx="1244182" cy="504059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40000"/>
                  <a:lumOff val="6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71" name="직사각형 3270"/>
          <p:cNvSpPr/>
          <p:nvPr/>
        </p:nvSpPr>
        <p:spPr>
          <a:xfrm>
            <a:off x="860173" y="2739650"/>
            <a:ext cx="1244182" cy="504059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40000"/>
                  <a:lumOff val="6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78" name="직선 연결선 3277"/>
          <p:cNvCxnSpPr/>
          <p:nvPr/>
        </p:nvCxnSpPr>
        <p:spPr>
          <a:xfrm>
            <a:off x="262253" y="2301044"/>
            <a:ext cx="9370697" cy="0"/>
          </a:xfrm>
          <a:prstGeom prst="line">
            <a:avLst/>
          </a:prstGeom>
          <a:ln w="15875" cap="rnd">
            <a:gradFill flip="none" rotWithShape="1">
              <a:gsLst>
                <a:gs pos="22000">
                  <a:srgbClr val="1063BE"/>
                </a:gs>
                <a:gs pos="100000">
                  <a:srgbClr val="1063BE">
                    <a:alpha val="0"/>
                  </a:srgbClr>
                </a:gs>
                <a:gs pos="79000">
                  <a:srgbClr val="1063BE"/>
                </a:gs>
                <a:gs pos="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1"/>
              <a:tileRect/>
            </a:gra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" name="TextBox 3278"/>
          <p:cNvSpPr txBox="1"/>
          <p:nvPr/>
        </p:nvSpPr>
        <p:spPr>
          <a:xfrm>
            <a:off x="2026100" y="1940328"/>
            <a:ext cx="101173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FFFFFF"/>
                </a:solidFill>
              </a:rPr>
              <a:t>2010</a:t>
            </a:r>
            <a:endParaRPr lang="ko-KR" altLang="en-US" sz="1600" b="1" dirty="0">
              <a:solidFill>
                <a:srgbClr val="FFFFFF"/>
              </a:solidFill>
            </a:endParaRPr>
          </a:p>
        </p:txBody>
      </p:sp>
      <p:sp>
        <p:nvSpPr>
          <p:cNvPr id="3280" name="TextBox 3279"/>
          <p:cNvSpPr txBox="1"/>
          <p:nvPr/>
        </p:nvSpPr>
        <p:spPr>
          <a:xfrm>
            <a:off x="3865208" y="1940328"/>
            <a:ext cx="101173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FFFFFF"/>
                </a:solidFill>
              </a:rPr>
              <a:t>2020</a:t>
            </a:r>
            <a:endParaRPr lang="ko-KR" altLang="en-US" sz="1600" b="1" dirty="0">
              <a:solidFill>
                <a:srgbClr val="FFFFFF"/>
              </a:solidFill>
            </a:endParaRPr>
          </a:p>
        </p:txBody>
      </p:sp>
      <p:sp>
        <p:nvSpPr>
          <p:cNvPr id="3281" name="TextBox 3280"/>
          <p:cNvSpPr txBox="1"/>
          <p:nvPr/>
        </p:nvSpPr>
        <p:spPr>
          <a:xfrm>
            <a:off x="5704316" y="1940328"/>
            <a:ext cx="101173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FFFFFF"/>
                </a:solidFill>
              </a:rPr>
              <a:t>2030</a:t>
            </a:r>
            <a:endParaRPr lang="ko-KR" altLang="en-US" sz="1600" b="1" dirty="0">
              <a:solidFill>
                <a:srgbClr val="FFFFFF"/>
              </a:solidFill>
            </a:endParaRPr>
          </a:p>
        </p:txBody>
      </p:sp>
      <p:sp>
        <p:nvSpPr>
          <p:cNvPr id="3282" name="TextBox 3281"/>
          <p:cNvSpPr txBox="1"/>
          <p:nvPr/>
        </p:nvSpPr>
        <p:spPr>
          <a:xfrm>
            <a:off x="7543424" y="1940328"/>
            <a:ext cx="101173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FFFFFF"/>
                </a:solidFill>
              </a:rPr>
              <a:t>2040</a:t>
            </a:r>
            <a:endParaRPr lang="ko-KR" altLang="en-US" sz="1600" b="1" dirty="0">
              <a:solidFill>
                <a:srgbClr val="FFFFFF"/>
              </a:solidFill>
            </a:endParaRPr>
          </a:p>
        </p:txBody>
      </p:sp>
      <p:sp>
        <p:nvSpPr>
          <p:cNvPr id="3283" name="타원 3282"/>
          <p:cNvSpPr/>
          <p:nvPr/>
        </p:nvSpPr>
        <p:spPr>
          <a:xfrm>
            <a:off x="2488888" y="2253208"/>
            <a:ext cx="95672" cy="95672"/>
          </a:xfrm>
          <a:prstGeom prst="ellipse">
            <a:avLst/>
          </a:prstGeom>
          <a:solidFill>
            <a:schemeClr val="bg1"/>
          </a:solidFill>
          <a:ln w="19050" cap="rnd">
            <a:solidFill>
              <a:srgbClr val="1063BE"/>
            </a:soli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FFFFFF"/>
              </a:solidFill>
            </a:endParaRPr>
          </a:p>
        </p:txBody>
      </p:sp>
      <p:sp>
        <p:nvSpPr>
          <p:cNvPr id="3284" name="타원 3283"/>
          <p:cNvSpPr/>
          <p:nvPr/>
        </p:nvSpPr>
        <p:spPr>
          <a:xfrm>
            <a:off x="4323240" y="2253208"/>
            <a:ext cx="95672" cy="95672"/>
          </a:xfrm>
          <a:prstGeom prst="ellipse">
            <a:avLst/>
          </a:prstGeom>
          <a:solidFill>
            <a:schemeClr val="bg1"/>
          </a:solidFill>
          <a:ln w="19050" cap="rnd">
            <a:solidFill>
              <a:srgbClr val="1063BE"/>
            </a:soli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FFFFFF"/>
              </a:solidFill>
            </a:endParaRPr>
          </a:p>
        </p:txBody>
      </p:sp>
      <p:sp>
        <p:nvSpPr>
          <p:cNvPr id="3285" name="타원 3284"/>
          <p:cNvSpPr/>
          <p:nvPr/>
        </p:nvSpPr>
        <p:spPr>
          <a:xfrm>
            <a:off x="6162348" y="2253208"/>
            <a:ext cx="95672" cy="95672"/>
          </a:xfrm>
          <a:prstGeom prst="ellipse">
            <a:avLst/>
          </a:prstGeom>
          <a:solidFill>
            <a:schemeClr val="bg1"/>
          </a:solidFill>
          <a:ln w="19050" cap="rnd">
            <a:solidFill>
              <a:srgbClr val="1063BE"/>
            </a:soli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FFFFFF"/>
              </a:solidFill>
            </a:endParaRPr>
          </a:p>
        </p:txBody>
      </p:sp>
      <p:sp>
        <p:nvSpPr>
          <p:cNvPr id="3286" name="타원 3285"/>
          <p:cNvSpPr/>
          <p:nvPr/>
        </p:nvSpPr>
        <p:spPr>
          <a:xfrm>
            <a:off x="7996700" y="2253208"/>
            <a:ext cx="95672" cy="95672"/>
          </a:xfrm>
          <a:prstGeom prst="ellipse">
            <a:avLst/>
          </a:prstGeom>
          <a:solidFill>
            <a:schemeClr val="bg1"/>
          </a:solidFill>
          <a:ln w="19050" cap="rnd">
            <a:solidFill>
              <a:srgbClr val="1063BE"/>
            </a:soli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FFFFFF"/>
              </a:solidFill>
            </a:endParaRPr>
          </a:p>
        </p:txBody>
      </p:sp>
      <p:cxnSp>
        <p:nvCxnSpPr>
          <p:cNvPr id="3287" name="직선 연결선 3286"/>
          <p:cNvCxnSpPr/>
          <p:nvPr/>
        </p:nvCxnSpPr>
        <p:spPr>
          <a:xfrm>
            <a:off x="273050" y="6166013"/>
            <a:ext cx="9359900" cy="0"/>
          </a:xfrm>
          <a:prstGeom prst="line">
            <a:avLst/>
          </a:prstGeom>
          <a:ln w="15875" cap="rnd">
            <a:gradFill flip="none" rotWithShape="1">
              <a:gsLst>
                <a:gs pos="22000">
                  <a:srgbClr val="1063BE"/>
                </a:gs>
                <a:gs pos="100000">
                  <a:srgbClr val="1063BE">
                    <a:alpha val="0"/>
                  </a:srgbClr>
                </a:gs>
                <a:gs pos="79000">
                  <a:srgbClr val="1063BE"/>
                </a:gs>
                <a:gs pos="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1"/>
              <a:tileRect/>
            </a:gra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91" name="타원 3290"/>
          <p:cNvSpPr/>
          <p:nvPr/>
        </p:nvSpPr>
        <p:spPr>
          <a:xfrm rot="16200000">
            <a:off x="4405489" y="2725686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2006600">
            <a:bevelT h="0"/>
            <a:extrusionClr>
              <a:schemeClr val="tx2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89" name="Picture 5" descr="E:\제작중\2015.05.21_원자력연구원 페이지 제작(6.1~6.5)\이미지\중국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" t="12467" r="69472" b="12688"/>
          <a:stretch/>
        </p:blipFill>
        <p:spPr bwMode="auto">
          <a:xfrm>
            <a:off x="601375" y="2736608"/>
            <a:ext cx="503410" cy="502906"/>
          </a:xfrm>
          <a:prstGeom prst="ellipse">
            <a:avLst/>
          </a:prstGeom>
          <a:ln w="9525" cap="rnd">
            <a:solidFill>
              <a:schemeClr val="bg1"/>
            </a:solidFill>
          </a:ln>
          <a:effectLst/>
          <a:scene3d>
            <a:camera prst="perspectiveLeft">
              <a:rot lat="0" lon="3900000" rev="0"/>
            </a:camera>
            <a:lightRig rig="threePt" dir="t">
              <a:rot lat="0" lon="0" rev="9000000"/>
            </a:lightRig>
          </a:scene3d>
          <a:sp3d extrusionH="50800">
            <a:bevelT w="6350" h="0"/>
            <a:extrusionClr>
              <a:schemeClr val="bg1">
                <a:lumMod val="75000"/>
              </a:schemeClr>
            </a:extrusionClr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90" name="TextBox 3289"/>
          <p:cNvSpPr txBox="1"/>
          <p:nvPr/>
        </p:nvSpPr>
        <p:spPr>
          <a:xfrm>
            <a:off x="1094906" y="2864951"/>
            <a:ext cx="73247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46667">
                      <a:srgbClr val="002060"/>
                    </a:gs>
                    <a:gs pos="65000">
                      <a:srgbClr val="002060"/>
                    </a:gs>
                  </a:gsLst>
                  <a:lin ang="16200000" scaled="1"/>
                </a:gradFill>
              </a:rPr>
              <a:t>Russia</a:t>
            </a:r>
            <a:endParaRPr lang="ko-KR" altLang="en-US" sz="1600" b="1" dirty="0">
              <a:gradFill>
                <a:gsLst>
                  <a:gs pos="46667">
                    <a:srgbClr val="002060"/>
                  </a:gs>
                  <a:gs pos="65000">
                    <a:srgbClr val="002060"/>
                  </a:gs>
                </a:gsLst>
                <a:lin ang="16200000" scaled="1"/>
              </a:gradFill>
            </a:endParaRPr>
          </a:p>
        </p:txBody>
      </p:sp>
      <p:sp>
        <p:nvSpPr>
          <p:cNvPr id="3292" name="타원 3291"/>
          <p:cNvSpPr/>
          <p:nvPr/>
        </p:nvSpPr>
        <p:spPr>
          <a:xfrm rot="16200000">
            <a:off x="2998898" y="2725685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138430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94" name="직사각형 3293"/>
          <p:cNvSpPr/>
          <p:nvPr/>
        </p:nvSpPr>
        <p:spPr>
          <a:xfrm>
            <a:off x="2226931" y="2831814"/>
            <a:ext cx="715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>
                <a:gradFill>
                  <a:gsLst>
                    <a:gs pos="2083">
                      <a:prstClr val="white"/>
                    </a:gs>
                    <a:gs pos="24583">
                      <a:prstClr val="white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BN600</a:t>
            </a:r>
            <a:endParaRPr lang="ko-KR" altLang="en-US" sz="1400" b="1" spc="-60" dirty="0">
              <a:gradFill>
                <a:gsLst>
                  <a:gs pos="2083">
                    <a:prstClr val="white"/>
                  </a:gs>
                  <a:gs pos="24583">
                    <a:prstClr val="white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93" name="타원 3292"/>
          <p:cNvSpPr/>
          <p:nvPr/>
        </p:nvSpPr>
        <p:spPr>
          <a:xfrm rot="16200000">
            <a:off x="1592307" y="2725685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138430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95" name="직사각형 3294"/>
          <p:cNvSpPr/>
          <p:nvPr/>
        </p:nvSpPr>
        <p:spPr>
          <a:xfrm>
            <a:off x="3607981" y="2831814"/>
            <a:ext cx="715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BN800</a:t>
            </a:r>
            <a:endParaRPr lang="ko-KR" altLang="en-US" sz="1400" b="1" spc="-6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97" name="모서리가 둥근 직사각형 3296"/>
          <p:cNvSpPr/>
          <p:nvPr/>
        </p:nvSpPr>
        <p:spPr>
          <a:xfrm rot="16200000">
            <a:off x="264219" y="2617164"/>
            <a:ext cx="737860" cy="7417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RelaxedModerately" fov="0">
              <a:rot lat="17090612" lon="0" rev="0"/>
            </a:camera>
            <a:lightRig rig="contrasting" dir="t">
              <a:rot lat="0" lon="0" rev="10200000"/>
            </a:lightRig>
          </a:scene3d>
          <a:sp3d extrusionH="8693150" prstMaterial="clear">
            <a:bevelT w="431800" h="304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96" name="직사각형 3295"/>
          <p:cNvSpPr/>
          <p:nvPr/>
        </p:nvSpPr>
        <p:spPr>
          <a:xfrm>
            <a:off x="5250390" y="2831814"/>
            <a:ext cx="8117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BN1200</a:t>
            </a:r>
            <a:endParaRPr lang="ko-KR" altLang="en-US" sz="1400" b="1" spc="-6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18" name="타원 3317"/>
          <p:cNvSpPr/>
          <p:nvPr/>
        </p:nvSpPr>
        <p:spPr>
          <a:xfrm rot="16200000">
            <a:off x="6541659" y="5342692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1746250">
            <a:bevelT h="0"/>
            <a:extrusionClr>
              <a:schemeClr val="tx2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19" name="직사각형 3318"/>
          <p:cNvSpPr/>
          <p:nvPr/>
        </p:nvSpPr>
        <p:spPr>
          <a:xfrm>
            <a:off x="7221861" y="5448820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 smtClean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CFR1000</a:t>
            </a:r>
            <a:endParaRPr lang="ko-KR" altLang="en-US" sz="1400" b="1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20" name="타원 3319"/>
          <p:cNvSpPr/>
          <p:nvPr/>
        </p:nvSpPr>
        <p:spPr>
          <a:xfrm rot="16200000">
            <a:off x="4036869" y="5342691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251460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21" name="직사각형 3320"/>
          <p:cNvSpPr/>
          <p:nvPr/>
        </p:nvSpPr>
        <p:spPr>
          <a:xfrm>
            <a:off x="5181106" y="5448820"/>
            <a:ext cx="7780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 smtClean="0">
                <a:gradFill>
                  <a:gsLst>
                    <a:gs pos="2083">
                      <a:prstClr val="white"/>
                    </a:gs>
                    <a:gs pos="24583">
                      <a:prstClr val="white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CFR600</a:t>
            </a:r>
            <a:endParaRPr lang="en-US" altLang="ko-KR" sz="1400" b="1" spc="-60" dirty="0">
              <a:gradFill>
                <a:gsLst>
                  <a:gs pos="2083">
                    <a:prstClr val="white"/>
                  </a:gs>
                  <a:gs pos="24583">
                    <a:prstClr val="white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324" name="그룹 3323"/>
          <p:cNvGrpSpPr/>
          <p:nvPr/>
        </p:nvGrpSpPr>
        <p:grpSpPr>
          <a:xfrm>
            <a:off x="7803445" y="1447048"/>
            <a:ext cx="1852804" cy="325768"/>
            <a:chOff x="119248" y="1524000"/>
            <a:chExt cx="2140487" cy="376348"/>
          </a:xfrm>
        </p:grpSpPr>
        <p:grpSp>
          <p:nvGrpSpPr>
            <p:cNvPr id="3325" name="그룹 3324"/>
            <p:cNvGrpSpPr/>
            <p:nvPr/>
          </p:nvGrpSpPr>
          <p:grpSpPr>
            <a:xfrm>
              <a:off x="1070524" y="1524000"/>
              <a:ext cx="1189211" cy="376348"/>
              <a:chOff x="3757036" y="791226"/>
              <a:chExt cx="1189211" cy="376348"/>
            </a:xfrm>
          </p:grpSpPr>
          <p:sp>
            <p:nvSpPr>
              <p:cNvPr id="3329" name="타원 3328"/>
              <p:cNvSpPr/>
              <p:nvPr/>
            </p:nvSpPr>
            <p:spPr>
              <a:xfrm rot="16200000">
                <a:off x="3763002" y="785260"/>
                <a:ext cx="376348" cy="388280"/>
              </a:xfrm>
              <a:prstGeom prst="ellipse">
                <a:avLst/>
              </a:prstGeom>
              <a:gradFill flip="none" rotWithShape="1">
                <a:gsLst>
                  <a:gs pos="2083">
                    <a:schemeClr val="bg1">
                      <a:lumMod val="85000"/>
                    </a:schemeClr>
                  </a:gs>
                  <a:gs pos="100000">
                    <a:schemeClr val="bg1">
                      <a:lumMod val="68000"/>
                    </a:schemeClr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perspectiveRelaxedModerately" fov="0">
                  <a:rot lat="17090632" lon="0" rev="0"/>
                </a:camera>
                <a:lightRig rig="balanced" dir="t">
                  <a:rot lat="0" lon="0" rev="7200000"/>
                </a:lightRig>
              </a:scene3d>
              <a:sp3d extrusionH="774700">
                <a:bevelT h="0"/>
                <a:extrusionClr>
                  <a:schemeClr val="tx2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3330" name="직사각형 3329"/>
              <p:cNvSpPr/>
              <p:nvPr/>
            </p:nvSpPr>
            <p:spPr>
              <a:xfrm>
                <a:off x="3929924" y="807221"/>
                <a:ext cx="1016323" cy="3200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ko-KR" sz="1200" b="1" spc="-60" dirty="0" smtClean="0">
                    <a:gradFill>
                      <a:gsLst>
                        <a:gs pos="2083">
                          <a:schemeClr val="bg1"/>
                        </a:gs>
                        <a:gs pos="24583">
                          <a:schemeClr val="bg1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Comm. Rx</a:t>
                </a:r>
                <a:endParaRPr lang="ko-KR" altLang="en-US" sz="1200" b="1" spc="-60" dirty="0">
                  <a:gradFill>
                    <a:gsLst>
                      <a:gs pos="2083">
                        <a:schemeClr val="bg1"/>
                      </a:gs>
                      <a:gs pos="24583">
                        <a:schemeClr val="bg1"/>
                      </a:gs>
                    </a:gsLst>
                    <a:lin ang="54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grpSp>
          <p:nvGrpSpPr>
            <p:cNvPr id="3326" name="그룹 3325"/>
            <p:cNvGrpSpPr/>
            <p:nvPr/>
          </p:nvGrpSpPr>
          <p:grpSpPr>
            <a:xfrm>
              <a:off x="119248" y="1524000"/>
              <a:ext cx="1163703" cy="376348"/>
              <a:chOff x="119248" y="1508126"/>
              <a:chExt cx="1163703" cy="376348"/>
            </a:xfrm>
          </p:grpSpPr>
          <p:sp>
            <p:nvSpPr>
              <p:cNvPr id="3327" name="타원 3326"/>
              <p:cNvSpPr/>
              <p:nvPr/>
            </p:nvSpPr>
            <p:spPr>
              <a:xfrm rot="16200000">
                <a:off x="125214" y="1502160"/>
                <a:ext cx="376348" cy="388280"/>
              </a:xfrm>
              <a:prstGeom prst="ellipse">
                <a:avLst/>
              </a:prstGeom>
              <a:gradFill flip="none" rotWithShape="1">
                <a:gsLst>
                  <a:gs pos="2083">
                    <a:schemeClr val="bg1">
                      <a:lumMod val="85000"/>
                    </a:schemeClr>
                  </a:gs>
                  <a:gs pos="100000">
                    <a:schemeClr val="bg1">
                      <a:lumMod val="68000"/>
                    </a:schemeClr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perspectiveRelaxedModerately" fov="0">
                  <a:rot lat="17090632" lon="0" rev="0"/>
                </a:camera>
                <a:lightRig rig="balanced" dir="t">
                  <a:rot lat="0" lon="0" rev="7200000"/>
                </a:lightRig>
              </a:scene3d>
              <a:sp3d extrusionH="774700">
                <a:bevelT h="0"/>
                <a:extrusionClr>
                  <a:schemeClr val="accent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3328" name="직사각형 3327"/>
              <p:cNvSpPr/>
              <p:nvPr/>
            </p:nvSpPr>
            <p:spPr>
              <a:xfrm>
                <a:off x="312926" y="1524122"/>
                <a:ext cx="970025" cy="3200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spc="-60" dirty="0" smtClean="0">
                    <a:gradFill>
                      <a:gsLst>
                        <a:gs pos="2083">
                          <a:schemeClr val="bg1"/>
                        </a:gs>
                        <a:gs pos="24583">
                          <a:schemeClr val="bg1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Demo. Rx</a:t>
                </a:r>
                <a:endParaRPr lang="en-US" altLang="ko-KR" sz="1200" b="1" spc="-60" dirty="0">
                  <a:gradFill>
                    <a:gsLst>
                      <a:gs pos="2083">
                        <a:schemeClr val="bg1"/>
                      </a:gs>
                      <a:gs pos="24583">
                        <a:schemeClr val="bg1"/>
                      </a:gs>
                    </a:gsLst>
                    <a:lin ang="54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sp>
        <p:nvSpPr>
          <p:cNvPr id="3270" name="직사각형 3269"/>
          <p:cNvSpPr/>
          <p:nvPr/>
        </p:nvSpPr>
        <p:spPr>
          <a:xfrm>
            <a:off x="860173" y="5353068"/>
            <a:ext cx="1244182" cy="504059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40000"/>
                  <a:lumOff val="6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17" name="TextBox 3316"/>
          <p:cNvSpPr txBox="1"/>
          <p:nvPr/>
        </p:nvSpPr>
        <p:spPr>
          <a:xfrm>
            <a:off x="1094907" y="5481957"/>
            <a:ext cx="73247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46667">
                      <a:srgbClr val="002060"/>
                    </a:gs>
                    <a:gs pos="65000">
                      <a:srgbClr val="002060"/>
                    </a:gs>
                  </a:gsLst>
                  <a:lin ang="16200000" scaled="1"/>
                </a:gradFill>
              </a:rPr>
              <a:t>China</a:t>
            </a:r>
            <a:endParaRPr lang="ko-KR" altLang="en-US" sz="1600" b="1" dirty="0">
              <a:gradFill>
                <a:gsLst>
                  <a:gs pos="46667">
                    <a:srgbClr val="002060"/>
                  </a:gs>
                  <a:gs pos="65000">
                    <a:srgbClr val="002060"/>
                  </a:gs>
                </a:gsLst>
                <a:lin ang="16200000" scaled="1"/>
              </a:gradFill>
            </a:endParaRPr>
          </a:p>
        </p:txBody>
      </p:sp>
      <p:pic>
        <p:nvPicPr>
          <p:cNvPr id="3322" name="Picture 5" descr="E:\제작중\2015.05.21_원자력연구원 페이지 제작(6.1~6.5)\이미지\중국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7" t="12467" r="41185" b="12688"/>
          <a:stretch/>
        </p:blipFill>
        <p:spPr bwMode="auto">
          <a:xfrm>
            <a:off x="607921" y="5353068"/>
            <a:ext cx="504505" cy="504000"/>
          </a:xfrm>
          <a:prstGeom prst="ellipse">
            <a:avLst/>
          </a:prstGeom>
          <a:ln w="9525" cap="rnd">
            <a:solidFill>
              <a:schemeClr val="bg1"/>
            </a:solidFill>
          </a:ln>
          <a:effectLst/>
          <a:scene3d>
            <a:camera prst="perspectiveLeft">
              <a:rot lat="0" lon="3900000" rev="0"/>
            </a:camera>
            <a:lightRig rig="threePt" dir="t">
              <a:rot lat="0" lon="0" rev="9000000"/>
            </a:lightRig>
          </a:scene3d>
          <a:sp3d extrusionH="50800">
            <a:bevelT w="6350" h="0"/>
            <a:extrusionClr>
              <a:schemeClr val="bg1">
                <a:lumMod val="75000"/>
              </a:schemeClr>
            </a:extrusionClr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23" name="모서리가 둥근 직사각형 3322"/>
          <p:cNvSpPr/>
          <p:nvPr/>
        </p:nvSpPr>
        <p:spPr>
          <a:xfrm rot="16200000">
            <a:off x="264220" y="5234170"/>
            <a:ext cx="737860" cy="7417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RelaxedModerately" fov="0">
              <a:rot lat="17090612" lon="0" rev="0"/>
            </a:camera>
            <a:lightRig rig="contrasting" dir="t">
              <a:rot lat="0" lon="0" rev="10200000"/>
            </a:lightRig>
          </a:scene3d>
          <a:sp3d extrusionH="8693150" prstMaterial="clear">
            <a:bevelT w="431800" h="304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11" name="TextBox 3310"/>
          <p:cNvSpPr txBox="1"/>
          <p:nvPr/>
        </p:nvSpPr>
        <p:spPr>
          <a:xfrm>
            <a:off x="1094908" y="4593143"/>
            <a:ext cx="73247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46667">
                      <a:srgbClr val="002060"/>
                    </a:gs>
                    <a:gs pos="65000">
                      <a:srgbClr val="002060"/>
                    </a:gs>
                  </a:gsLst>
                  <a:lin ang="16200000" scaled="1"/>
                </a:gradFill>
              </a:rPr>
              <a:t>France</a:t>
            </a:r>
            <a:endParaRPr lang="ko-KR" altLang="en-US" sz="1600" b="1" dirty="0">
              <a:gradFill>
                <a:gsLst>
                  <a:gs pos="46667">
                    <a:srgbClr val="002060"/>
                  </a:gs>
                  <a:gs pos="65000">
                    <a:srgbClr val="002060"/>
                  </a:gs>
                </a:gsLst>
                <a:lin ang="16200000" scaled="1"/>
              </a:gradFill>
            </a:endParaRPr>
          </a:p>
        </p:txBody>
      </p:sp>
      <p:sp>
        <p:nvSpPr>
          <p:cNvPr id="3312" name="타원 3311"/>
          <p:cNvSpPr/>
          <p:nvPr/>
        </p:nvSpPr>
        <p:spPr>
          <a:xfrm rot="16200000">
            <a:off x="5044981" y="4453877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324485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13" name="직사각형 3312"/>
          <p:cNvSpPr/>
          <p:nvPr/>
        </p:nvSpPr>
        <p:spPr>
          <a:xfrm>
            <a:off x="6321152" y="4560006"/>
            <a:ext cx="1122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ASTRID 600</a:t>
            </a:r>
            <a:endParaRPr lang="ko-KR" altLang="en-US" sz="1400" b="1" spc="-60" dirty="0">
              <a:gradFill>
                <a:gsLst>
                  <a:gs pos="2083">
                    <a:schemeClr val="bg1"/>
                  </a:gs>
                  <a:gs pos="24583">
                    <a:schemeClr val="bg1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314" name="Picture 2" descr="E:\제작중\2015.05.21_원자력연구원 페이지 제작(6.1~6.5)\이미지\12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6" r="70658"/>
          <a:stretch/>
        </p:blipFill>
        <p:spPr bwMode="auto">
          <a:xfrm>
            <a:off x="603066" y="4461362"/>
            <a:ext cx="504000" cy="504000"/>
          </a:xfrm>
          <a:prstGeom prst="ellipse">
            <a:avLst/>
          </a:prstGeom>
          <a:ln w="9525" cap="rnd">
            <a:solidFill>
              <a:schemeClr val="bg1"/>
            </a:solidFill>
          </a:ln>
          <a:effectLst/>
          <a:scene3d>
            <a:camera prst="perspectiveLeft">
              <a:rot lat="0" lon="3900000" rev="0"/>
            </a:camera>
            <a:lightRig rig="threePt" dir="t">
              <a:rot lat="0" lon="0" rev="9000000"/>
            </a:lightRig>
          </a:scene3d>
          <a:sp3d extrusionH="50800">
            <a:bevelT w="6350" h="0"/>
            <a:extrusionClr>
              <a:schemeClr val="bg1">
                <a:lumMod val="75000"/>
              </a:schemeClr>
            </a:extrusionClr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15" name="모서리가 둥근 직사각형 3314"/>
          <p:cNvSpPr/>
          <p:nvPr/>
        </p:nvSpPr>
        <p:spPr>
          <a:xfrm rot="16200000">
            <a:off x="264221" y="4345356"/>
            <a:ext cx="737860" cy="7417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RelaxedModerately" fov="0">
              <a:rot lat="17090612" lon="0" rev="0"/>
            </a:camera>
            <a:lightRig rig="contrasting" dir="t">
              <a:rot lat="0" lon="0" rev="10200000"/>
            </a:lightRig>
          </a:scene3d>
          <a:sp3d extrusionH="8693150" prstMaterial="clear">
            <a:bevelT w="431800" h="304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68" name="직사각형 3267"/>
          <p:cNvSpPr/>
          <p:nvPr/>
        </p:nvSpPr>
        <p:spPr>
          <a:xfrm>
            <a:off x="860173" y="3600127"/>
            <a:ext cx="1244182" cy="504059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40000"/>
                  <a:lumOff val="6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99" name="Picture 5" descr="E:\제작중\2015.05.21_원자력연구원 페이지 제작(6.1~6.5)\이미지\중국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8" t="12467" r="12064" b="12688"/>
          <a:stretch/>
        </p:blipFill>
        <p:spPr bwMode="auto">
          <a:xfrm>
            <a:off x="600786" y="3597769"/>
            <a:ext cx="504000" cy="503496"/>
          </a:xfrm>
          <a:prstGeom prst="ellipse">
            <a:avLst/>
          </a:prstGeom>
          <a:ln w="9525" cap="rnd">
            <a:solidFill>
              <a:schemeClr val="bg1"/>
            </a:solidFill>
          </a:ln>
          <a:effectLst/>
          <a:scene3d>
            <a:camera prst="perspectiveLeft">
              <a:rot lat="0" lon="3900000" rev="0"/>
            </a:camera>
            <a:lightRig rig="threePt" dir="t">
              <a:rot lat="0" lon="0" rev="9000000"/>
            </a:lightRig>
          </a:scene3d>
          <a:sp3d extrusionH="50800">
            <a:bevelT w="6350" h="0"/>
            <a:extrusionClr>
              <a:schemeClr val="bg1">
                <a:lumMod val="75000"/>
              </a:schemeClr>
            </a:extrusionClr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00" name="TextBox 3299"/>
          <p:cNvSpPr txBox="1"/>
          <p:nvPr/>
        </p:nvSpPr>
        <p:spPr>
          <a:xfrm>
            <a:off x="1094907" y="3729046"/>
            <a:ext cx="73247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46667">
                      <a:srgbClr val="002060"/>
                    </a:gs>
                    <a:gs pos="65000">
                      <a:srgbClr val="002060"/>
                    </a:gs>
                  </a:gsLst>
                  <a:lin ang="16200000" scaled="1"/>
                </a:gradFill>
              </a:rPr>
              <a:t>India</a:t>
            </a:r>
            <a:endParaRPr lang="ko-KR" altLang="en-US" sz="1600" b="1" dirty="0">
              <a:gradFill>
                <a:gsLst>
                  <a:gs pos="46667">
                    <a:srgbClr val="002060"/>
                  </a:gs>
                  <a:gs pos="65000">
                    <a:srgbClr val="002060"/>
                  </a:gs>
                </a:gsLst>
                <a:lin ang="16200000" scaled="1"/>
              </a:gradFill>
            </a:endParaRPr>
          </a:p>
        </p:txBody>
      </p:sp>
      <p:sp>
        <p:nvSpPr>
          <p:cNvPr id="3301" name="타원 3300"/>
          <p:cNvSpPr/>
          <p:nvPr/>
        </p:nvSpPr>
        <p:spPr>
          <a:xfrm rot="16200000">
            <a:off x="6316840" y="3589781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1879600">
            <a:bevelT h="0"/>
            <a:extrusionClr>
              <a:schemeClr val="tx2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02" name="직사각형 3301"/>
          <p:cNvSpPr/>
          <p:nvPr/>
        </p:nvSpPr>
        <p:spPr>
          <a:xfrm>
            <a:off x="7096659" y="3695909"/>
            <a:ext cx="9419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MFBR100</a:t>
            </a:r>
          </a:p>
        </p:txBody>
      </p:sp>
      <p:sp>
        <p:nvSpPr>
          <p:cNvPr id="3303" name="타원 3302"/>
          <p:cNvSpPr/>
          <p:nvPr/>
        </p:nvSpPr>
        <p:spPr>
          <a:xfrm rot="16200000">
            <a:off x="5304256" y="3589780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98425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04" name="직사각형 3303"/>
          <p:cNvSpPr/>
          <p:nvPr/>
        </p:nvSpPr>
        <p:spPr>
          <a:xfrm>
            <a:off x="5603886" y="3695909"/>
            <a:ext cx="9470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FBR-1 &amp;2</a:t>
            </a:r>
          </a:p>
        </p:txBody>
      </p:sp>
      <p:sp>
        <p:nvSpPr>
          <p:cNvPr id="3305" name="타원 3304"/>
          <p:cNvSpPr/>
          <p:nvPr/>
        </p:nvSpPr>
        <p:spPr>
          <a:xfrm rot="16200000">
            <a:off x="4282769" y="3589780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98425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06" name="타원 3305"/>
          <p:cNvSpPr/>
          <p:nvPr/>
        </p:nvSpPr>
        <p:spPr>
          <a:xfrm rot="16200000">
            <a:off x="2837119" y="3589780"/>
            <a:ext cx="504058" cy="520037"/>
          </a:xfrm>
          <a:prstGeom prst="ellipse">
            <a:avLst/>
          </a:prstGeom>
          <a:gradFill flip="none" rotWithShape="1">
            <a:gsLst>
              <a:gs pos="2083">
                <a:schemeClr val="bg1">
                  <a:lumMod val="85000"/>
                </a:schemeClr>
              </a:gs>
              <a:gs pos="100000">
                <a:schemeClr val="bg1">
                  <a:lumMod val="68000"/>
                </a:schemeClr>
              </a:gs>
            </a:gsLst>
            <a:lin ang="12600000" scaled="0"/>
            <a:tileRect/>
          </a:gradFill>
          <a:ln>
            <a:noFill/>
          </a:ln>
          <a:effectLst/>
          <a:scene3d>
            <a:camera prst="perspectiveRelaxedModerately" fov="0">
              <a:rot lat="17090632" lon="0" rev="0"/>
            </a:camera>
            <a:lightRig rig="balanced" dir="t">
              <a:rot lat="0" lon="0" rev="7200000"/>
            </a:lightRig>
          </a:scene3d>
          <a:sp3d extrusionH="1435100">
            <a:bevelT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07" name="직사각형 3306"/>
          <p:cNvSpPr/>
          <p:nvPr/>
        </p:nvSpPr>
        <p:spPr>
          <a:xfrm>
            <a:off x="3449906" y="3695909"/>
            <a:ext cx="879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>
                <a:gradFill>
                  <a:gsLst>
                    <a:gs pos="2083">
                      <a:prstClr val="white"/>
                    </a:gs>
                    <a:gs pos="24583">
                      <a:prstClr val="white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PFBR500</a:t>
            </a:r>
          </a:p>
        </p:txBody>
      </p:sp>
      <p:sp>
        <p:nvSpPr>
          <p:cNvPr id="3308" name="직사각형 3307"/>
          <p:cNvSpPr/>
          <p:nvPr/>
        </p:nvSpPr>
        <p:spPr>
          <a:xfrm>
            <a:off x="4582399" y="3695909"/>
            <a:ext cx="9470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spc="-60" dirty="0">
                <a:gradFill>
                  <a:gsLst>
                    <a:gs pos="2083">
                      <a:schemeClr val="bg1"/>
                    </a:gs>
                    <a:gs pos="24583">
                      <a:schemeClr val="bg1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FBR-1 &amp;2</a:t>
            </a:r>
          </a:p>
        </p:txBody>
      </p:sp>
      <p:sp>
        <p:nvSpPr>
          <p:cNvPr id="3309" name="모서리가 둥근 직사각형 3308"/>
          <p:cNvSpPr/>
          <p:nvPr/>
        </p:nvSpPr>
        <p:spPr>
          <a:xfrm rot="16200000">
            <a:off x="264220" y="3481259"/>
            <a:ext cx="737860" cy="7417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RelaxedModerately" fov="0">
              <a:rot lat="17090612" lon="0" rev="0"/>
            </a:camera>
            <a:lightRig rig="contrasting" dir="t">
              <a:rot lat="0" lon="0" rev="10200000"/>
            </a:lightRig>
          </a:scene3d>
          <a:sp3d extrusionH="8693150" prstMaterial="clear">
            <a:bevelT w="431800" h="304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32" name="직사각형 3331"/>
          <p:cNvSpPr/>
          <p:nvPr/>
        </p:nvSpPr>
        <p:spPr>
          <a:xfrm>
            <a:off x="2242899" y="2831815"/>
            <a:ext cx="715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ko-KR" sz="1400" b="1" spc="-60" dirty="0" smtClean="0">
                <a:gradFill>
                  <a:gsLst>
                    <a:gs pos="2083">
                      <a:prstClr val="white"/>
                    </a:gs>
                    <a:gs pos="24583">
                      <a:prstClr val="white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BN600</a:t>
            </a:r>
            <a:endParaRPr lang="en-US" altLang="ko-KR" sz="1400" b="1" spc="-60" dirty="0">
              <a:gradFill>
                <a:gsLst>
                  <a:gs pos="2083">
                    <a:prstClr val="white"/>
                  </a:gs>
                  <a:gs pos="24583">
                    <a:prstClr val="white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848544" y="1196752"/>
            <a:ext cx="6595031" cy="698071"/>
          </a:xfrm>
          <a:prstGeom prst="rect">
            <a:avLst/>
          </a:prstGeom>
        </p:spPr>
        <p:txBody>
          <a:bodyPr wrap="square" tIns="36000" anchor="ctr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93663" indent="-1588" fontAlgn="base">
              <a:spcBef>
                <a:spcPct val="0"/>
              </a:spcBef>
              <a:buClr>
                <a:srgbClr val="0000FF"/>
              </a:buClr>
            </a:pPr>
            <a:r>
              <a:rPr lang="en-US" altLang="ko-KR" sz="2000" b="1" spc="-15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63500" algn="ctr" rotWithShape="0">
                    <a:prstClr val="black">
                      <a:alpha val="70000"/>
                    </a:prstClr>
                  </a:outerShdw>
                  <a:reflection blurRad="6350" stA="13000" endPos="41000" dist="1270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Major nuclear countries are developing the SFR to sustain energy security or to recycle SNF.</a:t>
            </a:r>
            <a:endParaRPr lang="ko-KR" altLang="en-US" sz="2000" b="1" spc="-150" dirty="0">
              <a:gradFill flip="none" rotWithShape="1"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63500" algn="ctr" rotWithShape="0">
                  <a:prstClr val="black">
                    <a:alpha val="70000"/>
                  </a:prstClr>
                </a:outerShdw>
                <a:reflection blurRad="6350" stA="13000" endPos="41000" dist="1270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449516" y="1207513"/>
            <a:ext cx="451542" cy="451542"/>
            <a:chOff x="5563840" y="3098800"/>
            <a:chExt cx="1015504" cy="1015504"/>
          </a:xfrm>
        </p:grpSpPr>
        <p:pic>
          <p:nvPicPr>
            <p:cNvPr id="67" name="Picture 12" descr="F:\01. 안경섭\png\아이콘3\AQUA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840" y="3098800"/>
              <a:ext cx="1015504" cy="1015504"/>
            </a:xfrm>
            <a:prstGeom prst="rect">
              <a:avLst/>
            </a:prstGeom>
            <a:noFill/>
            <a:effectLst>
              <a:outerShdw blurRad="25400" dist="25400" algn="l" rotWithShape="0">
                <a:prstClr val="black">
                  <a:alpha val="2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11" descr="F:\01. 안경섭\png\아이콘3\AQUA ICONS SYSTEM POWER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50" y="3212976"/>
              <a:ext cx="654084" cy="654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256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1350891" y="2418587"/>
            <a:ext cx="8268212" cy="1187590"/>
            <a:chOff x="1603212" y="1552764"/>
            <a:chExt cx="7271880" cy="1007210"/>
          </a:xfrm>
        </p:grpSpPr>
        <p:sp>
          <p:nvSpPr>
            <p:cNvPr id="13" name="직사각형 12"/>
            <p:cNvSpPr/>
            <p:nvPr/>
          </p:nvSpPr>
          <p:spPr>
            <a:xfrm>
              <a:off x="1921370" y="1707383"/>
              <a:ext cx="6923077" cy="685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92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1603212" y="1552764"/>
              <a:ext cx="7271880" cy="1007210"/>
              <a:chOff x="1603212" y="1552764"/>
              <a:chExt cx="7271880" cy="1007210"/>
            </a:xfrm>
          </p:grpSpPr>
          <p:sp>
            <p:nvSpPr>
              <p:cNvPr id="15" name="TextBox 38"/>
              <p:cNvSpPr txBox="1">
                <a:spLocks noChangeArrowheads="1"/>
              </p:cNvSpPr>
              <p:nvPr/>
            </p:nvSpPr>
            <p:spPr bwMode="auto">
              <a:xfrm>
                <a:off x="2960667" y="1775142"/>
                <a:ext cx="5914425" cy="561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62404" indent="-262404">
                  <a:buClr>
                    <a:srgbClr val="002774"/>
                  </a:buClr>
                </a:pPr>
                <a:r>
                  <a:rPr lang="en-US" altLang="ko-KR" sz="3700" b="1" spc="-138" dirty="0">
                    <a:solidFill>
                      <a:srgbClr val="002060"/>
                    </a:solidFill>
                    <a:latin typeface="+mn-ea"/>
                  </a:rPr>
                  <a:t>SFR Program(PGSFR) </a:t>
                </a: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2394372" y="1707383"/>
                <a:ext cx="6480720" cy="538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>
                <a:spLocks noChangeAspect="1"/>
              </p:cNvSpPr>
              <p:nvPr/>
            </p:nvSpPr>
            <p:spPr>
              <a:xfrm>
                <a:off x="2394372" y="2402570"/>
                <a:ext cx="6480720" cy="645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7000">
                    <a:schemeClr val="bg1">
                      <a:lumMod val="75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Oval 95"/>
              <p:cNvSpPr>
                <a:spLocks noChangeArrowheads="1"/>
              </p:cNvSpPr>
              <p:nvPr/>
            </p:nvSpPr>
            <p:spPr bwMode="gray">
              <a:xfrm>
                <a:off x="1603212" y="1552764"/>
                <a:ext cx="1010106" cy="1007210"/>
              </a:xfrm>
              <a:prstGeom prst="ellipse">
                <a:avLst/>
              </a:prstGeom>
              <a:gradFill flip="none" rotWithShape="1">
                <a:gsLst>
                  <a:gs pos="29000">
                    <a:srgbClr val="FFFFFF"/>
                  </a:gs>
                  <a:gs pos="49000">
                    <a:schemeClr val="bg1">
                      <a:lumMod val="65000"/>
                    </a:schemeClr>
                  </a:gs>
                  <a:gs pos="7917">
                    <a:schemeClr val="bg1">
                      <a:lumMod val="50000"/>
                    </a:schemeClr>
                  </a:gs>
                  <a:gs pos="21000">
                    <a:srgbClr val="CFCFCF"/>
                  </a:gs>
                  <a:gs pos="63000">
                    <a:srgbClr val="CFCFCF"/>
                  </a:gs>
                  <a:gs pos="75000">
                    <a:srgbClr val="CFCFCF"/>
                  </a:gs>
                  <a:gs pos="92000">
                    <a:srgbClr val="FFFFFF"/>
                  </a:gs>
                  <a:gs pos="83000">
                    <a:srgbClr val="A8A8A8"/>
                  </a:gs>
                  <a:gs pos="100000">
                    <a:srgbClr val="7F7F7F"/>
                  </a:gs>
                </a:gsLst>
                <a:lin ang="8100000" scaled="1"/>
                <a:tileRect/>
              </a:gradFill>
              <a:ln>
                <a:noFill/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eaVert" wrap="none" anchor="ctr"/>
              <a:lstStyle/>
              <a:p>
                <a:endParaRPr lang="ko-KR" altLang="en-US"/>
              </a:p>
            </p:txBody>
          </p:sp>
          <p:grpSp>
            <p:nvGrpSpPr>
              <p:cNvPr id="19" name="그룹 37"/>
              <p:cNvGrpSpPr/>
              <p:nvPr/>
            </p:nvGrpSpPr>
            <p:grpSpPr>
              <a:xfrm>
                <a:off x="1674293" y="1624852"/>
                <a:ext cx="867946" cy="867946"/>
                <a:chOff x="1141627" y="2611701"/>
                <a:chExt cx="867947" cy="867947"/>
              </a:xfrm>
            </p:grpSpPr>
            <p:sp>
              <p:nvSpPr>
                <p:cNvPr id="20" name="타원 19"/>
                <p:cNvSpPr/>
                <p:nvPr/>
              </p:nvSpPr>
              <p:spPr>
                <a:xfrm>
                  <a:off x="1141627" y="2611701"/>
                  <a:ext cx="867947" cy="867947"/>
                </a:xfrm>
                <a:prstGeom prst="ellipse">
                  <a:avLst/>
                </a:prstGeom>
                <a:gradFill>
                  <a:gsLst>
                    <a:gs pos="0">
                      <a:srgbClr val="0C7A0F"/>
                    </a:gs>
                    <a:gs pos="100000">
                      <a:srgbClr val="78C25E"/>
                    </a:gs>
                  </a:gsLst>
                </a:gradFill>
                <a:ln w="28575"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  <a:reflection stA="0" endPos="18000" dir="5400000" sy="-100000" algn="bl" rotWithShape="0"/>
                </a:effectLst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1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310519" y="2655423"/>
                  <a:ext cx="530160" cy="7439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ko-KR" sz="5100" b="1" dirty="0" smtClean="0">
                      <a:solidFill>
                        <a:schemeClr val="bg1"/>
                      </a:solidFill>
                      <a:latin typeface="나눔명조" pitchFamily="18" charset="-127"/>
                      <a:ea typeface="나눔명조" pitchFamily="18" charset="-127"/>
                    </a:rPr>
                    <a:t>II</a:t>
                  </a:r>
                  <a:endParaRPr lang="ko-KR" altLang="en-US" sz="5100" b="1" dirty="0">
                    <a:solidFill>
                      <a:schemeClr val="bg1"/>
                    </a:solidFill>
                    <a:latin typeface="나눔명조" pitchFamily="18" charset="-127"/>
                    <a:ea typeface="나눔명조" pitchFamily="18" charset="-127"/>
                  </a:endParaRPr>
                </a:p>
              </p:txBody>
            </p:sp>
          </p:grpSp>
        </p:grpSp>
      </p:grpSp>
      <p:pic>
        <p:nvPicPr>
          <p:cNvPr id="22" name="Picture 3" descr="E:\제작중\2014.10.06_원자력연구원 템플릿(표지,내지)\이미지\로고\사업단 로고 (글씨포함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283" y="6430792"/>
            <a:ext cx="2514510" cy="3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F:\01. 안경섭\png\아이콘3\AQUA ICONS SYSTEM ITOOLS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10503" r="10627" b="12408"/>
          <a:stretch/>
        </p:blipFill>
        <p:spPr bwMode="auto">
          <a:xfrm>
            <a:off x="9425880" y="6400994"/>
            <a:ext cx="347276" cy="339900"/>
          </a:xfrm>
          <a:prstGeom prst="ellipse">
            <a:avLst/>
          </a:prstGeom>
          <a:ln w="63500" cap="rnd">
            <a:noFill/>
          </a:ln>
          <a:effectLst>
            <a:outerShdw blurRad="25400" dist="12700" dir="5400000" algn="t" rotWithShape="0">
              <a:prstClr val="black">
                <a:alpha val="34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슬라이드 번호 개체 틀 5"/>
          <p:cNvSpPr txBox="1">
            <a:spLocks/>
          </p:cNvSpPr>
          <p:nvPr/>
        </p:nvSpPr>
        <p:spPr>
          <a:xfrm>
            <a:off x="9396101" y="6381328"/>
            <a:ext cx="425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b="1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7C2379-20E1-488E-AC17-98B81AB48B6D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965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</TotalTime>
  <Words>1749</Words>
  <Application>Microsoft Office PowerPoint</Application>
  <PresentationFormat>A4 용지(210x297mm)</PresentationFormat>
  <Paragraphs>451</Paragraphs>
  <Slides>28</Slides>
  <Notes>28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1" baseType="lpstr">
      <vt:lpstr>굴림</vt:lpstr>
      <vt:lpstr>Arial</vt:lpstr>
      <vt:lpstr>Calibri</vt:lpstr>
      <vt:lpstr>휴먼모음T</vt:lpstr>
      <vt:lpstr>Wingdings</vt:lpstr>
      <vt:lpstr>나눔명조</vt:lpstr>
      <vt:lpstr>맑은 고딕</vt:lpstr>
      <vt:lpstr>HY견고딕</vt:lpstr>
      <vt:lpstr>Arial Narrow</vt:lpstr>
      <vt:lpstr>HY헤드라인M</vt:lpstr>
      <vt:lpstr>휴먼엑스포</vt:lpstr>
      <vt:lpstr>ＭＳ Ｐゴシック</vt:lpstr>
      <vt:lpstr>Office 테마</vt:lpstr>
      <vt:lpstr>PowerPoint 프레젠테이션</vt:lpstr>
      <vt:lpstr>PowerPoint 프레젠테이션</vt:lpstr>
      <vt:lpstr>PowerPoint 프레젠테이션</vt:lpstr>
      <vt:lpstr>Nuclear Power Plants in Korea</vt:lpstr>
      <vt:lpstr>Spent Nuclear Fuel in Korea</vt:lpstr>
      <vt:lpstr>LWR Spent Fuel Issue in Korea </vt:lpstr>
      <vt:lpstr>Advantages of SFR + Pyro for SNF Management</vt:lpstr>
      <vt:lpstr>Who are developing SFR ? </vt:lpstr>
      <vt:lpstr>PowerPoint 프레젠테이션</vt:lpstr>
      <vt:lpstr>Development of SFR with Pyro Process</vt:lpstr>
      <vt:lpstr>Major Milestones for SFR Development in Korea</vt:lpstr>
      <vt:lpstr>Organization of SFRA</vt:lpstr>
      <vt:lpstr>Design Features of PGSFR </vt:lpstr>
      <vt:lpstr>Roles of PGSFR in Korea</vt:lpstr>
      <vt:lpstr>PowerPoint 프레젠테이션</vt:lpstr>
      <vt:lpstr>Safety Characteristics of Pool-type SFR</vt:lpstr>
      <vt:lpstr>Inherent Safety of Metal Fuel</vt:lpstr>
      <vt:lpstr>Design Features of PGSFR</vt:lpstr>
      <vt:lpstr>Core Configuration of PGSFR</vt:lpstr>
      <vt:lpstr>Fluid System Design of PGSFR</vt:lpstr>
      <vt:lpstr>Decay Heat Removal System</vt:lpstr>
      <vt:lpstr>Mechanical Structure Design</vt:lpstr>
      <vt:lpstr>Buildings and Structures</vt:lpstr>
      <vt:lpstr>DHRS Test Facility (STELLA-1)</vt:lpstr>
      <vt:lpstr>International Cooperation for PGSFR Development</vt:lpstr>
      <vt:lpstr>PowerPoint 프레젠테이션</vt:lpstr>
      <vt:lpstr>Summary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Siwoocompany</dc:creator>
  <cp:lastModifiedBy>ksahn</cp:lastModifiedBy>
  <cp:revision>164</cp:revision>
  <cp:lastPrinted>2015-07-27T08:36:43Z</cp:lastPrinted>
  <dcterms:created xsi:type="dcterms:W3CDTF">2014-09-24T06:13:57Z</dcterms:created>
  <dcterms:modified xsi:type="dcterms:W3CDTF">2015-10-21T23:57:20Z</dcterms:modified>
</cp:coreProperties>
</file>