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2" r:id="rId2"/>
    <p:sldMasterId id="2147483650" r:id="rId3"/>
    <p:sldMasterId id="2147483687" r:id="rId4"/>
  </p:sldMasterIdLst>
  <p:notesMasterIdLst>
    <p:notesMasterId r:id="rId35"/>
  </p:notesMasterIdLst>
  <p:handoutMasterIdLst>
    <p:handoutMasterId r:id="rId36"/>
  </p:handoutMasterIdLst>
  <p:sldIdLst>
    <p:sldId id="1048" r:id="rId5"/>
    <p:sldId id="2187" r:id="rId6"/>
    <p:sldId id="2204" r:id="rId7"/>
    <p:sldId id="2253" r:id="rId8"/>
    <p:sldId id="2264" r:id="rId9"/>
    <p:sldId id="2205" r:id="rId10"/>
    <p:sldId id="2206" r:id="rId11"/>
    <p:sldId id="2266" r:id="rId12"/>
    <p:sldId id="2267" r:id="rId13"/>
    <p:sldId id="2268" r:id="rId14"/>
    <p:sldId id="2258" r:id="rId15"/>
    <p:sldId id="2275" r:id="rId16"/>
    <p:sldId id="2276" r:id="rId17"/>
    <p:sldId id="2255" r:id="rId18"/>
    <p:sldId id="2260" r:id="rId19"/>
    <p:sldId id="2263" r:id="rId20"/>
    <p:sldId id="2259" r:id="rId21"/>
    <p:sldId id="2261" r:id="rId22"/>
    <p:sldId id="2218" r:id="rId23"/>
    <p:sldId id="2277" r:id="rId24"/>
    <p:sldId id="2271" r:id="rId25"/>
    <p:sldId id="2273" r:id="rId26"/>
    <p:sldId id="2257" r:id="rId27"/>
    <p:sldId id="2278" r:id="rId28"/>
    <p:sldId id="2279" r:id="rId29"/>
    <p:sldId id="2269" r:id="rId30"/>
    <p:sldId id="2270" r:id="rId31"/>
    <p:sldId id="2244" r:id="rId32"/>
    <p:sldId id="2265" r:id="rId33"/>
    <p:sldId id="2246" r:id="rId34"/>
  </p:sldIdLst>
  <p:sldSz cx="9906000" cy="6858000" type="A4"/>
  <p:notesSz cx="7099300" cy="10234613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sz="1000" b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sz="1000" b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sz="1000" b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sz="1000" b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sz="1000" b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5pPr>
    <a:lvl6pPr marL="2286000" algn="l" defTabSz="914400" rtl="0" eaLnBrk="1" latinLnBrk="1" hangingPunct="1">
      <a:defRPr kumimoji="1" sz="1000" b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6pPr>
    <a:lvl7pPr marL="2743200" algn="l" defTabSz="914400" rtl="0" eaLnBrk="1" latinLnBrk="1" hangingPunct="1">
      <a:defRPr kumimoji="1" sz="1000" b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7pPr>
    <a:lvl8pPr marL="3200400" algn="l" defTabSz="914400" rtl="0" eaLnBrk="1" latinLnBrk="1" hangingPunct="1">
      <a:defRPr kumimoji="1" sz="1000" b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8pPr>
    <a:lvl9pPr marL="3657600" algn="l" defTabSz="914400" rtl="0" eaLnBrk="1" latinLnBrk="1" hangingPunct="1">
      <a:defRPr kumimoji="1" sz="1000" b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56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3" userDrawn="1">
          <p15:clr>
            <a:srgbClr val="A4A3A4"/>
          </p15:clr>
        </p15:guide>
        <p15:guide id="2" pos="2145" userDrawn="1">
          <p15:clr>
            <a:srgbClr val="A4A3A4"/>
          </p15:clr>
        </p15:guide>
        <p15:guide id="3" orient="horz" pos="3226">
          <p15:clr>
            <a:srgbClr val="A4A3A4"/>
          </p15:clr>
        </p15:guide>
        <p15:guide id="4" pos="223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33AA4"/>
    <a:srgbClr val="8F3FB3"/>
    <a:srgbClr val="72328E"/>
    <a:srgbClr val="660066"/>
    <a:srgbClr val="9900CC"/>
    <a:srgbClr val="9900FF"/>
    <a:srgbClr val="003399"/>
    <a:srgbClr val="FFFF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79" autoAdjust="0"/>
    <p:restoredTop sz="98004" autoAdjust="0"/>
  </p:normalViewPr>
  <p:slideViewPr>
    <p:cSldViewPr>
      <p:cViewPr varScale="1">
        <p:scale>
          <a:sx n="94" d="100"/>
          <a:sy n="94" d="100"/>
        </p:scale>
        <p:origin x="78" y="168"/>
      </p:cViewPr>
      <p:guideLst>
        <p:guide orient="horz" pos="4156"/>
        <p:guide pos="312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7" d="100"/>
        <a:sy n="87" d="100"/>
      </p:scale>
      <p:origin x="0" y="-4962"/>
    </p:cViewPr>
  </p:sorterViewPr>
  <p:notesViewPr>
    <p:cSldViewPr>
      <p:cViewPr varScale="1">
        <p:scale>
          <a:sx n="79" d="100"/>
          <a:sy n="79" d="100"/>
        </p:scale>
        <p:origin x="-3936" y="-96"/>
      </p:cViewPr>
      <p:guideLst>
        <p:guide orient="horz" pos="3133"/>
        <p:guide pos="2145"/>
        <p:guide orient="horz" pos="3226"/>
        <p:guide pos="2238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03664" cy="54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50" tIns="46977" rIns="93950" bIns="46977" numCol="1" anchor="t" anchorCtr="0" compatLnSpc="1">
            <a:prstTxWarp prst="textNoShape">
              <a:avLst/>
            </a:prstTxWarp>
          </a:bodyPr>
          <a:lstStyle>
            <a:lvl1pPr defTabSz="940957">
              <a:lnSpc>
                <a:spcPct val="100000"/>
              </a:lnSpc>
              <a:buFontTx/>
              <a:buNone/>
              <a:defRPr sz="1100" b="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2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58638" y="0"/>
            <a:ext cx="3025741" cy="54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50" tIns="46977" rIns="93950" bIns="46977" numCol="1" anchor="t" anchorCtr="0" compatLnSpc="1">
            <a:prstTxWarp prst="textNoShape">
              <a:avLst/>
            </a:prstTxWarp>
          </a:bodyPr>
          <a:lstStyle>
            <a:lvl1pPr algn="r" defTabSz="940957">
              <a:lnSpc>
                <a:spcPct val="100000"/>
              </a:lnSpc>
              <a:buFontTx/>
              <a:buNone/>
              <a:defRPr sz="1100" b="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2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42029"/>
            <a:ext cx="3103664" cy="471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50" tIns="46977" rIns="93950" bIns="46977" numCol="1" anchor="b" anchorCtr="0" compatLnSpc="1">
            <a:prstTxWarp prst="textNoShape">
              <a:avLst/>
            </a:prstTxWarp>
          </a:bodyPr>
          <a:lstStyle>
            <a:lvl1pPr defTabSz="940957">
              <a:lnSpc>
                <a:spcPct val="100000"/>
              </a:lnSpc>
              <a:buFontTx/>
              <a:buNone/>
              <a:defRPr sz="1100" b="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2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58638" y="9742029"/>
            <a:ext cx="3025741" cy="471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50" tIns="46977" rIns="93950" bIns="46977" numCol="1" anchor="b" anchorCtr="0" compatLnSpc="1">
            <a:prstTxWarp prst="textNoShape">
              <a:avLst/>
            </a:prstTxWarp>
          </a:bodyPr>
          <a:lstStyle>
            <a:lvl1pPr algn="r" defTabSz="940957">
              <a:lnSpc>
                <a:spcPct val="100000"/>
              </a:lnSpc>
              <a:buFontTx/>
              <a:buNone/>
              <a:defRPr sz="1100" b="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fld id="{C7566FB7-303D-4422-BCB7-AA57B343A2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63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03664" cy="54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950" tIns="46977" rIns="93950" bIns="46977" numCol="1" anchor="ctr" anchorCtr="0" compatLnSpc="1">
            <a:prstTxWarp prst="textNoShape">
              <a:avLst/>
            </a:prstTxWarp>
          </a:bodyPr>
          <a:lstStyle>
            <a:lvl1pPr defTabSz="940957">
              <a:lnSpc>
                <a:spcPct val="100000"/>
              </a:lnSpc>
              <a:buFontTx/>
              <a:buNone/>
              <a:defRPr sz="1100" b="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58638" y="0"/>
            <a:ext cx="3025741" cy="54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950" tIns="46977" rIns="93950" bIns="46977" numCol="1" anchor="ctr" anchorCtr="0" compatLnSpc="1">
            <a:prstTxWarp prst="textNoShape">
              <a:avLst/>
            </a:prstTxWarp>
          </a:bodyPr>
          <a:lstStyle>
            <a:lvl1pPr algn="r" defTabSz="940957">
              <a:lnSpc>
                <a:spcPct val="100000"/>
              </a:lnSpc>
              <a:buFontTx/>
              <a:buNone/>
              <a:defRPr sz="1100" b="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6763" y="785813"/>
            <a:ext cx="5556250" cy="3846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6632" y="4868561"/>
            <a:ext cx="5171115" cy="4637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950" tIns="46977" rIns="93950" bIns="4697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문자열 유형을 편집하려면 누르십시오</a:t>
            </a:r>
            <a:r>
              <a:rPr lang="en-US" altLang="ko-KR" noProof="0" smtClean="0"/>
              <a:t>.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세째 수준</a:t>
            </a:r>
          </a:p>
          <a:p>
            <a:pPr lvl="3"/>
            <a:r>
              <a:rPr lang="ko-KR" altLang="en-US" noProof="0" smtClean="0"/>
              <a:t>네째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42029"/>
            <a:ext cx="3103664" cy="471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950" tIns="46977" rIns="93950" bIns="46977" numCol="1" anchor="b" anchorCtr="0" compatLnSpc="1">
            <a:prstTxWarp prst="textNoShape">
              <a:avLst/>
            </a:prstTxWarp>
          </a:bodyPr>
          <a:lstStyle>
            <a:lvl1pPr defTabSz="940957">
              <a:lnSpc>
                <a:spcPct val="100000"/>
              </a:lnSpc>
              <a:buFontTx/>
              <a:buNone/>
              <a:defRPr sz="1100" b="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58638" y="9742029"/>
            <a:ext cx="3025741" cy="471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950" tIns="46977" rIns="93950" bIns="46977" numCol="1" anchor="b" anchorCtr="0" compatLnSpc="1">
            <a:prstTxWarp prst="textNoShape">
              <a:avLst/>
            </a:prstTxWarp>
          </a:bodyPr>
          <a:lstStyle>
            <a:lvl1pPr algn="r" defTabSz="940957">
              <a:lnSpc>
                <a:spcPct val="100000"/>
              </a:lnSpc>
              <a:buFontTx/>
              <a:buNone/>
              <a:defRPr sz="1100" b="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fld id="{F476F84A-B34A-4274-9617-91D1D17ADFF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993324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23F37D-0E8D-4AF9-833A-08AF6FBC61D7}" type="slidenum">
              <a:rPr lang="en-US" altLang="ko-KR" smtClean="0"/>
              <a:pPr/>
              <a:t>1</a:t>
            </a:fld>
            <a:endParaRPr lang="en-US" altLang="ko-KR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ko-KR" altLang="ko-KR" smtClean="0"/>
          </a:p>
        </p:txBody>
      </p:sp>
    </p:spTree>
    <p:extLst>
      <p:ext uri="{BB962C8B-B14F-4D97-AF65-F5344CB8AC3E}">
        <p14:creationId xmlns:p14="http://schemas.microsoft.com/office/powerpoint/2010/main" val="5590885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3057070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76F84A-B34A-4274-9617-91D1D17ADFFD}" type="slidenum">
              <a:rPr lang="en-US" altLang="ko-KR" smtClean="0"/>
              <a:pPr>
                <a:defRPr/>
              </a:pPr>
              <a:t>11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6268370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13931223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76F84A-B34A-4274-9617-91D1D17ADFFD}" type="slidenum">
              <a:rPr lang="en-US" altLang="ko-KR" smtClean="0"/>
              <a:pPr>
                <a:defRPr/>
              </a:pPr>
              <a:t>13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6268370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9834885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3057070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3057070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3057070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3057070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305707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4730297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3057070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3057070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3057070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3057070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3057070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8142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76F84A-B34A-4274-9617-91D1D17ADFFD}" type="slidenum">
              <a:rPr lang="en-US" altLang="ko-KR" smtClean="0"/>
              <a:pPr>
                <a:defRPr/>
              </a:pPr>
              <a:t>26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6268370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139312236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76F84A-B34A-4274-9617-91D1D17ADFFD}" type="slidenum">
              <a:rPr lang="en-US" altLang="ko-KR" smtClean="0"/>
              <a:pPr>
                <a:defRPr/>
              </a:pPr>
              <a:t>28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4283148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3588" y="785813"/>
            <a:ext cx="5559425" cy="3848100"/>
          </a:xfrm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4974" y="4870196"/>
            <a:ext cx="5172773" cy="4634542"/>
          </a:xfrm>
          <a:noFill/>
          <a:ln/>
        </p:spPr>
        <p:txBody>
          <a:bodyPr/>
          <a:lstStyle/>
          <a:p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885315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76F84A-B34A-4274-9617-91D1D17ADFFD}" type="slidenum">
              <a:rPr lang="en-US" altLang="ko-KR" smtClean="0"/>
              <a:pPr>
                <a:defRPr/>
              </a:pPr>
              <a:t>3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8757065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76F84A-B34A-4274-9617-91D1D17ADFFD}" type="slidenum">
              <a:rPr lang="en-US" altLang="ko-KR" smtClean="0"/>
              <a:pPr>
                <a:defRPr/>
              </a:pPr>
              <a:t>30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591582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41097272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537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41696709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41696709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76F84A-B34A-4274-9617-91D1D17ADFFD}" type="slidenum">
              <a:rPr lang="en-US" altLang="ko-KR" smtClean="0"/>
              <a:pPr>
                <a:defRPr/>
              </a:pPr>
              <a:t>8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6268370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983488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34950" y="981075"/>
            <a:ext cx="2263775" cy="5564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51125" y="981075"/>
            <a:ext cx="2265363" cy="5564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0" y="6598719"/>
            <a:ext cx="5025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소듐냉각속로</a:t>
            </a:r>
            <a:r>
              <a:rPr lang="en-US" altLang="ko-KR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(SFR), </a:t>
            </a:r>
            <a:r>
              <a:rPr lang="ko-KR" altLang="en-US" sz="11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경수로와 무엇이 다른가</a:t>
            </a:r>
            <a:r>
              <a:rPr lang="en-US" altLang="ko-KR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1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339013" y="65088"/>
            <a:ext cx="2366962" cy="648017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34950" y="65088"/>
            <a:ext cx="6951663" cy="648017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제목 및 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6538" y="65088"/>
            <a:ext cx="9469437" cy="66357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표 개체 틀 2"/>
          <p:cNvSpPr>
            <a:spLocks noGrp="1"/>
          </p:cNvSpPr>
          <p:nvPr>
            <p:ph type="tbl" idx="1"/>
          </p:nvPr>
        </p:nvSpPr>
        <p:spPr>
          <a:xfrm>
            <a:off x="234950" y="981075"/>
            <a:ext cx="4681538" cy="5564188"/>
          </a:xfrm>
        </p:spPr>
        <p:txBody>
          <a:bodyPr/>
          <a:lstStyle/>
          <a:p>
            <a:pPr lvl="0"/>
            <a:endParaRPr lang="ko-KR" altLang="en-US" noProof="0" smtClean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제목, 텍스트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6538" y="65088"/>
            <a:ext cx="9469437" cy="66357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234950" y="981075"/>
            <a:ext cx="2263775" cy="55641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51125" y="981075"/>
            <a:ext cx="2265363" cy="55641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73448" y="0"/>
            <a:ext cx="9433057" cy="878114"/>
          </a:xfrm>
        </p:spPr>
        <p:txBody>
          <a:bodyPr/>
          <a:lstStyle>
            <a:lvl1pPr>
              <a:defRPr b="1"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7" name="내용 개체 틀 5"/>
          <p:cNvSpPr>
            <a:spLocks noGrp="1"/>
          </p:cNvSpPr>
          <p:nvPr>
            <p:ph sz="quarter" idx="10"/>
          </p:nvPr>
        </p:nvSpPr>
        <p:spPr>
          <a:xfrm>
            <a:off x="282802" y="1089025"/>
            <a:ext cx="9419998" cy="5202918"/>
          </a:xfrm>
          <a:prstGeom prst="rect">
            <a:avLst/>
          </a:prstGeom>
        </p:spPr>
        <p:txBody>
          <a:bodyPr/>
          <a:lstStyle>
            <a:lvl1pPr marL="355600" indent="-355600">
              <a:lnSpc>
                <a:spcPts val="2880"/>
              </a:lnSpc>
              <a:defRPr sz="2400"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1pPr>
            <a:lvl2pPr marL="719138" indent="-274638">
              <a:lnSpc>
                <a:spcPts val="2880"/>
              </a:lnSpc>
              <a:buFont typeface="굴림" pitchFamily="50" charset="-127"/>
              <a:buChar char="□"/>
              <a:defRPr sz="2000"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2pPr>
            <a:lvl3pPr marL="1074738" indent="-266700">
              <a:lnSpc>
                <a:spcPts val="2880"/>
              </a:lnSpc>
              <a:buFont typeface="Wingdings" pitchFamily="2" charset="2"/>
              <a:buChar char="m"/>
              <a:defRPr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3pPr>
            <a:lvl4pPr marL="1257300" indent="-184150">
              <a:lnSpc>
                <a:spcPct val="100000"/>
              </a:lnSpc>
              <a:buFont typeface="Arial Narrow" pitchFamily="34" charset="0"/>
              <a:buChar char="−"/>
              <a:defRPr sz="1600"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4pPr>
            <a:lvl5pPr marL="1436688" indent="-180975">
              <a:lnSpc>
                <a:spcPct val="100000"/>
              </a:lnSpc>
              <a:buFont typeface="Arial" pitchFamily="34" charset="0"/>
              <a:buChar char="•"/>
              <a:defRPr sz="1600"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0" y="6598719"/>
            <a:ext cx="5025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소듐냉각속로</a:t>
            </a:r>
            <a:r>
              <a:rPr lang="en-US" altLang="ko-KR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(SFR), </a:t>
            </a:r>
            <a:r>
              <a:rPr lang="ko-KR" altLang="en-US" sz="11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경수로와 무엇이 다른가</a:t>
            </a:r>
            <a:r>
              <a:rPr lang="en-US" altLang="ko-KR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1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tdsback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9207500" y="6627813"/>
            <a:ext cx="4746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>
              <a:lnSpc>
                <a:spcPct val="150000"/>
              </a:lnSpc>
              <a:buFont typeface="Wingdings" pitchFamily="2" charset="2"/>
              <a:buChar char="q"/>
              <a:defRPr/>
            </a:pPr>
            <a:fld id="{5D814D58-4D33-4FC9-AD3B-AE935C915FB4}" type="slidenum">
              <a:rPr lang="ko-KR" altLang="en-US" sz="1200">
                <a:solidFill>
                  <a:srgbClr val="4D4D4D"/>
                </a:solidFill>
                <a:latin typeface="Arial" pitchFamily="34" charset="0"/>
                <a:ea typeface="굴림" pitchFamily="50" charset="-127"/>
              </a:rPr>
              <a:pPr>
                <a:lnSpc>
                  <a:spcPct val="150000"/>
                </a:lnSpc>
                <a:buFont typeface="Wingdings" pitchFamily="2" charset="2"/>
                <a:buChar char="q"/>
                <a:defRPr/>
              </a:pPr>
              <a:t>‹#›</a:t>
            </a:fld>
            <a:endParaRPr lang="en-US" altLang="ko-KR" sz="1200">
              <a:solidFill>
                <a:srgbClr val="4D4D4D"/>
              </a:solidFill>
              <a:latin typeface="Arial" pitchFamily="34" charset="0"/>
              <a:ea typeface="굴림" pitchFamily="50" charset="-127"/>
            </a:endParaRPr>
          </a:p>
        </p:txBody>
      </p:sp>
      <p:pic>
        <p:nvPicPr>
          <p:cNvPr id="4" name="Picture 15" descr="grb1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84730" y="1341439"/>
            <a:ext cx="4442222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192052" y="1341439"/>
            <a:ext cx="4442221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408863" y="188913"/>
            <a:ext cx="2302802" cy="593725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188913"/>
            <a:ext cx="6748463" cy="593725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제목 및 차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1" y="188913"/>
            <a:ext cx="9216364" cy="79216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차트 개체 틀 2"/>
          <p:cNvSpPr>
            <a:spLocks noGrp="1"/>
          </p:cNvSpPr>
          <p:nvPr>
            <p:ph type="chart" idx="1"/>
          </p:nvPr>
        </p:nvSpPr>
        <p:spPr>
          <a:xfrm>
            <a:off x="584730" y="1341439"/>
            <a:ext cx="9049544" cy="47847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ko-KR" altLang="en-US" noProof="0" smtClean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/>
          </p:nvPr>
        </p:nvSpPr>
        <p:spPr>
          <a:xfrm>
            <a:off x="495301" y="188913"/>
            <a:ext cx="9216364" cy="593725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제목, 내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1" y="188913"/>
            <a:ext cx="9216364" cy="79216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84730" y="1341439"/>
            <a:ext cx="4442222" cy="47847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192052" y="1341439"/>
            <a:ext cx="4442221" cy="47847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제목 및 다이어그램 또는 조직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71727" y="0"/>
            <a:ext cx="8917120" cy="90805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SmartArt 개체 틀 2"/>
          <p:cNvSpPr>
            <a:spLocks noGrp="1"/>
          </p:cNvSpPr>
          <p:nvPr>
            <p:ph type="dgm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ko-KR" altLang="en-US" noProof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제목 및 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71727" y="0"/>
            <a:ext cx="8917120" cy="90805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표 개체 틀 2"/>
          <p:cNvSpPr>
            <a:spLocks noGrp="1"/>
          </p:cNvSpPr>
          <p:nvPr>
            <p:ph type="tbl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ko-KR" altLang="en-US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46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pt form1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906000" cy="449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6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368824" y="5697252"/>
            <a:ext cx="3605213" cy="1001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5" r:id="rId1"/>
    <p:sldLayoutId id="2147485336" r:id="rId2"/>
    <p:sldLayoutId id="2147485337" r:id="rId3"/>
    <p:sldLayoutId id="2147485338" r:id="rId4"/>
    <p:sldLayoutId id="2147485339" r:id="rId5"/>
    <p:sldLayoutId id="2147485340" r:id="rId6"/>
    <p:sldLayoutId id="2147485341" r:id="rId7"/>
    <p:sldLayoutId id="2147485342" r:id="rId8"/>
    <p:sldLayoutId id="2147485343" r:id="rId9"/>
    <p:sldLayoutId id="2147485344" r:id="rId10"/>
    <p:sldLayoutId id="2147485345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Wingdings" pitchFamily="2" charset="2"/>
        <a:buChar char="q"/>
        <a:defRPr kumimoji="1" sz="1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3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2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12" descr="pt form4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175" y="0"/>
            <a:ext cx="99028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6341" name="Text Box 5"/>
          <p:cNvSpPr txBox="1">
            <a:spLocks noChangeArrowheads="1"/>
          </p:cNvSpPr>
          <p:nvPr userDrawn="1"/>
        </p:nvSpPr>
        <p:spPr bwMode="auto">
          <a:xfrm>
            <a:off x="9620250" y="6651625"/>
            <a:ext cx="18573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873125" eaLnBrk="0" latinLnBrk="0" hangingPunct="0">
              <a:defRPr/>
            </a:pPr>
            <a:fld id="{F3415B2A-67A0-477A-B813-B686BC68133D}" type="slidenum">
              <a:rPr lang="en-US" altLang="ko-KR" sz="1200" b="0">
                <a:solidFill>
                  <a:srgbClr val="000000"/>
                </a:solidFill>
                <a:latin typeface="Arial" pitchFamily="34" charset="0"/>
              </a:rPr>
              <a:pPr defTabSz="873125" eaLnBrk="0" latinLnBrk="0" hangingPunct="0">
                <a:defRPr/>
              </a:pPr>
              <a:t>‹#›</a:t>
            </a:fld>
            <a:endParaRPr lang="en-US" altLang="ko-KR" sz="1200" b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36538" y="65088"/>
            <a:ext cx="9469437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8000" tIns="0" rIns="36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2054" name="AutoShap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4950" y="981075"/>
            <a:ext cx="4681538" cy="5564188"/>
          </a:xfrm>
          <a:prstGeom prst="roundRect">
            <a:avLst>
              <a:gd name="adj" fmla="val 0"/>
            </a:avLst>
          </a:prstGeom>
          <a:noFill/>
          <a:ln w="19050">
            <a:noFill/>
            <a:round/>
            <a:headEnd/>
            <a:tailEnd/>
          </a:ln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6" r:id="rId1"/>
    <p:sldLayoutId id="2147485347" r:id="rId2"/>
    <p:sldLayoutId id="2147485348" r:id="rId3"/>
    <p:sldLayoutId id="2147485349" r:id="rId4"/>
    <p:sldLayoutId id="2147485350" r:id="rId5"/>
    <p:sldLayoutId id="2147485351" r:id="rId6"/>
    <p:sldLayoutId id="2147485352" r:id="rId7"/>
    <p:sldLayoutId id="2147485353" r:id="rId8"/>
    <p:sldLayoutId id="2147485354" r:id="rId9"/>
    <p:sldLayoutId id="2147485355" r:id="rId10"/>
    <p:sldLayoutId id="2147485356" r:id="rId11"/>
    <p:sldLayoutId id="2147485357" r:id="rId12"/>
    <p:sldLayoutId id="2147485358" r:id="rId13"/>
    <p:sldLayoutId id="2147485387" r:id="rId14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30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3000">
          <a:solidFill>
            <a:schemeClr val="bg1"/>
          </a:solidFill>
          <a:latin typeface="HY헤드라인M" pitchFamily="18" charset="-127"/>
          <a:ea typeface="HY헤드라인M" pitchFamily="18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3000">
          <a:solidFill>
            <a:schemeClr val="bg1"/>
          </a:solidFill>
          <a:latin typeface="HY헤드라인M" pitchFamily="18" charset="-127"/>
          <a:ea typeface="HY헤드라인M" pitchFamily="18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3000">
          <a:solidFill>
            <a:schemeClr val="bg1"/>
          </a:solidFill>
          <a:latin typeface="HY헤드라인M" pitchFamily="18" charset="-127"/>
          <a:ea typeface="HY헤드라인M" pitchFamily="18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3000">
          <a:solidFill>
            <a:schemeClr val="bg1"/>
          </a:solidFill>
          <a:latin typeface="HY헤드라인M" pitchFamily="18" charset="-127"/>
          <a:ea typeface="HY헤드라인M" pitchFamily="18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3000">
          <a:solidFill>
            <a:schemeClr val="bg1"/>
          </a:solidFill>
          <a:latin typeface="HY헤드라인M" pitchFamily="18" charset="-127"/>
          <a:ea typeface="HY헤드라인M" pitchFamily="18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3000">
          <a:solidFill>
            <a:schemeClr val="bg1"/>
          </a:solidFill>
          <a:latin typeface="HY헤드라인M" pitchFamily="18" charset="-127"/>
          <a:ea typeface="HY헤드라인M" pitchFamily="18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3000">
          <a:solidFill>
            <a:schemeClr val="bg1"/>
          </a:solidFill>
          <a:latin typeface="HY헤드라인M" pitchFamily="18" charset="-127"/>
          <a:ea typeface="HY헤드라인M" pitchFamily="18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3000">
          <a:solidFill>
            <a:schemeClr val="bg1"/>
          </a:solidFill>
          <a:latin typeface="HY헤드라인M" pitchFamily="18" charset="-127"/>
          <a:ea typeface="HY헤드라인M" pitchFamily="18" charset="-127"/>
        </a:defRPr>
      </a:lvl9pPr>
    </p:titleStyle>
    <p:bodyStyle>
      <a:lvl1pPr marL="227013" indent="-227013" algn="l" rtl="0" eaLnBrk="0" fontAlgn="base" latinLnBrk="1" hangingPunct="0">
        <a:spcBef>
          <a:spcPct val="70000"/>
        </a:spcBef>
        <a:spcAft>
          <a:spcPct val="20000"/>
        </a:spcAft>
        <a:buClr>
          <a:schemeClr val="tx1"/>
        </a:buClr>
        <a:buFont typeface="Wingdings" pitchFamily="2" charset="2"/>
        <a:buChar char="v"/>
        <a:defRPr kumimoji="1" sz="1600">
          <a:solidFill>
            <a:schemeClr val="tx1"/>
          </a:solidFill>
          <a:latin typeface="+mn-lt"/>
          <a:ea typeface="+mn-ea"/>
          <a:cs typeface="+mn-cs"/>
        </a:defRPr>
      </a:lvl1pPr>
      <a:lvl2pPr marL="541338" indent="-179388" algn="l" rtl="0" eaLnBrk="0" fontAlgn="base" latinLnBrk="1" hangingPunct="0">
        <a:spcBef>
          <a:spcPct val="0"/>
        </a:spcBef>
        <a:spcAft>
          <a:spcPct val="20000"/>
        </a:spcAft>
        <a:buClr>
          <a:schemeClr val="tx1"/>
        </a:buClr>
        <a:buChar char="–"/>
        <a:defRPr kumimoji="1" sz="1400">
          <a:solidFill>
            <a:schemeClr val="tx1"/>
          </a:solidFill>
          <a:latin typeface="+mn-lt"/>
          <a:ea typeface="+mn-ea"/>
        </a:defRPr>
      </a:lvl2pPr>
      <a:lvl3pPr marL="900113" indent="-179388" algn="l" rtl="0" eaLnBrk="0" fontAlgn="base" latinLnBrk="1" hangingPunct="0">
        <a:spcBef>
          <a:spcPct val="0"/>
        </a:spcBef>
        <a:spcAft>
          <a:spcPct val="20000"/>
        </a:spcAft>
        <a:buClr>
          <a:schemeClr val="tx1"/>
        </a:buClr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258888" indent="-179388" algn="l" rtl="0" eaLnBrk="0" fontAlgn="base" latinLnBrk="1" hangingPunct="0">
        <a:spcBef>
          <a:spcPct val="0"/>
        </a:spcBef>
        <a:spcAft>
          <a:spcPct val="20000"/>
        </a:spcAft>
        <a:buClr>
          <a:schemeClr val="tx1"/>
        </a:buClr>
        <a:buFont typeface="Wingdings" pitchFamily="2" charset="2"/>
        <a:buChar char="ü"/>
        <a:defRPr kumimoji="1" sz="1400">
          <a:solidFill>
            <a:schemeClr val="tx1"/>
          </a:solidFill>
          <a:latin typeface="+mn-lt"/>
          <a:ea typeface="+mn-ea"/>
        </a:defRPr>
      </a:lvl4pPr>
      <a:lvl5pPr marL="1616075" indent="-177800" algn="l" rtl="0" eaLnBrk="0" fontAlgn="base" latinLnBrk="1" hangingPunct="0">
        <a:spcBef>
          <a:spcPct val="0"/>
        </a:spcBef>
        <a:spcAft>
          <a:spcPct val="20000"/>
        </a:spcAft>
        <a:buClr>
          <a:schemeClr val="tx1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073275" indent="-177800" algn="l" rtl="0" fontAlgn="base" latinLnBrk="1">
        <a:spcBef>
          <a:spcPct val="0"/>
        </a:spcBef>
        <a:spcAft>
          <a:spcPct val="20000"/>
        </a:spcAft>
        <a:buClr>
          <a:schemeClr val="tx1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530475" indent="-177800" algn="l" rtl="0" fontAlgn="base" latinLnBrk="1">
        <a:spcBef>
          <a:spcPct val="0"/>
        </a:spcBef>
        <a:spcAft>
          <a:spcPct val="20000"/>
        </a:spcAft>
        <a:buClr>
          <a:schemeClr val="tx1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2987675" indent="-177800" algn="l" rtl="0" fontAlgn="base" latinLnBrk="1">
        <a:spcBef>
          <a:spcPct val="0"/>
        </a:spcBef>
        <a:spcAft>
          <a:spcPct val="20000"/>
        </a:spcAft>
        <a:buClr>
          <a:schemeClr val="tx1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444875" indent="-177800" algn="l" rtl="0" fontAlgn="base" latinLnBrk="1">
        <a:spcBef>
          <a:spcPct val="0"/>
        </a:spcBef>
        <a:spcAft>
          <a:spcPct val="20000"/>
        </a:spcAft>
        <a:buClr>
          <a:schemeClr val="tx1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360" r:id="rId1"/>
    <p:sldLayoutId id="2147485361" r:id="rId2"/>
    <p:sldLayoutId id="2147485362" r:id="rId3"/>
    <p:sldLayoutId id="2147485363" r:id="rId4"/>
    <p:sldLayoutId id="2147485364" r:id="rId5"/>
    <p:sldLayoutId id="2147485365" r:id="rId6"/>
    <p:sldLayoutId id="2147485366" r:id="rId7"/>
    <p:sldLayoutId id="2147485367" r:id="rId8"/>
    <p:sldLayoutId id="2147485368" r:id="rId9"/>
    <p:sldLayoutId id="2147485369" r:id="rId10"/>
    <p:sldLayoutId id="214748537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Wingdings" pitchFamily="2" charset="2"/>
        <a:buChar char="q"/>
        <a:defRPr kumimoji="1" sz="1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3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2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2" descr="SamPT-RD내지B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588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13" descr="grb1-1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0" y="0"/>
            <a:ext cx="99060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271463" y="0"/>
            <a:ext cx="8916987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5" tIns="45701" rIns="91395" bIns="4570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9232" name="Rectangle 16"/>
          <p:cNvSpPr>
            <a:spLocks noChangeArrowheads="1"/>
          </p:cNvSpPr>
          <p:nvPr/>
        </p:nvSpPr>
        <p:spPr bwMode="auto">
          <a:xfrm>
            <a:off x="9207500" y="6627813"/>
            <a:ext cx="4746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>
              <a:lnSpc>
                <a:spcPct val="150000"/>
              </a:lnSpc>
              <a:buFont typeface="Wingdings" pitchFamily="2" charset="2"/>
              <a:buChar char="q"/>
              <a:defRPr/>
            </a:pPr>
            <a:fld id="{11ACBEB1-46F3-4E36-8CBF-9B82A33B5F53}" type="slidenum">
              <a:rPr lang="ko-KR" altLang="en-US" sz="1200">
                <a:solidFill>
                  <a:srgbClr val="4D4D4D"/>
                </a:solidFill>
                <a:latin typeface="Arial" pitchFamily="34" charset="0"/>
                <a:ea typeface="굴림" pitchFamily="50" charset="-127"/>
              </a:rPr>
              <a:pPr>
                <a:lnSpc>
                  <a:spcPct val="150000"/>
                </a:lnSpc>
                <a:buFont typeface="Wingdings" pitchFamily="2" charset="2"/>
                <a:buChar char="q"/>
                <a:defRPr/>
              </a:pPr>
              <a:t>‹#›</a:t>
            </a:fld>
            <a:endParaRPr lang="en-US" altLang="ko-KR" sz="1200">
              <a:solidFill>
                <a:srgbClr val="4D4D4D"/>
              </a:solidFill>
              <a:latin typeface="Arial" pitchFamily="34" charset="0"/>
              <a:ea typeface="굴림" pitchFamily="50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86" r:id="rId1"/>
    <p:sldLayoutId id="2147485371" r:id="rId2"/>
    <p:sldLayoutId id="2147485372" r:id="rId3"/>
    <p:sldLayoutId id="2147485373" r:id="rId4"/>
    <p:sldLayoutId id="2147485374" r:id="rId5"/>
    <p:sldLayoutId id="2147485375" r:id="rId6"/>
    <p:sldLayoutId id="2147485376" r:id="rId7"/>
    <p:sldLayoutId id="2147485377" r:id="rId8"/>
    <p:sldLayoutId id="2147485378" r:id="rId9"/>
    <p:sldLayoutId id="2147485379" r:id="rId10"/>
    <p:sldLayoutId id="2147485380" r:id="rId11"/>
    <p:sldLayoutId id="2147485381" r:id="rId12"/>
    <p:sldLayoutId id="2147485382" r:id="rId13"/>
    <p:sldLayoutId id="2147485383" r:id="rId14"/>
    <p:sldLayoutId id="2147485384" r:id="rId15"/>
    <p:sldLayoutId id="2147485385" r:id="rId16"/>
  </p:sldLayoutIdLst>
  <p:hf hdr="0" ftr="0" dt="0"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 Black" pitchFamily="34" charset="0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 Black" pitchFamily="34" charset="0"/>
          <a:ea typeface="HY헤드라인M" pitchFamily="18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 Black" pitchFamily="34" charset="0"/>
          <a:ea typeface="HY헤드라인M" pitchFamily="18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 Black" pitchFamily="34" charset="0"/>
          <a:ea typeface="HY헤드라인M" pitchFamily="18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 Black" pitchFamily="34" charset="0"/>
          <a:ea typeface="HY헤드라인M" pitchFamily="18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Y헤드라인M" pitchFamily="18" charset="-127"/>
          <a:ea typeface="HY헤드라인M" pitchFamily="18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Y헤드라인M" pitchFamily="18" charset="-127"/>
          <a:ea typeface="HY헤드라인M" pitchFamily="18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Y헤드라인M" pitchFamily="18" charset="-127"/>
          <a:ea typeface="HY헤드라인M" pitchFamily="18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Y헤드라인M" pitchFamily="18" charset="-127"/>
          <a:ea typeface="HY헤드라인M" pitchFamily="18" charset="-127"/>
        </a:defRPr>
      </a:lvl9pPr>
    </p:titleStyle>
    <p:bodyStyle>
      <a:lvl1pPr marL="358775" indent="-358775" algn="l" rtl="0" eaLnBrk="0" fontAlgn="base" latinLnBrk="1" hangingPunct="0">
        <a:lnSpc>
          <a:spcPct val="110000"/>
        </a:lnSpc>
        <a:spcBef>
          <a:spcPct val="20000"/>
        </a:spcBef>
        <a:spcAft>
          <a:spcPct val="0"/>
        </a:spcAft>
        <a:buFont typeface="Wingdings" pitchFamily="2" charset="2"/>
        <a:buChar char="q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895350" indent="-357188" algn="l" rtl="0" eaLnBrk="0" fontAlgn="base" latinLnBrk="1" hangingPunct="0">
        <a:lnSpc>
          <a:spcPct val="110000"/>
        </a:lnSpc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</a:defRPr>
      </a:lvl2pPr>
      <a:lvl3pPr marL="1254125" indent="-179388" algn="l" rtl="0" eaLnBrk="0" fontAlgn="base" latinLnBrk="1" hangingPunct="0">
        <a:lnSpc>
          <a:spcPct val="110000"/>
        </a:lnSpc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3pPr>
      <a:lvl4pPr marL="1755775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굴림" pitchFamily="50" charset="-127"/>
        </a:defRPr>
      </a:lvl4pPr>
      <a:lvl5pPr marL="2163763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pitchFamily="50" charset="-127"/>
        </a:defRPr>
      </a:lvl5pPr>
      <a:lvl6pPr marL="2620963" indent="-228600" algn="l" rtl="0" fontAlgn="base" latinLnBrk="1">
        <a:spcBef>
          <a:spcPct val="20000"/>
        </a:spcBef>
        <a:spcAft>
          <a:spcPct val="0"/>
        </a:spcAft>
        <a:buChar char="»"/>
        <a:defRPr kumimoji="1">
          <a:solidFill>
            <a:schemeClr val="tx1"/>
          </a:solidFill>
          <a:latin typeface="굴림" pitchFamily="50" charset="-127"/>
        </a:defRPr>
      </a:lvl6pPr>
      <a:lvl7pPr marL="3078163" indent="-228600" algn="l" rtl="0" fontAlgn="base" latinLnBrk="1">
        <a:spcBef>
          <a:spcPct val="20000"/>
        </a:spcBef>
        <a:spcAft>
          <a:spcPct val="0"/>
        </a:spcAft>
        <a:buChar char="»"/>
        <a:defRPr kumimoji="1">
          <a:solidFill>
            <a:schemeClr val="tx1"/>
          </a:solidFill>
          <a:latin typeface="굴림" pitchFamily="50" charset="-127"/>
        </a:defRPr>
      </a:lvl7pPr>
      <a:lvl8pPr marL="3535363" indent="-228600" algn="l" rtl="0" fontAlgn="base" latinLnBrk="1">
        <a:spcBef>
          <a:spcPct val="20000"/>
        </a:spcBef>
        <a:spcAft>
          <a:spcPct val="0"/>
        </a:spcAft>
        <a:buChar char="»"/>
        <a:defRPr kumimoji="1">
          <a:solidFill>
            <a:schemeClr val="tx1"/>
          </a:solidFill>
          <a:latin typeface="굴림" pitchFamily="50" charset="-127"/>
        </a:defRPr>
      </a:lvl8pPr>
      <a:lvl9pPr marL="3992563" indent="-228600" algn="l" rtl="0" fontAlgn="base" latinLnBrk="1">
        <a:spcBef>
          <a:spcPct val="20000"/>
        </a:spcBef>
        <a:spcAft>
          <a:spcPct val="0"/>
        </a:spcAft>
        <a:buChar char="»"/>
        <a:defRPr kumimoji="1">
          <a:solidFill>
            <a:schemeClr val="tx1"/>
          </a:solidFill>
          <a:latin typeface="굴림" pitchFamily="50" charset="-127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3.emf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image" Target="../media/image30.wmf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36.png"/><Relationship Id="rId12" Type="http://schemas.openxmlformats.org/officeDocument/2006/relationships/oleObject" Target="../embeddings/oleObject3.bin"/><Relationship Id="rId17" Type="http://schemas.openxmlformats.org/officeDocument/2006/relationships/image" Target="../media/image32.wmf"/><Relationship Id="rId2" Type="http://schemas.openxmlformats.org/officeDocument/2006/relationships/slideLayout" Target="../slideLayouts/slideLayout25.xml"/><Relationship Id="rId16" Type="http://schemas.openxmlformats.org/officeDocument/2006/relationships/oleObject" Target="../embeddings/oleObject5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35.png"/><Relationship Id="rId11" Type="http://schemas.openxmlformats.org/officeDocument/2006/relationships/image" Target="../media/image29.wmf"/><Relationship Id="rId5" Type="http://schemas.openxmlformats.org/officeDocument/2006/relationships/image" Target="../media/image34.png"/><Relationship Id="rId15" Type="http://schemas.openxmlformats.org/officeDocument/2006/relationships/image" Target="../media/image31.wmf"/><Relationship Id="rId10" Type="http://schemas.openxmlformats.org/officeDocument/2006/relationships/oleObject" Target="../embeddings/oleObject2.bin"/><Relationship Id="rId4" Type="http://schemas.openxmlformats.org/officeDocument/2006/relationships/image" Target="../media/image33.png"/><Relationship Id="rId9" Type="http://schemas.openxmlformats.org/officeDocument/2006/relationships/image" Target="../media/image28.wmf"/><Relationship Id="rId14" Type="http://schemas.openxmlformats.org/officeDocument/2006/relationships/oleObject" Target="../embeddings/oleObject4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1.emf"/><Relationship Id="rId4" Type="http://schemas.openxmlformats.org/officeDocument/2006/relationships/oleObject" Target="../embeddings/oleObject6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patents/US3401081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381000" y="1460500"/>
            <a:ext cx="9144000" cy="12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ko-KR" altLang="en-US" sz="3200" dirty="0" err="1">
                <a:solidFill>
                  <a:schemeClr val="bg1"/>
                </a:solidFill>
                <a:latin typeface="Arial Narrow" pitchFamily="34" charset="0"/>
              </a:rPr>
              <a:t>소듐냉각고속로</a:t>
            </a:r>
            <a:r>
              <a:rPr lang="en-US" altLang="ko-KR" sz="3200" dirty="0">
                <a:solidFill>
                  <a:schemeClr val="bg1"/>
                </a:solidFill>
                <a:latin typeface="Arial Narrow" pitchFamily="34" charset="0"/>
              </a:rPr>
              <a:t>(SFR)</a:t>
            </a:r>
            <a:r>
              <a:rPr lang="ko-KR" altLang="en-US" sz="3200" dirty="0">
                <a:solidFill>
                  <a:schemeClr val="bg1"/>
                </a:solidFill>
                <a:latin typeface="Arial Narrow" pitchFamily="34" charset="0"/>
              </a:rPr>
              <a:t>와 경수로 핵연료 특성 </a:t>
            </a:r>
            <a:r>
              <a:rPr lang="ko-KR" altLang="en-US" sz="3200" dirty="0" smtClean="0">
                <a:solidFill>
                  <a:schemeClr val="bg1"/>
                </a:solidFill>
                <a:latin typeface="Arial Narrow" pitchFamily="34" charset="0"/>
              </a:rPr>
              <a:t>비교</a:t>
            </a:r>
            <a:endParaRPr lang="en-US" altLang="ko-KR" sz="32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altLang="ko-KR" sz="2000" b="0" dirty="0" smtClean="0">
                <a:solidFill>
                  <a:schemeClr val="bg1"/>
                </a:solidFill>
              </a:rPr>
              <a:t>-</a:t>
            </a:r>
            <a:r>
              <a:rPr lang="ko-KR" altLang="en-US" sz="2000" b="0" dirty="0">
                <a:solidFill>
                  <a:schemeClr val="bg1"/>
                </a:solidFill>
              </a:rPr>
              <a:t> </a:t>
            </a:r>
            <a:r>
              <a:rPr lang="en-US" altLang="ko-KR" sz="2000" b="0" dirty="0" smtClean="0">
                <a:solidFill>
                  <a:schemeClr val="bg1"/>
                </a:solidFill>
              </a:rPr>
              <a:t>2015 </a:t>
            </a:r>
            <a:r>
              <a:rPr lang="ko-KR" altLang="en-US" sz="2000" b="0" dirty="0" smtClean="0">
                <a:solidFill>
                  <a:schemeClr val="bg1"/>
                </a:solidFill>
              </a:rPr>
              <a:t>추계 </a:t>
            </a:r>
            <a:r>
              <a:rPr lang="en-US" altLang="ko-KR" sz="2000" b="0" dirty="0" smtClean="0">
                <a:solidFill>
                  <a:schemeClr val="bg1"/>
                </a:solidFill>
              </a:rPr>
              <a:t>KNS </a:t>
            </a:r>
            <a:r>
              <a:rPr lang="ko-KR" altLang="en-US" sz="2000" b="0" smtClean="0">
                <a:solidFill>
                  <a:schemeClr val="bg1"/>
                </a:solidFill>
              </a:rPr>
              <a:t>워크샵</a:t>
            </a:r>
            <a:r>
              <a:rPr lang="en-US" altLang="ko-KR" sz="2000" b="0" dirty="0" smtClean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altLang="ko-KR" sz="2000" b="0" dirty="0" smtClean="0">
                <a:solidFill>
                  <a:schemeClr val="bg1"/>
                </a:solidFill>
              </a:rPr>
              <a:t>“</a:t>
            </a:r>
            <a:r>
              <a:rPr lang="ko-KR" altLang="en-US" sz="2000" b="0" dirty="0" err="1" smtClean="0">
                <a:solidFill>
                  <a:schemeClr val="bg1"/>
                </a:solidFill>
              </a:rPr>
              <a:t>소듐냉각속로</a:t>
            </a:r>
            <a:r>
              <a:rPr lang="en-US" altLang="ko-KR" sz="2000" b="0" dirty="0">
                <a:solidFill>
                  <a:schemeClr val="bg1"/>
                </a:solidFill>
              </a:rPr>
              <a:t>(SFR), </a:t>
            </a:r>
            <a:r>
              <a:rPr lang="ko-KR" altLang="en-US" sz="2000" b="0" dirty="0">
                <a:solidFill>
                  <a:schemeClr val="bg1"/>
                </a:solidFill>
              </a:rPr>
              <a:t>경수로와 무엇이 다른가</a:t>
            </a:r>
            <a:r>
              <a:rPr lang="en-US" altLang="ko-KR" sz="2000" b="0" dirty="0" smtClean="0">
                <a:solidFill>
                  <a:schemeClr val="bg1"/>
                </a:solidFill>
              </a:rPr>
              <a:t>?”</a:t>
            </a:r>
            <a:r>
              <a:rPr lang="ko-KR" altLang="en-US" sz="2000" b="0" dirty="0" smtClean="0">
                <a:solidFill>
                  <a:schemeClr val="bg1"/>
                </a:solidFill>
              </a:rPr>
              <a:t> </a:t>
            </a:r>
            <a:r>
              <a:rPr lang="en-US" altLang="ko-KR" sz="2000" b="0" dirty="0" smtClean="0">
                <a:solidFill>
                  <a:schemeClr val="bg1"/>
                </a:solidFill>
              </a:rPr>
              <a:t>-</a:t>
            </a:r>
            <a:endParaRPr lang="ko-KR" altLang="en-US" sz="2000" b="0" dirty="0">
              <a:solidFill>
                <a:schemeClr val="bg1"/>
              </a:solidFill>
            </a:endParaRPr>
          </a:p>
        </p:txBody>
      </p:sp>
      <p:sp>
        <p:nvSpPr>
          <p:cNvPr id="254990" name="Rectangle 14"/>
          <p:cNvSpPr>
            <a:spLocks noChangeArrowheads="1"/>
          </p:cNvSpPr>
          <p:nvPr/>
        </p:nvSpPr>
        <p:spPr bwMode="auto">
          <a:xfrm>
            <a:off x="2224088" y="3811588"/>
            <a:ext cx="5457825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ko-KR" sz="2200" b="0" dirty="0" smtClean="0">
                <a:latin typeface="Arial Narrow" pitchFamily="34" charset="0"/>
                <a:ea typeface="굴림체" pitchFamily="49" charset="-127"/>
              </a:rPr>
              <a:t>2015. 10. 28. </a:t>
            </a:r>
            <a:endParaRPr lang="en-US" altLang="ko-KR" sz="2200" b="0" dirty="0">
              <a:latin typeface="Arial Narrow" pitchFamily="34" charset="0"/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380492" y="4867184"/>
            <a:ext cx="9093150" cy="35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ko-KR" altLang="en-US" sz="2400" b="0" dirty="0" smtClean="0">
                <a:latin typeface="Arial" pitchFamily="34" charset="0"/>
              </a:rPr>
              <a:t>천진식</a:t>
            </a:r>
            <a:r>
              <a:rPr lang="en-US" altLang="ko-KR" sz="2400" b="0" dirty="0" smtClean="0">
                <a:latin typeface="Arial" pitchFamily="34" charset="0"/>
              </a:rPr>
              <a:t>, </a:t>
            </a:r>
            <a:r>
              <a:rPr lang="ko-KR" altLang="en-US" sz="2400" b="0" smtClean="0">
                <a:latin typeface="Arial" pitchFamily="34" charset="0"/>
              </a:rPr>
              <a:t>윤경호</a:t>
            </a:r>
            <a:r>
              <a:rPr lang="en-US" altLang="ko-KR" sz="2400" b="0" dirty="0" smtClean="0">
                <a:latin typeface="Arial" pitchFamily="34" charset="0"/>
              </a:rPr>
              <a:t>, </a:t>
            </a:r>
            <a:r>
              <a:rPr lang="ko-KR" altLang="en-US" sz="2400" b="0" dirty="0" smtClean="0">
                <a:latin typeface="Arial" pitchFamily="34" charset="0"/>
              </a:rPr>
              <a:t>이찬복</a:t>
            </a:r>
            <a:endParaRPr lang="en-US" altLang="ko-KR" sz="2400" b="0" dirty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제목 3"/>
          <p:cNvSpPr>
            <a:spLocks noGrp="1"/>
          </p:cNvSpPr>
          <p:nvPr>
            <p:ph type="title"/>
          </p:nvPr>
        </p:nvSpPr>
        <p:spPr>
          <a:xfrm>
            <a:off x="273050" y="0"/>
            <a:ext cx="9432925" cy="877888"/>
          </a:xfrm>
        </p:spPr>
        <p:txBody>
          <a:bodyPr/>
          <a:lstStyle/>
          <a:p>
            <a:r>
              <a:rPr lang="ko-KR" altLang="en-US" dirty="0" smtClean="0"/>
              <a:t>정상상태 </a:t>
            </a:r>
            <a:r>
              <a:rPr lang="ko-KR" altLang="en-US" dirty="0" err="1" smtClean="0"/>
              <a:t>연료봉</a:t>
            </a:r>
            <a:r>
              <a:rPr lang="ko-KR" altLang="en-US" dirty="0" smtClean="0"/>
              <a:t> 파손 사례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09982" y="6381328"/>
            <a:ext cx="341601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0" dirty="0">
                <a:latin typeface="Arial" pitchFamily="34" charset="0"/>
                <a:cs typeface="Arial" pitchFamily="34" charset="0"/>
              </a:rPr>
              <a:t>Measured </a:t>
            </a:r>
            <a:r>
              <a:rPr lang="en-US" altLang="ko-KR" sz="1200" b="0" dirty="0" err="1" smtClean="0">
                <a:latin typeface="Arial" pitchFamily="34" charset="0"/>
                <a:cs typeface="Arial" pitchFamily="34" charset="0"/>
              </a:rPr>
              <a:t>diametral</a:t>
            </a:r>
            <a:r>
              <a:rPr lang="en-US" altLang="ko-KR" sz="12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200" b="0" dirty="0">
                <a:latin typeface="Arial" pitchFamily="34" charset="0"/>
                <a:cs typeface="Arial" pitchFamily="34" charset="0"/>
              </a:rPr>
              <a:t>strain </a:t>
            </a:r>
            <a:r>
              <a:rPr lang="en-US" altLang="ko-KR" sz="1200" b="0" dirty="0" smtClean="0">
                <a:latin typeface="Arial" pitchFamily="34" charset="0"/>
                <a:cs typeface="Arial" pitchFamily="34" charset="0"/>
              </a:rPr>
              <a:t>for EBR-II X447 test (</a:t>
            </a:r>
            <a:r>
              <a:rPr lang="en-US" altLang="ko-KR" sz="1200" b="0" dirty="0" err="1" smtClean="0">
                <a:latin typeface="Arial" pitchFamily="34" charset="0"/>
                <a:cs typeface="Arial" pitchFamily="34" charset="0"/>
              </a:rPr>
              <a:t>Pahl</a:t>
            </a:r>
            <a:r>
              <a:rPr lang="en-US" altLang="ko-KR" sz="1200" b="0" dirty="0" smtClean="0">
                <a:latin typeface="Arial" pitchFamily="34" charset="0"/>
                <a:cs typeface="Arial" pitchFamily="34" charset="0"/>
              </a:rPr>
              <a:t>) </a:t>
            </a:r>
            <a:endParaRPr lang="ko-KR" altLang="en-US" sz="12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내용 개체 틀 3"/>
          <p:cNvSpPr txBox="1">
            <a:spLocks/>
          </p:cNvSpPr>
          <p:nvPr/>
        </p:nvSpPr>
        <p:spPr bwMode="auto">
          <a:xfrm>
            <a:off x="282575" y="908720"/>
            <a:ext cx="8486849" cy="4459103"/>
          </a:xfrm>
          <a:prstGeom prst="rect">
            <a:avLst/>
          </a:prstGeom>
          <a:noFill/>
          <a:ln w="19050">
            <a:noFill/>
            <a:round/>
            <a:headEnd/>
            <a:tailEnd/>
          </a:ln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marL="355600" indent="-355600" algn="l" rtl="0" eaLnBrk="0" fontAlgn="base" latinLnBrk="1" hangingPunct="0">
              <a:lnSpc>
                <a:spcPts val="2880"/>
              </a:lnSpc>
              <a:spcBef>
                <a:spcPct val="7000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v"/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1pPr>
            <a:lvl2pPr marL="719138" indent="-274638" algn="l" rtl="0" eaLnBrk="0" fontAlgn="base" latinLnBrk="1" hangingPunct="0">
              <a:lnSpc>
                <a:spcPts val="288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굴림" pitchFamily="50" charset="-127"/>
              <a:buChar char="□"/>
              <a:defRPr kumimoji="1" sz="20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2pPr>
            <a:lvl3pPr marL="1074738" indent="-266700" algn="l" rtl="0" eaLnBrk="0" fontAlgn="base" latinLnBrk="1" hangingPunct="0">
              <a:lnSpc>
                <a:spcPts val="288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m"/>
              <a:defRPr kumimoji="1" sz="14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3pPr>
            <a:lvl4pPr marL="1257300" indent="-184150" algn="l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 Narrow" pitchFamily="34" charset="0"/>
              <a:buChar char="−"/>
              <a:defRPr kumimoji="1" sz="16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4pPr>
            <a:lvl5pPr marL="1436688" indent="-180975" algn="l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" pitchFamily="34" charset="0"/>
              <a:buChar char="•"/>
              <a:defRPr kumimoji="1" sz="16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5pPr>
            <a:lvl6pPr marL="20732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5304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9876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4448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en-US" altLang="ko-KR" b="0" kern="0" dirty="0" smtClean="0">
                <a:latin typeface="맑은 고딕" panose="020B0503020000020004" pitchFamily="50" charset="-127"/>
              </a:rPr>
              <a:t>EBR-II </a:t>
            </a:r>
            <a:r>
              <a:rPr lang="ko-KR" altLang="en-US" b="0" kern="0" dirty="0" err="1" smtClean="0">
                <a:latin typeface="맑은 고딕" panose="020B0503020000020004" pitchFamily="50" charset="-127"/>
              </a:rPr>
              <a:t>연료봉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 파손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 </a:t>
            </a: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ko-KR" altLang="en-US" b="0" kern="0" dirty="0" smtClean="0">
                <a:latin typeface="맑은 고딕" panose="020B0503020000020004" pitchFamily="50" charset="-127"/>
              </a:rPr>
              <a:t>제조 결함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 23 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건 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&amp; 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불명확 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3 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건</a:t>
            </a:r>
            <a:endParaRPr lang="en-US" altLang="ko-KR" b="0" kern="0" dirty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en-US" altLang="ko-KR" b="0" kern="0" dirty="0" smtClean="0">
                <a:latin typeface="맑은 고딕" panose="020B0503020000020004" pitchFamily="50" charset="-127"/>
              </a:rPr>
              <a:t>3</a:t>
            </a:r>
            <a:r>
              <a:rPr lang="ko-KR" altLang="en-US" b="0" kern="0" dirty="0">
                <a:latin typeface="맑은 고딕" panose="020B0503020000020004" pitchFamily="50" charset="-127"/>
              </a:rPr>
              <a:t>건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 파손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 (X447 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고온 시험 중 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2 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건</a:t>
            </a:r>
            <a:r>
              <a:rPr lang="en-US" altLang="ko-KR" b="0" kern="0" dirty="0" smtClean="0">
                <a:latin typeface="맑은 고딕" panose="020B0503020000020004" pitchFamily="50" charset="-127"/>
                <a:sym typeface="Symbol"/>
              </a:rPr>
              <a:t> &amp; </a:t>
            </a:r>
            <a:r>
              <a:rPr lang="ko-KR" altLang="en-US" b="0" kern="0" dirty="0" err="1" smtClean="0">
                <a:latin typeface="맑은 고딕" panose="020B0503020000020004" pitchFamily="50" charset="-127"/>
                <a:sym typeface="Symbol"/>
              </a:rPr>
              <a:t>고연소도</a:t>
            </a:r>
            <a:r>
              <a:rPr lang="ko-KR" altLang="en-US" b="0" kern="0" dirty="0" smtClean="0">
                <a:latin typeface="맑은 고딕" panose="020B0503020000020004" pitchFamily="50" charset="-127"/>
                <a:sym typeface="Symbol"/>
              </a:rPr>
              <a:t> </a:t>
            </a:r>
            <a:r>
              <a:rPr lang="en-US" altLang="ko-KR" b="0" kern="0" dirty="0" smtClean="0">
                <a:latin typeface="맑은 고딕" panose="020B0503020000020004" pitchFamily="50" charset="-127"/>
                <a:sym typeface="Symbol"/>
              </a:rPr>
              <a:t>1 </a:t>
            </a:r>
            <a:r>
              <a:rPr lang="ko-KR" altLang="en-US" b="0" kern="0" dirty="0" smtClean="0">
                <a:latin typeface="맑은 고딕" panose="020B0503020000020004" pitchFamily="50" charset="-127"/>
                <a:sym typeface="Symbol"/>
              </a:rPr>
              <a:t>건</a:t>
            </a:r>
            <a:r>
              <a:rPr lang="en-US" altLang="ko-KR" b="0" kern="0" dirty="0" smtClean="0">
                <a:latin typeface="맑은 고딕" panose="020B0503020000020004" pitchFamily="50" charset="-127"/>
                <a:sym typeface="Symbol"/>
              </a:rPr>
              <a:t>)</a:t>
            </a:r>
          </a:p>
          <a:p>
            <a:pPr lvl="2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endParaRPr lang="en-US" altLang="ko-KR" b="0" kern="0" dirty="0">
              <a:latin typeface="맑은 고딕" panose="020B0503020000020004" pitchFamily="50" charset="-127"/>
            </a:endParaRPr>
          </a:p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en-US" altLang="ko-KR" b="0" kern="0" dirty="0" smtClean="0">
                <a:latin typeface="맑은 고딕" panose="020B0503020000020004" pitchFamily="50" charset="-127"/>
              </a:rPr>
              <a:t>FFTF MFF 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시험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: 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실 연료 크기이며 파손 사례 없음</a:t>
            </a:r>
            <a:endParaRPr lang="en-US" altLang="ko-KR" b="0" kern="0" dirty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en-US" altLang="ko-KR" b="0" kern="0" dirty="0" smtClean="0">
                <a:latin typeface="맑은 고딕" panose="020B0503020000020004" pitchFamily="50" charset="-127"/>
              </a:rPr>
              <a:t>EBR-II </a:t>
            </a:r>
            <a:r>
              <a:rPr lang="en-US" altLang="ko-KR" b="0" kern="0" dirty="0">
                <a:latin typeface="맑은 고딕" panose="020B0503020000020004" pitchFamily="50" charset="-127"/>
              </a:rPr>
              <a:t>X447 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시험과 </a:t>
            </a:r>
            <a:r>
              <a:rPr lang="ko-KR" altLang="en-US" b="0" kern="0" smtClean="0">
                <a:latin typeface="맑은 고딕" panose="020B0503020000020004" pitchFamily="50" charset="-127"/>
              </a:rPr>
              <a:t>유사한 조건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(</a:t>
            </a:r>
            <a:r>
              <a:rPr lang="ko-KR" altLang="en-US" b="0" kern="0" smtClean="0">
                <a:latin typeface="맑은 고딕" panose="020B0503020000020004" pitchFamily="50" charset="-127"/>
              </a:rPr>
              <a:t>온도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, </a:t>
            </a:r>
            <a:r>
              <a:rPr lang="ko-KR" altLang="en-US" b="0" kern="0" smtClean="0">
                <a:latin typeface="맑은 고딕" panose="020B0503020000020004" pitchFamily="50" charset="-127"/>
              </a:rPr>
              <a:t>연소도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)</a:t>
            </a:r>
            <a:r>
              <a:rPr lang="ko-KR" altLang="en-US" b="0" kern="0" smtClean="0">
                <a:latin typeface="맑은 고딕" panose="020B0503020000020004" pitchFamily="50" charset="-127"/>
              </a:rPr>
              <a:t>이지만 </a:t>
            </a:r>
            <a:r>
              <a:rPr lang="ko-KR" altLang="en-US" b="0" kern="0" dirty="0" err="1" smtClean="0">
                <a:latin typeface="맑은 고딕" panose="020B0503020000020004" pitchFamily="50" charset="-127"/>
              </a:rPr>
              <a:t>플레넘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 길이를 증가시킴</a:t>
            </a:r>
            <a:endParaRPr lang="en-US" altLang="ko-KR" b="0" kern="0" dirty="0" smtClean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endParaRPr lang="en-US" altLang="ko-KR" b="0" kern="0" dirty="0" smtClean="0">
              <a:latin typeface="맑은 고딕" panose="020B0503020000020004" pitchFamily="50" charset="-127"/>
            </a:endParaRPr>
          </a:p>
          <a:p>
            <a:pPr lvl="2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endParaRPr lang="en-US" altLang="ko-KR" sz="2400" b="0" kern="0" dirty="0" smtClean="0">
              <a:latin typeface="맑은 고딕" panose="020B0503020000020004" pitchFamily="50" charset="-127"/>
            </a:endParaRPr>
          </a:p>
        </p:txBody>
      </p:sp>
      <p:pic>
        <p:nvPicPr>
          <p:cNvPr id="12" name="그림 11"/>
          <p:cNvPicPr/>
          <p:nvPr/>
        </p:nvPicPr>
        <p:blipFill>
          <a:blip r:embed="rId3"/>
          <a:srcRect b="14497"/>
          <a:stretch>
            <a:fillRect/>
          </a:stretch>
        </p:blipFill>
        <p:spPr bwMode="auto">
          <a:xfrm>
            <a:off x="1100571" y="3320988"/>
            <a:ext cx="3090545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그림 1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976" y="3356992"/>
            <a:ext cx="4166117" cy="3037064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/>
          <p:cNvSpPr txBox="1"/>
          <p:nvPr/>
        </p:nvSpPr>
        <p:spPr>
          <a:xfrm>
            <a:off x="5493307" y="6381328"/>
            <a:ext cx="3416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0" dirty="0">
                <a:latin typeface="Arial" pitchFamily="34" charset="0"/>
                <a:cs typeface="Arial" pitchFamily="34" charset="0"/>
              </a:rPr>
              <a:t>Measured </a:t>
            </a:r>
            <a:r>
              <a:rPr lang="en-US" altLang="ko-KR" sz="1200" b="0" dirty="0" err="1" smtClean="0">
                <a:latin typeface="Arial" pitchFamily="34" charset="0"/>
                <a:cs typeface="Arial" pitchFamily="34" charset="0"/>
              </a:rPr>
              <a:t>diametral</a:t>
            </a:r>
            <a:r>
              <a:rPr lang="en-US" altLang="ko-KR" sz="12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200" b="0" dirty="0">
                <a:latin typeface="Arial" pitchFamily="34" charset="0"/>
                <a:cs typeface="Arial" pitchFamily="34" charset="0"/>
              </a:rPr>
              <a:t>strain </a:t>
            </a:r>
            <a:r>
              <a:rPr lang="en-US" altLang="ko-KR" sz="1200" b="0" dirty="0" smtClean="0">
                <a:latin typeface="Arial" pitchFamily="34" charset="0"/>
                <a:cs typeface="Arial" pitchFamily="34" charset="0"/>
              </a:rPr>
              <a:t>for FFTF MFF-3 &amp; 5 tests (</a:t>
            </a:r>
            <a:r>
              <a:rPr lang="en-US" altLang="ko-KR" sz="1200" b="0" dirty="0" err="1" smtClean="0">
                <a:latin typeface="Arial" pitchFamily="34" charset="0"/>
                <a:cs typeface="Arial" pitchFamily="34" charset="0"/>
              </a:rPr>
              <a:t>Carmack</a:t>
            </a:r>
            <a:r>
              <a:rPr lang="en-US" altLang="ko-KR" sz="1200" b="0" dirty="0" smtClean="0">
                <a:latin typeface="Arial" pitchFamily="34" charset="0"/>
                <a:cs typeface="Arial" pitchFamily="34" charset="0"/>
              </a:rPr>
              <a:t>) </a:t>
            </a:r>
            <a:endParaRPr lang="ko-KR" altLang="en-US" sz="12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23858" y="3753036"/>
            <a:ext cx="1536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0" dirty="0" smtClean="0">
                <a:latin typeface="Arial" pitchFamily="34" charset="0"/>
                <a:cs typeface="Arial" pitchFamily="34" charset="0"/>
              </a:rPr>
              <a:t>Plenum to fuel volume ratio:~1.4</a:t>
            </a:r>
            <a:endParaRPr lang="ko-KR" altLang="en-US" sz="12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93260" y="3579403"/>
            <a:ext cx="1476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0" dirty="0" smtClean="0">
                <a:latin typeface="Arial" pitchFamily="34" charset="0"/>
                <a:cs typeface="Arial" pitchFamily="34" charset="0"/>
              </a:rPr>
              <a:t>Plenum to fuel volume ratio:~1.8</a:t>
            </a:r>
            <a:endParaRPr lang="ko-KR" altLang="en-US" sz="1200" b="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770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6"/>
          <p:cNvSpPr>
            <a:spLocks noChangeArrowheads="1"/>
          </p:cNvSpPr>
          <p:nvPr/>
        </p:nvSpPr>
        <p:spPr bwMode="gray">
          <a:xfrm>
            <a:off x="1752465" y="2205038"/>
            <a:ext cx="7124972" cy="10080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66FF"/>
              </a:gs>
              <a:gs pos="100000">
                <a:srgbClr val="ADC2FF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lIns="90000" anchor="ctr"/>
          <a:lstStyle/>
          <a:p>
            <a:pPr algn="ctr" eaLnBrk="1" hangingPunct="1">
              <a:lnSpc>
                <a:spcPct val="110000"/>
              </a:lnSpc>
            </a:pPr>
            <a:r>
              <a:rPr lang="ko-KR" altLang="en-US" sz="3200" dirty="0" smtClean="0"/>
              <a:t>경수로 핵연료 안전기준</a:t>
            </a:r>
            <a:endParaRPr lang="en-US" altLang="ko-KR" sz="3200" dirty="0"/>
          </a:p>
        </p:txBody>
      </p:sp>
    </p:spTree>
    <p:extLst>
      <p:ext uri="{BB962C8B-B14F-4D97-AF65-F5344CB8AC3E}">
        <p14:creationId xmlns:p14="http://schemas.microsoft.com/office/powerpoint/2010/main" val="380118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제목 3"/>
          <p:cNvSpPr>
            <a:spLocks noGrp="1"/>
          </p:cNvSpPr>
          <p:nvPr>
            <p:ph type="title"/>
          </p:nvPr>
        </p:nvSpPr>
        <p:spPr>
          <a:xfrm>
            <a:off x="273050" y="0"/>
            <a:ext cx="9432925" cy="877888"/>
          </a:xfrm>
        </p:spPr>
        <p:txBody>
          <a:bodyPr/>
          <a:lstStyle/>
          <a:p>
            <a:r>
              <a:rPr lang="ko-KR" altLang="en-US" dirty="0" smtClean="0"/>
              <a:t>경수로 핵연료 안전기준 </a:t>
            </a:r>
            <a:r>
              <a:rPr lang="en-US" altLang="ko-KR" dirty="0"/>
              <a:t>(fuel </a:t>
            </a:r>
            <a:r>
              <a:rPr lang="en-US" altLang="ko-KR" dirty="0" smtClean="0"/>
              <a:t>safety </a:t>
            </a:r>
            <a:r>
              <a:rPr lang="en-US" altLang="ko-KR" dirty="0"/>
              <a:t>criteria</a:t>
            </a:r>
            <a:r>
              <a:rPr lang="en-US" altLang="ko-KR" dirty="0" smtClean="0"/>
              <a:t>) </a:t>
            </a:r>
            <a:endParaRPr lang="en-US" altLang="ko-KR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12" y="1360301"/>
            <a:ext cx="9484999" cy="50210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93432" y="6382489"/>
            <a:ext cx="51125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0" dirty="0">
                <a:latin typeface="Arial" pitchFamily="34" charset="0"/>
                <a:cs typeface="Arial" pitchFamily="34" charset="0"/>
              </a:rPr>
              <a:t>Nuclear Fuel Safety Criteria: Technical </a:t>
            </a:r>
            <a:r>
              <a:rPr lang="en-US" altLang="ko-KR" sz="1100" b="0" dirty="0" smtClean="0">
                <a:latin typeface="Arial" pitchFamily="34" charset="0"/>
                <a:cs typeface="Arial" pitchFamily="34" charset="0"/>
              </a:rPr>
              <a:t>Review, 2</a:t>
            </a:r>
            <a:r>
              <a:rPr lang="en-US" altLang="ko-KR" sz="1100" b="0" baseline="30000" dirty="0" smtClean="0">
                <a:latin typeface="Arial" pitchFamily="34" charset="0"/>
                <a:cs typeface="Arial" pitchFamily="34" charset="0"/>
              </a:rPr>
              <a:t>nd</a:t>
            </a:r>
            <a:r>
              <a:rPr lang="en-US" altLang="ko-KR" sz="1100" b="0" dirty="0" smtClean="0">
                <a:latin typeface="Arial" pitchFamily="34" charset="0"/>
                <a:cs typeface="Arial" pitchFamily="34" charset="0"/>
              </a:rPr>
              <a:t> Ed., OECD/NEA, 2012,</a:t>
            </a:r>
            <a:endParaRPr lang="en-US" altLang="ko-KR" sz="1100" b="0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sz="1100" b="0" dirty="0" smtClean="0">
                <a:latin typeface="Arial" pitchFamily="34" charset="0"/>
                <a:cs typeface="Arial" pitchFamily="34" charset="0"/>
              </a:rPr>
              <a:t>P. Raynaud, Fuel Safety Criteria, 2015 </a:t>
            </a:r>
            <a:r>
              <a:rPr lang="en-US" altLang="ko-KR" sz="1100" b="0" dirty="0" err="1" smtClean="0">
                <a:latin typeface="Arial" pitchFamily="34" charset="0"/>
                <a:cs typeface="Arial" pitchFamily="34" charset="0"/>
              </a:rPr>
              <a:t>Halden</a:t>
            </a:r>
            <a:r>
              <a:rPr lang="en-US" altLang="ko-KR" sz="1100" b="0" dirty="0" smtClean="0">
                <a:latin typeface="Arial" pitchFamily="34" charset="0"/>
                <a:cs typeface="Arial" pitchFamily="34" charset="0"/>
              </a:rPr>
              <a:t> Summer School</a:t>
            </a:r>
            <a:endParaRPr lang="ko-KR" altLang="en-US" sz="11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6" descr="縦線"/>
          <p:cNvSpPr>
            <a:spLocks noChangeArrowheads="1"/>
          </p:cNvSpPr>
          <p:nvPr/>
        </p:nvSpPr>
        <p:spPr bwMode="auto">
          <a:xfrm>
            <a:off x="1172580" y="826770"/>
            <a:ext cx="7452827" cy="514738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/>
        </p:spPr>
        <p:txBody>
          <a:bodyPr wrap="square" tIns="72000" bIns="72000">
            <a:spAutoFit/>
          </a:bodyPr>
          <a:lstStyle/>
          <a:p>
            <a:pPr marL="0" lvl="1" algn="ctr">
              <a:spcBef>
                <a:spcPts val="0"/>
              </a:spcBef>
              <a:buClr>
                <a:srgbClr val="FF9900"/>
              </a:buClr>
              <a:buSzPct val="70000"/>
              <a:buFont typeface="Wingdings" pitchFamily="2" charset="2"/>
              <a:buNone/>
            </a:pPr>
            <a:r>
              <a:rPr lang="ko-KR" altLang="en-US" sz="2400" dirty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핵연료계통 손상</a:t>
            </a:r>
            <a:r>
              <a:rPr lang="en-US" altLang="ko-KR" sz="2400" dirty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, </a:t>
            </a:r>
            <a:r>
              <a:rPr lang="ko-KR" altLang="en-US" sz="2400" dirty="0" err="1" smtClean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핵연료봉</a:t>
            </a:r>
            <a:r>
              <a:rPr lang="ko-KR" altLang="en-US" sz="2400" dirty="0" smtClean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 파손</a:t>
            </a:r>
            <a:r>
              <a:rPr lang="en-US" altLang="ko-KR" sz="2400" dirty="0" smtClean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, </a:t>
            </a:r>
            <a:r>
              <a:rPr lang="ko-KR" altLang="en-US" sz="2400" dirty="0" smtClean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노심 냉각능력 </a:t>
            </a:r>
            <a:endParaRPr lang="en-US" altLang="ja-JP" sz="2400" b="1" dirty="0">
              <a:solidFill>
                <a:srgbClr val="FFFF0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01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6"/>
          <p:cNvSpPr>
            <a:spLocks noChangeArrowheads="1"/>
          </p:cNvSpPr>
          <p:nvPr/>
        </p:nvSpPr>
        <p:spPr bwMode="gray">
          <a:xfrm>
            <a:off x="1752465" y="2205038"/>
            <a:ext cx="7124972" cy="10080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66FF"/>
              </a:gs>
              <a:gs pos="100000">
                <a:srgbClr val="ADC2FF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lIns="90000" anchor="ctr"/>
          <a:lstStyle/>
          <a:p>
            <a:pPr algn="ctr" eaLnBrk="1" hangingPunct="1">
              <a:lnSpc>
                <a:spcPct val="110000"/>
              </a:lnSpc>
            </a:pPr>
            <a:r>
              <a:rPr lang="en-US" altLang="ko-KR" sz="3200" dirty="0" smtClean="0"/>
              <a:t>SFR </a:t>
            </a:r>
            <a:r>
              <a:rPr lang="ko-KR" altLang="en-US" sz="3200" dirty="0" smtClean="0"/>
              <a:t>금속연료 거동</a:t>
            </a:r>
            <a:endParaRPr lang="en-US" altLang="ko-KR" sz="3200" dirty="0"/>
          </a:p>
        </p:txBody>
      </p:sp>
    </p:spTree>
    <p:extLst>
      <p:ext uri="{BB962C8B-B14F-4D97-AF65-F5344CB8AC3E}">
        <p14:creationId xmlns:p14="http://schemas.microsoft.com/office/powerpoint/2010/main" val="406924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제목 3"/>
          <p:cNvSpPr>
            <a:spLocks noGrp="1"/>
          </p:cNvSpPr>
          <p:nvPr>
            <p:ph type="title"/>
          </p:nvPr>
        </p:nvSpPr>
        <p:spPr>
          <a:xfrm>
            <a:off x="273050" y="0"/>
            <a:ext cx="9432925" cy="877888"/>
          </a:xfrm>
        </p:spPr>
        <p:txBody>
          <a:bodyPr/>
          <a:lstStyle/>
          <a:p>
            <a:r>
              <a:rPr lang="ko-KR" altLang="en-US" dirty="0" smtClean="0"/>
              <a:t>정상상태 </a:t>
            </a:r>
            <a:r>
              <a:rPr lang="en-US" altLang="ko-KR" dirty="0" smtClean="0"/>
              <a:t>SFR </a:t>
            </a:r>
            <a:r>
              <a:rPr lang="ko-KR" altLang="en-US" dirty="0" smtClean="0"/>
              <a:t>금속연료 거동</a:t>
            </a:r>
            <a:endParaRPr lang="en-US" altLang="ko-KR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/>
          <a:srcRect t="22142" b="9181"/>
          <a:stretch/>
        </p:blipFill>
        <p:spPr>
          <a:xfrm>
            <a:off x="543372" y="1016732"/>
            <a:ext cx="8662625" cy="5292588"/>
          </a:xfrm>
          <a:prstGeom prst="rect">
            <a:avLst/>
          </a:prstGeom>
        </p:spPr>
      </p:pic>
      <p:sp>
        <p:nvSpPr>
          <p:cNvPr id="6" name="Rectangle 1"/>
          <p:cNvSpPr/>
          <p:nvPr/>
        </p:nvSpPr>
        <p:spPr bwMode="auto">
          <a:xfrm>
            <a:off x="1784648" y="5013176"/>
            <a:ext cx="1676400" cy="540060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7" name="Rectangle 1"/>
          <p:cNvSpPr/>
          <p:nvPr/>
        </p:nvSpPr>
        <p:spPr bwMode="auto">
          <a:xfrm>
            <a:off x="946448" y="3969060"/>
            <a:ext cx="1954324" cy="432048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8" name="Rectangle 1"/>
          <p:cNvSpPr/>
          <p:nvPr/>
        </p:nvSpPr>
        <p:spPr bwMode="auto">
          <a:xfrm>
            <a:off x="6393160" y="1700808"/>
            <a:ext cx="2484276" cy="1976444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10" name="Rectangle 6" descr="縦線"/>
          <p:cNvSpPr>
            <a:spLocks noChangeArrowheads="1"/>
          </p:cNvSpPr>
          <p:nvPr/>
        </p:nvSpPr>
        <p:spPr bwMode="auto">
          <a:xfrm>
            <a:off x="164468" y="3677253"/>
            <a:ext cx="121058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lvl="1">
              <a:spcBef>
                <a:spcPct val="20000"/>
              </a:spcBef>
              <a:buClr>
                <a:srgbClr val="FF9900"/>
              </a:buClr>
              <a:buSzPct val="70000"/>
              <a:buFont typeface="Wingdings" pitchFamily="2" charset="2"/>
              <a:buNone/>
            </a:pPr>
            <a:r>
              <a:rPr lang="ko-KR" altLang="en-US" sz="16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원소재분배</a:t>
            </a:r>
            <a:endParaRPr lang="en-US" altLang="ja-JP" sz="1600" b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</p:txBody>
      </p:sp>
      <p:sp>
        <p:nvSpPr>
          <p:cNvPr id="11" name="Rectangle 6" descr="縦線"/>
          <p:cNvSpPr>
            <a:spLocks noChangeArrowheads="1"/>
          </p:cNvSpPr>
          <p:nvPr/>
        </p:nvSpPr>
        <p:spPr bwMode="auto">
          <a:xfrm>
            <a:off x="7905328" y="954327"/>
            <a:ext cx="176522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lvl="1">
              <a:spcBef>
                <a:spcPct val="20000"/>
              </a:spcBef>
              <a:buClr>
                <a:srgbClr val="FF9900"/>
              </a:buClr>
              <a:buSzPct val="70000"/>
              <a:buFont typeface="Wingdings" pitchFamily="2" charset="2"/>
              <a:buNone/>
            </a:pPr>
            <a:r>
              <a:rPr lang="ko-KR" altLang="en-US" sz="1600" b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핵분열 기체 거동</a:t>
            </a:r>
            <a:endParaRPr lang="en-US" altLang="ja-JP" sz="1600" b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</p:txBody>
      </p:sp>
      <p:sp>
        <p:nvSpPr>
          <p:cNvPr id="12" name="Rectangle 6" descr="縦線"/>
          <p:cNvSpPr>
            <a:spLocks noChangeArrowheads="1"/>
          </p:cNvSpPr>
          <p:nvPr/>
        </p:nvSpPr>
        <p:spPr bwMode="auto">
          <a:xfrm>
            <a:off x="92460" y="5013176"/>
            <a:ext cx="176522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lvl="1" algn="ctr">
              <a:spcBef>
                <a:spcPts val="0"/>
              </a:spcBef>
              <a:buClr>
                <a:srgbClr val="FF9900"/>
              </a:buClr>
              <a:buSzPct val="70000"/>
              <a:buFont typeface="Wingdings" pitchFamily="2" charset="2"/>
              <a:buNone/>
            </a:pPr>
            <a:r>
              <a:rPr lang="ko-KR" altLang="en-US" sz="16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핵연료</a:t>
            </a:r>
            <a:r>
              <a:rPr lang="en-US" altLang="ko-KR" sz="16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-</a:t>
            </a:r>
            <a:r>
              <a:rPr lang="ko-KR" altLang="en-US" sz="16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피복관 </a:t>
            </a:r>
            <a:endParaRPr lang="en-US" altLang="ko-KR" sz="16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  <a:p>
            <a:pPr marL="0" lvl="1" algn="ctr">
              <a:spcBef>
                <a:spcPts val="0"/>
              </a:spcBef>
              <a:buClr>
                <a:srgbClr val="FF9900"/>
              </a:buClr>
              <a:buSzPct val="70000"/>
              <a:buFont typeface="Wingdings" pitchFamily="2" charset="2"/>
              <a:buNone/>
            </a:pPr>
            <a:r>
              <a:rPr lang="ko-KR" altLang="en-US" sz="16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화학적 상호작용 </a:t>
            </a:r>
            <a:endParaRPr lang="en-US" altLang="ko-KR" sz="16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  <a:p>
            <a:pPr marL="0" lvl="1" algn="ctr">
              <a:spcBef>
                <a:spcPts val="0"/>
              </a:spcBef>
              <a:buClr>
                <a:srgbClr val="FF9900"/>
              </a:buClr>
              <a:buSzPct val="70000"/>
              <a:buFont typeface="Wingdings" pitchFamily="2" charset="2"/>
              <a:buNone/>
            </a:pPr>
            <a:r>
              <a:rPr lang="en-US" altLang="ko-KR" sz="16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(FCCI)</a:t>
            </a:r>
            <a:endParaRPr lang="en-US" altLang="ja-JP" sz="1600" b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</p:txBody>
      </p:sp>
      <p:sp>
        <p:nvSpPr>
          <p:cNvPr id="13" name="Rectangle 1"/>
          <p:cNvSpPr/>
          <p:nvPr/>
        </p:nvSpPr>
        <p:spPr bwMode="auto">
          <a:xfrm>
            <a:off x="4628964" y="5402600"/>
            <a:ext cx="838200" cy="366659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14" name="Rectangle 6" descr="縦線"/>
          <p:cNvSpPr>
            <a:spLocks noChangeArrowheads="1"/>
          </p:cNvSpPr>
          <p:nvPr/>
        </p:nvSpPr>
        <p:spPr bwMode="auto">
          <a:xfrm>
            <a:off x="4628964" y="5841268"/>
            <a:ext cx="800219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marL="0" lvl="1">
              <a:spcBef>
                <a:spcPct val="20000"/>
              </a:spcBef>
              <a:buClr>
                <a:srgbClr val="FF9900"/>
              </a:buClr>
              <a:buSzPct val="70000"/>
              <a:buFont typeface="Wingdings" pitchFamily="2" charset="2"/>
              <a:buNone/>
            </a:pPr>
            <a:r>
              <a:rPr lang="ko-KR" altLang="en-US" sz="16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피복</a:t>
            </a:r>
            <a:r>
              <a:rPr lang="ko-KR" altLang="en-US" sz="1600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관</a:t>
            </a:r>
            <a:endParaRPr lang="en-US" altLang="ja-JP" sz="1600" b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42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내용 개체 틀 3"/>
          <p:cNvSpPr>
            <a:spLocks noGrp="1"/>
          </p:cNvSpPr>
          <p:nvPr>
            <p:ph sz="quarter" idx="10"/>
          </p:nvPr>
        </p:nvSpPr>
        <p:spPr>
          <a:xfrm>
            <a:off x="282575" y="980728"/>
            <a:ext cx="6833045" cy="2056618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itchFamily="2" charset="2"/>
              <a:buChar char="q"/>
            </a:pPr>
            <a:r>
              <a:rPr lang="ko-KR" altLang="en-US" sz="2000" dirty="0" smtClean="0"/>
              <a:t>약 </a:t>
            </a:r>
            <a:r>
              <a:rPr lang="en-US" altLang="ko-KR" sz="2000" dirty="0" smtClean="0"/>
              <a:t>2 at% </a:t>
            </a:r>
            <a:r>
              <a:rPr lang="ko-KR" altLang="en-US" sz="2000" dirty="0" err="1" smtClean="0"/>
              <a:t>연소도에서</a:t>
            </a:r>
            <a:r>
              <a:rPr lang="ko-KR" altLang="en-US" sz="2000" dirty="0" smtClean="0"/>
              <a:t> 핵연료심 </a:t>
            </a:r>
            <a:r>
              <a:rPr lang="ko-KR" altLang="en-US" sz="2000" dirty="0" err="1" smtClean="0"/>
              <a:t>팽윤이</a:t>
            </a:r>
            <a:r>
              <a:rPr lang="ko-KR" altLang="en-US" sz="2000" dirty="0" smtClean="0"/>
              <a:t> </a:t>
            </a:r>
            <a:r>
              <a:rPr lang="en-US" altLang="ko-KR" sz="2000" dirty="0" smtClean="0"/>
              <a:t>~33%</a:t>
            </a:r>
            <a:r>
              <a:rPr lang="ko-KR" altLang="en-US" sz="2000" dirty="0" smtClean="0"/>
              <a:t>까지 급격하게 증가하고 기포가 서로 연결되면서 핵분열기체는 </a:t>
            </a:r>
            <a:r>
              <a:rPr lang="en-US" altLang="ko-KR" sz="2000" dirty="0" smtClean="0"/>
              <a:t>~75%</a:t>
            </a:r>
            <a:r>
              <a:rPr lang="ko-KR" altLang="en-US" sz="2000" dirty="0" smtClean="0"/>
              <a:t>까지</a:t>
            </a:r>
            <a:r>
              <a:rPr lang="en-US" altLang="ko-KR" sz="2000" dirty="0" smtClean="0"/>
              <a:t> </a:t>
            </a:r>
            <a:r>
              <a:rPr lang="ko-KR" altLang="en-US" sz="2000" dirty="0" smtClean="0"/>
              <a:t>방출됨 </a:t>
            </a:r>
            <a:endParaRPr lang="en-US" altLang="ko-KR" sz="2000" dirty="0" smtClean="0"/>
          </a:p>
          <a:p>
            <a:pPr eaLnBrk="1" hangingPunct="1">
              <a:lnSpc>
                <a:spcPct val="110000"/>
              </a:lnSpc>
              <a:buFont typeface="Wingdings" pitchFamily="2" charset="2"/>
              <a:buChar char="q"/>
            </a:pPr>
            <a:r>
              <a:rPr lang="ko-KR" altLang="en-US" sz="2000" dirty="0" smtClean="0"/>
              <a:t>이때 핵연료가 </a:t>
            </a:r>
            <a:r>
              <a:rPr lang="ko-KR" altLang="en-US" sz="2000" dirty="0" err="1" smtClean="0"/>
              <a:t>피복관과</a:t>
            </a:r>
            <a:r>
              <a:rPr lang="ko-KR" altLang="en-US" sz="2000" dirty="0" smtClean="0"/>
              <a:t> 접촉하게 되므로 핵연료 </a:t>
            </a:r>
            <a:r>
              <a:rPr lang="ko-KR" altLang="en-US" sz="2000" dirty="0" err="1" smtClean="0"/>
              <a:t>축방향</a:t>
            </a:r>
            <a:r>
              <a:rPr lang="ko-KR" altLang="en-US" sz="2000" dirty="0" smtClean="0"/>
              <a:t> 성장 속도가 감소하게 됨</a:t>
            </a:r>
            <a:endParaRPr lang="en-US" altLang="ko-KR" sz="2000" dirty="0"/>
          </a:p>
        </p:txBody>
      </p:sp>
      <p:sp>
        <p:nvSpPr>
          <p:cNvPr id="33795" name="제목 3"/>
          <p:cNvSpPr>
            <a:spLocks noGrp="1"/>
          </p:cNvSpPr>
          <p:nvPr>
            <p:ph type="title"/>
          </p:nvPr>
        </p:nvSpPr>
        <p:spPr>
          <a:xfrm>
            <a:off x="273050" y="0"/>
            <a:ext cx="9432925" cy="877888"/>
          </a:xfrm>
        </p:spPr>
        <p:txBody>
          <a:bodyPr/>
          <a:lstStyle/>
          <a:p>
            <a:r>
              <a:rPr lang="ko-KR" altLang="en-US" dirty="0" smtClean="0"/>
              <a:t>핵분열 기체 거동 </a:t>
            </a:r>
            <a:r>
              <a:rPr lang="en-US" altLang="ko-KR" dirty="0" smtClean="0"/>
              <a:t>&amp; </a:t>
            </a:r>
            <a:r>
              <a:rPr lang="ko-KR" altLang="en-US" dirty="0" err="1" smtClean="0"/>
              <a:t>팽윤</a:t>
            </a:r>
            <a:endParaRPr lang="en-US" altLang="ko-KR" dirty="0"/>
          </a:p>
        </p:txBody>
      </p:sp>
      <p:sp>
        <p:nvSpPr>
          <p:cNvPr id="5" name="TextBox 4"/>
          <p:cNvSpPr txBox="1"/>
          <p:nvPr/>
        </p:nvSpPr>
        <p:spPr>
          <a:xfrm>
            <a:off x="920552" y="6366810"/>
            <a:ext cx="33441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Arial" pitchFamily="34" charset="0"/>
                <a:cs typeface="Arial" pitchFamily="34" charset="0"/>
              </a:rPr>
              <a:t>Fission gas release model </a:t>
            </a:r>
            <a:r>
              <a:rPr kumimoji="0" lang="en-US" altLang="zh-CN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(Lee)</a:t>
            </a:r>
            <a:endParaRPr kumimoji="0" lang="en-US" altLang="ko-KR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11" y="3037346"/>
            <a:ext cx="4480257" cy="331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307" y="970115"/>
            <a:ext cx="2174163" cy="237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8601328" y="3333100"/>
            <a:ext cx="1032192" cy="4862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ko-KR" sz="1600" dirty="0" smtClean="0">
                <a:latin typeface="Arial" pitchFamily="34" charset="0"/>
                <a:cs typeface="Arial" pitchFamily="34" charset="0"/>
                <a:sym typeface="Symbol"/>
              </a:rPr>
              <a:t>U-10Zr </a:t>
            </a:r>
          </a:p>
          <a:p>
            <a:pPr algn="ctr">
              <a:lnSpc>
                <a:spcPct val="80000"/>
              </a:lnSpc>
            </a:pPr>
            <a:r>
              <a:rPr lang="en-US" altLang="ko-KR" sz="1600" dirty="0" smtClean="0">
                <a:latin typeface="Arial" pitchFamily="34" charset="0"/>
                <a:cs typeface="Arial" pitchFamily="34" charset="0"/>
                <a:sym typeface="Symbol"/>
              </a:rPr>
              <a:t>(</a:t>
            </a:r>
            <a:r>
              <a:rPr lang="ko-KR" altLang="en-US" sz="1600" dirty="0" smtClean="0">
                <a:latin typeface="Arial" pitchFamily="34" charset="0"/>
                <a:cs typeface="Arial" pitchFamily="34" charset="0"/>
                <a:sym typeface="Symbol"/>
              </a:rPr>
              <a:t> </a:t>
            </a:r>
            <a:r>
              <a:rPr lang="en-US" altLang="ko-KR" sz="1600" dirty="0" smtClean="0">
                <a:latin typeface="Arial" pitchFamily="34" charset="0"/>
                <a:cs typeface="Arial" pitchFamily="34" charset="0"/>
                <a:sym typeface="Symbol"/>
              </a:rPr>
              <a:t>phase)</a:t>
            </a:r>
            <a:endParaRPr lang="ko-KR" altLang="en-US" sz="16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Group 22"/>
          <p:cNvGrpSpPr>
            <a:grpSpLocks/>
          </p:cNvGrpSpPr>
          <p:nvPr/>
        </p:nvGrpSpPr>
        <p:grpSpPr bwMode="auto">
          <a:xfrm>
            <a:off x="5021708" y="3037346"/>
            <a:ext cx="3455987" cy="3240088"/>
            <a:chOff x="1565" y="1842"/>
            <a:chExt cx="2177" cy="2041"/>
          </a:xfrm>
        </p:grpSpPr>
        <p:pic>
          <p:nvPicPr>
            <p:cNvPr id="16" name="Picture 17" descr="縦線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5" y="1842"/>
              <a:ext cx="2177" cy="20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2642" y="2612"/>
              <a:ext cx="24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rgbClr val="FF0000"/>
                </a:buClr>
                <a:buFont typeface="Wingdings" pitchFamily="2" charset="2"/>
                <a:buChar char="§"/>
              </a:pPr>
              <a:r>
                <a:rPr kumimoji="0" lang="en-US" sz="2600" b="1" dirty="0">
                  <a:cs typeface="Arial" pitchFamily="34" charset="0"/>
                </a:rPr>
                <a:t> </a:t>
              </a:r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2664" y="2509"/>
              <a:ext cx="247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rgbClr val="FF0000"/>
                </a:buClr>
                <a:buFontTx/>
                <a:buChar char="•"/>
              </a:pPr>
              <a:r>
                <a:rPr kumimoji="0" lang="en-US" b="1">
                  <a:cs typeface="Arial" pitchFamily="34" charset="0"/>
                </a:rPr>
                <a:t> </a:t>
              </a:r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2638" y="3166"/>
              <a:ext cx="24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rgbClr val="FF0000"/>
                </a:buClr>
                <a:buFont typeface="Times New Roman" pitchFamily="18" charset="0"/>
                <a:buChar char="▲"/>
              </a:pPr>
              <a:r>
                <a:rPr kumimoji="0" lang="en-US" sz="1300" b="1">
                  <a:cs typeface="Arial" pitchFamily="34" charset="0"/>
                </a:rPr>
                <a:t> 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435815" y="6350575"/>
            <a:ext cx="29690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Arial" pitchFamily="34" charset="0"/>
                <a:cs typeface="Arial" pitchFamily="34" charset="0"/>
              </a:rPr>
              <a:t>Fuel axial growth vs. burnup</a:t>
            </a:r>
            <a:endParaRPr lang="ko-KR" altLang="en-US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9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124" y="1536352"/>
            <a:ext cx="3660266" cy="4649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내용 개체 틀 3"/>
          <p:cNvSpPr txBox="1">
            <a:spLocks/>
          </p:cNvSpPr>
          <p:nvPr/>
        </p:nvSpPr>
        <p:spPr bwMode="auto">
          <a:xfrm>
            <a:off x="282575" y="980727"/>
            <a:ext cx="5586347" cy="4459103"/>
          </a:xfrm>
          <a:prstGeom prst="rect">
            <a:avLst/>
          </a:prstGeom>
          <a:noFill/>
          <a:ln w="19050">
            <a:noFill/>
            <a:round/>
            <a:headEnd/>
            <a:tailEnd/>
          </a:ln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marL="355600" indent="-355600" algn="l" rtl="0" eaLnBrk="0" fontAlgn="base" latinLnBrk="1" hangingPunct="0">
              <a:lnSpc>
                <a:spcPts val="2880"/>
              </a:lnSpc>
              <a:spcBef>
                <a:spcPct val="7000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v"/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1pPr>
            <a:lvl2pPr marL="719138" indent="-274638" algn="l" rtl="0" eaLnBrk="0" fontAlgn="base" latinLnBrk="1" hangingPunct="0">
              <a:lnSpc>
                <a:spcPts val="288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굴림" pitchFamily="50" charset="-127"/>
              <a:buChar char="□"/>
              <a:defRPr kumimoji="1" sz="20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2pPr>
            <a:lvl3pPr marL="1074738" indent="-266700" algn="l" rtl="0" eaLnBrk="0" fontAlgn="base" latinLnBrk="1" hangingPunct="0">
              <a:lnSpc>
                <a:spcPts val="288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m"/>
              <a:defRPr kumimoji="1" sz="14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3pPr>
            <a:lvl4pPr marL="1257300" indent="-184150" algn="l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 Narrow" pitchFamily="34" charset="0"/>
              <a:buChar char="−"/>
              <a:defRPr kumimoji="1" sz="16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4pPr>
            <a:lvl5pPr marL="1436688" indent="-180975" algn="l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" pitchFamily="34" charset="0"/>
              <a:buChar char="•"/>
              <a:defRPr kumimoji="1" sz="16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5pPr>
            <a:lvl6pPr marL="20732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5304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9876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4448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ko-KR" altLang="en-US" b="0" kern="0" dirty="0" smtClean="0">
                <a:latin typeface="맑은 고딕" panose="020B0503020000020004" pitchFamily="50" charset="-127"/>
              </a:rPr>
              <a:t>정상상태에서 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FCCI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는 고상 확산 모델로 나타낼 수 있음 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(U, Pu, RE &amp; Fe)</a:t>
            </a:r>
            <a:endParaRPr lang="en-US" altLang="ko-KR" b="0" kern="0" dirty="0">
              <a:latin typeface="맑은 고딕" panose="020B0503020000020004" pitchFamily="50" charset="-127"/>
            </a:endParaRPr>
          </a:p>
          <a:p>
            <a:pPr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ko-KR" altLang="en-US" b="0" kern="0" dirty="0" smtClean="0">
                <a:latin typeface="맑은 고딕" panose="020B0503020000020004" pitchFamily="50" charset="-127"/>
              </a:rPr>
              <a:t>연료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-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피복관 경계 면에 </a:t>
            </a:r>
            <a:r>
              <a:rPr lang="ko-KR" altLang="en-US" b="0" kern="0" dirty="0" err="1" smtClean="0">
                <a:latin typeface="맑은 고딕" panose="020B0503020000020004" pitchFamily="50" charset="-127"/>
              </a:rPr>
              <a:t>탈탄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 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(decarburized)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 영역이 존재함</a:t>
            </a:r>
            <a:endParaRPr lang="en-US" altLang="ko-KR" b="0" kern="0" dirty="0" smtClean="0">
              <a:latin typeface="맑은 고딕" panose="020B0503020000020004" pitchFamily="50" charset="-127"/>
            </a:endParaRPr>
          </a:p>
          <a:p>
            <a:pPr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en-US" altLang="ko-KR" b="0" kern="0" dirty="0" smtClean="0">
                <a:latin typeface="맑은 고딕" panose="020B0503020000020004" pitchFamily="50" charset="-127"/>
              </a:rPr>
              <a:t>RE 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핵분열생성물 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(</a:t>
            </a:r>
            <a:r>
              <a:rPr lang="en-US" altLang="ko-KR" b="0" kern="0" dirty="0">
                <a:latin typeface="맑은 고딕" panose="020B0503020000020004" pitchFamily="50" charset="-127"/>
              </a:rPr>
              <a:t>La, Ce, </a:t>
            </a:r>
            <a:r>
              <a:rPr lang="en-US" altLang="ko-KR" b="0" kern="0" dirty="0" err="1">
                <a:latin typeface="맑은 고딕" panose="020B0503020000020004" pitchFamily="50" charset="-127"/>
              </a:rPr>
              <a:t>Pr</a:t>
            </a:r>
            <a:r>
              <a:rPr lang="en-US" altLang="ko-KR" b="0" kern="0" dirty="0">
                <a:latin typeface="맑은 고딕" panose="020B0503020000020004" pitchFamily="50" charset="-127"/>
              </a:rPr>
              <a:t>, </a:t>
            </a:r>
            <a:r>
              <a:rPr lang="en-US" altLang="ko-KR" b="0" kern="0" dirty="0" err="1">
                <a:latin typeface="맑은 고딕" panose="020B0503020000020004" pitchFamily="50" charset="-127"/>
              </a:rPr>
              <a:t>Nd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)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은 </a:t>
            </a:r>
            <a:r>
              <a:rPr lang="ko-KR" altLang="en-US" b="0" kern="0" dirty="0" err="1" smtClean="0">
                <a:latin typeface="맑은 고딕" panose="020B0503020000020004" pitchFamily="50" charset="-127"/>
              </a:rPr>
              <a:t>피복관에서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 </a:t>
            </a:r>
            <a:r>
              <a:rPr lang="ko-KR" altLang="en-US" b="0" kern="0" dirty="0" err="1" smtClean="0">
                <a:latin typeface="맑은 고딕" panose="020B0503020000020004" pitchFamily="50" charset="-127"/>
              </a:rPr>
              <a:t>취성영역을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 형성함</a:t>
            </a:r>
            <a:endParaRPr lang="en-US" altLang="ko-KR" b="0" kern="0" dirty="0">
              <a:latin typeface="맑은 고딕" panose="020B0503020000020004" pitchFamily="50" charset="-127"/>
            </a:endParaRPr>
          </a:p>
          <a:p>
            <a:pPr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ko-KR" altLang="en-US" b="0" kern="0" dirty="0" err="1">
                <a:latin typeface="맑은 고딕" panose="020B0503020000020004" pitchFamily="50" charset="-127"/>
              </a:rPr>
              <a:t>노내</a:t>
            </a:r>
            <a:r>
              <a:rPr lang="ko-KR" altLang="en-US" b="0" kern="0" dirty="0">
                <a:latin typeface="맑은 고딕" panose="020B0503020000020004" pitchFamily="50" charset="-127"/>
              </a:rPr>
              <a:t> 및 </a:t>
            </a:r>
            <a:r>
              <a:rPr lang="ko-KR" altLang="en-US" b="0" kern="0" dirty="0" err="1">
                <a:latin typeface="맑은 고딕" panose="020B0503020000020004" pitchFamily="50" charset="-127"/>
              </a:rPr>
              <a:t>노외</a:t>
            </a:r>
            <a:r>
              <a:rPr lang="ko-KR" altLang="en-US" b="0" kern="0" dirty="0">
                <a:latin typeface="맑은 고딕" panose="020B0503020000020004" pitchFamily="50" charset="-127"/>
              </a:rPr>
              <a:t> 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시험을 통하여 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FCCI </a:t>
            </a:r>
            <a:r>
              <a:rPr lang="ko-KR" altLang="en-US" b="0" kern="0" dirty="0" err="1" smtClean="0">
                <a:latin typeface="맑은 고딕" panose="020B0503020000020004" pitchFamily="50" charset="-127"/>
              </a:rPr>
              <a:t>반응층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 자료를 축적하고 모델 개발</a:t>
            </a:r>
            <a:endParaRPr lang="en-US" altLang="ko-KR" sz="2000" b="0" kern="0" dirty="0" smtClean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Ø"/>
            </a:pPr>
            <a:endParaRPr lang="en-US" altLang="ko-KR" b="0" kern="0" dirty="0" smtClean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Ø"/>
            </a:pPr>
            <a:endParaRPr lang="en-US" altLang="ko-KR" b="0" kern="0" dirty="0" smtClean="0">
              <a:latin typeface="맑은 고딕" panose="020B0503020000020004" pitchFamily="50" charset="-127"/>
            </a:endParaRPr>
          </a:p>
          <a:p>
            <a:pPr lvl="2"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§"/>
            </a:pPr>
            <a:endParaRPr lang="en-US" altLang="ko-KR" sz="2400" b="0" kern="0" dirty="0" smtClean="0">
              <a:latin typeface="맑은 고딕" panose="020B0503020000020004" pitchFamily="50" charset="-127"/>
            </a:endParaRPr>
          </a:p>
        </p:txBody>
      </p:sp>
      <p:sp>
        <p:nvSpPr>
          <p:cNvPr id="33795" name="제목 3"/>
          <p:cNvSpPr>
            <a:spLocks noGrp="1"/>
          </p:cNvSpPr>
          <p:nvPr>
            <p:ph type="title"/>
          </p:nvPr>
        </p:nvSpPr>
        <p:spPr>
          <a:xfrm>
            <a:off x="273050" y="0"/>
            <a:ext cx="9432925" cy="877888"/>
          </a:xfrm>
        </p:spPr>
        <p:txBody>
          <a:bodyPr/>
          <a:lstStyle/>
          <a:p>
            <a:r>
              <a:rPr lang="ko-KR" altLang="en-US" dirty="0"/>
              <a:t>핵연료</a:t>
            </a:r>
            <a:r>
              <a:rPr lang="en-US" altLang="ko-KR" dirty="0"/>
              <a:t>-</a:t>
            </a:r>
            <a:r>
              <a:rPr lang="ko-KR" altLang="en-US" dirty="0"/>
              <a:t>피복관 </a:t>
            </a:r>
            <a:r>
              <a:rPr lang="ko-KR" altLang="en-US" dirty="0" smtClean="0"/>
              <a:t>화학적 </a:t>
            </a:r>
            <a:r>
              <a:rPr lang="ko-KR" altLang="en-US" dirty="0"/>
              <a:t>상호작용 </a:t>
            </a:r>
            <a:r>
              <a:rPr lang="en-US" altLang="ko-KR" dirty="0" smtClean="0"/>
              <a:t>(FCCI)</a:t>
            </a:r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8657278" y="5265204"/>
            <a:ext cx="796222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224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제목 3"/>
          <p:cNvSpPr>
            <a:spLocks noGrp="1"/>
          </p:cNvSpPr>
          <p:nvPr>
            <p:ph type="title"/>
          </p:nvPr>
        </p:nvSpPr>
        <p:spPr>
          <a:xfrm>
            <a:off x="273050" y="0"/>
            <a:ext cx="9432925" cy="877888"/>
          </a:xfrm>
        </p:spPr>
        <p:txBody>
          <a:bodyPr/>
          <a:lstStyle/>
          <a:p>
            <a:r>
              <a:rPr lang="ko-KR" altLang="en-US" dirty="0" smtClean="0"/>
              <a:t>핵연료</a:t>
            </a:r>
            <a:r>
              <a:rPr lang="en-US" altLang="ko-KR" dirty="0" smtClean="0"/>
              <a:t> </a:t>
            </a:r>
            <a:r>
              <a:rPr lang="ko-KR" altLang="en-US" smtClean="0"/>
              <a:t>원소재분배 </a:t>
            </a:r>
            <a:r>
              <a:rPr lang="en-US" altLang="ko-KR" dirty="0" smtClean="0"/>
              <a:t>(constituent redistribution)</a:t>
            </a:r>
            <a:endParaRPr lang="ko-KR" altLang="en-US" dirty="0"/>
          </a:p>
        </p:txBody>
      </p:sp>
      <p:sp>
        <p:nvSpPr>
          <p:cNvPr id="11" name="내용 개체 틀 3"/>
          <p:cNvSpPr txBox="1">
            <a:spLocks/>
          </p:cNvSpPr>
          <p:nvPr/>
        </p:nvSpPr>
        <p:spPr bwMode="auto">
          <a:xfrm>
            <a:off x="282575" y="980727"/>
            <a:ext cx="9423400" cy="4459103"/>
          </a:xfrm>
          <a:prstGeom prst="rect">
            <a:avLst/>
          </a:prstGeom>
          <a:noFill/>
          <a:ln w="19050">
            <a:noFill/>
            <a:round/>
            <a:headEnd/>
            <a:tailEnd/>
          </a:ln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marL="355600" indent="-355600" algn="l" rtl="0" eaLnBrk="0" fontAlgn="base" latinLnBrk="1" hangingPunct="0">
              <a:lnSpc>
                <a:spcPts val="2880"/>
              </a:lnSpc>
              <a:spcBef>
                <a:spcPct val="7000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v"/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1pPr>
            <a:lvl2pPr marL="719138" indent="-274638" algn="l" rtl="0" eaLnBrk="0" fontAlgn="base" latinLnBrk="1" hangingPunct="0">
              <a:lnSpc>
                <a:spcPts val="288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굴림" pitchFamily="50" charset="-127"/>
              <a:buChar char="□"/>
              <a:defRPr kumimoji="1" sz="20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2pPr>
            <a:lvl3pPr marL="1074738" indent="-266700" algn="l" rtl="0" eaLnBrk="0" fontAlgn="base" latinLnBrk="1" hangingPunct="0">
              <a:lnSpc>
                <a:spcPts val="288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m"/>
              <a:defRPr kumimoji="1" sz="14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3pPr>
            <a:lvl4pPr marL="1257300" indent="-184150" algn="l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 Narrow" pitchFamily="34" charset="0"/>
              <a:buChar char="−"/>
              <a:defRPr kumimoji="1" sz="16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4pPr>
            <a:lvl5pPr marL="1436688" indent="-180975" algn="l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" pitchFamily="34" charset="0"/>
              <a:buChar char="•"/>
              <a:defRPr kumimoji="1" sz="16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5pPr>
            <a:lvl6pPr marL="20732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5304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9876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4448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ko-KR" altLang="en-US" sz="2200" b="0" kern="0" dirty="0" smtClean="0">
                <a:latin typeface="맑은 고딕" panose="020B0503020000020004" pitchFamily="50" charset="-127"/>
              </a:rPr>
              <a:t>이동기구</a:t>
            </a:r>
            <a:endParaRPr lang="en-US" altLang="ko-KR" sz="2200" b="0" kern="0" dirty="0" smtClean="0">
              <a:latin typeface="맑은 고딕" panose="020B0503020000020004" pitchFamily="50" charset="-127"/>
            </a:endParaRPr>
          </a:p>
          <a:p>
            <a:pPr marL="787400" lvl="1" indent="-342900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altLang="ko-KR" sz="1800" b="0" kern="0" dirty="0" err="1" smtClean="0">
                <a:latin typeface="맑은 고딕" panose="020B0503020000020004" pitchFamily="50" charset="-127"/>
              </a:rPr>
              <a:t>Zr</a:t>
            </a:r>
            <a:r>
              <a:rPr lang="ko-KR" altLang="en-US" sz="1800" b="0" kern="0" dirty="0" smtClean="0">
                <a:latin typeface="맑은 고딕" panose="020B0503020000020004" pitchFamily="50" charset="-127"/>
              </a:rPr>
              <a:t>은 </a:t>
            </a:r>
            <a:r>
              <a:rPr lang="ko-KR" altLang="en-US" sz="1800" b="0" kern="0" dirty="0" err="1" smtClean="0">
                <a:latin typeface="맑은 고딕" panose="020B0503020000020004" pitchFamily="50" charset="-127"/>
              </a:rPr>
              <a:t>온도구배의</a:t>
            </a:r>
            <a:r>
              <a:rPr lang="ko-KR" altLang="en-US" sz="1800" b="0" kern="0" dirty="0" smtClean="0">
                <a:latin typeface="맑은 고딕" panose="020B0503020000020004" pitchFamily="50" charset="-127"/>
              </a:rPr>
              <a:t> 반대방향으로 즉 연료 중심으로 이동</a:t>
            </a:r>
            <a:endParaRPr lang="en-US" altLang="ko-KR" sz="1800" b="0" kern="0" dirty="0" smtClean="0">
              <a:latin typeface="맑은 고딕" panose="020B0503020000020004" pitchFamily="50" charset="-127"/>
            </a:endParaRPr>
          </a:p>
          <a:p>
            <a:pPr marL="787400" lvl="1" indent="-342900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ko-KR" altLang="en-US" sz="1800" b="0" kern="0" dirty="0" smtClean="0">
                <a:latin typeface="맑은 고딕" panose="020B0503020000020004" pitchFamily="50" charset="-127"/>
                <a:sym typeface="Symbol"/>
              </a:rPr>
              <a:t>저온의 </a:t>
            </a:r>
            <a:r>
              <a:rPr lang="en-US" altLang="ko-KR" sz="1800" b="0" kern="0" dirty="0" smtClean="0">
                <a:latin typeface="맑은 고딕" panose="020B0503020000020004" pitchFamily="50" charset="-127"/>
                <a:sym typeface="Symbol"/>
              </a:rPr>
              <a:t>+</a:t>
            </a:r>
            <a:r>
              <a:rPr lang="ko-KR" altLang="en-US" sz="1800" b="0" kern="0" dirty="0" smtClean="0">
                <a:latin typeface="맑은 고딕" panose="020B0503020000020004" pitchFamily="50" charset="-127"/>
                <a:sym typeface="Symbol"/>
              </a:rPr>
              <a:t> 상</a:t>
            </a:r>
            <a:r>
              <a:rPr lang="ko-KR" altLang="en-US" sz="1800" b="0" kern="0" dirty="0" smtClean="0">
                <a:latin typeface="맑은 고딕" panose="020B0503020000020004" pitchFamily="50" charset="-127"/>
              </a:rPr>
              <a:t>의 </a:t>
            </a:r>
            <a:r>
              <a:rPr lang="ko-KR" altLang="en-US" sz="1800" b="0" kern="0" dirty="0" smtClean="0">
                <a:latin typeface="맑은 고딕" panose="020B0503020000020004" pitchFamily="50" charset="-127"/>
                <a:sym typeface="Symbol"/>
              </a:rPr>
              <a:t></a:t>
            </a:r>
            <a:r>
              <a:rPr lang="en-US" altLang="ko-KR" sz="1800" b="0" kern="0" dirty="0" smtClean="0">
                <a:latin typeface="맑은 고딕" panose="020B0503020000020004" pitchFamily="50" charset="-127"/>
                <a:sym typeface="Symbol"/>
              </a:rPr>
              <a:t>-U</a:t>
            </a:r>
            <a:r>
              <a:rPr lang="ko-KR" altLang="en-US" sz="1800" b="0" kern="0" dirty="0" smtClean="0">
                <a:latin typeface="맑은 고딕" panose="020B0503020000020004" pitchFamily="50" charset="-127"/>
                <a:sym typeface="Symbol"/>
              </a:rPr>
              <a:t>상에 존재하는 </a:t>
            </a:r>
            <a:r>
              <a:rPr lang="en-US" altLang="ko-KR" sz="1800" b="0" kern="0" dirty="0" err="1" smtClean="0">
                <a:latin typeface="맑은 고딕" panose="020B0503020000020004" pitchFamily="50" charset="-127"/>
                <a:sym typeface="Symbol"/>
              </a:rPr>
              <a:t>Zr</a:t>
            </a:r>
            <a:r>
              <a:rPr lang="ko-KR" altLang="en-US" sz="1800" b="0" kern="0" dirty="0" smtClean="0">
                <a:latin typeface="맑은 고딕" panose="020B0503020000020004" pitchFamily="50" charset="-127"/>
                <a:sym typeface="Symbol"/>
              </a:rPr>
              <a:t>이 고온의  상으로 이동</a:t>
            </a:r>
            <a:endParaRPr lang="en-US" altLang="ko-KR" sz="1800" b="0" kern="0" dirty="0" smtClean="0">
              <a:latin typeface="맑은 고딕" panose="020B0503020000020004" pitchFamily="50" charset="-127"/>
            </a:endParaRPr>
          </a:p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ko-KR" altLang="en-US" sz="2200" b="0" kern="0" dirty="0" smtClean="0">
                <a:latin typeface="맑은 고딕" panose="020B0503020000020004" pitchFamily="50" charset="-127"/>
              </a:rPr>
              <a:t>녹는점은 </a:t>
            </a:r>
            <a:r>
              <a:rPr lang="en-US" altLang="ko-KR" sz="2200" b="0" kern="0" dirty="0" err="1" smtClean="0">
                <a:latin typeface="맑은 고딕" panose="020B0503020000020004" pitchFamily="50" charset="-127"/>
              </a:rPr>
              <a:t>Zr</a:t>
            </a:r>
            <a:r>
              <a:rPr lang="ko-KR" altLang="en-US" sz="2200" b="0" kern="0" dirty="0" smtClean="0">
                <a:latin typeface="맑은 고딕" panose="020B0503020000020004" pitchFamily="50" charset="-127"/>
              </a:rPr>
              <a:t>이 낮은 영역</a:t>
            </a:r>
            <a:r>
              <a:rPr lang="en-US" altLang="ko-KR" sz="2200" b="0" kern="0" dirty="0" smtClean="0">
                <a:latin typeface="맑은 고딕" panose="020B0503020000020004" pitchFamily="50" charset="-127"/>
              </a:rPr>
              <a:t>(</a:t>
            </a:r>
            <a:r>
              <a:rPr lang="ko-KR" altLang="en-US" sz="2200" b="0" kern="0" dirty="0" smtClean="0">
                <a:latin typeface="맑은 고딕" panose="020B0503020000020004" pitchFamily="50" charset="-127"/>
              </a:rPr>
              <a:t>연료 중심에서 </a:t>
            </a:r>
            <a:r>
              <a:rPr lang="ko-KR" altLang="en-US" sz="2200" b="0" kern="0" dirty="0" err="1" smtClean="0">
                <a:latin typeface="맑은 고딕" panose="020B0503020000020004" pitchFamily="50" charset="-127"/>
              </a:rPr>
              <a:t>외곽쪽에</a:t>
            </a:r>
            <a:r>
              <a:rPr lang="en-US" altLang="ko-KR" sz="2200" b="0" kern="0" dirty="0">
                <a:latin typeface="맑은 고딕" panose="020B0503020000020004" pitchFamily="50" charset="-127"/>
              </a:rPr>
              <a:t> </a:t>
            </a:r>
            <a:r>
              <a:rPr lang="ko-KR" altLang="en-US" sz="2200" b="0" kern="0" dirty="0" smtClean="0">
                <a:latin typeface="맑은 고딕" panose="020B0503020000020004" pitchFamily="50" charset="-127"/>
              </a:rPr>
              <a:t>위치</a:t>
            </a:r>
            <a:r>
              <a:rPr lang="en-US" altLang="ko-KR" sz="2200" b="0" kern="0" dirty="0">
                <a:latin typeface="맑은 고딕" panose="020B0503020000020004" pitchFamily="50" charset="-127"/>
              </a:rPr>
              <a:t>)</a:t>
            </a:r>
            <a:r>
              <a:rPr lang="ko-KR" altLang="en-US" sz="2200" b="0" kern="0" dirty="0" smtClean="0">
                <a:latin typeface="맑은 고딕" panose="020B0503020000020004" pitchFamily="50" charset="-127"/>
              </a:rPr>
              <a:t>에서 감소</a:t>
            </a:r>
            <a:endParaRPr lang="en-US" altLang="ko-KR" sz="2200" b="0" kern="0" dirty="0">
              <a:latin typeface="맑은 고딕" panose="020B0503020000020004" pitchFamily="50" charset="-127"/>
            </a:endParaRPr>
          </a:p>
          <a:p>
            <a:pPr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q"/>
            </a:pPr>
            <a:endParaRPr lang="en-US" altLang="ko-KR" b="0" kern="0" dirty="0" smtClean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Ø"/>
            </a:pPr>
            <a:endParaRPr lang="en-US" altLang="ko-KR" b="0" kern="0" dirty="0" smtClean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Ø"/>
            </a:pPr>
            <a:endParaRPr lang="en-US" altLang="ko-KR" b="0" kern="0" dirty="0" smtClean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Ø"/>
            </a:pPr>
            <a:endParaRPr lang="en-US" altLang="ko-KR" b="0" kern="0" dirty="0" smtClean="0">
              <a:latin typeface="맑은 고딕" panose="020B0503020000020004" pitchFamily="50" charset="-127"/>
            </a:endParaRPr>
          </a:p>
          <a:p>
            <a:pPr lvl="2"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§"/>
            </a:pPr>
            <a:endParaRPr lang="en-US" altLang="ko-KR" sz="2400" b="0" kern="0" dirty="0" smtClean="0">
              <a:latin typeface="맑은 고딕" panose="020B0503020000020004" pitchFamily="50" charset="-127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3116796" y="5499519"/>
            <a:ext cx="2225754" cy="90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BF56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9900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latinLnBrk="0" hangingPunct="0">
              <a:lnSpc>
                <a:spcPct val="75000"/>
              </a:lnSpc>
              <a:spcBef>
                <a:spcPct val="50000"/>
              </a:spcBef>
            </a:pPr>
            <a:r>
              <a:rPr kumimoji="0" lang="en-US" altLang="zh-CN" sz="1400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Metallography and EPMA at </a:t>
            </a:r>
            <a:r>
              <a:rPr kumimoji="0" lang="en-US" altLang="zh-CN" sz="1400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top of </a:t>
            </a:r>
            <a:r>
              <a:rPr kumimoji="0" lang="en-US" sz="1400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U-10Zr </a:t>
            </a:r>
            <a:r>
              <a:rPr kumimoji="0" lang="en-US" altLang="zh-CN" sz="1400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pin DP-81, experiment X447 (</a:t>
            </a:r>
            <a:r>
              <a:rPr kumimoji="0" lang="en-US" altLang="zh-CN" sz="1400" b="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Hofman</a:t>
            </a:r>
            <a:r>
              <a:rPr kumimoji="0" lang="en-US" altLang="zh-CN" sz="1400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et al., 1995)</a:t>
            </a:r>
            <a:endParaRPr kumimoji="0" lang="en-US" sz="1400" b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3" name="Picture 21" descr="縦線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92" y="3735218"/>
            <a:ext cx="2692507" cy="2856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57450" y="3068959"/>
            <a:ext cx="4076069" cy="3229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5672186" y="6429003"/>
            <a:ext cx="3997338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BF56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9900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latinLnBrk="0" hangingPunct="0">
              <a:lnSpc>
                <a:spcPct val="75000"/>
              </a:lnSpc>
              <a:spcBef>
                <a:spcPct val="50000"/>
              </a:spcBef>
            </a:pPr>
            <a:r>
              <a:rPr kumimoji="0" lang="en-US" altLang="zh-CN" sz="1400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Radial </a:t>
            </a:r>
            <a:r>
              <a:rPr kumimoji="0" lang="en-US" altLang="zh-CN" sz="1400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Zr</a:t>
            </a:r>
            <a:r>
              <a:rPr kumimoji="0" lang="en-US" altLang="zh-CN" sz="1400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distribution model (Nam)</a:t>
            </a:r>
            <a:endParaRPr kumimoji="0" lang="en-US" sz="1400" b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421" y="2636912"/>
            <a:ext cx="2644578" cy="1098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5793016" y="5464101"/>
            <a:ext cx="1032192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ko-KR" altLang="en-US" sz="1600" b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중심</a:t>
            </a:r>
            <a:endParaRPr lang="ko-KR" altLang="en-US" sz="1600" b="0" dirty="0"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9421" y="5499519"/>
            <a:ext cx="1032192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ko-KR" altLang="en-US" sz="1600" b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외</a:t>
            </a:r>
            <a:r>
              <a:rPr lang="ko-KR" altLang="en-US" sz="1600" b="0" dirty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곽</a:t>
            </a:r>
          </a:p>
        </p:txBody>
      </p:sp>
    </p:spTree>
    <p:extLst>
      <p:ext uri="{BB962C8B-B14F-4D97-AF65-F5344CB8AC3E}">
        <p14:creationId xmlns:p14="http://schemas.microsoft.com/office/powerpoint/2010/main" val="234918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 bwMode="auto">
          <a:xfrm>
            <a:off x="5307225" y="3501008"/>
            <a:ext cx="4218283" cy="3297073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71463" marR="0" indent="-271463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endParaRPr kumimoji="1" lang="ko-KR" altLang="en-US" sz="1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17425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5048" y="4365104"/>
            <a:ext cx="4068452" cy="2390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제목 3"/>
          <p:cNvSpPr>
            <a:spLocks noGrp="1"/>
          </p:cNvSpPr>
          <p:nvPr>
            <p:ph type="title"/>
          </p:nvPr>
        </p:nvSpPr>
        <p:spPr>
          <a:xfrm>
            <a:off x="273050" y="0"/>
            <a:ext cx="9432925" cy="877888"/>
          </a:xfrm>
        </p:spPr>
        <p:txBody>
          <a:bodyPr/>
          <a:lstStyle/>
          <a:p>
            <a:r>
              <a:rPr lang="ko-KR" altLang="en-US" dirty="0" smtClean="0"/>
              <a:t>피복관 특성</a:t>
            </a:r>
            <a:endParaRPr lang="ko-KR" altLang="en-US" dirty="0"/>
          </a:p>
        </p:txBody>
      </p:sp>
      <p:sp>
        <p:nvSpPr>
          <p:cNvPr id="11" name="내용 개체 틀 3"/>
          <p:cNvSpPr txBox="1">
            <a:spLocks/>
          </p:cNvSpPr>
          <p:nvPr/>
        </p:nvSpPr>
        <p:spPr bwMode="auto">
          <a:xfrm>
            <a:off x="282575" y="980727"/>
            <a:ext cx="5786549" cy="4459103"/>
          </a:xfrm>
          <a:prstGeom prst="rect">
            <a:avLst/>
          </a:prstGeom>
          <a:noFill/>
          <a:ln w="19050">
            <a:noFill/>
            <a:round/>
            <a:headEnd/>
            <a:tailEnd/>
          </a:ln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marL="355600" indent="-355600" algn="l" rtl="0" eaLnBrk="0" fontAlgn="base" latinLnBrk="1" hangingPunct="0">
              <a:lnSpc>
                <a:spcPts val="2880"/>
              </a:lnSpc>
              <a:spcBef>
                <a:spcPct val="7000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v"/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1pPr>
            <a:lvl2pPr marL="719138" indent="-274638" algn="l" rtl="0" eaLnBrk="0" fontAlgn="base" latinLnBrk="1" hangingPunct="0">
              <a:lnSpc>
                <a:spcPts val="288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굴림" pitchFamily="50" charset="-127"/>
              <a:buChar char="□"/>
              <a:defRPr kumimoji="1" sz="20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2pPr>
            <a:lvl3pPr marL="1074738" indent="-266700" algn="l" rtl="0" eaLnBrk="0" fontAlgn="base" latinLnBrk="1" hangingPunct="0">
              <a:lnSpc>
                <a:spcPts val="288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m"/>
              <a:defRPr kumimoji="1" sz="14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3pPr>
            <a:lvl4pPr marL="1257300" indent="-184150" algn="l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 Narrow" pitchFamily="34" charset="0"/>
              <a:buChar char="−"/>
              <a:defRPr kumimoji="1" sz="16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4pPr>
            <a:lvl5pPr marL="1436688" indent="-180975" algn="l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" pitchFamily="34" charset="0"/>
              <a:buChar char="•"/>
              <a:defRPr kumimoji="1" sz="16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5pPr>
            <a:lvl6pPr marL="20732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5304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9876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4448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ko-KR" altLang="en-US" sz="1800" b="0" kern="0" dirty="0" err="1" smtClean="0">
                <a:latin typeface="맑은 고딕" panose="020B0503020000020004" pitchFamily="50" charset="-127"/>
              </a:rPr>
              <a:t>페라이트</a:t>
            </a:r>
            <a:r>
              <a:rPr lang="en-US" altLang="ko-KR" sz="1800" b="0" kern="0" dirty="0" smtClean="0">
                <a:latin typeface="맑은 고딕" panose="020B0503020000020004" pitchFamily="50" charset="-127"/>
              </a:rPr>
              <a:t>-</a:t>
            </a:r>
            <a:r>
              <a:rPr lang="ko-KR" altLang="en-US" sz="1800" b="0" kern="0" dirty="0" err="1" smtClean="0">
                <a:latin typeface="맑은 고딕" panose="020B0503020000020004" pitchFamily="50" charset="-127"/>
              </a:rPr>
              <a:t>마르텐사이트</a:t>
            </a:r>
            <a:r>
              <a:rPr lang="ko-KR" altLang="en-US" sz="1800" b="0" kern="0" dirty="0" smtClean="0">
                <a:latin typeface="맑은 고딕" panose="020B0503020000020004" pitchFamily="50" charset="-127"/>
              </a:rPr>
              <a:t> 강은 </a:t>
            </a:r>
            <a:r>
              <a:rPr lang="ko-KR" altLang="en-US" sz="1800" b="0" kern="0" dirty="0" err="1" smtClean="0">
                <a:latin typeface="맑은 고딕" panose="020B0503020000020004" pitchFamily="50" charset="-127"/>
              </a:rPr>
              <a:t>팽윤이</a:t>
            </a:r>
            <a:r>
              <a:rPr lang="ko-KR" altLang="en-US" sz="1800" b="0" kern="0" dirty="0" smtClean="0">
                <a:latin typeface="맑은 고딕" panose="020B0503020000020004" pitchFamily="50" charset="-127"/>
              </a:rPr>
              <a:t> 낮고</a:t>
            </a:r>
            <a:r>
              <a:rPr lang="en-US" altLang="ko-KR" sz="1800" b="0" kern="0" dirty="0" smtClean="0">
                <a:latin typeface="맑은 고딕" panose="020B0503020000020004" pitchFamily="50" charset="-127"/>
              </a:rPr>
              <a:t>, </a:t>
            </a:r>
            <a:r>
              <a:rPr lang="ko-KR" altLang="en-US" sz="1800" b="0" kern="0" dirty="0" smtClean="0">
                <a:latin typeface="맑은 고딕" panose="020B0503020000020004" pitchFamily="50" charset="-127"/>
              </a:rPr>
              <a:t>인성</a:t>
            </a:r>
            <a:r>
              <a:rPr lang="en-US" altLang="ko-KR" sz="1800" b="0" kern="0" dirty="0" smtClean="0">
                <a:latin typeface="맑은 고딕" panose="020B0503020000020004" pitchFamily="50" charset="-127"/>
              </a:rPr>
              <a:t>, </a:t>
            </a:r>
            <a:r>
              <a:rPr lang="ko-KR" altLang="en-US" sz="1800" b="0" kern="0" dirty="0" smtClean="0">
                <a:latin typeface="맑은 고딕" panose="020B0503020000020004" pitchFamily="50" charset="-127"/>
              </a:rPr>
              <a:t>강도</a:t>
            </a:r>
            <a:r>
              <a:rPr lang="en-US" altLang="ko-KR" sz="1800" b="0" kern="0" dirty="0" smtClean="0">
                <a:latin typeface="맑은 고딕" panose="020B0503020000020004" pitchFamily="50" charset="-127"/>
              </a:rPr>
              <a:t>, </a:t>
            </a:r>
            <a:r>
              <a:rPr lang="ko-KR" altLang="en-US" sz="1800" b="0" kern="0" dirty="0" smtClean="0">
                <a:latin typeface="맑은 고딕" panose="020B0503020000020004" pitchFamily="50" charset="-127"/>
              </a:rPr>
              <a:t>연성이 괜찮음</a:t>
            </a:r>
            <a:endParaRPr lang="en-US" altLang="ko-KR" sz="1800" b="0" kern="0" dirty="0">
              <a:latin typeface="맑은 고딕" panose="020B0503020000020004" pitchFamily="50" charset="-127"/>
            </a:endParaRPr>
          </a:p>
          <a:p>
            <a:pPr eaLnBrk="1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en-US" altLang="ko-KR" sz="1800" kern="0" dirty="0" smtClean="0">
                <a:solidFill>
                  <a:srgbClr val="0000FF"/>
                </a:solidFill>
                <a:latin typeface="맑은 고딕" panose="020B0503020000020004" pitchFamily="50" charset="-127"/>
              </a:rPr>
              <a:t>200 </a:t>
            </a:r>
            <a:r>
              <a:rPr lang="en-US" altLang="ko-KR" sz="1800" kern="0" dirty="0" err="1" smtClean="0">
                <a:solidFill>
                  <a:srgbClr val="0000FF"/>
                </a:solidFill>
                <a:latin typeface="맑은 고딕" panose="020B0503020000020004" pitchFamily="50" charset="-127"/>
              </a:rPr>
              <a:t>dpa</a:t>
            </a:r>
            <a:r>
              <a:rPr lang="en-US" altLang="ko-KR" sz="1800" kern="0" dirty="0" smtClean="0">
                <a:solidFill>
                  <a:srgbClr val="0000FF"/>
                </a:solidFill>
                <a:latin typeface="맑은 고딕" panose="020B0503020000020004" pitchFamily="50" charset="-127"/>
              </a:rPr>
              <a:t> </a:t>
            </a:r>
            <a:r>
              <a:rPr lang="ko-KR" altLang="en-US" sz="1800" kern="0" dirty="0" smtClean="0">
                <a:solidFill>
                  <a:srgbClr val="0000FF"/>
                </a:solidFill>
                <a:latin typeface="맑은 고딕" panose="020B0503020000020004" pitchFamily="50" charset="-127"/>
              </a:rPr>
              <a:t>까지 낮은 </a:t>
            </a:r>
            <a:r>
              <a:rPr lang="ko-KR" altLang="en-US" sz="1800" kern="0" dirty="0" err="1" smtClean="0">
                <a:solidFill>
                  <a:srgbClr val="0000FF"/>
                </a:solidFill>
                <a:latin typeface="맑은 고딕" panose="020B0503020000020004" pitchFamily="50" charset="-127"/>
              </a:rPr>
              <a:t>보이드</a:t>
            </a:r>
            <a:r>
              <a:rPr lang="ko-KR" altLang="en-US" sz="1800" kern="0" dirty="0" smtClean="0">
                <a:solidFill>
                  <a:srgbClr val="0000FF"/>
                </a:solidFill>
                <a:latin typeface="맑은 고딕" panose="020B0503020000020004" pitchFamily="50" charset="-127"/>
              </a:rPr>
              <a:t> </a:t>
            </a:r>
            <a:r>
              <a:rPr lang="ko-KR" altLang="en-US" sz="1800" kern="0" dirty="0" err="1" smtClean="0">
                <a:solidFill>
                  <a:srgbClr val="0000FF"/>
                </a:solidFill>
                <a:latin typeface="맑은 고딕" panose="020B0503020000020004" pitchFamily="50" charset="-127"/>
              </a:rPr>
              <a:t>팽윤을</a:t>
            </a:r>
            <a:r>
              <a:rPr lang="ko-KR" altLang="en-US" sz="1800" kern="0" dirty="0" smtClean="0">
                <a:solidFill>
                  <a:srgbClr val="0000FF"/>
                </a:solidFill>
                <a:latin typeface="맑은 고딕" panose="020B0503020000020004" pitchFamily="50" charset="-127"/>
              </a:rPr>
              <a:t> 보임</a:t>
            </a:r>
            <a:endParaRPr lang="en-US" altLang="ko-KR" sz="1800" kern="0" dirty="0" smtClean="0">
              <a:solidFill>
                <a:srgbClr val="0000FF"/>
              </a:solidFill>
              <a:latin typeface="맑은 고딕" panose="020B0503020000020004" pitchFamily="50" charset="-127"/>
            </a:endParaRPr>
          </a:p>
          <a:p>
            <a:pPr eaLnBrk="1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en-US" altLang="ko-KR" sz="1800" b="0" kern="0" dirty="0" smtClean="0">
                <a:latin typeface="맑은 고딕" panose="020B0503020000020004" pitchFamily="50" charset="-127"/>
              </a:rPr>
              <a:t>EBR-II</a:t>
            </a:r>
            <a:r>
              <a:rPr lang="ko-KR" altLang="en-US" sz="1800" b="0" kern="0" dirty="0" smtClean="0">
                <a:latin typeface="맑은 고딕" panose="020B0503020000020004" pitchFamily="50" charset="-127"/>
              </a:rPr>
              <a:t>에서 </a:t>
            </a:r>
            <a:r>
              <a:rPr lang="ko-KR" altLang="en-US" sz="1800" b="0" kern="0" dirty="0" err="1" smtClean="0">
                <a:latin typeface="맑은 고딕" panose="020B0503020000020004" pitchFamily="50" charset="-127"/>
              </a:rPr>
              <a:t>수백개의</a:t>
            </a:r>
            <a:r>
              <a:rPr lang="ko-KR" altLang="en-US" sz="1800" b="0" kern="0" dirty="0" smtClean="0">
                <a:latin typeface="맑은 고딕" panose="020B0503020000020004" pitchFamily="50" charset="-127"/>
              </a:rPr>
              <a:t> </a:t>
            </a:r>
            <a:r>
              <a:rPr lang="en-US" altLang="ko-KR" sz="1800" b="0" kern="0" dirty="0" smtClean="0">
                <a:latin typeface="맑은 고딕" panose="020B0503020000020004" pitchFamily="50" charset="-127"/>
              </a:rPr>
              <a:t>HT9 </a:t>
            </a:r>
            <a:r>
              <a:rPr lang="ko-KR" altLang="en-US" sz="1800" b="0" kern="0" dirty="0" err="1" smtClean="0">
                <a:latin typeface="맑은 고딕" panose="020B0503020000020004" pitchFamily="50" charset="-127"/>
              </a:rPr>
              <a:t>연료봉을</a:t>
            </a:r>
            <a:r>
              <a:rPr lang="ko-KR" altLang="en-US" sz="1800" b="0" kern="0" dirty="0" smtClean="0">
                <a:latin typeface="맑은 고딕" panose="020B0503020000020004" pitchFamily="50" charset="-127"/>
              </a:rPr>
              <a:t> </a:t>
            </a:r>
            <a:r>
              <a:rPr lang="en-US" altLang="ko-KR" sz="1800" b="0" kern="0" dirty="0" smtClean="0">
                <a:latin typeface="맑은 고딕" panose="020B0503020000020004" pitchFamily="50" charset="-127"/>
              </a:rPr>
              <a:t>FFTF</a:t>
            </a:r>
            <a:r>
              <a:rPr lang="ko-KR" altLang="en-US" sz="1800" b="0" kern="0" dirty="0" smtClean="0">
                <a:latin typeface="맑은 고딕" panose="020B0503020000020004" pitchFamily="50" charset="-127"/>
              </a:rPr>
              <a:t>에서 </a:t>
            </a:r>
            <a:r>
              <a:rPr lang="en-US" altLang="ko-KR" sz="1800" b="0" kern="0" dirty="0" smtClean="0">
                <a:latin typeface="맑은 고딕" panose="020B0503020000020004" pitchFamily="50" charset="-127"/>
              </a:rPr>
              <a:t>1,050</a:t>
            </a:r>
            <a:r>
              <a:rPr lang="ko-KR" altLang="en-US" sz="1800" b="0" kern="0" dirty="0" smtClean="0">
                <a:latin typeface="맑은 고딕" panose="020B0503020000020004" pitchFamily="50" charset="-127"/>
              </a:rPr>
              <a:t>봉 시험 수행</a:t>
            </a:r>
            <a:endParaRPr lang="en-US" altLang="ko-KR" sz="1800" b="0" kern="0" dirty="0">
              <a:latin typeface="맑은 고딕" panose="020B0503020000020004" pitchFamily="50" charset="-127"/>
            </a:endParaRPr>
          </a:p>
          <a:p>
            <a:pPr eaLnBrk="1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en-US" altLang="ko-KR" sz="1800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650 </a:t>
            </a:r>
            <a:r>
              <a:rPr lang="en-US" altLang="ko-KR" sz="1800" kern="0" dirty="0">
                <a:solidFill>
                  <a:srgbClr val="0000FF"/>
                </a:solidFill>
                <a:latin typeface="맑은 고딕" panose="020B0503020000020004" pitchFamily="50" charset="-127"/>
                <a:sym typeface="Symbol"/>
              </a:rPr>
              <a:t></a:t>
            </a:r>
            <a:r>
              <a:rPr lang="en-US" altLang="ko-KR" sz="1800" kern="0" dirty="0" smtClean="0">
                <a:solidFill>
                  <a:srgbClr val="0000FF"/>
                </a:solidFill>
                <a:latin typeface="맑은 고딕" panose="020B0503020000020004" pitchFamily="50" charset="-127"/>
              </a:rPr>
              <a:t>C</a:t>
            </a:r>
            <a:r>
              <a:rPr lang="ko-KR" altLang="en-US" sz="1800" kern="0" dirty="0" smtClean="0">
                <a:solidFill>
                  <a:srgbClr val="0000FF"/>
                </a:solidFill>
                <a:latin typeface="맑은 고딕" panose="020B0503020000020004" pitchFamily="50" charset="-127"/>
              </a:rPr>
              <a:t>이상의 온도에서 </a:t>
            </a:r>
            <a:r>
              <a:rPr lang="ko-KR" altLang="en-US" sz="1800" kern="0" dirty="0" err="1" smtClean="0">
                <a:solidFill>
                  <a:srgbClr val="0000FF"/>
                </a:solidFill>
                <a:latin typeface="맑은 고딕" panose="020B0503020000020004" pitchFamily="50" charset="-127"/>
              </a:rPr>
              <a:t>열크리프</a:t>
            </a:r>
            <a:r>
              <a:rPr lang="ko-KR" altLang="en-US" sz="1800" kern="0" dirty="0" smtClean="0">
                <a:solidFill>
                  <a:srgbClr val="0000FF"/>
                </a:solidFill>
                <a:latin typeface="맑은 고딕" panose="020B0503020000020004" pitchFamily="50" charset="-127"/>
              </a:rPr>
              <a:t> 저항성이 떨어짐 </a:t>
            </a:r>
            <a:endParaRPr lang="en-US" altLang="ko-KR" sz="1800" kern="0" dirty="0" smtClean="0">
              <a:solidFill>
                <a:srgbClr val="0000FF"/>
              </a:solidFill>
              <a:latin typeface="맑은 고딕" panose="020B0503020000020004" pitchFamily="50" charset="-127"/>
            </a:endParaRPr>
          </a:p>
          <a:p>
            <a:pPr eaLnBrk="1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en-US" altLang="ko-KR" sz="1800" b="0" kern="0" dirty="0" smtClean="0">
                <a:latin typeface="맑은 고딕" panose="020B0503020000020004" pitchFamily="50" charset="-127"/>
              </a:rPr>
              <a:t>CDF: cumulative damage fraction, </a:t>
            </a:r>
            <a:r>
              <a:rPr lang="ko-KR" altLang="en-US" sz="1800" b="0" kern="0" dirty="0">
                <a:latin typeface="맑은 고딕" panose="020B0503020000020004" pitchFamily="50" charset="-127"/>
              </a:rPr>
              <a:t>누적손상분율</a:t>
            </a:r>
            <a:endParaRPr lang="en-US" altLang="ko-KR" sz="1800" b="0" kern="0" dirty="0" smtClean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</a:pPr>
            <a:endParaRPr lang="en-US" altLang="ko-KR" sz="1600" b="0" kern="0" dirty="0" smtClean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</a:pPr>
            <a:endParaRPr lang="en-US" altLang="ko-KR" sz="1600" b="0" kern="0" dirty="0" smtClean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</a:pPr>
            <a:endParaRPr lang="en-US" altLang="ko-KR" sz="1600" b="0" kern="0" dirty="0" smtClean="0">
              <a:latin typeface="맑은 고딕" panose="020B0503020000020004" pitchFamily="50" charset="-127"/>
            </a:endParaRPr>
          </a:p>
          <a:p>
            <a:pPr lvl="2" eaLnBrk="1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</a:pPr>
            <a:endParaRPr lang="en-US" altLang="ko-KR" sz="1800" b="0" kern="0" dirty="0" smtClean="0">
              <a:latin typeface="맑은 고딕" panose="020B0503020000020004" pitchFamily="50" charset="-127"/>
            </a:endParaRPr>
          </a:p>
        </p:txBody>
      </p:sp>
      <p:pic>
        <p:nvPicPr>
          <p:cNvPr id="14" name="Picture 10" descr="縦線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124" y="224644"/>
            <a:ext cx="3492388" cy="2479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6330836" y="2704402"/>
            <a:ext cx="32135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0" dirty="0" smtClean="0">
                <a:latin typeface="Arial" pitchFamily="34" charset="0"/>
                <a:cs typeface="Arial" pitchFamily="34" charset="0"/>
              </a:rPr>
              <a:t>Peak </a:t>
            </a:r>
            <a:r>
              <a:rPr lang="en-US" altLang="ko-KR" sz="1200" b="0" dirty="0" err="1" smtClean="0">
                <a:latin typeface="Arial" pitchFamily="34" charset="0"/>
                <a:cs typeface="Arial" pitchFamily="34" charset="0"/>
              </a:rPr>
              <a:t>diametral</a:t>
            </a:r>
            <a:r>
              <a:rPr lang="en-US" altLang="ko-KR" sz="1200" b="0" dirty="0" smtClean="0">
                <a:latin typeface="Arial" pitchFamily="34" charset="0"/>
                <a:cs typeface="Arial" pitchFamily="34" charset="0"/>
              </a:rPr>
              <a:t> strain of HT9 cladding compared to other steels (</a:t>
            </a:r>
            <a:r>
              <a:rPr lang="en-US" altLang="ko-KR" sz="1200" b="0" dirty="0" err="1" smtClean="0">
                <a:latin typeface="Arial" pitchFamily="34" charset="0"/>
                <a:cs typeface="Arial" pitchFamily="34" charset="0"/>
              </a:rPr>
              <a:t>Pahl</a:t>
            </a:r>
            <a:r>
              <a:rPr lang="en-US" altLang="ko-KR" sz="1200" b="0" dirty="0" smtClean="0">
                <a:latin typeface="Arial" pitchFamily="34" charset="0"/>
                <a:cs typeface="Arial" pitchFamily="34" charset="0"/>
              </a:rPr>
              <a:t>, et al., 1992).</a:t>
            </a:r>
            <a:endParaRPr lang="en-US" altLang="ko-KR" sz="12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24" y="4113076"/>
            <a:ext cx="3628610" cy="2179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63680" y="5075215"/>
            <a:ext cx="1400356" cy="878551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5889104" y="5538632"/>
            <a:ext cx="10631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Rupture time</a:t>
            </a:r>
            <a:endParaRPr lang="ko-KR" altLang="en-US" sz="1200" b="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219590" y="3337247"/>
            <a:ext cx="2513830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Stress creep rupture model</a:t>
            </a:r>
            <a:endParaRPr lang="ko-KR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307652" y="6233050"/>
            <a:ext cx="33297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Creep strain measurement with time</a:t>
            </a:r>
            <a:endParaRPr lang="ko-KR" altLang="en-US" sz="1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개체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4355157"/>
              </p:ext>
            </p:extLst>
          </p:nvPr>
        </p:nvGraphicFramePr>
        <p:xfrm>
          <a:off x="5421052" y="3695500"/>
          <a:ext cx="1624013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99" name="Equation" r:id="rId8" imgW="1231560" imgH="469800" progId="Equation.DSMT4">
                  <p:embed/>
                </p:oleObj>
              </mc:Choice>
              <mc:Fallback>
                <p:oleObj name="Equation" r:id="rId8" imgW="123156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1052" y="3695500"/>
                        <a:ext cx="1624013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직선 연결선 4"/>
          <p:cNvCxnSpPr/>
          <p:nvPr/>
        </p:nvCxnSpPr>
        <p:spPr bwMode="auto">
          <a:xfrm>
            <a:off x="5911552" y="5538632"/>
            <a:ext cx="1957772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19050" cap="flat" cmpd="sng" algn="ctr">
            <a:solidFill>
              <a:srgbClr val="0000FF"/>
            </a:solidFill>
            <a:prstDash val="sysDash"/>
            <a:round/>
            <a:headEnd type="none" w="med" len="med"/>
            <a:tailEnd type="none"/>
          </a:ln>
          <a:effectLst/>
        </p:spPr>
      </p:cxnSp>
      <p:graphicFrame>
        <p:nvGraphicFramePr>
          <p:cNvPr id="10" name="개체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729276"/>
              </p:ext>
            </p:extLst>
          </p:nvPr>
        </p:nvGraphicFramePr>
        <p:xfrm>
          <a:off x="6054031" y="5753924"/>
          <a:ext cx="785812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00" name="Equation" r:id="rId10" imgW="596880" imgH="228600" progId="Equation.DSMT4">
                  <p:embed/>
                </p:oleObj>
              </mc:Choice>
              <mc:Fallback>
                <p:oleObj name="Equation" r:id="rId10" imgW="5968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54031" y="5753924"/>
                        <a:ext cx="785812" cy="300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개체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8676741"/>
              </p:ext>
            </p:extLst>
          </p:nvPr>
        </p:nvGraphicFramePr>
        <p:xfrm>
          <a:off x="5529064" y="5258475"/>
          <a:ext cx="200025" cy="18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01" name="Equation" r:id="rId12" imgW="152280" imgH="139680" progId="Equation.DSMT4">
                  <p:embed/>
                </p:oleObj>
              </mc:Choice>
              <mc:Fallback>
                <p:oleObj name="Equation" r:id="rId12" imgW="152280" imgH="139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9064" y="5258475"/>
                        <a:ext cx="200025" cy="184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직선 연결선 19"/>
          <p:cNvCxnSpPr/>
          <p:nvPr/>
        </p:nvCxnSpPr>
        <p:spPr bwMode="auto">
          <a:xfrm>
            <a:off x="5889104" y="5478629"/>
            <a:ext cx="1001334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4" name="직사각형 23"/>
          <p:cNvSpPr/>
          <p:nvPr/>
        </p:nvSpPr>
        <p:spPr>
          <a:xfrm>
            <a:off x="5853100" y="5190597"/>
            <a:ext cx="12250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Operating time</a:t>
            </a:r>
            <a:endParaRPr lang="ko-KR" altLang="en-US" sz="1200" b="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5" name="개체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0696222"/>
              </p:ext>
            </p:extLst>
          </p:nvPr>
        </p:nvGraphicFramePr>
        <p:xfrm>
          <a:off x="6250347" y="5046581"/>
          <a:ext cx="250825" cy="233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02" name="Equation" r:id="rId14" imgW="190440" imgH="177480" progId="Equation.DSMT4">
                  <p:embed/>
                </p:oleObj>
              </mc:Choice>
              <mc:Fallback>
                <p:oleObj name="Equation" r:id="rId14" imgW="19044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0347" y="5046581"/>
                        <a:ext cx="250825" cy="233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개체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5503732"/>
              </p:ext>
            </p:extLst>
          </p:nvPr>
        </p:nvGraphicFramePr>
        <p:xfrm>
          <a:off x="7044059" y="3744913"/>
          <a:ext cx="2157413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03" name="Equation" r:id="rId16" imgW="1638000" imgH="431640" progId="Equation.DSMT4">
                  <p:embed/>
                </p:oleObj>
              </mc:Choice>
              <mc:Fallback>
                <p:oleObj name="Equation" r:id="rId16" imgW="16380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4059" y="3744913"/>
                        <a:ext cx="2157413" cy="569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직사각형 32"/>
          <p:cNvSpPr/>
          <p:nvPr/>
        </p:nvSpPr>
        <p:spPr>
          <a:xfrm>
            <a:off x="3454062" y="4816082"/>
            <a:ext cx="13099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b="0" dirty="0" smtClean="0">
                <a:latin typeface="Arial" pitchFamily="34" charset="0"/>
                <a:cs typeface="Arial" pitchFamily="34" charset="0"/>
              </a:rPr>
              <a:t>Plastic instability</a:t>
            </a:r>
            <a:endParaRPr lang="ko-KR" altLang="en-US" sz="1200" b="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직선 화살표 연결선 5"/>
          <p:cNvCxnSpPr/>
          <p:nvPr/>
        </p:nvCxnSpPr>
        <p:spPr bwMode="auto">
          <a:xfrm>
            <a:off x="3454062" y="4329100"/>
            <a:ext cx="409874" cy="486982"/>
          </a:xfrm>
          <a:prstGeom prst="straightConnector1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91959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내용 개체 틀 3"/>
          <p:cNvSpPr>
            <a:spLocks noGrp="1"/>
          </p:cNvSpPr>
          <p:nvPr>
            <p:ph sz="quarter" idx="10"/>
          </p:nvPr>
        </p:nvSpPr>
        <p:spPr>
          <a:xfrm>
            <a:off x="282575" y="980727"/>
            <a:ext cx="5030465" cy="4459103"/>
          </a:xfrm>
        </p:spPr>
        <p:txBody>
          <a:bodyPr/>
          <a:lstStyle/>
          <a:p>
            <a:pPr eaLnBrk="1" latinLnBrk="0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ko-KR" altLang="en-US" dirty="0" smtClean="0">
                <a:latin typeface="맑은 고딕" panose="020B0503020000020004" pitchFamily="50" charset="-127"/>
              </a:rPr>
              <a:t>핵연료 정상운전 영향 </a:t>
            </a:r>
            <a:r>
              <a:rPr lang="en-US" altLang="ko-KR" dirty="0" smtClean="0">
                <a:latin typeface="맑은 고딕" panose="020B0503020000020004" pitchFamily="50" charset="-127"/>
              </a:rPr>
              <a:t>(</a:t>
            </a:r>
            <a:r>
              <a:rPr lang="ko-KR" altLang="en-US" dirty="0" smtClean="0">
                <a:latin typeface="맑은 고딕" panose="020B0503020000020004" pitchFamily="50" charset="-127"/>
              </a:rPr>
              <a:t>초기 조건</a:t>
            </a:r>
            <a:r>
              <a:rPr lang="en-US" altLang="ko-KR" dirty="0" smtClean="0">
                <a:latin typeface="맑은 고딕" panose="020B0503020000020004" pitchFamily="50" charset="-127"/>
              </a:rPr>
              <a:t>)</a:t>
            </a:r>
            <a:endParaRPr lang="en-US" altLang="ko-KR" dirty="0">
              <a:latin typeface="맑은 고딕" panose="020B0503020000020004" pitchFamily="50" charset="-127"/>
            </a:endParaRPr>
          </a:p>
          <a:p>
            <a:pPr eaLnBrk="1" latinLnBrk="0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ko-KR" altLang="en-US" dirty="0" smtClean="0">
                <a:latin typeface="맑은 고딕" panose="020B0503020000020004" pitchFamily="50" charset="-127"/>
              </a:rPr>
              <a:t>핵연료 용융</a:t>
            </a:r>
            <a:endParaRPr lang="en-US" altLang="ko-KR" dirty="0" smtClean="0">
              <a:latin typeface="맑은 고딕" panose="020B0503020000020004" pitchFamily="50" charset="-127"/>
            </a:endParaRPr>
          </a:p>
          <a:p>
            <a:pPr lvl="1" eaLnBrk="1" latinLnBrk="0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ko-KR" altLang="en-US" dirty="0" smtClean="0">
                <a:latin typeface="맑은 고딕" panose="020B0503020000020004" pitchFamily="50" charset="-127"/>
              </a:rPr>
              <a:t>열전도도</a:t>
            </a:r>
            <a:endParaRPr lang="en-US" altLang="ko-KR" dirty="0" smtClean="0">
              <a:latin typeface="맑은 고딕" panose="020B0503020000020004" pitchFamily="50" charset="-127"/>
            </a:endParaRPr>
          </a:p>
          <a:p>
            <a:pPr lvl="1" eaLnBrk="1" latinLnBrk="0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ko-KR" altLang="en-US" dirty="0" err="1" smtClean="0">
                <a:latin typeface="맑은 고딕" panose="020B0503020000020004" pitchFamily="50" charset="-127"/>
              </a:rPr>
              <a:t>파손전</a:t>
            </a:r>
            <a:r>
              <a:rPr lang="ko-KR" altLang="en-US" dirty="0" smtClean="0">
                <a:latin typeface="맑은 고딕" panose="020B0503020000020004" pitchFamily="50" charset="-127"/>
              </a:rPr>
              <a:t> </a:t>
            </a:r>
            <a:r>
              <a:rPr lang="ko-KR" altLang="en-US" dirty="0" err="1" smtClean="0">
                <a:latin typeface="맑은 고딕" panose="020B0503020000020004" pitchFamily="50" charset="-127"/>
              </a:rPr>
              <a:t>축방향</a:t>
            </a:r>
            <a:r>
              <a:rPr lang="ko-KR" altLang="en-US" dirty="0" smtClean="0">
                <a:latin typeface="맑은 고딕" panose="020B0503020000020004" pitchFamily="50" charset="-127"/>
              </a:rPr>
              <a:t> 팽창</a:t>
            </a:r>
            <a:r>
              <a:rPr lang="en-US" altLang="ko-KR" dirty="0" smtClean="0">
                <a:latin typeface="맑은 고딕" panose="020B0503020000020004" pitchFamily="50" charset="-127"/>
              </a:rPr>
              <a:t>: </a:t>
            </a:r>
            <a:r>
              <a:rPr lang="ko-KR" altLang="en-US" dirty="0" smtClean="0">
                <a:latin typeface="맑은 고딕" panose="020B0503020000020004" pitchFamily="50" charset="-127"/>
              </a:rPr>
              <a:t>반응도</a:t>
            </a:r>
            <a:endParaRPr lang="en-US" altLang="ko-KR" dirty="0">
              <a:latin typeface="맑은 고딕" panose="020B0503020000020004" pitchFamily="50" charset="-127"/>
            </a:endParaRPr>
          </a:p>
          <a:p>
            <a:pPr lvl="1" eaLnBrk="1" latinLnBrk="0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ko-KR" altLang="en-US" dirty="0" smtClean="0">
                <a:latin typeface="맑은 고딕" panose="020B0503020000020004" pitchFamily="50" charset="-127"/>
              </a:rPr>
              <a:t>피복관 용융온도 </a:t>
            </a:r>
            <a:r>
              <a:rPr lang="en-US" altLang="ko-KR" dirty="0" smtClean="0">
                <a:latin typeface="맑은 고딕" panose="020B0503020000020004" pitchFamily="50" charset="-127"/>
              </a:rPr>
              <a:t>&gt; </a:t>
            </a:r>
            <a:r>
              <a:rPr lang="ko-KR" altLang="en-US" dirty="0" smtClean="0">
                <a:latin typeface="맑은 고딕" panose="020B0503020000020004" pitchFamily="50" charset="-127"/>
              </a:rPr>
              <a:t>핵연료 용융온도</a:t>
            </a:r>
          </a:p>
          <a:p>
            <a:pPr eaLnBrk="1" latinLnBrk="0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ko-KR" altLang="en-US" dirty="0" smtClean="0">
                <a:latin typeface="맑은 고딕" panose="020B0503020000020004" pitchFamily="50" charset="-127"/>
              </a:rPr>
              <a:t>연료</a:t>
            </a:r>
            <a:r>
              <a:rPr lang="en-US" altLang="ko-KR" dirty="0" smtClean="0">
                <a:latin typeface="맑은 고딕" panose="020B0503020000020004" pitchFamily="50" charset="-127"/>
              </a:rPr>
              <a:t>-</a:t>
            </a:r>
            <a:r>
              <a:rPr lang="ko-KR" altLang="en-US" dirty="0" smtClean="0">
                <a:latin typeface="맑은 고딕" panose="020B0503020000020004" pitchFamily="50" charset="-127"/>
              </a:rPr>
              <a:t>피복관 </a:t>
            </a:r>
            <a:r>
              <a:rPr lang="ko-KR" altLang="en-US" dirty="0" err="1" smtClean="0">
                <a:latin typeface="맑은 고딕" panose="020B0503020000020004" pitchFamily="50" charset="-127"/>
              </a:rPr>
              <a:t>공융</a:t>
            </a:r>
            <a:r>
              <a:rPr lang="en-US" altLang="ko-KR" dirty="0" smtClean="0">
                <a:latin typeface="맑은 고딕" panose="020B0503020000020004" pitchFamily="50" charset="-127"/>
              </a:rPr>
              <a:t>(Eutectic)</a:t>
            </a:r>
            <a:r>
              <a:rPr lang="ko-KR" altLang="en-US" dirty="0" smtClean="0">
                <a:latin typeface="맑은 고딕" panose="020B0503020000020004" pitchFamily="50" charset="-127"/>
              </a:rPr>
              <a:t> 반응</a:t>
            </a:r>
            <a:r>
              <a:rPr lang="en-US" altLang="ko-KR" dirty="0" smtClean="0">
                <a:latin typeface="맑은 고딕" panose="020B0503020000020004" pitchFamily="50" charset="-127"/>
              </a:rPr>
              <a:t> </a:t>
            </a:r>
            <a:endParaRPr lang="en-US" altLang="ko-KR" dirty="0">
              <a:latin typeface="맑은 고딕" panose="020B0503020000020004" pitchFamily="50" charset="-127"/>
            </a:endParaRPr>
          </a:p>
          <a:p>
            <a:pPr lvl="1" eaLnBrk="1" latinLnBrk="0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altLang="ko-KR" dirty="0">
                <a:latin typeface="맑은 고딕" panose="020B0503020000020004" pitchFamily="50" charset="-127"/>
              </a:rPr>
              <a:t>U</a:t>
            </a:r>
            <a:r>
              <a:rPr lang="ko-KR" altLang="en-US" dirty="0" smtClean="0">
                <a:latin typeface="맑은 고딕" panose="020B0503020000020004" pitchFamily="50" charset="-127"/>
              </a:rPr>
              <a:t>와 </a:t>
            </a:r>
            <a:r>
              <a:rPr lang="en-US" altLang="ko-KR" dirty="0" smtClean="0">
                <a:latin typeface="맑은 고딕" panose="020B0503020000020004" pitchFamily="50" charset="-127"/>
              </a:rPr>
              <a:t>Fe</a:t>
            </a:r>
            <a:r>
              <a:rPr lang="ko-KR" altLang="en-US" dirty="0" smtClean="0">
                <a:latin typeface="맑은 고딕" panose="020B0503020000020004" pitchFamily="50" charset="-127"/>
              </a:rPr>
              <a:t>의 반응으로 인하여 피복관 용융</a:t>
            </a:r>
            <a:endParaRPr lang="en-US" altLang="ko-KR" dirty="0" smtClean="0">
              <a:latin typeface="맑은 고딕" panose="020B0503020000020004" pitchFamily="50" charset="-127"/>
            </a:endParaRPr>
          </a:p>
          <a:p>
            <a:pPr eaLnBrk="1" latinLnBrk="0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ko-KR" altLang="en-US" dirty="0" smtClean="0">
                <a:latin typeface="맑은 고딕" panose="020B0503020000020004" pitchFamily="50" charset="-127"/>
              </a:rPr>
              <a:t>피복관 고온</a:t>
            </a:r>
            <a:r>
              <a:rPr lang="en-US" altLang="ko-KR" dirty="0">
                <a:latin typeface="맑은 고딕" panose="020B0503020000020004" pitchFamily="50" charset="-127"/>
              </a:rPr>
              <a:t> </a:t>
            </a:r>
            <a:r>
              <a:rPr lang="ko-KR" altLang="en-US" dirty="0" smtClean="0">
                <a:latin typeface="맑은 고딕" panose="020B0503020000020004" pitchFamily="50" charset="-127"/>
              </a:rPr>
              <a:t>단기 </a:t>
            </a:r>
            <a:r>
              <a:rPr lang="ko-KR" altLang="en-US" dirty="0" err="1" smtClean="0">
                <a:latin typeface="맑은 고딕" panose="020B0503020000020004" pitchFamily="50" charset="-127"/>
              </a:rPr>
              <a:t>크리프</a:t>
            </a:r>
            <a:r>
              <a:rPr lang="ko-KR" altLang="en-US" dirty="0" smtClean="0">
                <a:latin typeface="맑은 고딕" panose="020B0503020000020004" pitchFamily="50" charset="-127"/>
              </a:rPr>
              <a:t> 파단 특성</a:t>
            </a:r>
            <a:endParaRPr lang="en-US" altLang="ko-KR" dirty="0">
              <a:latin typeface="맑은 고딕" panose="020B0503020000020004" pitchFamily="50" charset="-127"/>
            </a:endParaRPr>
          </a:p>
          <a:p>
            <a:pPr lvl="1" eaLnBrk="1" latinLnBrk="0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Ø"/>
            </a:pPr>
            <a:endParaRPr lang="en-US" altLang="ko-KR" dirty="0">
              <a:latin typeface="맑은 고딕" panose="020B0503020000020004" pitchFamily="50" charset="-127"/>
            </a:endParaRPr>
          </a:p>
          <a:p>
            <a:pPr lvl="1" eaLnBrk="1" latinLnBrk="0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Ø"/>
            </a:pPr>
            <a:endParaRPr lang="en-US" altLang="ko-KR" dirty="0">
              <a:latin typeface="맑은 고딕" panose="020B0503020000020004" pitchFamily="50" charset="-127"/>
            </a:endParaRPr>
          </a:p>
          <a:p>
            <a:pPr lvl="1" eaLnBrk="1" latinLnBrk="0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Ø"/>
            </a:pPr>
            <a:endParaRPr lang="en-US" altLang="ko-KR" dirty="0">
              <a:latin typeface="맑은 고딕" panose="020B0503020000020004" pitchFamily="50" charset="-127"/>
            </a:endParaRPr>
          </a:p>
          <a:p>
            <a:pPr lvl="2" eaLnBrk="1" latinLnBrk="0" hangingPunct="1">
              <a:lnSpc>
                <a:spcPct val="11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altLang="ko-KR" sz="2400" dirty="0" smtClean="0">
              <a:latin typeface="맑은 고딕" panose="020B0503020000020004" pitchFamily="50" charset="-127"/>
            </a:endParaRPr>
          </a:p>
        </p:txBody>
      </p:sp>
      <p:sp>
        <p:nvSpPr>
          <p:cNvPr id="33795" name="제목 3"/>
          <p:cNvSpPr>
            <a:spLocks noGrp="1"/>
          </p:cNvSpPr>
          <p:nvPr>
            <p:ph type="title"/>
          </p:nvPr>
        </p:nvSpPr>
        <p:spPr>
          <a:xfrm>
            <a:off x="273050" y="0"/>
            <a:ext cx="9432925" cy="877888"/>
          </a:xfrm>
        </p:spPr>
        <p:txBody>
          <a:bodyPr/>
          <a:lstStyle/>
          <a:p>
            <a:r>
              <a:rPr lang="ko-KR" altLang="en-US" dirty="0" smtClean="0"/>
              <a:t>과도상태 핵연료 거동</a:t>
            </a:r>
            <a:endParaRPr lang="ko-KR" altLang="en-US" dirty="0"/>
          </a:p>
        </p:txBody>
      </p:sp>
      <p:grpSp>
        <p:nvGrpSpPr>
          <p:cNvPr id="10" name="Group 57"/>
          <p:cNvGrpSpPr>
            <a:grpSpLocks/>
          </p:cNvGrpSpPr>
          <p:nvPr/>
        </p:nvGrpSpPr>
        <p:grpSpPr bwMode="auto">
          <a:xfrm>
            <a:off x="5712317" y="1304764"/>
            <a:ext cx="1858963" cy="1955800"/>
            <a:chOff x="650" y="1167"/>
            <a:chExt cx="1171" cy="1232"/>
          </a:xfrm>
        </p:grpSpPr>
        <p:sp>
          <p:nvSpPr>
            <p:cNvPr id="11" name="Oval 8"/>
            <p:cNvSpPr>
              <a:spLocks noChangeArrowheads="1"/>
            </p:cNvSpPr>
            <p:nvPr/>
          </p:nvSpPr>
          <p:spPr bwMode="auto">
            <a:xfrm>
              <a:off x="985" y="1741"/>
              <a:ext cx="666" cy="65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70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2" name="Oval 42"/>
            <p:cNvSpPr>
              <a:spLocks noChangeArrowheads="1"/>
            </p:cNvSpPr>
            <p:nvPr/>
          </p:nvSpPr>
          <p:spPr bwMode="auto">
            <a:xfrm>
              <a:off x="650" y="1167"/>
              <a:ext cx="1171" cy="1157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sz="70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3" name="Oval 43"/>
            <p:cNvSpPr>
              <a:spLocks noChangeArrowheads="1"/>
            </p:cNvSpPr>
            <p:nvPr/>
          </p:nvSpPr>
          <p:spPr bwMode="auto">
            <a:xfrm>
              <a:off x="734" y="1250"/>
              <a:ext cx="1005" cy="9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sz="70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grpSp>
          <p:nvGrpSpPr>
            <p:cNvPr id="14" name="Group 48"/>
            <p:cNvGrpSpPr>
              <a:grpSpLocks/>
            </p:cNvGrpSpPr>
            <p:nvPr/>
          </p:nvGrpSpPr>
          <p:grpSpPr bwMode="auto">
            <a:xfrm>
              <a:off x="817" y="1333"/>
              <a:ext cx="839" cy="827"/>
              <a:chOff x="817" y="1333"/>
              <a:chExt cx="839" cy="827"/>
            </a:xfrm>
          </p:grpSpPr>
          <p:sp>
            <p:nvSpPr>
              <p:cNvPr id="18" name="Rectangle 44"/>
              <p:cNvSpPr>
                <a:spLocks noChangeArrowheads="1"/>
              </p:cNvSpPr>
              <p:nvPr/>
            </p:nvSpPr>
            <p:spPr bwMode="auto">
              <a:xfrm>
                <a:off x="817" y="1333"/>
                <a:ext cx="839" cy="82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70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9" name="Freeform 45"/>
              <p:cNvSpPr>
                <a:spLocks/>
              </p:cNvSpPr>
              <p:nvPr/>
            </p:nvSpPr>
            <p:spPr bwMode="auto">
              <a:xfrm>
                <a:off x="817" y="1333"/>
                <a:ext cx="836" cy="824"/>
              </a:xfrm>
              <a:custGeom>
                <a:avLst/>
                <a:gdLst>
                  <a:gd name="T0" fmla="*/ 375 w 836"/>
                  <a:gd name="T1" fmla="*/ 1 h 824"/>
                  <a:gd name="T2" fmla="*/ 294 w 836"/>
                  <a:gd name="T3" fmla="*/ 18 h 824"/>
                  <a:gd name="T4" fmla="*/ 218 w 836"/>
                  <a:gd name="T5" fmla="*/ 49 h 824"/>
                  <a:gd name="T6" fmla="*/ 152 w 836"/>
                  <a:gd name="T7" fmla="*/ 94 h 824"/>
                  <a:gd name="T8" fmla="*/ 95 w 836"/>
                  <a:gd name="T9" fmla="*/ 150 h 824"/>
                  <a:gd name="T10" fmla="*/ 50 w 836"/>
                  <a:gd name="T11" fmla="*/ 216 h 824"/>
                  <a:gd name="T12" fmla="*/ 18 w 836"/>
                  <a:gd name="T13" fmla="*/ 290 h 824"/>
                  <a:gd name="T14" fmla="*/ 2 w 836"/>
                  <a:gd name="T15" fmla="*/ 370 h 824"/>
                  <a:gd name="T16" fmla="*/ 2 w 836"/>
                  <a:gd name="T17" fmla="*/ 454 h 824"/>
                  <a:gd name="T18" fmla="*/ 18 w 836"/>
                  <a:gd name="T19" fmla="*/ 534 h 824"/>
                  <a:gd name="T20" fmla="*/ 50 w 836"/>
                  <a:gd name="T21" fmla="*/ 608 h 824"/>
                  <a:gd name="T22" fmla="*/ 95 w 836"/>
                  <a:gd name="T23" fmla="*/ 674 h 824"/>
                  <a:gd name="T24" fmla="*/ 152 w 836"/>
                  <a:gd name="T25" fmla="*/ 730 h 824"/>
                  <a:gd name="T26" fmla="*/ 218 w 836"/>
                  <a:gd name="T27" fmla="*/ 775 h 824"/>
                  <a:gd name="T28" fmla="*/ 294 w 836"/>
                  <a:gd name="T29" fmla="*/ 806 h 824"/>
                  <a:gd name="T30" fmla="*/ 375 w 836"/>
                  <a:gd name="T31" fmla="*/ 823 h 824"/>
                  <a:gd name="T32" fmla="*/ 461 w 836"/>
                  <a:gd name="T33" fmla="*/ 823 h 824"/>
                  <a:gd name="T34" fmla="*/ 542 w 836"/>
                  <a:gd name="T35" fmla="*/ 806 h 824"/>
                  <a:gd name="T36" fmla="*/ 617 w 836"/>
                  <a:gd name="T37" fmla="*/ 775 h 824"/>
                  <a:gd name="T38" fmla="*/ 684 w 836"/>
                  <a:gd name="T39" fmla="*/ 730 h 824"/>
                  <a:gd name="T40" fmla="*/ 741 w 836"/>
                  <a:gd name="T41" fmla="*/ 674 h 824"/>
                  <a:gd name="T42" fmla="*/ 786 w 836"/>
                  <a:gd name="T43" fmla="*/ 608 h 824"/>
                  <a:gd name="T44" fmla="*/ 818 w 836"/>
                  <a:gd name="T45" fmla="*/ 534 h 824"/>
                  <a:gd name="T46" fmla="*/ 834 w 836"/>
                  <a:gd name="T47" fmla="*/ 454 h 824"/>
                  <a:gd name="T48" fmla="*/ 834 w 836"/>
                  <a:gd name="T49" fmla="*/ 370 h 824"/>
                  <a:gd name="T50" fmla="*/ 818 w 836"/>
                  <a:gd name="T51" fmla="*/ 290 h 824"/>
                  <a:gd name="T52" fmla="*/ 786 w 836"/>
                  <a:gd name="T53" fmla="*/ 216 h 824"/>
                  <a:gd name="T54" fmla="*/ 741 w 836"/>
                  <a:gd name="T55" fmla="*/ 150 h 824"/>
                  <a:gd name="T56" fmla="*/ 684 w 836"/>
                  <a:gd name="T57" fmla="*/ 94 h 824"/>
                  <a:gd name="T58" fmla="*/ 617 w 836"/>
                  <a:gd name="T59" fmla="*/ 49 h 824"/>
                  <a:gd name="T60" fmla="*/ 542 w 836"/>
                  <a:gd name="T61" fmla="*/ 18 h 824"/>
                  <a:gd name="T62" fmla="*/ 461 w 836"/>
                  <a:gd name="T63" fmla="*/ 1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36" h="824">
                    <a:moveTo>
                      <a:pt x="417" y="0"/>
                    </a:moveTo>
                    <a:lnTo>
                      <a:pt x="375" y="1"/>
                    </a:lnTo>
                    <a:lnTo>
                      <a:pt x="333" y="9"/>
                    </a:lnTo>
                    <a:lnTo>
                      <a:pt x="294" y="18"/>
                    </a:lnTo>
                    <a:lnTo>
                      <a:pt x="255" y="33"/>
                    </a:lnTo>
                    <a:lnTo>
                      <a:pt x="218" y="49"/>
                    </a:lnTo>
                    <a:lnTo>
                      <a:pt x="184" y="70"/>
                    </a:lnTo>
                    <a:lnTo>
                      <a:pt x="152" y="94"/>
                    </a:lnTo>
                    <a:lnTo>
                      <a:pt x="122" y="120"/>
                    </a:lnTo>
                    <a:lnTo>
                      <a:pt x="95" y="150"/>
                    </a:lnTo>
                    <a:lnTo>
                      <a:pt x="71" y="182"/>
                    </a:lnTo>
                    <a:lnTo>
                      <a:pt x="50" y="216"/>
                    </a:lnTo>
                    <a:lnTo>
                      <a:pt x="33" y="252"/>
                    </a:lnTo>
                    <a:lnTo>
                      <a:pt x="18" y="290"/>
                    </a:lnTo>
                    <a:lnTo>
                      <a:pt x="9" y="329"/>
                    </a:lnTo>
                    <a:lnTo>
                      <a:pt x="2" y="370"/>
                    </a:lnTo>
                    <a:lnTo>
                      <a:pt x="0" y="412"/>
                    </a:lnTo>
                    <a:lnTo>
                      <a:pt x="2" y="454"/>
                    </a:lnTo>
                    <a:lnTo>
                      <a:pt x="9" y="495"/>
                    </a:lnTo>
                    <a:lnTo>
                      <a:pt x="18" y="534"/>
                    </a:lnTo>
                    <a:lnTo>
                      <a:pt x="33" y="573"/>
                    </a:lnTo>
                    <a:lnTo>
                      <a:pt x="50" y="608"/>
                    </a:lnTo>
                    <a:lnTo>
                      <a:pt x="71" y="642"/>
                    </a:lnTo>
                    <a:lnTo>
                      <a:pt x="95" y="674"/>
                    </a:lnTo>
                    <a:lnTo>
                      <a:pt x="122" y="704"/>
                    </a:lnTo>
                    <a:lnTo>
                      <a:pt x="152" y="730"/>
                    </a:lnTo>
                    <a:lnTo>
                      <a:pt x="184" y="754"/>
                    </a:lnTo>
                    <a:lnTo>
                      <a:pt x="218" y="775"/>
                    </a:lnTo>
                    <a:lnTo>
                      <a:pt x="255" y="791"/>
                    </a:lnTo>
                    <a:lnTo>
                      <a:pt x="294" y="806"/>
                    </a:lnTo>
                    <a:lnTo>
                      <a:pt x="333" y="815"/>
                    </a:lnTo>
                    <a:lnTo>
                      <a:pt x="375" y="823"/>
                    </a:lnTo>
                    <a:lnTo>
                      <a:pt x="417" y="824"/>
                    </a:lnTo>
                    <a:lnTo>
                      <a:pt x="461" y="823"/>
                    </a:lnTo>
                    <a:lnTo>
                      <a:pt x="502" y="815"/>
                    </a:lnTo>
                    <a:lnTo>
                      <a:pt x="542" y="806"/>
                    </a:lnTo>
                    <a:lnTo>
                      <a:pt x="580" y="791"/>
                    </a:lnTo>
                    <a:lnTo>
                      <a:pt x="617" y="775"/>
                    </a:lnTo>
                    <a:lnTo>
                      <a:pt x="652" y="754"/>
                    </a:lnTo>
                    <a:lnTo>
                      <a:pt x="684" y="730"/>
                    </a:lnTo>
                    <a:lnTo>
                      <a:pt x="714" y="704"/>
                    </a:lnTo>
                    <a:lnTo>
                      <a:pt x="741" y="674"/>
                    </a:lnTo>
                    <a:lnTo>
                      <a:pt x="765" y="642"/>
                    </a:lnTo>
                    <a:lnTo>
                      <a:pt x="786" y="608"/>
                    </a:lnTo>
                    <a:lnTo>
                      <a:pt x="803" y="573"/>
                    </a:lnTo>
                    <a:lnTo>
                      <a:pt x="818" y="534"/>
                    </a:lnTo>
                    <a:lnTo>
                      <a:pt x="827" y="495"/>
                    </a:lnTo>
                    <a:lnTo>
                      <a:pt x="834" y="454"/>
                    </a:lnTo>
                    <a:lnTo>
                      <a:pt x="836" y="412"/>
                    </a:lnTo>
                    <a:lnTo>
                      <a:pt x="834" y="370"/>
                    </a:lnTo>
                    <a:lnTo>
                      <a:pt x="827" y="329"/>
                    </a:lnTo>
                    <a:lnTo>
                      <a:pt x="818" y="290"/>
                    </a:lnTo>
                    <a:lnTo>
                      <a:pt x="803" y="252"/>
                    </a:lnTo>
                    <a:lnTo>
                      <a:pt x="786" y="216"/>
                    </a:lnTo>
                    <a:lnTo>
                      <a:pt x="765" y="182"/>
                    </a:lnTo>
                    <a:lnTo>
                      <a:pt x="741" y="150"/>
                    </a:lnTo>
                    <a:lnTo>
                      <a:pt x="714" y="120"/>
                    </a:lnTo>
                    <a:lnTo>
                      <a:pt x="684" y="94"/>
                    </a:lnTo>
                    <a:lnTo>
                      <a:pt x="652" y="70"/>
                    </a:lnTo>
                    <a:lnTo>
                      <a:pt x="617" y="49"/>
                    </a:lnTo>
                    <a:lnTo>
                      <a:pt x="580" y="33"/>
                    </a:lnTo>
                    <a:lnTo>
                      <a:pt x="542" y="18"/>
                    </a:lnTo>
                    <a:lnTo>
                      <a:pt x="502" y="9"/>
                    </a:lnTo>
                    <a:lnTo>
                      <a:pt x="461" y="1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sz="70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20" name="Oval 46"/>
              <p:cNvSpPr>
                <a:spLocks noChangeArrowheads="1"/>
              </p:cNvSpPr>
              <p:nvPr/>
            </p:nvSpPr>
            <p:spPr bwMode="auto">
              <a:xfrm>
                <a:off x="817" y="1333"/>
                <a:ext cx="837" cy="826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70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21" name="Rectangle 47"/>
              <p:cNvSpPr>
                <a:spLocks noChangeArrowheads="1"/>
              </p:cNvSpPr>
              <p:nvPr/>
            </p:nvSpPr>
            <p:spPr bwMode="auto">
              <a:xfrm>
                <a:off x="817" y="1333"/>
                <a:ext cx="839" cy="82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70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p:grpSp>
        <p:sp>
          <p:nvSpPr>
            <p:cNvPr id="15" name="Oval 49"/>
            <p:cNvSpPr>
              <a:spLocks noChangeArrowheads="1"/>
            </p:cNvSpPr>
            <p:nvPr/>
          </p:nvSpPr>
          <p:spPr bwMode="auto">
            <a:xfrm>
              <a:off x="650" y="1167"/>
              <a:ext cx="1171" cy="1157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sz="70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6" name="Oval 50"/>
            <p:cNvSpPr>
              <a:spLocks noChangeArrowheads="1"/>
            </p:cNvSpPr>
            <p:nvPr/>
          </p:nvSpPr>
          <p:spPr bwMode="auto">
            <a:xfrm>
              <a:off x="733" y="1250"/>
              <a:ext cx="1005" cy="992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sz="70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7" name="Oval 56"/>
            <p:cNvSpPr>
              <a:spLocks noChangeArrowheads="1"/>
            </p:cNvSpPr>
            <p:nvPr/>
          </p:nvSpPr>
          <p:spPr bwMode="auto">
            <a:xfrm>
              <a:off x="879" y="1389"/>
              <a:ext cx="714" cy="714"/>
            </a:xfrm>
            <a:prstGeom prst="ellipse">
              <a:avLst/>
            </a:prstGeom>
            <a:solidFill>
              <a:srgbClr val="0000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70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7651448" y="1436527"/>
            <a:ext cx="218854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ko-KR" altLang="en-US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피복관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400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공융반응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크리프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 flipH="1">
            <a:off x="7345854" y="1590415"/>
            <a:ext cx="305593" cy="152499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 sz="7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7738533" y="1844032"/>
            <a:ext cx="20215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ko-KR" altLang="en-US" sz="14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심재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4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팽윤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</a:p>
          <a:p>
            <a:pPr algn="l">
              <a:buFontTx/>
              <a:buNone/>
            </a:pP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원소재분배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열전도도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7821604" y="2380493"/>
            <a:ext cx="1074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buFontTx/>
              <a:buNone/>
            </a:pPr>
            <a:r>
              <a:rPr lang="ko-KR" altLang="en-US" sz="1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갭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봉 내압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 flipH="1">
            <a:off x="7222030" y="2534381"/>
            <a:ext cx="658492" cy="10388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 sz="7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7" name="Line 58"/>
          <p:cNvSpPr>
            <a:spLocks noChangeShapeType="1"/>
          </p:cNvSpPr>
          <p:nvPr/>
        </p:nvSpPr>
        <p:spPr bwMode="auto">
          <a:xfrm>
            <a:off x="6966442" y="2195352"/>
            <a:ext cx="990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 sz="7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892" y="3356992"/>
            <a:ext cx="3548883" cy="2672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5562684" y="6160447"/>
            <a:ext cx="4336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0" dirty="0" smtClean="0">
                <a:latin typeface="Arial" pitchFamily="34" charset="0"/>
                <a:cs typeface="Arial" pitchFamily="34" charset="0"/>
              </a:rPr>
              <a:t>Damaged but intact U-</a:t>
            </a:r>
            <a:r>
              <a:rPr lang="en-US" altLang="ko-KR" sz="1600" b="0" dirty="0" err="1" smtClean="0">
                <a:latin typeface="Arial" pitchFamily="34" charset="0"/>
                <a:cs typeface="Arial" pitchFamily="34" charset="0"/>
              </a:rPr>
              <a:t>Zr</a:t>
            </a:r>
            <a:r>
              <a:rPr lang="en-US" altLang="ko-KR" sz="1600" b="0" dirty="0" smtClean="0">
                <a:latin typeface="Arial" pitchFamily="34" charset="0"/>
                <a:cs typeface="Arial" pitchFamily="34" charset="0"/>
              </a:rPr>
              <a:t> pin tested in M7</a:t>
            </a:r>
            <a:endParaRPr lang="ko-KR" altLang="en-US" sz="16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523113" y="3857667"/>
            <a:ext cx="136815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z/L=1.13</a:t>
            </a:r>
            <a:endParaRPr lang="en-US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62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내용 개체 틀 3"/>
          <p:cNvSpPr>
            <a:spLocks noGrp="1"/>
          </p:cNvSpPr>
          <p:nvPr>
            <p:ph sz="quarter" idx="10"/>
          </p:nvPr>
        </p:nvSpPr>
        <p:spPr>
          <a:xfrm>
            <a:off x="282575" y="980728"/>
            <a:ext cx="9420225" cy="5148572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itchFamily="2" charset="2"/>
              <a:buChar char="q"/>
            </a:pPr>
            <a:r>
              <a:rPr lang="ko-KR" altLang="en-US" dirty="0" smtClean="0"/>
              <a:t>개요</a:t>
            </a:r>
            <a:endParaRPr lang="en-US" altLang="ko-KR" dirty="0" smtClean="0"/>
          </a:p>
          <a:p>
            <a:pPr eaLnBrk="1" hangingPunct="1">
              <a:lnSpc>
                <a:spcPct val="110000"/>
              </a:lnSpc>
              <a:buFont typeface="Wingdings" pitchFamily="2" charset="2"/>
              <a:buChar char="q"/>
            </a:pPr>
            <a:r>
              <a:rPr lang="en-US" altLang="ko-KR" dirty="0"/>
              <a:t>SFR </a:t>
            </a:r>
            <a:r>
              <a:rPr lang="ko-KR" altLang="en-US" dirty="0"/>
              <a:t>금속 핵연료 연소경험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Char char="q"/>
            </a:pPr>
            <a:r>
              <a:rPr lang="ko-KR" altLang="en-US" dirty="0"/>
              <a:t>경수로 핵연료 안전기준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Char char="q"/>
            </a:pPr>
            <a:r>
              <a:rPr lang="en-US" altLang="ko-KR" dirty="0"/>
              <a:t>SFR </a:t>
            </a:r>
            <a:r>
              <a:rPr lang="ko-KR" altLang="en-US" dirty="0"/>
              <a:t>금속연료 거동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Char char="q"/>
            </a:pPr>
            <a:r>
              <a:rPr lang="ko-KR" altLang="en-US" dirty="0"/>
              <a:t>핵연료 안전기준 비교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Char char="q"/>
            </a:pPr>
            <a:r>
              <a:rPr lang="en-US" altLang="ko-KR" dirty="0" smtClean="0"/>
              <a:t>SFR</a:t>
            </a:r>
            <a:r>
              <a:rPr lang="ko-KR" altLang="en-US" err="1" smtClean="0"/>
              <a:t>원형로</a:t>
            </a:r>
            <a:r>
              <a:rPr lang="ko-KR" altLang="en-US" smtClean="0"/>
              <a:t> 핵연료 </a:t>
            </a:r>
            <a:r>
              <a:rPr lang="ko-KR" altLang="en-US" dirty="0" smtClean="0"/>
              <a:t>설계기준</a:t>
            </a:r>
            <a:endParaRPr lang="en-US" altLang="ko-KR" dirty="0"/>
          </a:p>
        </p:txBody>
      </p:sp>
      <p:sp>
        <p:nvSpPr>
          <p:cNvPr id="33795" name="제목 3"/>
          <p:cNvSpPr>
            <a:spLocks noGrp="1"/>
          </p:cNvSpPr>
          <p:nvPr>
            <p:ph type="title"/>
          </p:nvPr>
        </p:nvSpPr>
        <p:spPr>
          <a:xfrm>
            <a:off x="273050" y="0"/>
            <a:ext cx="9432925" cy="877888"/>
          </a:xfrm>
        </p:spPr>
        <p:txBody>
          <a:bodyPr/>
          <a:lstStyle/>
          <a:p>
            <a:pPr algn="ctr"/>
            <a:r>
              <a:rPr lang="ko-KR" altLang="en-US" dirty="0" smtClean="0"/>
              <a:t>목차</a:t>
            </a:r>
          </a:p>
        </p:txBody>
      </p:sp>
    </p:spTree>
    <p:extLst>
      <p:ext uri="{BB962C8B-B14F-4D97-AF65-F5344CB8AC3E}">
        <p14:creationId xmlns:p14="http://schemas.microsoft.com/office/powerpoint/2010/main" val="125077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내용 개체 틀 3"/>
          <p:cNvSpPr>
            <a:spLocks noGrp="1"/>
          </p:cNvSpPr>
          <p:nvPr>
            <p:ph sz="quarter" idx="10"/>
          </p:nvPr>
        </p:nvSpPr>
        <p:spPr>
          <a:xfrm>
            <a:off x="282575" y="980727"/>
            <a:ext cx="8702873" cy="4459103"/>
          </a:xfrm>
        </p:spPr>
        <p:txBody>
          <a:bodyPr/>
          <a:lstStyle/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en-US" altLang="ko-KR" sz="1800" dirty="0">
                <a:latin typeface="맑은 고딕" panose="020B0503020000020004" pitchFamily="50" charset="-127"/>
              </a:rPr>
              <a:t>Onset of eutectic formation occurs between </a:t>
            </a:r>
            <a:r>
              <a:rPr lang="en-US" altLang="ko-KR" sz="1800" dirty="0" smtClean="0">
                <a:latin typeface="맑은 고딕" panose="020B0503020000020004" pitchFamily="50" charset="-127"/>
              </a:rPr>
              <a:t>650~725 </a:t>
            </a:r>
            <a:r>
              <a:rPr lang="en-US" altLang="ko-KR" sz="1800" dirty="0" smtClean="0">
                <a:latin typeface="맑은 고딕" panose="020B0503020000020004" pitchFamily="50" charset="-127"/>
                <a:sym typeface="Symbol"/>
              </a:rPr>
              <a:t></a:t>
            </a:r>
            <a:r>
              <a:rPr lang="en-US" altLang="ko-KR" sz="1800" dirty="0" smtClean="0">
                <a:latin typeface="맑은 고딕" panose="020B0503020000020004" pitchFamily="50" charset="-127"/>
              </a:rPr>
              <a:t>C depending on Pu content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en-US" altLang="ko-KR" sz="1800" dirty="0">
                <a:latin typeface="맑은 고딕" panose="020B0503020000020004" pitchFamily="50" charset="-127"/>
              </a:rPr>
              <a:t>Rapid eutectic penetration </a:t>
            </a:r>
            <a:r>
              <a:rPr lang="en-US" altLang="ko-KR" sz="1800" dirty="0" smtClean="0">
                <a:latin typeface="맑은 고딕" panose="020B0503020000020004" pitchFamily="50" charset="-127"/>
              </a:rPr>
              <a:t>near fuel melting </a:t>
            </a:r>
            <a:r>
              <a:rPr lang="en-US" altLang="ko-KR" sz="1800" dirty="0">
                <a:latin typeface="맑은 고딕" panose="020B0503020000020004" pitchFamily="50" charset="-127"/>
              </a:rPr>
              <a:t>temperature </a:t>
            </a:r>
            <a:r>
              <a:rPr lang="en-US" altLang="ko-KR" sz="1800" dirty="0" smtClean="0">
                <a:latin typeface="맑은 고딕" panose="020B0503020000020004" pitchFamily="50" charset="-127"/>
              </a:rPr>
              <a:t>(1080 </a:t>
            </a:r>
            <a:r>
              <a:rPr lang="en-US" altLang="ko-KR" sz="1800" dirty="0">
                <a:latin typeface="맑은 고딕" panose="020B0503020000020004" pitchFamily="50" charset="-127"/>
                <a:sym typeface="Symbol"/>
              </a:rPr>
              <a:t></a:t>
            </a:r>
            <a:r>
              <a:rPr lang="en-US" altLang="ko-KR" sz="1800" dirty="0" smtClean="0">
                <a:latin typeface="맑은 고딕" panose="020B0503020000020004" pitchFamily="50" charset="-127"/>
              </a:rPr>
              <a:t>C for U-Pu-</a:t>
            </a:r>
            <a:r>
              <a:rPr lang="en-US" altLang="ko-KR" sz="1800" dirty="0" err="1" smtClean="0">
                <a:latin typeface="맑은 고딕" panose="020B0503020000020004" pitchFamily="50" charset="-127"/>
              </a:rPr>
              <a:t>Zr</a:t>
            </a:r>
            <a:r>
              <a:rPr lang="en-US" altLang="ko-KR" sz="1800" dirty="0" smtClean="0">
                <a:latin typeface="맑은 고딕" panose="020B0503020000020004" pitchFamily="50" charset="-127"/>
              </a:rPr>
              <a:t>)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en-US" altLang="ko-KR" sz="1800" dirty="0" smtClean="0">
                <a:latin typeface="맑은 고딕" panose="020B0503020000020004" pitchFamily="50" charset="-127"/>
              </a:rPr>
              <a:t>Could places limits on the coolant outlet temperature to provide adequate margin to penetration of eutectic layer</a:t>
            </a:r>
            <a:endParaRPr lang="en-US" altLang="ko-KR" sz="2000" dirty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en-US" altLang="ko-KR" sz="1600" dirty="0" smtClean="0">
                <a:latin typeface="맑은 고딕" panose="020B0503020000020004" pitchFamily="50" charset="-127"/>
              </a:rPr>
              <a:t>Penetration requires high temperature (800 </a:t>
            </a:r>
            <a:r>
              <a:rPr lang="en-US" altLang="ko-KR" sz="1600" dirty="0">
                <a:latin typeface="맑은 고딕" panose="020B0503020000020004" pitchFamily="50" charset="-127"/>
                <a:sym typeface="Symbol"/>
              </a:rPr>
              <a:t></a:t>
            </a:r>
            <a:r>
              <a:rPr lang="en-US" altLang="ko-KR" sz="1600" dirty="0">
                <a:latin typeface="맑은 고딕" panose="020B0503020000020004" pitchFamily="50" charset="-127"/>
              </a:rPr>
              <a:t>C </a:t>
            </a:r>
            <a:r>
              <a:rPr lang="en-US" altLang="ko-KR" sz="1600" dirty="0" smtClean="0">
                <a:latin typeface="맑은 고딕" panose="020B0503020000020004" pitchFamily="50" charset="-127"/>
              </a:rPr>
              <a:t>) and duration (hours) for U-Pu-</a:t>
            </a:r>
            <a:r>
              <a:rPr lang="en-US" altLang="ko-KR" sz="1600" dirty="0" err="1" smtClean="0">
                <a:latin typeface="맑은 고딕" panose="020B0503020000020004" pitchFamily="50" charset="-127"/>
              </a:rPr>
              <a:t>Zr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endParaRPr lang="en-US" altLang="ko-KR" sz="1800" dirty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endParaRPr lang="en-US" altLang="ko-KR" sz="1800" dirty="0">
              <a:latin typeface="맑은 고딕" panose="020B0503020000020004" pitchFamily="50" charset="-127"/>
            </a:endParaRPr>
          </a:p>
          <a:p>
            <a:pPr lvl="2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altLang="ko-KR" sz="2000" dirty="0" smtClean="0">
              <a:latin typeface="맑은 고딕" panose="020B0503020000020004" pitchFamily="50" charset="-127"/>
            </a:endParaRPr>
          </a:p>
        </p:txBody>
      </p:sp>
      <p:sp>
        <p:nvSpPr>
          <p:cNvPr id="33795" name="제목 3"/>
          <p:cNvSpPr>
            <a:spLocks noGrp="1"/>
          </p:cNvSpPr>
          <p:nvPr>
            <p:ph type="title"/>
          </p:nvPr>
        </p:nvSpPr>
        <p:spPr>
          <a:xfrm>
            <a:off x="273050" y="0"/>
            <a:ext cx="9432925" cy="877888"/>
          </a:xfrm>
        </p:spPr>
        <p:txBody>
          <a:bodyPr/>
          <a:lstStyle/>
          <a:p>
            <a:pPr eaLnBrk="1" hangingPunct="1">
              <a:lnSpc>
                <a:spcPct val="110000"/>
              </a:lnSpc>
              <a:spcAft>
                <a:spcPts val="0"/>
              </a:spcAft>
            </a:pPr>
            <a:r>
              <a:rPr lang="ko-KR" altLang="en-US" dirty="0" smtClean="0">
                <a:latin typeface="맑은 고딕" panose="020B0503020000020004" pitchFamily="50" charset="-127"/>
              </a:rPr>
              <a:t>연료</a:t>
            </a:r>
            <a:r>
              <a:rPr lang="en-US" altLang="ko-KR" dirty="0" smtClean="0">
                <a:latin typeface="맑은 고딕" panose="020B0503020000020004" pitchFamily="50" charset="-127"/>
              </a:rPr>
              <a:t>-</a:t>
            </a:r>
            <a:r>
              <a:rPr lang="ko-KR" altLang="en-US" dirty="0" smtClean="0">
                <a:latin typeface="맑은 고딕" panose="020B0503020000020004" pitchFamily="50" charset="-127"/>
              </a:rPr>
              <a:t>피복관 </a:t>
            </a:r>
            <a:r>
              <a:rPr lang="ko-KR" altLang="en-US" err="1">
                <a:latin typeface="맑은 고딕" panose="020B0503020000020004" pitchFamily="50" charset="-127"/>
              </a:rPr>
              <a:t>공융</a:t>
            </a:r>
            <a:r>
              <a:rPr lang="en-US" altLang="ko-KR" dirty="0" smtClean="0">
                <a:latin typeface="맑은 고딕" panose="020B0503020000020004" pitchFamily="50" charset="-127"/>
              </a:rPr>
              <a:t>(eutectic</a:t>
            </a:r>
            <a:r>
              <a:rPr lang="en-US" altLang="ko-KR" dirty="0">
                <a:latin typeface="맑은 고딕" panose="020B0503020000020004" pitchFamily="50" charset="-127"/>
              </a:rPr>
              <a:t>)</a:t>
            </a:r>
            <a:r>
              <a:rPr lang="ko-KR" altLang="en-US" dirty="0">
                <a:latin typeface="맑은 고딕" panose="020B0503020000020004" pitchFamily="50" charset="-127"/>
              </a:rPr>
              <a:t> 반응</a:t>
            </a:r>
            <a:r>
              <a:rPr lang="en-US" altLang="ko-KR" dirty="0">
                <a:latin typeface="맑은 고딕" panose="020B0503020000020004" pitchFamily="50" charset="-127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77236" y="5733945"/>
            <a:ext cx="2828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0" dirty="0" smtClean="0">
                <a:latin typeface="Arial" pitchFamily="34" charset="0"/>
                <a:cs typeface="Arial" pitchFamily="34" charset="0"/>
              </a:rPr>
              <a:t>Cladding penetration vs time at 800 </a:t>
            </a:r>
            <a:r>
              <a:rPr lang="en-US" altLang="ko-KR" sz="1600" b="0" dirty="0" smtClean="0">
                <a:latin typeface="Arial" pitchFamily="34" charset="0"/>
                <a:cs typeface="Arial" pitchFamily="34" charset="0"/>
                <a:sym typeface="Symbol"/>
              </a:rPr>
              <a:t>C </a:t>
            </a:r>
            <a:r>
              <a:rPr lang="en-US" altLang="ko-KR" sz="1600" b="0" dirty="0" smtClean="0">
                <a:latin typeface="Arial" pitchFamily="34" charset="0"/>
                <a:cs typeface="Arial" pitchFamily="34" charset="0"/>
              </a:rPr>
              <a:t>(Cohen)</a:t>
            </a:r>
            <a:endParaRPr lang="en-US" altLang="ko-KR" sz="16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4"/>
          <a:stretch>
            <a:fillRect/>
          </a:stretch>
        </p:blipFill>
        <p:spPr>
          <a:xfrm>
            <a:off x="0" y="3117815"/>
            <a:ext cx="4104563" cy="300106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46790" y="6067831"/>
            <a:ext cx="38164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0" dirty="0" smtClean="0">
                <a:latin typeface="Arial" pitchFamily="34" charset="0"/>
                <a:cs typeface="Arial" pitchFamily="34" charset="0"/>
              </a:rPr>
              <a:t>Fe-U Phase Diagram (</a:t>
            </a:r>
            <a:r>
              <a:rPr lang="en-US" altLang="ko-KR" sz="1600" b="0" dirty="0">
                <a:latin typeface="Arial" pitchFamily="34" charset="0"/>
                <a:cs typeface="Arial" pitchFamily="34" charset="0"/>
              </a:rPr>
              <a:t>Okamoto, 1990)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17"/>
          <a:stretch/>
        </p:blipFill>
        <p:spPr bwMode="auto">
          <a:xfrm>
            <a:off x="7043736" y="3451767"/>
            <a:ext cx="2862263" cy="2001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376264" y="5283789"/>
            <a:ext cx="829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0" dirty="0" smtClean="0">
                <a:latin typeface="Arial" pitchFamily="34" charset="0"/>
                <a:cs typeface="Arial" pitchFamily="34" charset="0"/>
              </a:rPr>
              <a:t>725 </a:t>
            </a:r>
            <a:r>
              <a:rPr lang="en-US" altLang="ko-KR" sz="1600" b="0" dirty="0" smtClean="0">
                <a:latin typeface="Arial" pitchFamily="34" charset="0"/>
                <a:cs typeface="Arial" pitchFamily="34" charset="0"/>
                <a:sym typeface="Symbol" panose="05050102010706020507" pitchFamily="18" charset="2"/>
              </a:rPr>
              <a:t>C</a:t>
            </a:r>
            <a:endParaRPr lang="en-US" altLang="ko-KR" sz="16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Content Placeholder 4" descr="P:\Documents\KAERI SFR Project\Deliverables KFY 15\3855_001.jpg"/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7" t="7807" r="51571" b="55142"/>
          <a:stretch/>
        </p:blipFill>
        <p:spPr bwMode="auto">
          <a:xfrm>
            <a:off x="3836876" y="2816932"/>
            <a:ext cx="3114038" cy="35593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128917" y="6237108"/>
            <a:ext cx="29163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0" dirty="0">
                <a:latin typeface="Arial" pitchFamily="34" charset="0"/>
                <a:cs typeface="Arial" pitchFamily="34" charset="0"/>
              </a:rPr>
              <a:t>Eutectic Penetration vs. Temperature</a:t>
            </a:r>
          </a:p>
        </p:txBody>
      </p:sp>
    </p:spTree>
    <p:extLst>
      <p:ext uri="{BB962C8B-B14F-4D97-AF65-F5344CB8AC3E}">
        <p14:creationId xmlns:p14="http://schemas.microsoft.com/office/powerpoint/2010/main" val="354064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제목 3"/>
          <p:cNvSpPr>
            <a:spLocks noGrp="1"/>
          </p:cNvSpPr>
          <p:nvPr>
            <p:ph type="title"/>
          </p:nvPr>
        </p:nvSpPr>
        <p:spPr>
          <a:xfrm>
            <a:off x="273050" y="0"/>
            <a:ext cx="9432925" cy="877888"/>
          </a:xfrm>
        </p:spPr>
        <p:txBody>
          <a:bodyPr/>
          <a:lstStyle/>
          <a:p>
            <a:r>
              <a:rPr lang="ko-KR" altLang="en-US" dirty="0" smtClean="0"/>
              <a:t>손상 핵연료 연소 거동 </a:t>
            </a:r>
            <a:r>
              <a:rPr lang="en-US" altLang="ko-KR" dirty="0" smtClean="0"/>
              <a:t>(RBCB)</a:t>
            </a:r>
            <a:endParaRPr lang="ko-KR" altLang="en-US" dirty="0"/>
          </a:p>
        </p:txBody>
      </p:sp>
      <p:sp>
        <p:nvSpPr>
          <p:cNvPr id="12" name="내용 개체 틀 3"/>
          <p:cNvSpPr txBox="1">
            <a:spLocks/>
          </p:cNvSpPr>
          <p:nvPr/>
        </p:nvSpPr>
        <p:spPr bwMode="auto">
          <a:xfrm>
            <a:off x="282575" y="980727"/>
            <a:ext cx="5462513" cy="4459103"/>
          </a:xfrm>
          <a:prstGeom prst="rect">
            <a:avLst/>
          </a:prstGeom>
          <a:noFill/>
          <a:ln w="19050">
            <a:noFill/>
            <a:round/>
            <a:headEnd/>
            <a:tailEnd/>
          </a:ln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marL="355600" indent="-355600" algn="l" rtl="0" eaLnBrk="0" fontAlgn="base" latinLnBrk="1" hangingPunct="0">
              <a:lnSpc>
                <a:spcPts val="2880"/>
              </a:lnSpc>
              <a:spcBef>
                <a:spcPct val="7000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v"/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1pPr>
            <a:lvl2pPr marL="719138" indent="-274638" algn="l" rtl="0" eaLnBrk="0" fontAlgn="base" latinLnBrk="1" hangingPunct="0">
              <a:lnSpc>
                <a:spcPts val="288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굴림" pitchFamily="50" charset="-127"/>
              <a:buChar char="□"/>
              <a:defRPr kumimoji="1" sz="20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2pPr>
            <a:lvl3pPr marL="1074738" indent="-266700" algn="l" rtl="0" eaLnBrk="0" fontAlgn="base" latinLnBrk="1" hangingPunct="0">
              <a:lnSpc>
                <a:spcPts val="288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m"/>
              <a:defRPr kumimoji="1" sz="14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3pPr>
            <a:lvl4pPr marL="1257300" indent="-184150" algn="l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 Narrow" pitchFamily="34" charset="0"/>
              <a:buChar char="−"/>
              <a:defRPr kumimoji="1" sz="16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4pPr>
            <a:lvl5pPr marL="1436688" indent="-180975" algn="l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" pitchFamily="34" charset="0"/>
              <a:buChar char="•"/>
              <a:defRPr kumimoji="1" sz="16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5pPr>
            <a:lvl6pPr marL="20732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5304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9876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4448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en-US" altLang="ko-KR" sz="2000" b="0" kern="0" dirty="0">
                <a:latin typeface="맑은 고딕" panose="020B0503020000020004" pitchFamily="50" charset="-127"/>
              </a:rPr>
              <a:t>EBR-II RBCB experiments</a:t>
            </a:r>
          </a:p>
          <a:p>
            <a:pPr lvl="1"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altLang="ko-KR" sz="1800" b="0" kern="0" dirty="0">
                <a:latin typeface="맑은 고딕" panose="020B0503020000020004" pitchFamily="50" charset="-127"/>
              </a:rPr>
              <a:t>Six RBCB tests run</a:t>
            </a:r>
          </a:p>
          <a:p>
            <a:pPr lvl="1"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altLang="ko-KR" sz="1800" b="0" kern="0" dirty="0" smtClean="0">
                <a:latin typeface="맑은 고딕" panose="020B0503020000020004" pitchFamily="50" charset="-127"/>
              </a:rPr>
              <a:t>An </a:t>
            </a:r>
            <a:r>
              <a:rPr lang="en-US" altLang="ko-KR" sz="1800" b="0" kern="0" dirty="0">
                <a:latin typeface="맑은 고딕" panose="020B0503020000020004" pitchFamily="50" charset="-127"/>
              </a:rPr>
              <a:t>area of cladding was machined down to </a:t>
            </a:r>
            <a:r>
              <a:rPr lang="en-US" altLang="ko-KR" sz="1800" b="0" kern="0" dirty="0" smtClean="0">
                <a:latin typeface="맑은 고딕" panose="020B0503020000020004" pitchFamily="50" charset="-127"/>
              </a:rPr>
              <a:t>25-50 </a:t>
            </a:r>
            <a:r>
              <a:rPr lang="en-US" altLang="ko-KR" sz="1800" b="0" kern="0" dirty="0" err="1">
                <a:latin typeface="맑은 고딕" panose="020B0503020000020004" pitchFamily="50" charset="-127"/>
              </a:rPr>
              <a:t>μm</a:t>
            </a:r>
            <a:r>
              <a:rPr lang="en-US" altLang="ko-KR" sz="1800" b="0" kern="0" dirty="0">
                <a:latin typeface="맑은 고딕" panose="020B0503020000020004" pitchFamily="50" charset="-127"/>
              </a:rPr>
              <a:t> (&lt;10% of cladding thickness is left). </a:t>
            </a:r>
          </a:p>
          <a:p>
            <a:pPr lvl="1"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altLang="ko-KR" sz="1800" b="0" kern="0" dirty="0">
                <a:latin typeface="맑은 고딕" panose="020B0503020000020004" pitchFamily="50" charset="-127"/>
              </a:rPr>
              <a:t>After a short period of irradiation, cladding failure occurred at the machined spot. </a:t>
            </a:r>
          </a:p>
          <a:p>
            <a:pPr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en-US" altLang="ko-KR" sz="2000" b="0" kern="0" dirty="0">
                <a:latin typeface="맑은 고딕" panose="020B0503020000020004" pitchFamily="50" charset="-127"/>
              </a:rPr>
              <a:t>Test Results</a:t>
            </a:r>
          </a:p>
          <a:p>
            <a:pPr lvl="1"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altLang="ko-KR" sz="1800" b="0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No chemical interactions </a:t>
            </a:r>
            <a:r>
              <a:rPr lang="en-US" altLang="ko-KR" sz="1800" b="0" kern="0" dirty="0">
                <a:latin typeface="맑은 고딕" panose="020B0503020000020004" pitchFamily="50" charset="-127"/>
              </a:rPr>
              <a:t>between fuel and coolant.</a:t>
            </a:r>
          </a:p>
          <a:p>
            <a:pPr lvl="1"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altLang="ko-KR" sz="1800" b="0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No fuel loss into coolant </a:t>
            </a:r>
            <a:r>
              <a:rPr lang="en-US" altLang="ko-KR" sz="1800" b="0" kern="0" dirty="0">
                <a:latin typeface="맑은 고딕" panose="020B0503020000020004" pitchFamily="50" charset="-127"/>
              </a:rPr>
              <a:t>(under normal </a:t>
            </a:r>
            <a:r>
              <a:rPr lang="en-US" altLang="ko-KR" sz="1800" b="0" kern="0" dirty="0" smtClean="0">
                <a:latin typeface="맑은 고딕" panose="020B0503020000020004" pitchFamily="50" charset="-127"/>
              </a:rPr>
              <a:t>conditions of </a:t>
            </a:r>
            <a:r>
              <a:rPr lang="en-US" altLang="ko-KR" sz="1800" b="0" kern="0" dirty="0">
                <a:latin typeface="맑은 고딕" panose="020B0503020000020004" pitchFamily="50" charset="-127"/>
              </a:rPr>
              <a:t>54-233 </a:t>
            </a:r>
            <a:r>
              <a:rPr lang="en-US" altLang="ko-KR" sz="1800" b="0" kern="0" dirty="0" smtClean="0">
                <a:latin typeface="맑은 고딕" panose="020B0503020000020004" pitchFamily="50" charset="-127"/>
              </a:rPr>
              <a:t>days).</a:t>
            </a:r>
            <a:endParaRPr lang="en-US" altLang="ko-KR" sz="1800" b="0" kern="0" dirty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altLang="ko-KR" sz="1800" b="0" kern="0" dirty="0">
                <a:latin typeface="맑은 고딕" panose="020B0503020000020004" pitchFamily="50" charset="-127"/>
              </a:rPr>
              <a:t>No significant liquid or solid FP escape.</a:t>
            </a:r>
          </a:p>
          <a:p>
            <a:pPr lvl="1"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altLang="ko-KR" sz="1800" b="0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No subsequent DN </a:t>
            </a:r>
            <a:r>
              <a:rPr lang="en-US" altLang="ko-KR" sz="1800" b="0" kern="0" dirty="0" smtClean="0">
                <a:solidFill>
                  <a:srgbClr val="0000FF"/>
                </a:solidFill>
                <a:latin typeface="맑은 고딕" panose="020B0503020000020004" pitchFamily="50" charset="-127"/>
              </a:rPr>
              <a:t>signals</a:t>
            </a:r>
            <a:r>
              <a:rPr lang="en-US" altLang="ko-KR" sz="1800" b="0" kern="0" dirty="0" smtClean="0">
                <a:latin typeface="맑은 고딕" panose="020B0503020000020004" pitchFamily="50" charset="-127"/>
              </a:rPr>
              <a:t>, only </a:t>
            </a:r>
            <a:r>
              <a:rPr lang="en-US" altLang="ko-KR" sz="1800" b="0" kern="0" dirty="0">
                <a:latin typeface="맑은 고딕" panose="020B0503020000020004" pitchFamily="50" charset="-127"/>
              </a:rPr>
              <a:t>low FG </a:t>
            </a:r>
            <a:r>
              <a:rPr lang="en-US" altLang="ko-KR" sz="1800" b="0" kern="0" dirty="0" smtClean="0">
                <a:latin typeface="맑은 고딕" panose="020B0503020000020004" pitchFamily="50" charset="-127"/>
              </a:rPr>
              <a:t>release and Cs release in the gap</a:t>
            </a:r>
            <a:endParaRPr lang="en-US" altLang="ko-KR" sz="1800" b="0" kern="0" dirty="0">
              <a:latin typeface="맑은 고딕" panose="020B0503020000020004" pitchFamily="50" charset="-127"/>
            </a:endParaRPr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7723712"/>
              </p:ext>
            </p:extLst>
          </p:nvPr>
        </p:nvGraphicFramePr>
        <p:xfrm>
          <a:off x="6392735" y="1412874"/>
          <a:ext cx="2579793" cy="302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91" name="Drawing" r:id="rId4" imgW="3076529" imgH="3609807" progId="Canvas.Drawing.7">
                  <p:embed/>
                </p:oleObj>
              </mc:Choice>
              <mc:Fallback>
                <p:oleObj name="Drawing" r:id="rId4" imgW="3076529" imgH="3609807" progId="Canvas.Drawing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2735" y="1412874"/>
                        <a:ext cx="2579793" cy="3024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5" descr="縦線"/>
          <p:cNvSpPr>
            <a:spLocks noChangeArrowheads="1"/>
          </p:cNvSpPr>
          <p:nvPr/>
        </p:nvSpPr>
        <p:spPr bwMode="auto">
          <a:xfrm>
            <a:off x="6321152" y="4437112"/>
            <a:ext cx="3312368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atinLnBrk="0"/>
            <a:r>
              <a:rPr lang="en-US" sz="1400" b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Metallographic cross-se</a:t>
            </a:r>
            <a:r>
              <a:rPr lang="en-US" altLang="zh-CN" sz="1400" b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</a:t>
            </a:r>
            <a:r>
              <a:rPr lang="en-US" sz="1400" b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tion through cladding breach of a metallic fuel element after RBCB operation (</a:t>
            </a:r>
            <a:r>
              <a:rPr lang="en-US" sz="1400" b="0" dirty="0" err="1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Batte</a:t>
            </a:r>
            <a:r>
              <a:rPr lang="en-US" sz="1400" b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’ and </a:t>
            </a:r>
            <a:r>
              <a:rPr lang="en-US" sz="1400" b="0" dirty="0" err="1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Hofman</a:t>
            </a:r>
            <a:r>
              <a:rPr lang="en-US" sz="1400" b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1990)</a:t>
            </a:r>
          </a:p>
        </p:txBody>
      </p:sp>
      <p:sp>
        <p:nvSpPr>
          <p:cNvPr id="15" name="Line 16"/>
          <p:cNvSpPr>
            <a:spLocks noChangeShapeType="1"/>
          </p:cNvSpPr>
          <p:nvPr/>
        </p:nvSpPr>
        <p:spPr bwMode="auto">
          <a:xfrm>
            <a:off x="7473404" y="1017550"/>
            <a:ext cx="2159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Rectangle 17" descr="縦線"/>
          <p:cNvSpPr>
            <a:spLocks noChangeArrowheads="1"/>
          </p:cNvSpPr>
          <p:nvPr/>
        </p:nvSpPr>
        <p:spPr bwMode="auto">
          <a:xfrm>
            <a:off x="5795963" y="820738"/>
            <a:ext cx="218137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Thinned cladding</a:t>
            </a:r>
            <a:endParaRPr lang="en-US" sz="1400" b="1" dirty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73380" y="6448051"/>
            <a:ext cx="10783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(Lambert)</a:t>
            </a:r>
          </a:p>
        </p:txBody>
      </p:sp>
    </p:spTree>
    <p:extLst>
      <p:ext uri="{BB962C8B-B14F-4D97-AF65-F5344CB8AC3E}">
        <p14:creationId xmlns:p14="http://schemas.microsoft.com/office/powerpoint/2010/main" val="125511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제목 3"/>
          <p:cNvSpPr>
            <a:spLocks noGrp="1"/>
          </p:cNvSpPr>
          <p:nvPr>
            <p:ph type="title"/>
          </p:nvPr>
        </p:nvSpPr>
        <p:spPr>
          <a:xfrm>
            <a:off x="273050" y="0"/>
            <a:ext cx="9432925" cy="877888"/>
          </a:xfrm>
        </p:spPr>
        <p:txBody>
          <a:bodyPr/>
          <a:lstStyle/>
          <a:p>
            <a:r>
              <a:rPr lang="en-US" altLang="ko-KR" sz="2800" dirty="0"/>
              <a:t>SFR Assembly Hydraulic Hold-Down Concepts</a:t>
            </a:r>
            <a:endParaRPr lang="ko-KR" altLang="en-US" sz="2800" dirty="0"/>
          </a:p>
        </p:txBody>
      </p:sp>
      <p:sp>
        <p:nvSpPr>
          <p:cNvPr id="12" name="내용 개체 틀 3"/>
          <p:cNvSpPr txBox="1">
            <a:spLocks/>
          </p:cNvSpPr>
          <p:nvPr/>
        </p:nvSpPr>
        <p:spPr bwMode="auto">
          <a:xfrm>
            <a:off x="282575" y="980727"/>
            <a:ext cx="5462513" cy="4459103"/>
          </a:xfrm>
          <a:prstGeom prst="rect">
            <a:avLst/>
          </a:prstGeom>
          <a:noFill/>
          <a:ln w="19050">
            <a:noFill/>
            <a:round/>
            <a:headEnd/>
            <a:tailEnd/>
          </a:ln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marL="355600" indent="-355600" algn="l" rtl="0" eaLnBrk="0" fontAlgn="base" latinLnBrk="1" hangingPunct="0">
              <a:lnSpc>
                <a:spcPts val="2880"/>
              </a:lnSpc>
              <a:spcBef>
                <a:spcPct val="7000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v"/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1pPr>
            <a:lvl2pPr marL="719138" indent="-274638" algn="l" rtl="0" eaLnBrk="0" fontAlgn="base" latinLnBrk="1" hangingPunct="0">
              <a:lnSpc>
                <a:spcPts val="288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굴림" pitchFamily="50" charset="-127"/>
              <a:buChar char="□"/>
              <a:defRPr kumimoji="1" sz="20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2pPr>
            <a:lvl3pPr marL="1074738" indent="-266700" algn="l" rtl="0" eaLnBrk="0" fontAlgn="base" latinLnBrk="1" hangingPunct="0">
              <a:lnSpc>
                <a:spcPts val="288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m"/>
              <a:defRPr kumimoji="1" sz="14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3pPr>
            <a:lvl4pPr marL="1257300" indent="-184150" algn="l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 Narrow" pitchFamily="34" charset="0"/>
              <a:buChar char="−"/>
              <a:defRPr kumimoji="1" sz="16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4pPr>
            <a:lvl5pPr marL="1436688" indent="-180975" algn="l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" pitchFamily="34" charset="0"/>
              <a:buChar char="•"/>
              <a:defRPr kumimoji="1" sz="16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5pPr>
            <a:lvl6pPr marL="20732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5304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9876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4448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ko-KR" altLang="en-US" sz="2000" b="0" kern="0" dirty="0" smtClean="0">
                <a:latin typeface="맑은 고딕" panose="020B0503020000020004" pitchFamily="50" charset="-127"/>
              </a:rPr>
              <a:t>수력학적 개념을 도입하여 기계적 누름 고정장치 </a:t>
            </a:r>
            <a:r>
              <a:rPr lang="en-US" altLang="ko-KR" sz="2000" b="0" kern="0" dirty="0" smtClean="0">
                <a:latin typeface="맑은 고딕" panose="020B0503020000020004" pitchFamily="50" charset="-127"/>
              </a:rPr>
              <a:t>(</a:t>
            </a:r>
            <a:r>
              <a:rPr lang="ko-KR" altLang="en-US" sz="2000" b="0" kern="0" dirty="0" smtClean="0">
                <a:latin typeface="맑은 고딕" panose="020B0503020000020004" pitchFamily="50" charset="-127"/>
              </a:rPr>
              <a:t>예</a:t>
            </a:r>
            <a:r>
              <a:rPr lang="en-US" altLang="ko-KR" sz="2000" b="0" kern="0" dirty="0" smtClean="0">
                <a:latin typeface="맑은 고딕" panose="020B0503020000020004" pitchFamily="50" charset="-127"/>
              </a:rPr>
              <a:t>, </a:t>
            </a:r>
            <a:r>
              <a:rPr lang="ko-KR" altLang="en-US" sz="2000" b="0" kern="0" dirty="0" smtClean="0">
                <a:latin typeface="맑은 고딕" panose="020B0503020000020004" pitchFamily="50" charset="-127"/>
              </a:rPr>
              <a:t>스프링</a:t>
            </a:r>
            <a:r>
              <a:rPr lang="en-US" altLang="ko-KR" sz="2000" b="0" kern="0" dirty="0" smtClean="0">
                <a:latin typeface="맑은 고딕" panose="020B0503020000020004" pitchFamily="50" charset="-127"/>
              </a:rPr>
              <a:t>)</a:t>
            </a:r>
            <a:r>
              <a:rPr lang="ko-KR" altLang="en-US" sz="2000" b="0" kern="0" dirty="0" smtClean="0">
                <a:latin typeface="맑은 고딕" panose="020B0503020000020004" pitchFamily="50" charset="-127"/>
              </a:rPr>
              <a:t>를 제거함</a:t>
            </a:r>
            <a:endParaRPr lang="en-US" altLang="ko-KR" sz="2000" b="0" kern="0" dirty="0">
              <a:latin typeface="맑은 고딕" panose="020B0503020000020004" pitchFamily="50" charset="-127"/>
            </a:endParaRPr>
          </a:p>
          <a:p>
            <a:pPr marL="787400" lvl="1" indent="-342900" eaLnBrk="1" hangingPunct="1">
              <a:lnSpc>
                <a:spcPct val="11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altLang="ko-KR" sz="1800" b="0" kern="0" dirty="0">
                <a:latin typeface="맑은 고딕" panose="020B0503020000020004" pitchFamily="50" charset="-127"/>
              </a:rPr>
              <a:t>Sodium inlet holes located on the </a:t>
            </a:r>
            <a:r>
              <a:rPr lang="en-US" altLang="ko-KR" sz="1800" b="0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side</a:t>
            </a:r>
            <a:r>
              <a:rPr lang="en-US" altLang="ko-KR" sz="1800" b="0" kern="0" dirty="0">
                <a:latin typeface="맑은 고딕" panose="020B0503020000020004" pitchFamily="50" charset="-127"/>
              </a:rPr>
              <a:t> of the assembly to </a:t>
            </a:r>
            <a:r>
              <a:rPr lang="en-US" altLang="ko-KR" sz="1800" b="0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eliminate upwards thrust force</a:t>
            </a:r>
            <a:r>
              <a:rPr lang="en-US" altLang="ko-KR" sz="1800" b="0" kern="0" dirty="0">
                <a:latin typeface="맑은 고딕" panose="020B0503020000020004" pitchFamily="50" charset="-127"/>
              </a:rPr>
              <a:t> produced by sodium influx to the </a:t>
            </a:r>
            <a:r>
              <a:rPr lang="en-US" altLang="ko-KR" sz="1800" b="0" kern="0" dirty="0" smtClean="0">
                <a:latin typeface="맑은 고딕" panose="020B0503020000020004" pitchFamily="50" charset="-127"/>
              </a:rPr>
              <a:t>assembly</a:t>
            </a:r>
          </a:p>
          <a:p>
            <a:pPr marL="1143000" lvl="2" indent="-342900" eaLnBrk="1" hangingPunct="1">
              <a:lnSpc>
                <a:spcPct val="110000"/>
              </a:lnSpc>
              <a:spcAft>
                <a:spcPts val="0"/>
              </a:spcAft>
            </a:pPr>
            <a:r>
              <a:rPr lang="en-US" altLang="ko-KR" sz="1200" b="0" dirty="0">
                <a:ea typeface="굴림" pitchFamily="50" charset="-127"/>
              </a:rPr>
              <a:t>See </a:t>
            </a:r>
            <a:r>
              <a:rPr lang="en-US" altLang="ko-KR" sz="1200" b="0" u="sng" dirty="0">
                <a:solidFill>
                  <a:srgbClr val="17375E"/>
                </a:solidFill>
                <a:ea typeface="굴림" pitchFamily="50" charset="-127"/>
                <a:hlinkClick r:id="rId3"/>
              </a:rPr>
              <a:t>http://www.google.com/patents/US3401081</a:t>
            </a:r>
            <a:endParaRPr lang="en-US" altLang="ko-KR" sz="1200" b="0" u="sng" dirty="0">
              <a:solidFill>
                <a:srgbClr val="17375E"/>
              </a:solidFill>
              <a:ea typeface="굴림" pitchFamily="50" charset="-127"/>
            </a:endParaRPr>
          </a:p>
          <a:p>
            <a:pPr marL="1143000" lvl="2" indent="-342900" eaLnBrk="1" hangingPunct="1">
              <a:lnSpc>
                <a:spcPct val="110000"/>
              </a:lnSpc>
              <a:spcAft>
                <a:spcPts val="0"/>
              </a:spcAft>
              <a:buFont typeface="+mj-lt"/>
              <a:buAutoNum type="arabicPeriod"/>
            </a:pPr>
            <a:endParaRPr lang="en-US" altLang="ko-KR" sz="1200" b="0" kern="0" dirty="0">
              <a:latin typeface="맑은 고딕" panose="020B0503020000020004" pitchFamily="50" charset="-127"/>
            </a:endParaRPr>
          </a:p>
          <a:p>
            <a:pPr marL="787400" lvl="1" indent="-342900" eaLnBrk="1" hangingPunct="1">
              <a:lnSpc>
                <a:spcPct val="11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altLang="ko-KR" sz="1800" b="0" kern="0" dirty="0">
                <a:latin typeface="맑은 고딕" panose="020B0503020000020004" pitchFamily="50" charset="-127"/>
              </a:rPr>
              <a:t>Hydraulic bypass line to low-pressure zone located at bottom of assembly to counter-act high pressure sodium at assembly </a:t>
            </a:r>
            <a:r>
              <a:rPr lang="en-US" altLang="ko-KR" sz="1800" b="0" kern="0" dirty="0" smtClean="0">
                <a:latin typeface="맑은 고딕" panose="020B0503020000020004" pitchFamily="50" charset="-127"/>
              </a:rPr>
              <a:t>inlet</a:t>
            </a:r>
            <a:endParaRPr lang="en-US" altLang="ko-KR" sz="1800" b="0" kern="0" dirty="0">
              <a:latin typeface="맑은 고딕" panose="020B0503020000020004" pitchFamily="50" charset="-127"/>
            </a:endParaRPr>
          </a:p>
          <a:p>
            <a:pPr marL="1143000" lvl="2" indent="-342900" eaLnBrk="1" hangingPunct="1">
              <a:lnSpc>
                <a:spcPct val="110000"/>
              </a:lnSpc>
              <a:spcAft>
                <a:spcPts val="0"/>
              </a:spcAft>
            </a:pPr>
            <a:r>
              <a:rPr lang="en-US" altLang="ko-KR" sz="1200" b="0" dirty="0" smtClean="0">
                <a:ea typeface="굴림" pitchFamily="50" charset="-127"/>
              </a:rPr>
              <a:t>See </a:t>
            </a:r>
            <a:r>
              <a:rPr lang="en-US" altLang="ko-KR" sz="1200" b="0" dirty="0">
                <a:ea typeface="굴림" pitchFamily="50" charset="-127"/>
                <a:hlinkClick r:id="rId3"/>
              </a:rPr>
              <a:t>http://</a:t>
            </a:r>
            <a:r>
              <a:rPr lang="en-US" altLang="ko-KR" sz="1200" b="0" dirty="0" smtClean="0">
                <a:ea typeface="굴림" pitchFamily="50" charset="-127"/>
                <a:hlinkClick r:id="rId3"/>
              </a:rPr>
              <a:t>www.google.com/patents/US3401081</a:t>
            </a:r>
            <a:endParaRPr lang="en-US" altLang="ko-KR" sz="1200" b="0" dirty="0" smtClean="0">
              <a:ea typeface="굴림" pitchFamily="50" charset="-127"/>
            </a:endParaRPr>
          </a:p>
          <a:p>
            <a:pPr marL="1143000" lvl="2" indent="-342900" eaLnBrk="1" hangingPunct="1">
              <a:lnSpc>
                <a:spcPct val="110000"/>
              </a:lnSpc>
              <a:spcAft>
                <a:spcPts val="0"/>
              </a:spcAft>
            </a:pPr>
            <a:endParaRPr lang="en-US" altLang="ko-KR" sz="1200" b="0" dirty="0">
              <a:ea typeface="굴림" pitchFamily="50" charset="-127"/>
            </a:endParaRPr>
          </a:p>
          <a:p>
            <a:pPr eaLnBrk="1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ko-KR" altLang="en-US" sz="2000" b="0" kern="0" dirty="0">
                <a:latin typeface="맑은 고딕" panose="020B0503020000020004" pitchFamily="50" charset="-127"/>
              </a:rPr>
              <a:t>수력학적 </a:t>
            </a:r>
            <a:r>
              <a:rPr lang="ko-KR" altLang="en-US" sz="2000" b="0" kern="0" dirty="0" err="1" smtClean="0">
                <a:latin typeface="맑은 고딕" panose="020B0503020000020004" pitchFamily="50" charset="-127"/>
              </a:rPr>
              <a:t>누름력</a:t>
            </a:r>
            <a:r>
              <a:rPr lang="ko-KR" altLang="en-US" sz="2000" b="0" kern="0" dirty="0" smtClean="0">
                <a:latin typeface="맑은 고딕" panose="020B0503020000020004" pitchFamily="50" charset="-127"/>
              </a:rPr>
              <a:t> </a:t>
            </a:r>
            <a:r>
              <a:rPr lang="en-US" altLang="ko-KR" sz="2000" b="0" kern="0" dirty="0" smtClean="0">
                <a:latin typeface="맑은 고딕" panose="020B0503020000020004" pitchFamily="50" charset="-127"/>
              </a:rPr>
              <a:t>2540 N</a:t>
            </a:r>
            <a:r>
              <a:rPr lang="ko-KR" altLang="en-US" sz="2000" b="0" kern="0" dirty="0" smtClean="0">
                <a:latin typeface="맑은 고딕" panose="020B0503020000020004" pitchFamily="50" charset="-127"/>
              </a:rPr>
              <a:t>으로 평가됨</a:t>
            </a:r>
            <a:endParaRPr lang="en-US" altLang="ko-KR" sz="1200" b="0" dirty="0" smtClean="0">
              <a:ea typeface="굴림" pitchFamily="50" charset="-127"/>
            </a:endParaRPr>
          </a:p>
          <a:p>
            <a:pPr marL="800100" lvl="1" indent="-342900">
              <a:buFont typeface="Trebuchet MS" pitchFamily="34" charset="0"/>
              <a:buAutoNum type="arabicPeriod"/>
            </a:pPr>
            <a:endParaRPr lang="en-US" altLang="ko-KR" sz="1800" b="0" kern="0" dirty="0">
              <a:latin typeface="맑은 고딕" panose="020B0503020000020004" pitchFamily="50" charset="-127"/>
            </a:endParaRPr>
          </a:p>
        </p:txBody>
      </p:sp>
      <p:pic>
        <p:nvPicPr>
          <p:cNvPr id="9" name="Picture 6" descr="C:\Users\farmer\AppData\Local\Microsoft\Windows\Temporary Internet Files\Content.Outlook\WZ578Q2I\2615_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7" t="5492" r="6509" b="5322"/>
          <a:stretch>
            <a:fillRect/>
          </a:stretch>
        </p:blipFill>
        <p:spPr bwMode="auto">
          <a:xfrm>
            <a:off x="6033120" y="1000193"/>
            <a:ext cx="3733800" cy="542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5025008" y="6423093"/>
            <a:ext cx="4382394" cy="219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BF56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9900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latinLnBrk="0" hangingPunct="0">
              <a:lnSpc>
                <a:spcPct val="75000"/>
              </a:lnSpc>
              <a:spcBef>
                <a:spcPct val="50000"/>
              </a:spcBef>
            </a:pPr>
            <a:r>
              <a:rPr kumimoji="0" lang="en-US" altLang="zh-CN" sz="1100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M. Farmer, 7th KAERI-ANL PGSFR </a:t>
            </a:r>
            <a:r>
              <a:rPr kumimoji="0" lang="en-US" altLang="zh-CN" sz="1100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Joint Progress </a:t>
            </a:r>
            <a:r>
              <a:rPr kumimoji="0" lang="en-US" altLang="zh-CN" sz="1100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Meeting </a:t>
            </a:r>
            <a:endParaRPr kumimoji="0" lang="en-US" altLang="zh-CN" sz="1100" b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46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제목 3"/>
          <p:cNvSpPr>
            <a:spLocks noGrp="1"/>
          </p:cNvSpPr>
          <p:nvPr>
            <p:ph type="title"/>
          </p:nvPr>
        </p:nvSpPr>
        <p:spPr>
          <a:xfrm>
            <a:off x="273050" y="0"/>
            <a:ext cx="9432925" cy="877888"/>
          </a:xfrm>
        </p:spPr>
        <p:txBody>
          <a:bodyPr/>
          <a:lstStyle/>
          <a:p>
            <a:r>
              <a:rPr lang="en-US" altLang="ko-KR" dirty="0" smtClean="0"/>
              <a:t>SFR </a:t>
            </a:r>
            <a:r>
              <a:rPr lang="ko-KR" altLang="en-US" dirty="0" smtClean="0"/>
              <a:t>금속연료 집합체 </a:t>
            </a:r>
            <a:r>
              <a:rPr lang="ko-KR" altLang="en-US" dirty="0" err="1" smtClean="0"/>
              <a:t>노내</a:t>
            </a:r>
            <a:r>
              <a:rPr lang="ko-KR" altLang="en-US" dirty="0" smtClean="0"/>
              <a:t> 거동</a:t>
            </a:r>
            <a:endParaRPr lang="ko-KR" altLang="en-US" dirty="0"/>
          </a:p>
        </p:txBody>
      </p:sp>
      <p:sp>
        <p:nvSpPr>
          <p:cNvPr id="11" name="내용 개체 틀 3"/>
          <p:cNvSpPr txBox="1">
            <a:spLocks/>
          </p:cNvSpPr>
          <p:nvPr/>
        </p:nvSpPr>
        <p:spPr bwMode="auto">
          <a:xfrm>
            <a:off x="282575" y="908720"/>
            <a:ext cx="4706429" cy="5328592"/>
          </a:xfrm>
          <a:prstGeom prst="rect">
            <a:avLst/>
          </a:prstGeom>
          <a:noFill/>
          <a:ln w="19050">
            <a:noFill/>
            <a:round/>
            <a:headEnd/>
            <a:tailEnd/>
          </a:ln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marL="355600" indent="-355600" algn="l" rtl="0" eaLnBrk="0" fontAlgn="base" latinLnBrk="1" hangingPunct="0">
              <a:lnSpc>
                <a:spcPts val="2880"/>
              </a:lnSpc>
              <a:spcBef>
                <a:spcPct val="7000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v"/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1pPr>
            <a:lvl2pPr marL="719138" indent="-274638" algn="l" rtl="0" eaLnBrk="0" fontAlgn="base" latinLnBrk="1" hangingPunct="0">
              <a:lnSpc>
                <a:spcPts val="288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굴림" pitchFamily="50" charset="-127"/>
              <a:buChar char="□"/>
              <a:defRPr kumimoji="1" sz="20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2pPr>
            <a:lvl3pPr marL="1074738" indent="-266700" algn="l" rtl="0" eaLnBrk="0" fontAlgn="base" latinLnBrk="1" hangingPunct="0">
              <a:lnSpc>
                <a:spcPts val="288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m"/>
              <a:defRPr kumimoji="1" sz="14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3pPr>
            <a:lvl4pPr marL="1257300" indent="-184150" algn="l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 Narrow" pitchFamily="34" charset="0"/>
              <a:buChar char="−"/>
              <a:defRPr kumimoji="1" sz="16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4pPr>
            <a:lvl5pPr marL="1436688" indent="-180975" algn="l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" pitchFamily="34" charset="0"/>
              <a:buChar char="•"/>
              <a:defRPr kumimoji="1" sz="16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5pPr>
            <a:lvl6pPr marL="20732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5304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9876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4448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ko-KR" altLang="en-US" b="0" kern="0" dirty="0" smtClean="0">
                <a:latin typeface="맑은 고딕" panose="020B0503020000020004" pitchFamily="50" charset="-127"/>
              </a:rPr>
              <a:t>개</a:t>
            </a:r>
            <a:r>
              <a:rPr lang="ko-KR" altLang="en-US" b="0" kern="0" dirty="0">
                <a:latin typeface="맑은 고딕" panose="020B0503020000020004" pitchFamily="50" charset="-127"/>
              </a:rPr>
              <a:t>요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 </a:t>
            </a: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ko-KR" altLang="en-US" b="0" kern="0" dirty="0" err="1" smtClean="0">
                <a:latin typeface="맑은 고딕" panose="020B0503020000020004" pitchFamily="50" charset="-127"/>
              </a:rPr>
              <a:t>고속로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 노심 반응도는 집합체의 변형 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(bowing)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에 민감하게 영향을 받음</a:t>
            </a:r>
            <a:endParaRPr lang="en-US" altLang="ko-KR" b="0" kern="0" dirty="0" smtClean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ko-KR" altLang="en-US" b="0" kern="0" dirty="0" smtClean="0">
                <a:latin typeface="맑은 고딕" panose="020B0503020000020004" pitchFamily="50" charset="-127"/>
              </a:rPr>
              <a:t>온도와 중성자 조사가 집합체의 변형의 주요 인자임</a:t>
            </a:r>
            <a:endParaRPr lang="en-US" altLang="ko-KR" b="0" kern="0" dirty="0" smtClean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endParaRPr lang="en-US" altLang="ko-KR" b="0" kern="0" dirty="0">
              <a:latin typeface="맑은 고딕" panose="020B0503020000020004" pitchFamily="50" charset="-127"/>
            </a:endParaRPr>
          </a:p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ko-KR" altLang="en-US" b="0" kern="0" dirty="0" smtClean="0">
                <a:latin typeface="맑은 고딕" panose="020B0503020000020004" pitchFamily="50" charset="-127"/>
              </a:rPr>
              <a:t>거동 및 설계</a:t>
            </a:r>
            <a:endParaRPr lang="en-US" altLang="ko-KR" b="0" kern="0" dirty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ko-KR" altLang="en-US" b="0" kern="0" dirty="0" smtClean="0">
                <a:latin typeface="맑은 고딕" panose="020B0503020000020004" pitchFamily="50" charset="-127"/>
              </a:rPr>
              <a:t>노심 상부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(</a:t>
            </a:r>
            <a:r>
              <a:rPr lang="en-US" altLang="ko-KR" b="0" kern="0" dirty="0">
                <a:latin typeface="맑은 고딕" panose="020B0503020000020004" pitchFamily="50" charset="-127"/>
              </a:rPr>
              <a:t>ACLP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) 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와 </a:t>
            </a:r>
            <a:r>
              <a:rPr lang="ko-KR" altLang="en-US" b="0" kern="0" dirty="0" err="1" smtClean="0">
                <a:latin typeface="맑은 고딕" panose="020B0503020000020004" pitchFamily="50" charset="-127"/>
              </a:rPr>
              <a:t>덕트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 상단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(</a:t>
            </a:r>
            <a:r>
              <a:rPr lang="en-US" altLang="ko-KR" b="0" kern="0" dirty="0">
                <a:latin typeface="맑은 고딕" panose="020B0503020000020004" pitchFamily="50" charset="-127"/>
              </a:rPr>
              <a:t>TLP)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 로드패드에서 집합체간 접촉발생</a:t>
            </a:r>
            <a:endParaRPr lang="en-US" altLang="ko-KR" b="0" kern="0" dirty="0" smtClean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en-US" altLang="ko-KR" b="0" kern="0" dirty="0" smtClean="0">
                <a:latin typeface="맑은 고딕" panose="020B0503020000020004" pitchFamily="50" charset="-127"/>
              </a:rPr>
              <a:t>TLP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에서 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Restraint ring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에 의하여 집합체 반경방향 변위 구속</a:t>
            </a:r>
            <a:endParaRPr lang="en-US" altLang="ko-KR" b="0" kern="0" dirty="0" smtClean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ko-KR" altLang="en-US" b="0" kern="0" dirty="0" smtClean="0">
                <a:latin typeface="맑은 고딕" panose="020B0503020000020004" pitchFamily="50" charset="-127"/>
              </a:rPr>
              <a:t>변위는 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Power/Flow 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비에 비례</a:t>
            </a:r>
            <a:endParaRPr lang="en-US" altLang="ko-KR" b="0" kern="0" dirty="0" smtClean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en-US" altLang="ko-KR" b="0" kern="0" dirty="0" smtClean="0">
                <a:solidFill>
                  <a:srgbClr val="0000FF"/>
                </a:solidFill>
                <a:latin typeface="맑은 고딕" panose="020B0503020000020004" pitchFamily="50" charset="-127"/>
              </a:rPr>
              <a:t>P/F</a:t>
            </a:r>
            <a:r>
              <a:rPr lang="ko-KR" altLang="en-US" b="0" kern="0" dirty="0" smtClean="0">
                <a:solidFill>
                  <a:srgbClr val="0000FF"/>
                </a:solidFill>
                <a:latin typeface="맑은 고딕" panose="020B0503020000020004" pitchFamily="50" charset="-127"/>
              </a:rPr>
              <a:t>가 </a:t>
            </a:r>
            <a:r>
              <a:rPr lang="en-US" altLang="ko-KR" b="0" kern="0" dirty="0" smtClean="0">
                <a:solidFill>
                  <a:srgbClr val="0000FF"/>
                </a:solidFill>
                <a:latin typeface="맑은 고딕" panose="020B0503020000020004" pitchFamily="50" charset="-127"/>
              </a:rPr>
              <a:t>0.6~0.8</a:t>
            </a:r>
            <a:r>
              <a:rPr lang="ko-KR" altLang="en-US" b="0" kern="0" dirty="0" smtClean="0">
                <a:solidFill>
                  <a:srgbClr val="0000FF"/>
                </a:solidFill>
                <a:latin typeface="맑은 고딕" panose="020B0503020000020004" pitchFamily="50" charset="-127"/>
              </a:rPr>
              <a:t>부터 반응도가 감소하게 설계</a:t>
            </a:r>
            <a:endParaRPr lang="en-US" altLang="ko-KR" b="0" kern="0" dirty="0">
              <a:solidFill>
                <a:srgbClr val="0000FF"/>
              </a:solidFill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endParaRPr lang="en-US" altLang="ko-KR" b="0" kern="0" dirty="0" smtClean="0">
              <a:latin typeface="맑은 고딕" panose="020B0503020000020004" pitchFamily="50" charset="-127"/>
            </a:endParaRPr>
          </a:p>
          <a:p>
            <a:pPr lvl="2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endParaRPr lang="en-US" altLang="ko-KR" sz="2400" b="0" kern="0" dirty="0" smtClean="0">
              <a:latin typeface="맑은 고딕" panose="020B0503020000020004" pitchFamily="50" charset="-127"/>
            </a:endParaRPr>
          </a:p>
        </p:txBody>
      </p:sp>
      <p:pic>
        <p:nvPicPr>
          <p:cNvPr id="10" name="Picture 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0" r="9988"/>
          <a:stretch/>
        </p:blipFill>
        <p:spPr>
          <a:xfrm>
            <a:off x="5205028" y="1216762"/>
            <a:ext cx="4602244" cy="2506345"/>
          </a:xfrm>
          <a:prstGeom prst="rect">
            <a:avLst/>
          </a:prstGeom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776" y="3573016"/>
            <a:ext cx="4581398" cy="305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8838298" y="2984443"/>
            <a:ext cx="8280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0" dirty="0" smtClean="0">
                <a:latin typeface="Arial" pitchFamily="34" charset="0"/>
                <a:cs typeface="Arial" pitchFamily="34" charset="0"/>
              </a:rPr>
              <a:t>Nose piece</a:t>
            </a:r>
            <a:endParaRPr lang="ko-KR" altLang="en-US" sz="11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직사각형 1"/>
          <p:cNvSpPr/>
          <p:nvPr/>
        </p:nvSpPr>
        <p:spPr bwMode="auto">
          <a:xfrm>
            <a:off x="5622093" y="2228196"/>
            <a:ext cx="3348372" cy="406800"/>
          </a:xfrm>
          <a:prstGeom prst="rect">
            <a:avLst/>
          </a:prstGeom>
          <a:solidFill>
            <a:srgbClr val="FF0000">
              <a:alpha val="1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71463" marR="0" indent="-271463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endParaRPr kumimoji="1" lang="ko-KR" altLang="en-US" sz="1000" b="1" i="0" u="none" strike="noStrike" cap="none" normalizeH="0" baseline="0" smtClean="0">
              <a:solidFill>
                <a:schemeClr val="tx1"/>
              </a:solidFill>
              <a:effectLst/>
              <a:latin typeface="HY헤드라인M" pitchFamily="18" charset="-127"/>
              <a:ea typeface="HY헤드라인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3012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제목 3"/>
          <p:cNvSpPr>
            <a:spLocks noGrp="1"/>
          </p:cNvSpPr>
          <p:nvPr>
            <p:ph type="title"/>
          </p:nvPr>
        </p:nvSpPr>
        <p:spPr>
          <a:xfrm>
            <a:off x="273050" y="0"/>
            <a:ext cx="9432925" cy="877888"/>
          </a:xfrm>
        </p:spPr>
        <p:txBody>
          <a:bodyPr/>
          <a:lstStyle/>
          <a:p>
            <a:r>
              <a:rPr lang="ko-KR" altLang="en-US" dirty="0" smtClean="0"/>
              <a:t>접촉 마멸 평가</a:t>
            </a:r>
            <a:endParaRPr lang="ko-KR" altLang="en-US" dirty="0"/>
          </a:p>
        </p:txBody>
      </p:sp>
      <p:sp>
        <p:nvSpPr>
          <p:cNvPr id="11" name="내용 개체 틀 3"/>
          <p:cNvSpPr txBox="1">
            <a:spLocks/>
          </p:cNvSpPr>
          <p:nvPr/>
        </p:nvSpPr>
        <p:spPr bwMode="auto">
          <a:xfrm>
            <a:off x="282575" y="908720"/>
            <a:ext cx="9134921" cy="5328592"/>
          </a:xfrm>
          <a:prstGeom prst="rect">
            <a:avLst/>
          </a:prstGeom>
          <a:noFill/>
          <a:ln w="19050">
            <a:noFill/>
            <a:round/>
            <a:headEnd/>
            <a:tailEnd/>
          </a:ln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marL="355600" indent="-355600" algn="l" rtl="0" eaLnBrk="0" fontAlgn="base" latinLnBrk="1" hangingPunct="0">
              <a:lnSpc>
                <a:spcPts val="2880"/>
              </a:lnSpc>
              <a:spcBef>
                <a:spcPct val="7000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v"/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1pPr>
            <a:lvl2pPr marL="719138" indent="-274638" algn="l" rtl="0" eaLnBrk="0" fontAlgn="base" latinLnBrk="1" hangingPunct="0">
              <a:lnSpc>
                <a:spcPts val="288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굴림" pitchFamily="50" charset="-127"/>
              <a:buChar char="□"/>
              <a:defRPr kumimoji="1" sz="20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2pPr>
            <a:lvl3pPr marL="1074738" indent="-266700" algn="l" rtl="0" eaLnBrk="0" fontAlgn="base" latinLnBrk="1" hangingPunct="0">
              <a:lnSpc>
                <a:spcPts val="288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m"/>
              <a:defRPr kumimoji="1" sz="14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3pPr>
            <a:lvl4pPr marL="1257300" indent="-184150" algn="l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 Narrow" pitchFamily="34" charset="0"/>
              <a:buChar char="−"/>
              <a:defRPr kumimoji="1" sz="16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4pPr>
            <a:lvl5pPr marL="1436688" indent="-180975" algn="l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" pitchFamily="34" charset="0"/>
              <a:buChar char="•"/>
              <a:defRPr kumimoji="1" sz="1600">
                <a:solidFill>
                  <a:schemeClr val="tx1"/>
                </a:solidFill>
                <a:latin typeface="Verdana" panose="020B0604030504040204" pitchFamily="34" charset="0"/>
                <a:ea typeface="맑은 고딕" panose="020B0503020000020004" pitchFamily="50" charset="-127"/>
                <a:cs typeface="Verdana" panose="020B0604030504040204" pitchFamily="34" charset="0"/>
              </a:defRPr>
            </a:lvl5pPr>
            <a:lvl6pPr marL="20732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5304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9876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4448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ko-KR" altLang="en-US" b="0" kern="0" dirty="0" smtClean="0">
                <a:latin typeface="맑은 고딕" panose="020B0503020000020004" pitchFamily="50" charset="-127"/>
              </a:rPr>
              <a:t>개</a:t>
            </a:r>
            <a:r>
              <a:rPr lang="ko-KR" altLang="en-US" b="0" kern="0" dirty="0">
                <a:latin typeface="맑은 고딕" panose="020B0503020000020004" pitchFamily="50" charset="-127"/>
              </a:rPr>
              <a:t>요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 </a:t>
            </a: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ko-KR" altLang="en-US" b="0" kern="0" dirty="0" smtClean="0">
                <a:latin typeface="맑은 고딕" panose="020B0503020000020004" pitchFamily="50" charset="-127"/>
              </a:rPr>
              <a:t>집합체의 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porosity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를 줄여 </a:t>
            </a:r>
            <a:r>
              <a:rPr lang="ko-KR" altLang="en-US" b="0" kern="0" dirty="0" err="1" smtClean="0">
                <a:latin typeface="맑은 고딕" panose="020B0503020000020004" pitchFamily="50" charset="-127"/>
              </a:rPr>
              <a:t>피복관의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 마멸을 감소시킴</a:t>
            </a:r>
            <a:endParaRPr lang="en-US" altLang="ko-KR" b="0" kern="0" dirty="0" smtClean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en-US" altLang="ko-KR" b="0" kern="0" dirty="0" err="1" smtClean="0">
                <a:latin typeface="맑은 고딕" panose="020B0503020000020004" pitchFamily="50" charset="-127"/>
              </a:rPr>
              <a:t>Otsubo</a:t>
            </a:r>
            <a:r>
              <a:rPr lang="ko-KR" altLang="en-US" b="0" kern="0" dirty="0" smtClean="0">
                <a:latin typeface="맑은 고딕" panose="020B0503020000020004" pitchFamily="50" charset="-127"/>
              </a:rPr>
              <a:t>는</a:t>
            </a:r>
            <a:r>
              <a:rPr lang="en-US" altLang="ko-KR" b="0" kern="0" dirty="0" smtClean="0">
                <a:latin typeface="맑은 고딕" panose="020B0503020000020004" pitchFamily="50" charset="-127"/>
              </a:rPr>
              <a:t> 20 </a:t>
            </a:r>
            <a:r>
              <a:rPr lang="en-US" altLang="ko-KR" b="0" kern="0" dirty="0" smtClean="0">
                <a:latin typeface="맑은 고딕" panose="020B0503020000020004" pitchFamily="50" charset="-127"/>
                <a:sym typeface="Symbol"/>
              </a:rPr>
              <a:t>m </a:t>
            </a:r>
            <a:r>
              <a:rPr lang="ko-KR" altLang="en-US" b="0" kern="0" dirty="0" smtClean="0">
                <a:latin typeface="맑은 고딕" panose="020B0503020000020004" pitchFamily="50" charset="-127"/>
                <a:sym typeface="Symbol"/>
              </a:rPr>
              <a:t>깊이를 기준으로 접촉과 마멸을 구분하고 </a:t>
            </a:r>
            <a:r>
              <a:rPr lang="ko-KR" altLang="en-US" b="0" kern="0" dirty="0" err="1" smtClean="0">
                <a:latin typeface="맑은 고딕" panose="020B0503020000020004" pitchFamily="50" charset="-127"/>
                <a:sym typeface="Symbol"/>
              </a:rPr>
              <a:t>맵을</a:t>
            </a:r>
            <a:r>
              <a:rPr lang="ko-KR" altLang="en-US" b="0" kern="0" dirty="0" smtClean="0">
                <a:latin typeface="맑은 고딕" panose="020B0503020000020004" pitchFamily="50" charset="-127"/>
                <a:sym typeface="Symbol"/>
              </a:rPr>
              <a:t> 개발</a:t>
            </a:r>
            <a:endParaRPr lang="en-US" altLang="ko-KR" b="0" kern="0" dirty="0" smtClean="0">
              <a:latin typeface="맑은 고딕" panose="020B0503020000020004" pitchFamily="50" charset="-127"/>
              <a:sym typeface="Symbol"/>
            </a:endParaRP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en-US" altLang="ko-KR" b="0" kern="0" dirty="0" smtClean="0">
                <a:latin typeface="맑은 고딕" panose="020B0503020000020004" pitchFamily="50" charset="-127"/>
                <a:sym typeface="Symbol"/>
              </a:rPr>
              <a:t>SFR </a:t>
            </a:r>
            <a:r>
              <a:rPr lang="ko-KR" altLang="en-US" b="0" kern="0" dirty="0" err="1" smtClean="0">
                <a:latin typeface="맑은 고딕" panose="020B0503020000020004" pitchFamily="50" charset="-127"/>
                <a:sym typeface="Symbol"/>
              </a:rPr>
              <a:t>원형로는</a:t>
            </a:r>
            <a:r>
              <a:rPr lang="ko-KR" altLang="en-US" b="0" kern="0" dirty="0" smtClean="0">
                <a:latin typeface="맑은 고딕" panose="020B0503020000020004" pitchFamily="50" charset="-127"/>
                <a:sym typeface="Symbol"/>
              </a:rPr>
              <a:t> 접촉 영역에 위치</a:t>
            </a:r>
            <a:endParaRPr lang="en-US" altLang="ko-KR" b="0" kern="0" dirty="0" smtClean="0">
              <a:latin typeface="맑은 고딕" panose="020B0503020000020004" pitchFamily="50" charset="-127"/>
              <a:sym typeface="Symbol"/>
            </a:endParaRP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endParaRPr lang="en-US" altLang="ko-KR" b="0" kern="0" dirty="0" smtClean="0">
              <a:latin typeface="맑은 고딕" panose="020B0503020000020004" pitchFamily="50" charset="-127"/>
            </a:endParaRPr>
          </a:p>
          <a:p>
            <a:pPr lvl="2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endParaRPr lang="en-US" altLang="ko-KR" sz="2400" b="0" kern="0" dirty="0" smtClean="0">
              <a:latin typeface="맑은 고딕" panose="020B0503020000020004" pitchFamily="50" charset="-127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407" y="2672916"/>
            <a:ext cx="3645588" cy="3893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522" y="2990296"/>
            <a:ext cx="4949806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061012" y="6165304"/>
            <a:ext cx="41404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0" dirty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설계 및 운전 변수를 이용한 접촉</a:t>
            </a:r>
            <a:r>
              <a:rPr lang="en-US" altLang="ko-KR" sz="1600" b="0" dirty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/</a:t>
            </a:r>
            <a:r>
              <a:rPr lang="ko-KR" altLang="en-US" sz="1600" b="0" dirty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마멸 </a:t>
            </a:r>
            <a:r>
              <a:rPr lang="ko-KR" altLang="en-US" sz="1600" b="0" dirty="0" err="1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맵</a:t>
            </a:r>
            <a:endParaRPr lang="en-US" altLang="ko-KR" sz="1600" b="0" dirty="0"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96816" y="6516027"/>
            <a:ext cx="50405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A. </a:t>
            </a:r>
            <a:r>
              <a:rPr lang="en-US" altLang="ko-KR" sz="1100" b="0" dirty="0" err="1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Otsubo</a:t>
            </a:r>
            <a:r>
              <a:rPr lang="en-US" altLang="ko-KR" sz="1100" b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, </a:t>
            </a:r>
            <a:r>
              <a:rPr lang="en-US" altLang="ko-KR" sz="1100" b="0" dirty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J. of </a:t>
            </a:r>
            <a:r>
              <a:rPr lang="en-US" altLang="ko-KR" sz="1100" b="0" dirty="0" err="1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Nucl</a:t>
            </a:r>
            <a:r>
              <a:rPr lang="en-US" altLang="ko-KR" sz="1100" b="0" dirty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. Sic. Tech</a:t>
            </a:r>
            <a:r>
              <a:rPr lang="en-US" altLang="ko-KR" sz="1100" b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., Vol.36 </a:t>
            </a:r>
            <a:r>
              <a:rPr lang="en-US" altLang="ko-KR" sz="1100" b="0" dirty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522 (1999).</a:t>
            </a:r>
          </a:p>
        </p:txBody>
      </p:sp>
    </p:spTree>
    <p:extLst>
      <p:ext uri="{BB962C8B-B14F-4D97-AF65-F5344CB8AC3E}">
        <p14:creationId xmlns:p14="http://schemas.microsoft.com/office/powerpoint/2010/main" val="103886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/>
              <a:t>Control Rod Assembly Design</a:t>
            </a:r>
            <a:endParaRPr lang="ko-KR" altLang="en-US" b="1" dirty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39713" y="908720"/>
            <a:ext cx="5613387" cy="5415755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Control Rod Assembly(CRA) Design</a:t>
            </a:r>
            <a:endParaRPr lang="ko-KR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CRA Length/Weight : 2,560 mm/60 kg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Hexagonal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Duct/Inner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Duct 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Thickness : 3.0 /2.3 mm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Damper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19 Control Rods in CRA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Cladding Material : SS316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Outside Diameter of Control Rod : 23.5 mm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Wire Diameter : 1.0 mm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Absorber Material : B</a:t>
            </a:r>
            <a:r>
              <a:rPr lang="en-US" altLang="ko-KR" sz="16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 pellet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altLang="ko-KR" sz="16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Pellet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Stack Length : 1,000 mm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Vent Type Control Rod with Sodium Gap</a:t>
            </a:r>
          </a:p>
          <a:p>
            <a:pPr marL="361950" lvl="1" indent="0">
              <a:spcBef>
                <a:spcPts val="500"/>
              </a:spcBef>
              <a:spcAft>
                <a:spcPts val="200"/>
              </a:spcAft>
              <a:buNone/>
            </a:pPr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500"/>
              </a:spcBef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CRA Drop Time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Evaluation of CRA drop time : ~ 0.86 sec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Drop tests of CRA in water condition is being performed</a:t>
            </a:r>
            <a:endParaRPr lang="ko-KR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89260" y="1002593"/>
            <a:ext cx="116891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 smtClean="0">
                <a:solidFill>
                  <a:srgbClr val="00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Handling Socket</a:t>
            </a:r>
            <a:endParaRPr lang="ko-KR" altLang="en-US" sz="1050" dirty="0">
              <a:solidFill>
                <a:srgbClr val="000000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17350" y="3658301"/>
            <a:ext cx="158408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 smtClean="0">
                <a:solidFill>
                  <a:srgbClr val="00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CRA + Hexagonal Duct</a:t>
            </a:r>
            <a:endParaRPr lang="ko-KR" altLang="en-US" sz="1050">
              <a:solidFill>
                <a:srgbClr val="000000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81446" y="5559043"/>
            <a:ext cx="66556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 smtClean="0">
                <a:solidFill>
                  <a:srgbClr val="00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Damper</a:t>
            </a:r>
            <a:endParaRPr lang="ko-KR" altLang="en-US" sz="1050">
              <a:solidFill>
                <a:srgbClr val="000000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30023" y="6351131"/>
            <a:ext cx="87556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 smtClean="0">
                <a:solidFill>
                  <a:srgbClr val="00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Nose Piece</a:t>
            </a:r>
            <a:endParaRPr lang="ko-KR" altLang="en-US" sz="1050" dirty="0">
              <a:solidFill>
                <a:srgbClr val="000000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39880" y="3585305"/>
            <a:ext cx="5852170" cy="459957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7791490" y="4065982"/>
            <a:ext cx="15183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0" dirty="0" smtClean="0">
                <a:solidFill>
                  <a:srgbClr val="000000"/>
                </a:solidFill>
              </a:rPr>
              <a:t>Axial position vs. time</a:t>
            </a:r>
            <a:endParaRPr lang="ko-KR" altLang="en-US" b="0" dirty="0">
              <a:solidFill>
                <a:srgbClr val="0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749097" y="6288205"/>
            <a:ext cx="15167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0" dirty="0" smtClean="0">
                <a:solidFill>
                  <a:srgbClr val="000000"/>
                </a:solidFill>
              </a:rPr>
              <a:t>Drop velocity vs. time</a:t>
            </a:r>
            <a:endParaRPr lang="ko-KR" altLang="en-US" b="0">
              <a:solidFill>
                <a:srgbClr val="000000"/>
              </a:solidFill>
            </a:endParaRPr>
          </a:p>
        </p:txBody>
      </p:sp>
      <p:pic>
        <p:nvPicPr>
          <p:cNvPr id="25" name="그림 24" descr="그림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944" y="2296865"/>
            <a:ext cx="2426221" cy="17802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그림 25" descr="그림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944" y="4473116"/>
            <a:ext cx="2426221" cy="18005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907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6"/>
          <p:cNvSpPr>
            <a:spLocks noChangeArrowheads="1"/>
          </p:cNvSpPr>
          <p:nvPr/>
        </p:nvSpPr>
        <p:spPr bwMode="gray">
          <a:xfrm>
            <a:off x="1752465" y="2205038"/>
            <a:ext cx="7124972" cy="10080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66FF"/>
              </a:gs>
              <a:gs pos="100000">
                <a:srgbClr val="ADC2FF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lIns="90000" anchor="ctr"/>
          <a:lstStyle/>
          <a:p>
            <a:pPr algn="ctr" eaLnBrk="1" hangingPunct="1">
              <a:lnSpc>
                <a:spcPct val="110000"/>
              </a:lnSpc>
            </a:pPr>
            <a:r>
              <a:rPr lang="ko-KR" altLang="en-US" sz="3200" dirty="0"/>
              <a:t>핵연료 </a:t>
            </a:r>
            <a:r>
              <a:rPr lang="ko-KR" altLang="en-US" sz="3200" dirty="0" smtClean="0"/>
              <a:t>안전기준 비</a:t>
            </a:r>
            <a:r>
              <a:rPr lang="ko-KR" altLang="en-US" sz="3200" dirty="0"/>
              <a:t>교</a:t>
            </a:r>
            <a:endParaRPr lang="en-US" altLang="ko-KR" sz="3200" dirty="0"/>
          </a:p>
        </p:txBody>
      </p:sp>
    </p:spTree>
    <p:extLst>
      <p:ext uri="{BB962C8B-B14F-4D97-AF65-F5344CB8AC3E}">
        <p14:creationId xmlns:p14="http://schemas.microsoft.com/office/powerpoint/2010/main" val="403760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제목 3"/>
          <p:cNvSpPr>
            <a:spLocks noGrp="1"/>
          </p:cNvSpPr>
          <p:nvPr>
            <p:ph type="title"/>
          </p:nvPr>
        </p:nvSpPr>
        <p:spPr>
          <a:xfrm>
            <a:off x="273050" y="0"/>
            <a:ext cx="9432925" cy="877888"/>
          </a:xfrm>
        </p:spPr>
        <p:txBody>
          <a:bodyPr/>
          <a:lstStyle/>
          <a:p>
            <a:r>
              <a:rPr lang="ko-KR" altLang="en-US" dirty="0" smtClean="0"/>
              <a:t>핵연료 안전기준 </a:t>
            </a:r>
            <a:r>
              <a:rPr lang="en-US" altLang="ko-KR" dirty="0"/>
              <a:t>(fuel </a:t>
            </a:r>
            <a:r>
              <a:rPr lang="en-US" altLang="ko-KR" dirty="0" smtClean="0"/>
              <a:t>safety </a:t>
            </a:r>
            <a:r>
              <a:rPr lang="en-US" altLang="ko-KR" dirty="0"/>
              <a:t>criteria</a:t>
            </a:r>
            <a:r>
              <a:rPr lang="en-US" altLang="ko-KR" dirty="0" smtClean="0"/>
              <a:t>) </a:t>
            </a:r>
            <a:r>
              <a:rPr lang="ko-KR" altLang="en-US" dirty="0" smtClean="0"/>
              <a:t>비교</a:t>
            </a:r>
            <a:r>
              <a:rPr lang="en-US" altLang="ko-KR" dirty="0" smtClean="0"/>
              <a:t> </a:t>
            </a:r>
            <a:endParaRPr lang="en-US" altLang="ko-KR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12" y="1052736"/>
            <a:ext cx="9484999" cy="5021027"/>
          </a:xfrm>
          <a:prstGeom prst="rect">
            <a:avLst/>
          </a:prstGeom>
        </p:spPr>
      </p:pic>
      <p:cxnSp>
        <p:nvCxnSpPr>
          <p:cNvPr id="6" name="직선 연결선 5"/>
          <p:cNvCxnSpPr/>
          <p:nvPr/>
        </p:nvCxnSpPr>
        <p:spPr bwMode="auto">
          <a:xfrm>
            <a:off x="740532" y="1628800"/>
            <a:ext cx="1332148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444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9" name="직선 연결선 8"/>
          <p:cNvCxnSpPr/>
          <p:nvPr/>
        </p:nvCxnSpPr>
        <p:spPr bwMode="auto">
          <a:xfrm>
            <a:off x="740532" y="1880828"/>
            <a:ext cx="1332148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444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1" name="직선 연결선 10"/>
          <p:cNvCxnSpPr/>
          <p:nvPr/>
        </p:nvCxnSpPr>
        <p:spPr bwMode="auto">
          <a:xfrm>
            <a:off x="4016896" y="2312876"/>
            <a:ext cx="504056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44450" cap="flat" cmpd="sng" algn="ctr">
            <a:solidFill>
              <a:srgbClr val="FFFF00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13" name="직선 연결선 12"/>
          <p:cNvCxnSpPr/>
          <p:nvPr/>
        </p:nvCxnSpPr>
        <p:spPr bwMode="auto">
          <a:xfrm>
            <a:off x="4016896" y="2564904"/>
            <a:ext cx="776536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444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8" name="직선 연결선 17"/>
          <p:cNvCxnSpPr/>
          <p:nvPr/>
        </p:nvCxnSpPr>
        <p:spPr bwMode="auto">
          <a:xfrm>
            <a:off x="7221252" y="2348880"/>
            <a:ext cx="1296144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444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0" name="직선 연결선 19"/>
          <p:cNvCxnSpPr/>
          <p:nvPr/>
        </p:nvCxnSpPr>
        <p:spPr bwMode="auto">
          <a:xfrm>
            <a:off x="848544" y="4329100"/>
            <a:ext cx="1872208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444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3" name="직선 연결선 22"/>
          <p:cNvCxnSpPr/>
          <p:nvPr/>
        </p:nvCxnSpPr>
        <p:spPr bwMode="auto">
          <a:xfrm>
            <a:off x="848544" y="4771020"/>
            <a:ext cx="648072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444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9" name="직선 연결선 28"/>
          <p:cNvCxnSpPr/>
          <p:nvPr/>
        </p:nvCxnSpPr>
        <p:spPr bwMode="auto">
          <a:xfrm>
            <a:off x="7221252" y="4345090"/>
            <a:ext cx="1692188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444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31" name="직선 연결선 30"/>
          <p:cNvCxnSpPr/>
          <p:nvPr/>
        </p:nvCxnSpPr>
        <p:spPr bwMode="auto">
          <a:xfrm>
            <a:off x="7221252" y="5049180"/>
            <a:ext cx="1692188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444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32" name="직선 연결선 31"/>
          <p:cNvCxnSpPr/>
          <p:nvPr/>
        </p:nvCxnSpPr>
        <p:spPr bwMode="auto">
          <a:xfrm>
            <a:off x="7221252" y="4584475"/>
            <a:ext cx="1692188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44450" cap="flat" cmpd="sng" algn="ctr">
            <a:solidFill>
              <a:srgbClr val="FFFF00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33" name="직선 연결선 32"/>
          <p:cNvCxnSpPr/>
          <p:nvPr/>
        </p:nvCxnSpPr>
        <p:spPr bwMode="auto">
          <a:xfrm>
            <a:off x="7221252" y="5481228"/>
            <a:ext cx="2376264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444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39" name="직사각형 38"/>
          <p:cNvSpPr/>
          <p:nvPr/>
        </p:nvSpPr>
        <p:spPr>
          <a:xfrm>
            <a:off x="380492" y="2473151"/>
            <a:ext cx="3348372" cy="307777"/>
          </a:xfrm>
          <a:prstGeom prst="rect">
            <a:avLst/>
          </a:prstGeom>
          <a:ln w="44450">
            <a:noFill/>
          </a:ln>
        </p:spPr>
        <p:txBody>
          <a:bodyPr wrap="square">
            <a:spAutoFit/>
          </a:bodyPr>
          <a:lstStyle/>
          <a:p>
            <a:r>
              <a:rPr lang="en-US" altLang="ko-KR" sz="1400" dirty="0" smtClean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Fuel Constituent Redistribution</a:t>
            </a:r>
            <a:endParaRPr lang="ko-KR" altLang="en-US" sz="1400" dirty="0">
              <a:solidFill>
                <a:srgbClr val="FFFF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42" name="직선 연결선 41"/>
          <p:cNvCxnSpPr/>
          <p:nvPr/>
        </p:nvCxnSpPr>
        <p:spPr bwMode="auto">
          <a:xfrm>
            <a:off x="5043010" y="1625318"/>
            <a:ext cx="630070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44450" cap="flat" cmpd="sng" algn="ctr">
            <a:solidFill>
              <a:srgbClr val="FFFF00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44" name="직선 연결선 43"/>
          <p:cNvCxnSpPr/>
          <p:nvPr/>
        </p:nvCxnSpPr>
        <p:spPr bwMode="auto">
          <a:xfrm>
            <a:off x="4016896" y="2132856"/>
            <a:ext cx="2196244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44450" cap="flat" cmpd="sng" algn="ctr">
            <a:solidFill>
              <a:srgbClr val="FFFF00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47" name="직선 연결선 46"/>
          <p:cNvCxnSpPr/>
          <p:nvPr/>
        </p:nvCxnSpPr>
        <p:spPr bwMode="auto">
          <a:xfrm>
            <a:off x="3953889" y="1625318"/>
            <a:ext cx="630070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44450" cap="flat" cmpd="sng" algn="ctr">
            <a:solidFill>
              <a:srgbClr val="FFFF00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48" name="직선 연결선 47"/>
          <p:cNvCxnSpPr/>
          <p:nvPr/>
        </p:nvCxnSpPr>
        <p:spPr bwMode="auto">
          <a:xfrm>
            <a:off x="7221252" y="5193196"/>
            <a:ext cx="1188132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444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5" name="직사각형 24"/>
          <p:cNvSpPr/>
          <p:nvPr/>
        </p:nvSpPr>
        <p:spPr>
          <a:xfrm>
            <a:off x="3836876" y="1700808"/>
            <a:ext cx="2628291" cy="288147"/>
          </a:xfrm>
          <a:prstGeom prst="rect">
            <a:avLst/>
          </a:prstGeom>
          <a:solidFill>
            <a:srgbClr val="003399"/>
          </a:solidFill>
          <a:ln w="44450">
            <a:noFill/>
          </a:ln>
        </p:spPr>
        <p:txBody>
          <a:bodyPr wrap="square" lIns="36000" tIns="36000" rIns="36000" bIns="36000">
            <a:spAutoFit/>
          </a:bodyPr>
          <a:lstStyle/>
          <a:p>
            <a:pPr algn="ctr"/>
            <a:r>
              <a:rPr lang="en-US" altLang="ko-KR" sz="1400" dirty="0" smtClean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Cumulative </a:t>
            </a:r>
            <a:r>
              <a:rPr lang="en-US" altLang="ko-KR" sz="1400" dirty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damage fraction</a:t>
            </a:r>
            <a:endParaRPr lang="ko-KR" altLang="en-US" sz="1400" dirty="0">
              <a:solidFill>
                <a:srgbClr val="FFFF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668524" y="5345113"/>
            <a:ext cx="1972696" cy="307777"/>
          </a:xfrm>
          <a:prstGeom prst="rect">
            <a:avLst/>
          </a:prstGeom>
          <a:ln w="44450">
            <a:noFill/>
          </a:ln>
        </p:spPr>
        <p:txBody>
          <a:bodyPr wrap="square">
            <a:spAutoFit/>
          </a:bodyPr>
          <a:lstStyle/>
          <a:p>
            <a:r>
              <a:rPr lang="en-US" altLang="ko-KR" sz="1400" dirty="0" smtClean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Assembly Bowing</a:t>
            </a:r>
            <a:endParaRPr lang="ko-KR" altLang="en-US" sz="1400" dirty="0">
              <a:solidFill>
                <a:srgbClr val="FFFF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704528" y="4396477"/>
            <a:ext cx="2160240" cy="307777"/>
          </a:xfrm>
          <a:prstGeom prst="rect">
            <a:avLst/>
          </a:prstGeom>
          <a:solidFill>
            <a:srgbClr val="833AA4"/>
          </a:solidFill>
          <a:ln w="44450">
            <a:noFill/>
          </a:ln>
        </p:spPr>
        <p:txBody>
          <a:bodyPr wrap="square">
            <a:spAutoFit/>
          </a:bodyPr>
          <a:lstStyle/>
          <a:p>
            <a:r>
              <a:rPr lang="en-US" altLang="ko-KR" sz="1400" dirty="0" smtClean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FCCI + Decarburization</a:t>
            </a:r>
            <a:endParaRPr lang="ko-KR" altLang="en-US" sz="1400" dirty="0">
              <a:solidFill>
                <a:srgbClr val="FFFF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82904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5" grpId="0" animBg="1"/>
      <p:bldP spid="24" grpId="0"/>
      <p:bldP spid="2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6"/>
          <p:cNvSpPr>
            <a:spLocks noChangeArrowheads="1"/>
          </p:cNvSpPr>
          <p:nvPr/>
        </p:nvSpPr>
        <p:spPr bwMode="gray">
          <a:xfrm>
            <a:off x="1640632" y="2205038"/>
            <a:ext cx="7124972" cy="10080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66FF"/>
              </a:gs>
              <a:gs pos="100000">
                <a:srgbClr val="ADC2FF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lIns="90000" anchor="ctr"/>
          <a:lstStyle/>
          <a:p>
            <a:pPr algn="ctr" eaLnBrk="1" hangingPunct="1">
              <a:lnSpc>
                <a:spcPct val="110000"/>
              </a:lnSpc>
            </a:pPr>
            <a:r>
              <a:rPr lang="en-US" altLang="ko-KR" sz="3200" dirty="0"/>
              <a:t>SFR</a:t>
            </a:r>
            <a:r>
              <a:rPr lang="ko-KR" altLang="en-US" sz="3200" dirty="0" err="1"/>
              <a:t>원형로</a:t>
            </a:r>
            <a:r>
              <a:rPr lang="ko-KR" altLang="en-US" sz="3200" dirty="0"/>
              <a:t> 핵연료 </a:t>
            </a:r>
            <a:r>
              <a:rPr lang="ko-KR" altLang="en-US" sz="3200" dirty="0" smtClean="0"/>
              <a:t>설계기준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97824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b="1" dirty="0" smtClean="0"/>
              <a:t>PSGFR Fuel Rod Design </a:t>
            </a:r>
            <a:r>
              <a:rPr lang="en-US" altLang="ko-KR" b="1" dirty="0"/>
              <a:t>Criteria</a:t>
            </a: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334105"/>
              </p:ext>
            </p:extLst>
          </p:nvPr>
        </p:nvGraphicFramePr>
        <p:xfrm>
          <a:off x="740532" y="1268760"/>
          <a:ext cx="9001001" cy="493254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65593"/>
                <a:gridCol w="3422939"/>
                <a:gridCol w="4212469"/>
              </a:tblGrid>
              <a:tr h="610039">
                <a:tc>
                  <a:txBody>
                    <a:bodyPr/>
                    <a:lstStyle/>
                    <a:p>
                      <a:pPr marL="1905" indent="2286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8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ko-KR" sz="18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5040" marR="25962" marT="3635" marB="0" anchor="ctr"/>
                </a:tc>
                <a:tc>
                  <a:txBody>
                    <a:bodyPr/>
                    <a:lstStyle/>
                    <a:p>
                      <a:pPr marL="6350" marR="37465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Acceptance Criteria </a:t>
                      </a:r>
                      <a:endParaRPr lang="ko-KR" sz="18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6350" marR="3937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Specified Limits </a:t>
                      </a:r>
                      <a:endParaRPr lang="ko-KR" sz="18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</a:tr>
              <a:tr h="818130">
                <a:tc>
                  <a:txBody>
                    <a:bodyPr/>
                    <a:lstStyle/>
                    <a:p>
                      <a:pPr marL="1905" indent="-6350" algn="l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r>
                        <a:rPr lang="en-US" sz="1800" b="1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</a:t>
                      </a:r>
                      <a:r>
                        <a:rPr lang="en-US" sz="1800" b="1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AOO </a:t>
                      </a:r>
                      <a:endParaRPr lang="ko-KR" sz="18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5040" marR="25962" marT="3635" marB="0" anchor="ctr"/>
                </a:tc>
                <a:tc>
                  <a:txBody>
                    <a:bodyPr/>
                    <a:lstStyle/>
                    <a:p>
                      <a:pPr marL="1270" indent="-6350" algn="l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fuel pin failure </a:t>
                      </a:r>
                      <a:endParaRPr lang="ko-KR" sz="1800" b="1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6350" marR="971550" indent="-6350" algn="l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CDF&lt;0.05</a:t>
                      </a:r>
                      <a:r>
                        <a:rPr lang="en-US" sz="1800" b="1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6350" marR="971550" indent="-6350" algn="l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Strain&lt;1</a:t>
                      </a:r>
                      <a:r>
                        <a:rPr lang="en-US" sz="18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</a:t>
                      </a:r>
                      <a:endParaRPr lang="ko-KR" sz="18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</a:tr>
              <a:tr h="1536522">
                <a:tc>
                  <a:txBody>
                    <a:bodyPr/>
                    <a:lstStyle/>
                    <a:p>
                      <a:pPr marL="1905" indent="-6350"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DBA-1 </a:t>
                      </a:r>
                      <a:endParaRPr lang="ko-KR" sz="18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5040" marR="25962" marT="3635" marB="0" anchor="ctr"/>
                </a:tc>
                <a:tc>
                  <a:txBody>
                    <a:bodyPr/>
                    <a:lstStyle/>
                    <a:p>
                      <a:pPr marL="1270" indent="-6350" algn="l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small  fraction of fuel pin failure </a:t>
                      </a:r>
                      <a:endParaRPr lang="ko-KR" sz="18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6350" indent="-635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CDF (</a:t>
                      </a:r>
                      <a:r>
                        <a:rPr lang="en-US" altLang="ko-KR" sz="1800" b="1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Single most-damaging DBA-1)</a:t>
                      </a:r>
                    </a:p>
                    <a:p>
                      <a:pPr marL="6350" indent="-635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&lt;0.05 </a:t>
                      </a:r>
                    </a:p>
                    <a:p>
                      <a:pPr marL="6350" indent="-635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Strain </a:t>
                      </a:r>
                      <a:r>
                        <a:rPr lang="en-US" altLang="ko-KR" sz="1800" b="1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altLang="ko-KR" sz="1800" b="1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Single most-damaging </a:t>
                      </a:r>
                      <a:r>
                        <a:rPr lang="en-US" altLang="ko-KR" sz="1800" b="1" kern="1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DBA-1)</a:t>
                      </a:r>
                    </a:p>
                    <a:p>
                      <a:pPr marL="6350" indent="-635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</a:t>
                      </a:r>
                      <a:r>
                        <a:rPr lang="en-US" sz="1800" b="1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18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r>
                        <a:rPr lang="en-US" sz="20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ko-KR" sz="20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</a:tr>
              <a:tr h="1149728">
                <a:tc>
                  <a:txBody>
                    <a:bodyPr/>
                    <a:lstStyle/>
                    <a:p>
                      <a:pPr marL="1905" indent="-6350"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DBA-2 </a:t>
                      </a:r>
                      <a:endParaRPr lang="ko-KR" sz="18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5040" marR="25962" marT="3635" marB="0" anchor="ctr"/>
                </a:tc>
                <a:tc>
                  <a:txBody>
                    <a:bodyPr/>
                    <a:lstStyle/>
                    <a:p>
                      <a:pPr marL="1270" indent="-6350" algn="l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Fuel pin </a:t>
                      </a:r>
                      <a:r>
                        <a:rPr lang="en-US" sz="1800" b="1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coolable</a:t>
                      </a:r>
                      <a:r>
                        <a:rPr lang="en-US" sz="18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geometry, with no fuel pin failure propagation </a:t>
                      </a:r>
                      <a:endParaRPr lang="ko-KR" sz="1800" b="1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6350" indent="-6350" algn="l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Fuel temperature&lt;Solidus </a:t>
                      </a:r>
                      <a:endParaRPr lang="ko-KR" sz="1800" b="1" kern="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6350" indent="-6350" algn="l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Cladding Temperature &lt; </a:t>
                      </a:r>
                      <a:r>
                        <a:rPr lang="en-US" sz="1800" b="1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1,075</a:t>
                      </a:r>
                      <a:r>
                        <a:rPr lang="en-US" sz="1800" b="1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</a:t>
                      </a:r>
                      <a:r>
                        <a:rPr lang="en-US" sz="1800" b="1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 </a:t>
                      </a:r>
                      <a:endParaRPr lang="ko-KR" sz="1800" b="1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</a:tr>
              <a:tr h="818130">
                <a:tc>
                  <a:txBody>
                    <a:bodyPr/>
                    <a:lstStyle/>
                    <a:p>
                      <a:pPr marL="1905" indent="-6350"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800" b="1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</a:t>
                      </a:r>
                      <a:endParaRPr lang="ko-KR" sz="18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5040" marR="25962" marT="3635" marB="0" anchor="ctr"/>
                </a:tc>
                <a:tc>
                  <a:txBody>
                    <a:bodyPr/>
                    <a:lstStyle/>
                    <a:p>
                      <a:pPr marL="1270" marR="0" indent="-63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1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Core </a:t>
                      </a:r>
                      <a:r>
                        <a:rPr lang="en-US" altLang="ko-KR" sz="1800" b="1" kern="1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coolability</a:t>
                      </a:r>
                      <a:r>
                        <a:rPr lang="en-US" altLang="ko-KR" sz="1800" b="1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ko-KR" sz="1800" b="1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 in-vessel</a:t>
                      </a:r>
                      <a:r>
                        <a:rPr lang="en-US" altLang="ko-KR" sz="1800" b="1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</a:t>
                      </a:r>
                      <a:r>
                        <a:rPr lang="en-US" altLang="ko-KR" sz="1800" b="1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etention </a:t>
                      </a:r>
                      <a:endParaRPr lang="ko-KR" altLang="ko-KR" sz="1800" b="1" kern="1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6350" marR="0" indent="-63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1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Coolant Temperature &lt; Sodium Boiling</a:t>
                      </a:r>
                      <a:endParaRPr lang="ko-KR" sz="18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692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6"/>
          <p:cNvSpPr>
            <a:spLocks noChangeArrowheads="1"/>
          </p:cNvSpPr>
          <p:nvPr/>
        </p:nvSpPr>
        <p:spPr bwMode="gray">
          <a:xfrm>
            <a:off x="2471738" y="2205038"/>
            <a:ext cx="5686425" cy="10080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66FF"/>
              </a:gs>
              <a:gs pos="100000">
                <a:srgbClr val="ADC2FF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lIns="90000" anchor="ctr"/>
          <a:lstStyle/>
          <a:p>
            <a:pPr algn="ctr">
              <a:lnSpc>
                <a:spcPct val="100000"/>
              </a:lnSpc>
              <a:buFontTx/>
              <a:buNone/>
            </a:pPr>
            <a:r>
              <a:rPr lang="ko-KR" altLang="en-US" sz="3200" dirty="0" smtClean="0"/>
              <a:t>개 요</a:t>
            </a:r>
          </a:p>
        </p:txBody>
      </p:sp>
    </p:spTree>
    <p:extLst>
      <p:ext uri="{BB962C8B-B14F-4D97-AF65-F5344CB8AC3E}">
        <p14:creationId xmlns:p14="http://schemas.microsoft.com/office/powerpoint/2010/main" val="212325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6"/>
          <p:cNvSpPr>
            <a:spLocks noChangeArrowheads="1"/>
          </p:cNvSpPr>
          <p:nvPr/>
        </p:nvSpPr>
        <p:spPr bwMode="gray">
          <a:xfrm>
            <a:off x="1640632" y="2205038"/>
            <a:ext cx="7124972" cy="10080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66FF"/>
              </a:gs>
              <a:gs pos="100000">
                <a:srgbClr val="ADC2FF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lIns="90000" anchor="ctr"/>
          <a:lstStyle/>
          <a:p>
            <a:pPr algn="ctr" eaLnBrk="1" hangingPunct="1">
              <a:lnSpc>
                <a:spcPct val="110000"/>
              </a:lnSpc>
            </a:pPr>
            <a:r>
              <a:rPr lang="ko-KR" altLang="en-US" sz="4400" smtClean="0"/>
              <a:t>감사합니다</a:t>
            </a:r>
            <a:endParaRPr lang="ko-KR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23970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제목 3"/>
          <p:cNvSpPr>
            <a:spLocks noGrp="1"/>
          </p:cNvSpPr>
          <p:nvPr>
            <p:ph type="title"/>
          </p:nvPr>
        </p:nvSpPr>
        <p:spPr>
          <a:xfrm>
            <a:off x="273050" y="0"/>
            <a:ext cx="9432925" cy="877888"/>
          </a:xfrm>
        </p:spPr>
        <p:txBody>
          <a:bodyPr/>
          <a:lstStyle/>
          <a:p>
            <a:r>
              <a:rPr lang="ko-KR" altLang="en-US" dirty="0" smtClean="0"/>
              <a:t>경수로 산화물핵연료</a:t>
            </a:r>
            <a:endParaRPr lang="en-US" altLang="ko-KR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320" y="868864"/>
            <a:ext cx="1144588" cy="573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8841432" y="4401108"/>
            <a:ext cx="612668" cy="262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9pPr>
          </a:lstStyle>
          <a:p>
            <a:pPr eaLnBrk="1" hangingPunct="1"/>
            <a:r>
              <a:rPr lang="ko-KR" altLang="en-US" sz="1108" b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연료봉</a:t>
            </a:r>
            <a:endParaRPr lang="ko-KR" altLang="en-US" sz="1108" b="0" dirty="0"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7289802" y="6338498"/>
            <a:ext cx="898003" cy="262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9pPr>
          </a:lstStyle>
          <a:p>
            <a:pPr eaLnBrk="1" hangingPunct="1"/>
            <a:r>
              <a:rPr lang="ko-KR" altLang="en-US" sz="1108" b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하단고정체</a:t>
            </a:r>
            <a:endParaRPr lang="ko-KR" altLang="en-US" sz="1108" b="0" dirty="0"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7289802" y="980728"/>
            <a:ext cx="898003" cy="262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9pPr>
          </a:lstStyle>
          <a:p>
            <a:pPr eaLnBrk="1" hangingPunct="1"/>
            <a:r>
              <a:rPr lang="ko-KR" altLang="en-US" sz="1108" b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상단고정체</a:t>
            </a:r>
            <a:endParaRPr lang="ko-KR" altLang="en-US" sz="1108" b="0" dirty="0"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7337894" y="1849592"/>
            <a:ext cx="755335" cy="262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9pPr>
          </a:lstStyle>
          <a:p>
            <a:pPr eaLnBrk="1" hangingPunct="1"/>
            <a:r>
              <a:rPr lang="ko-KR" altLang="en-US" sz="1108" b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지지격자</a:t>
            </a:r>
            <a:endParaRPr lang="ko-KR" altLang="en-US" sz="1108" b="0" dirty="0"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8841432" y="1583753"/>
            <a:ext cx="612668" cy="262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9pPr>
          </a:lstStyle>
          <a:p>
            <a:pPr eaLnBrk="1" hangingPunct="1"/>
            <a:r>
              <a:rPr lang="ko-KR" altLang="en-US" sz="1108" b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스프링</a:t>
            </a:r>
            <a:endParaRPr lang="ko-KR" altLang="en-US" sz="1108" b="0" dirty="0"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8841432" y="1899185"/>
            <a:ext cx="612668" cy="262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9pPr>
          </a:lstStyle>
          <a:p>
            <a:pPr eaLnBrk="1" hangingPunct="1"/>
            <a:r>
              <a:rPr lang="ko-KR" altLang="en-US" sz="1108" b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플레넘</a:t>
            </a:r>
            <a:endParaRPr lang="ko-KR" altLang="en-US" sz="1108" b="0" dirty="0"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8841432" y="2508387"/>
            <a:ext cx="612668" cy="262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9pPr>
          </a:lstStyle>
          <a:p>
            <a:pPr eaLnBrk="1" hangingPunct="1"/>
            <a:r>
              <a:rPr lang="ko-KR" altLang="en-US" sz="1108" b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소결체</a:t>
            </a:r>
            <a:endParaRPr lang="ko-KR" altLang="en-US" sz="1108" b="0" dirty="0"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</p:txBody>
      </p:sp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403" y="4463660"/>
            <a:ext cx="1803400" cy="187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7203249" y="4002734"/>
            <a:ext cx="612668" cy="433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9pPr>
          </a:lstStyle>
          <a:p>
            <a:pPr algn="ctr" eaLnBrk="1" hangingPunct="1"/>
            <a:r>
              <a:rPr lang="ko-KR" altLang="en-US" sz="1108" b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제어봉</a:t>
            </a:r>
            <a:endParaRPr lang="en-US" altLang="ko-KR" sz="1108" b="0" dirty="0" smtClean="0"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  <a:p>
            <a:pPr algn="ctr" eaLnBrk="1" hangingPunct="1"/>
            <a:r>
              <a:rPr lang="ko-KR" altLang="en-US" sz="1108" b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안내관</a:t>
            </a:r>
            <a:endParaRPr lang="ko-KR" altLang="en-US" sz="1108" b="0" dirty="0"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</p:txBody>
      </p:sp>
      <p:cxnSp>
        <p:nvCxnSpPr>
          <p:cNvPr id="4" name="직선 화살표 연결선 3"/>
          <p:cNvCxnSpPr/>
          <p:nvPr/>
        </p:nvCxnSpPr>
        <p:spPr bwMode="auto">
          <a:xfrm flipH="1">
            <a:off x="7175065" y="4437112"/>
            <a:ext cx="334219" cy="396044"/>
          </a:xfrm>
          <a:prstGeom prst="straightConnector1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8" name="직선 화살표 연결선 17"/>
          <p:cNvCxnSpPr/>
          <p:nvPr/>
        </p:nvCxnSpPr>
        <p:spPr bwMode="auto">
          <a:xfrm flipH="1">
            <a:off x="6839808" y="4502708"/>
            <a:ext cx="171880" cy="428221"/>
          </a:xfrm>
          <a:prstGeom prst="straightConnector1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6573180" y="4174283"/>
            <a:ext cx="612668" cy="262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9pPr>
          </a:lstStyle>
          <a:p>
            <a:pPr eaLnBrk="1" hangingPunct="1"/>
            <a:r>
              <a:rPr lang="ko-KR" altLang="en-US" sz="1108" b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계측관</a:t>
            </a:r>
            <a:endParaRPr lang="ko-KR" altLang="en-US" sz="1108" b="0" dirty="0"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</p:txBody>
      </p:sp>
      <p:sp>
        <p:nvSpPr>
          <p:cNvPr id="22" name="내용 개체 틀 3"/>
          <p:cNvSpPr>
            <a:spLocks noGrp="1"/>
          </p:cNvSpPr>
          <p:nvPr>
            <p:ph sz="quarter" idx="10"/>
          </p:nvPr>
        </p:nvSpPr>
        <p:spPr>
          <a:xfrm>
            <a:off x="282575" y="980728"/>
            <a:ext cx="5652828" cy="5364596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itchFamily="2" charset="2"/>
              <a:buChar char="q"/>
            </a:pPr>
            <a:r>
              <a:rPr lang="ko-KR" altLang="en-US" sz="1800" dirty="0" smtClean="0"/>
              <a:t>핵연</a:t>
            </a:r>
            <a:r>
              <a:rPr lang="ko-KR" altLang="en-US" sz="1800" dirty="0"/>
              <a:t>료</a:t>
            </a:r>
            <a:r>
              <a:rPr lang="ko-KR" altLang="en-US" sz="1800" dirty="0" smtClean="0"/>
              <a:t>집합체</a:t>
            </a:r>
            <a:endParaRPr lang="en-US" altLang="ko-KR" sz="1800" dirty="0"/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r>
              <a:rPr lang="ko-KR" altLang="en-US" sz="1600" dirty="0" smtClean="0">
                <a:latin typeface="맑은 고딕" panose="020B0503020000020004" pitchFamily="50" charset="-127"/>
              </a:rPr>
              <a:t>배열</a:t>
            </a:r>
            <a:r>
              <a:rPr lang="en-US" altLang="ko-KR" sz="1600" dirty="0" smtClean="0">
                <a:latin typeface="맑은 고딕" panose="020B0503020000020004" pitchFamily="50" charset="-127"/>
              </a:rPr>
              <a:t>: </a:t>
            </a:r>
            <a:r>
              <a:rPr lang="ko-KR" altLang="en-US" sz="1600" dirty="0" smtClean="0">
                <a:latin typeface="맑은 고딕" panose="020B0503020000020004" pitchFamily="50" charset="-127"/>
              </a:rPr>
              <a:t>사각 단면 </a:t>
            </a:r>
            <a:r>
              <a:rPr lang="en-US" altLang="ko-KR" sz="1600" dirty="0" smtClean="0">
                <a:latin typeface="맑은 고딕" panose="020B0503020000020004" pitchFamily="50" charset="-127"/>
              </a:rPr>
              <a:t>(16</a:t>
            </a:r>
            <a:r>
              <a:rPr lang="en-US" altLang="ko-KR" sz="1600" dirty="0" smtClean="0">
                <a:latin typeface="맑은 고딕" panose="020B0503020000020004" pitchFamily="50" charset="-127"/>
                <a:sym typeface="Symbol"/>
              </a:rPr>
              <a:t>16, …)</a:t>
            </a:r>
            <a:endParaRPr lang="en-US" altLang="ko-KR" sz="1600" dirty="0" smtClean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r>
              <a:rPr lang="ko-KR" altLang="en-US" sz="1600" dirty="0" smtClean="0">
                <a:latin typeface="맑은 고딕" panose="020B0503020000020004" pitchFamily="50" charset="-127"/>
              </a:rPr>
              <a:t>길이</a:t>
            </a:r>
            <a:r>
              <a:rPr lang="en-US" altLang="ko-KR" sz="1600" dirty="0">
                <a:latin typeface="맑은 고딕" panose="020B0503020000020004" pitchFamily="50" charset="-127"/>
              </a:rPr>
              <a:t>: 4,528 mm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r>
              <a:rPr lang="ko-KR" altLang="en-US" sz="1600" dirty="0" smtClean="0">
                <a:latin typeface="맑은 고딕" panose="020B0503020000020004" pitchFamily="50" charset="-127"/>
              </a:rPr>
              <a:t>자중과 </a:t>
            </a:r>
            <a:r>
              <a:rPr lang="ko-KR" altLang="en-US" sz="1600" dirty="0" err="1">
                <a:latin typeface="맑은 고딕" panose="020B0503020000020004" pitchFamily="50" charset="-127"/>
              </a:rPr>
              <a:t>상단고정체의</a:t>
            </a:r>
            <a:r>
              <a:rPr lang="ko-KR" altLang="en-US" sz="1600" dirty="0">
                <a:latin typeface="맑은 고딕" panose="020B0503020000020004" pitchFamily="50" charset="-127"/>
              </a:rPr>
              <a:t> </a:t>
            </a:r>
            <a:r>
              <a:rPr lang="ko-KR" altLang="en-US" sz="1600" dirty="0" err="1">
                <a:latin typeface="맑은 고딕" panose="020B0503020000020004" pitchFamily="50" charset="-127"/>
              </a:rPr>
              <a:t>누름스프링</a:t>
            </a:r>
            <a:r>
              <a:rPr lang="ko-KR" altLang="en-US" sz="1600" dirty="0">
                <a:latin typeface="맑은 고딕" panose="020B0503020000020004" pitchFamily="50" charset="-127"/>
              </a:rPr>
              <a:t> 하중에 의해 하부 </a:t>
            </a:r>
            <a:r>
              <a:rPr lang="ko-KR" altLang="en-US" sz="1600" dirty="0" err="1">
                <a:latin typeface="맑은 고딕" panose="020B0503020000020004" pitchFamily="50" charset="-127"/>
              </a:rPr>
              <a:t>지지판에</a:t>
            </a:r>
            <a:r>
              <a:rPr lang="ko-KR" altLang="en-US" sz="1600" dirty="0">
                <a:latin typeface="맑은 고딕" panose="020B0503020000020004" pitchFamily="50" charset="-127"/>
              </a:rPr>
              <a:t> </a:t>
            </a:r>
            <a:r>
              <a:rPr lang="ko-KR" altLang="en-US" sz="1600" dirty="0" smtClean="0">
                <a:latin typeface="맑은 고딕" panose="020B0503020000020004" pitchFamily="50" charset="-127"/>
              </a:rPr>
              <a:t>고정</a:t>
            </a:r>
            <a:endParaRPr lang="en-US" altLang="ko-KR" sz="1600" dirty="0" smtClean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r>
              <a:rPr lang="ko-KR" altLang="en-US" sz="1600" dirty="0" smtClean="0">
                <a:latin typeface="맑은 고딕" panose="020B0503020000020004" pitchFamily="50" charset="-127"/>
              </a:rPr>
              <a:t>지지격자를</a:t>
            </a:r>
            <a:r>
              <a:rPr lang="en-US" altLang="ko-KR" sz="1600" dirty="0" smtClean="0">
                <a:latin typeface="맑은 고딕" panose="020B0503020000020004" pitchFamily="50" charset="-127"/>
              </a:rPr>
              <a:t> </a:t>
            </a:r>
            <a:r>
              <a:rPr lang="ko-KR" altLang="en-US" sz="1600" dirty="0" smtClean="0">
                <a:latin typeface="맑은 고딕" panose="020B0503020000020004" pitchFamily="50" charset="-127"/>
              </a:rPr>
              <a:t>이</a:t>
            </a:r>
            <a:r>
              <a:rPr lang="ko-KR" altLang="en-US" sz="1600" dirty="0">
                <a:latin typeface="맑은 고딕" panose="020B0503020000020004" pitchFamily="50" charset="-127"/>
              </a:rPr>
              <a:t>용</a:t>
            </a:r>
            <a:r>
              <a:rPr lang="ko-KR" altLang="en-US" sz="1600" dirty="0" smtClean="0">
                <a:latin typeface="맑은 고딕" panose="020B0503020000020004" pitchFamily="50" charset="-127"/>
              </a:rPr>
              <a:t> </a:t>
            </a:r>
            <a:r>
              <a:rPr lang="ko-KR" altLang="en-US" sz="1600" dirty="0" err="1" smtClean="0">
                <a:latin typeface="맑은 고딕" panose="020B0503020000020004" pitchFamily="50" charset="-127"/>
              </a:rPr>
              <a:t>연료봉</a:t>
            </a:r>
            <a:r>
              <a:rPr lang="ko-KR" altLang="en-US" sz="1600" dirty="0" smtClean="0">
                <a:latin typeface="맑은 고딕" panose="020B0503020000020004" pitchFamily="50" charset="-127"/>
              </a:rPr>
              <a:t> 간격을 유지</a:t>
            </a:r>
            <a:r>
              <a:rPr lang="en-US" altLang="ko-KR" sz="1600" dirty="0" smtClean="0">
                <a:latin typeface="맑은 고딕" panose="020B0503020000020004" pitchFamily="50" charset="-127"/>
              </a:rPr>
              <a:t>, </a:t>
            </a:r>
            <a:r>
              <a:rPr lang="ko-KR" altLang="en-US" sz="1600" dirty="0" err="1" smtClean="0">
                <a:latin typeface="맑은 고딕" panose="020B0503020000020004" pitchFamily="50" charset="-127"/>
              </a:rPr>
              <a:t>덕트가</a:t>
            </a:r>
            <a:r>
              <a:rPr lang="ko-KR" altLang="en-US" sz="1600" dirty="0" smtClean="0">
                <a:latin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</a:rPr>
              <a:t>없음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 eaLnBrk="1" hangingPunct="1">
              <a:lnSpc>
                <a:spcPct val="110000"/>
              </a:lnSpc>
              <a:buFont typeface="Wingdings" pitchFamily="2" charset="2"/>
              <a:buChar char="q"/>
            </a:pPr>
            <a:r>
              <a:rPr lang="ko-KR" altLang="en-US" sz="1800" dirty="0" err="1" smtClean="0"/>
              <a:t>핵연료봉</a:t>
            </a:r>
            <a:endParaRPr lang="en-US" altLang="ko-KR" sz="1800" dirty="0" smtClean="0"/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r>
              <a:rPr lang="en-US" altLang="ko-KR" sz="1600" dirty="0" smtClean="0">
                <a:latin typeface="맑은 고딕" panose="020B0503020000020004" pitchFamily="50" charset="-127"/>
              </a:rPr>
              <a:t>UO</a:t>
            </a:r>
            <a:r>
              <a:rPr lang="en-US" altLang="ko-KR" sz="1600" baseline="-25000" dirty="0" smtClean="0">
                <a:latin typeface="맑은 고딕" panose="020B0503020000020004" pitchFamily="50" charset="-127"/>
              </a:rPr>
              <a:t>2</a:t>
            </a:r>
            <a:r>
              <a:rPr lang="en-US" altLang="ko-KR" sz="1600" dirty="0" smtClean="0">
                <a:latin typeface="맑은 고딕" panose="020B0503020000020004" pitchFamily="50" charset="-127"/>
              </a:rPr>
              <a:t> </a:t>
            </a:r>
            <a:r>
              <a:rPr lang="ko-KR" altLang="en-US" sz="1600" dirty="0" err="1" smtClean="0">
                <a:latin typeface="맑은 고딕" panose="020B0503020000020004" pitchFamily="50" charset="-127"/>
              </a:rPr>
              <a:t>소결체</a:t>
            </a:r>
            <a:r>
              <a:rPr lang="en-US" altLang="ko-KR" sz="1600" dirty="0" smtClean="0">
                <a:latin typeface="맑은 고딕" panose="020B0503020000020004" pitchFamily="50" charset="-127"/>
              </a:rPr>
              <a:t>, </a:t>
            </a:r>
            <a:r>
              <a:rPr lang="ko-KR" altLang="en-US" sz="1600" dirty="0" smtClean="0">
                <a:latin typeface="맑은 고딕" panose="020B0503020000020004" pitchFamily="50" charset="-127"/>
              </a:rPr>
              <a:t>지르코늄 합금 피복관</a:t>
            </a:r>
            <a:endParaRPr lang="en-US" altLang="ko-KR" sz="1600" dirty="0" smtClean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r>
              <a:rPr lang="en-US" altLang="ko-KR" sz="1600" dirty="0" smtClean="0">
                <a:latin typeface="맑은 고딕" panose="020B0503020000020004" pitchFamily="50" charset="-127"/>
              </a:rPr>
              <a:t>U-235</a:t>
            </a:r>
            <a:r>
              <a:rPr lang="ko-KR" altLang="en-US" sz="1600" dirty="0" smtClean="0">
                <a:latin typeface="맑은 고딕" panose="020B0503020000020004" pitchFamily="50" charset="-127"/>
              </a:rPr>
              <a:t>농축도</a:t>
            </a:r>
            <a:r>
              <a:rPr lang="en-US" altLang="ko-KR" sz="1600" dirty="0" smtClean="0">
                <a:latin typeface="맑은 고딕" panose="020B0503020000020004" pitchFamily="50" charset="-127"/>
              </a:rPr>
              <a:t>: 5% </a:t>
            </a:r>
            <a:r>
              <a:rPr lang="ko-KR" altLang="en-US" sz="1600" dirty="0" smtClean="0">
                <a:latin typeface="맑은 고딕" panose="020B0503020000020004" pitchFamily="50" charset="-127"/>
              </a:rPr>
              <a:t>이하</a:t>
            </a:r>
            <a:endParaRPr lang="en-US" altLang="ko-KR" sz="1600" dirty="0" smtClean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r>
              <a:rPr lang="ko-KR" altLang="en-US" sz="1600" dirty="0" err="1">
                <a:latin typeface="맑은 고딕" panose="020B0503020000020004" pitchFamily="50" charset="-127"/>
              </a:rPr>
              <a:t>연료봉</a:t>
            </a:r>
            <a:r>
              <a:rPr lang="en-US" altLang="ko-KR" sz="1600" dirty="0">
                <a:latin typeface="맑은 고딕" panose="020B0503020000020004" pitchFamily="50" charset="-127"/>
              </a:rPr>
              <a:t>/</a:t>
            </a:r>
            <a:r>
              <a:rPr lang="ko-KR" altLang="en-US" sz="1600" dirty="0">
                <a:latin typeface="맑은 고딕" panose="020B0503020000020004" pitchFamily="50" charset="-127"/>
              </a:rPr>
              <a:t>유효영역</a:t>
            </a:r>
            <a:r>
              <a:rPr lang="en-US" altLang="ko-KR" sz="1600" dirty="0">
                <a:latin typeface="맑은 고딕" panose="020B0503020000020004" pitchFamily="50" charset="-127"/>
              </a:rPr>
              <a:t>: 4,094mm/3,810mm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r>
              <a:rPr lang="ko-KR" altLang="en-US" sz="1600" dirty="0" smtClean="0">
                <a:latin typeface="맑은 고딕" panose="020B0503020000020004" pitchFamily="50" charset="-127"/>
              </a:rPr>
              <a:t>피복관 외경</a:t>
            </a:r>
            <a:r>
              <a:rPr lang="en-US" altLang="ko-KR" sz="1600" dirty="0" smtClean="0">
                <a:latin typeface="맑은 고딕" panose="020B0503020000020004" pitchFamily="50" charset="-127"/>
              </a:rPr>
              <a:t>/</a:t>
            </a:r>
            <a:r>
              <a:rPr lang="ko-KR" altLang="en-US" sz="1600" dirty="0" smtClean="0">
                <a:latin typeface="맑은 고딕" panose="020B0503020000020004" pitchFamily="50" charset="-127"/>
              </a:rPr>
              <a:t>두께</a:t>
            </a:r>
            <a:r>
              <a:rPr lang="en-US" altLang="ko-KR" sz="1600" dirty="0" smtClean="0">
                <a:latin typeface="맑은 고딕" panose="020B0503020000020004" pitchFamily="50" charset="-127"/>
              </a:rPr>
              <a:t>: 9.5mm/0.58mm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r>
              <a:rPr lang="ko-KR" altLang="en-US" sz="1600" dirty="0" err="1" smtClean="0">
                <a:latin typeface="맑은 고딕" panose="020B0503020000020004" pitchFamily="50" charset="-127"/>
              </a:rPr>
              <a:t>갭물질</a:t>
            </a:r>
            <a:r>
              <a:rPr lang="en-US" altLang="ko-KR" sz="1600" dirty="0" smtClean="0">
                <a:latin typeface="맑은 고딕" panose="020B0503020000020004" pitchFamily="50" charset="-127"/>
              </a:rPr>
              <a:t>/</a:t>
            </a:r>
            <a:r>
              <a:rPr lang="ko-KR" altLang="en-US" sz="1600" dirty="0" smtClean="0">
                <a:latin typeface="맑은 고딕" panose="020B0503020000020004" pitchFamily="50" charset="-127"/>
              </a:rPr>
              <a:t>간극</a:t>
            </a:r>
            <a:r>
              <a:rPr lang="en-US" altLang="ko-KR" sz="1600" dirty="0" smtClean="0">
                <a:latin typeface="맑은 고딕" panose="020B0503020000020004" pitchFamily="50" charset="-127"/>
              </a:rPr>
              <a:t>: He/0.165mm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r>
              <a:rPr lang="ko-KR" altLang="en-US" sz="1600" dirty="0" smtClean="0">
                <a:latin typeface="맑은 고딕" panose="020B0503020000020004" pitchFamily="50" charset="-127"/>
              </a:rPr>
              <a:t>연소도</a:t>
            </a:r>
            <a:r>
              <a:rPr lang="en-US" altLang="ko-KR" sz="1600" dirty="0" smtClean="0">
                <a:latin typeface="맑은 고딕" panose="020B0503020000020004" pitchFamily="50" charset="-127"/>
              </a:rPr>
              <a:t>: 60 GWD/MTU (</a:t>
            </a:r>
            <a:r>
              <a:rPr lang="ko-KR" altLang="en-US" sz="1600" dirty="0" smtClean="0">
                <a:latin typeface="맑은 고딕" panose="020B0503020000020004" pitchFamily="50" charset="-127"/>
              </a:rPr>
              <a:t>봉 평균</a:t>
            </a:r>
            <a:r>
              <a:rPr lang="en-US" altLang="ko-KR" sz="1600" dirty="0" smtClean="0">
                <a:latin typeface="맑은 고딕" panose="020B0503020000020004" pitchFamily="50" charset="-127"/>
              </a:rPr>
              <a:t>)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 eaLnBrk="1" hangingPunct="1">
              <a:lnSpc>
                <a:spcPct val="110000"/>
              </a:lnSpc>
              <a:buFont typeface="Wingdings" pitchFamily="2" charset="2"/>
              <a:buChar char="q"/>
            </a:pPr>
            <a:r>
              <a:rPr lang="ko-KR" altLang="en-US" sz="1800" dirty="0" smtClean="0"/>
              <a:t>제어봉</a:t>
            </a:r>
            <a:endParaRPr lang="en-US" altLang="ko-KR" sz="1800" dirty="0"/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r>
              <a:rPr lang="ko-KR" altLang="en-US" sz="1600" dirty="0" smtClean="0">
                <a:latin typeface="맑은 고딕" panose="020B0503020000020004" pitchFamily="50" charset="-127"/>
              </a:rPr>
              <a:t>집합체</a:t>
            </a:r>
            <a:r>
              <a:rPr lang="en-US" altLang="ko-KR" sz="1600" dirty="0" smtClean="0">
                <a:latin typeface="맑은 고딕" panose="020B0503020000020004" pitchFamily="50" charset="-127"/>
              </a:rPr>
              <a:t>: </a:t>
            </a:r>
            <a:r>
              <a:rPr lang="ko-KR" altLang="en-US" sz="1600" dirty="0" smtClean="0">
                <a:latin typeface="맑은 고딕" panose="020B0503020000020004" pitchFamily="50" charset="-127"/>
              </a:rPr>
              <a:t>핵연료집합체에 제어봉집합체 </a:t>
            </a:r>
            <a:r>
              <a:rPr lang="ko-KR" altLang="en-US" sz="1600" dirty="0" err="1" smtClean="0">
                <a:latin typeface="맑은 고딕" panose="020B0503020000020004" pitchFamily="50" charset="-127"/>
              </a:rPr>
              <a:t>안내관</a:t>
            </a:r>
            <a:r>
              <a:rPr lang="ko-KR" altLang="en-US" sz="1600" dirty="0" smtClean="0">
                <a:latin typeface="맑은 고딕" panose="020B0503020000020004" pitchFamily="50" charset="-127"/>
              </a:rPr>
              <a:t> 위치 </a:t>
            </a:r>
            <a:endParaRPr lang="en-US" altLang="ko-KR" sz="1600" dirty="0" smtClean="0">
              <a:latin typeface="맑은 고딕" panose="020B0503020000020004" pitchFamily="50" charset="-127"/>
            </a:endParaRPr>
          </a:p>
          <a:p>
            <a:pPr marL="444500" lvl="1" indent="0" eaLnBrk="1" hangingPunct="1">
              <a:lnSpc>
                <a:spcPct val="110000"/>
              </a:lnSpc>
              <a:buNone/>
            </a:pPr>
            <a:endParaRPr lang="en-US" altLang="ko-KR" sz="1600" dirty="0" smtClean="0">
              <a:latin typeface="맑은 고딕" panose="020B0503020000020004" pitchFamily="50" charset="-127"/>
            </a:endParaRPr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endParaRPr lang="en-US" altLang="ko-KR" sz="1600" dirty="0">
              <a:latin typeface="맑은 고딕" panose="020B0503020000020004" pitchFamily="50" charset="-127"/>
            </a:endParaRPr>
          </a:p>
        </p:txBody>
      </p: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8838572" y="886492"/>
            <a:ext cx="79759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9pPr>
          </a:lstStyle>
          <a:p>
            <a:pPr eaLnBrk="1" hangingPunct="1"/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PLUS7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45993" y="6469912"/>
            <a:ext cx="3959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0" dirty="0" smtClean="0">
                <a:latin typeface="Arial" pitchFamily="34" charset="0"/>
                <a:cs typeface="Arial" pitchFamily="34" charset="0"/>
              </a:rPr>
              <a:t>K-T</a:t>
            </a:r>
            <a:r>
              <a:rPr lang="ko-KR" altLang="en-US" sz="9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900" b="0" dirty="0" smtClean="0">
                <a:latin typeface="Arial" pitchFamily="34" charset="0"/>
                <a:cs typeface="Arial" pitchFamily="34" charset="0"/>
              </a:rPr>
              <a:t>Kim et. al., In-Reactor </a:t>
            </a:r>
            <a:r>
              <a:rPr lang="en-US" altLang="ko-KR" sz="900" b="0" dirty="0">
                <a:latin typeface="Arial" pitchFamily="34" charset="0"/>
                <a:cs typeface="Arial" pitchFamily="34" charset="0"/>
              </a:rPr>
              <a:t>Performance of an Advanced PWR Fuel</a:t>
            </a:r>
            <a:r>
              <a:rPr lang="en-US" altLang="ko-KR" sz="900" b="0" dirty="0" smtClean="0">
                <a:latin typeface="Arial" pitchFamily="34" charset="0"/>
                <a:cs typeface="Arial" pitchFamily="34" charset="0"/>
              </a:rPr>
              <a:t>, PLUS7</a:t>
            </a:r>
            <a:r>
              <a:rPr lang="en-US" altLang="ko-KR" sz="900" b="0" dirty="0">
                <a:latin typeface="Arial" pitchFamily="34" charset="0"/>
                <a:cs typeface="Arial" pitchFamily="34" charset="0"/>
              </a:rPr>
              <a:t>, for OPR1000s in </a:t>
            </a:r>
            <a:r>
              <a:rPr lang="en-US" altLang="ko-KR" sz="900" b="0" dirty="0" smtClean="0">
                <a:latin typeface="Arial" pitchFamily="34" charset="0"/>
                <a:cs typeface="Arial" pitchFamily="34" charset="0"/>
              </a:rPr>
              <a:t>Korea, JNST</a:t>
            </a:r>
            <a:endParaRPr lang="ko-KR" altLang="en-US" sz="900" b="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68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4"/>
          <a:stretch/>
        </p:blipFill>
        <p:spPr>
          <a:xfrm>
            <a:off x="3613178" y="4263535"/>
            <a:ext cx="3284038" cy="2431264"/>
          </a:xfrm>
          <a:prstGeom prst="rect">
            <a:avLst/>
          </a:prstGeom>
        </p:spPr>
      </p:pic>
      <p:sp>
        <p:nvSpPr>
          <p:cNvPr id="1638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/>
              <a:t>PGSFR Fuel Assembly</a:t>
            </a:r>
            <a:endParaRPr lang="ko-KR" altLang="en-US" b="1" dirty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39713" y="908720"/>
            <a:ext cx="5613387" cy="5415755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 PGSFR (150MWe) Fuel Assembly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112 FA’s in Core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FA Length : 4,550 mm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FA Weight : 290 kg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Hexagonal Duct Thickness/Width : 3.0 mm/135 mm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Shielding Concept : Upper &amp; Lower Block type Reflector : 500 mm &amp; 900 mm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9 Inlet Flow 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Holes at Nose Piece</a:t>
            </a:r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217 Fuel Rods per FA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Cladding OD/Thickness : 7.4 mm/0.5 mm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Wire Diameter : 0.95 mm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Fuel Rod Length : 2,240 mm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Fuel Active 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Length : 900 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U-10Zr (U-235&lt;19.95 </a:t>
            </a:r>
            <a:r>
              <a:rPr lang="en-US" altLang="ko-K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%)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Fuel slug diameter: 5.54 mm</a:t>
            </a:r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Non-radioactive </a:t>
            </a:r>
            <a:r>
              <a:rPr lang="en-US" altLang="ko-K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/Kr tag gas</a:t>
            </a:r>
          </a:p>
          <a:p>
            <a:pPr marL="361950" lvl="1" indent="0">
              <a:spcBef>
                <a:spcPts val="500"/>
              </a:spcBef>
              <a:spcAft>
                <a:spcPts val="200"/>
              </a:spcAft>
              <a:buNone/>
            </a:pPr>
            <a:endParaRPr lang="en-US" altLang="ko-KR" sz="7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500"/>
              </a:spcBef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 6 + 3 Control Rod Assembly</a:t>
            </a:r>
          </a:p>
          <a:p>
            <a:pPr lvl="1">
              <a:spcBef>
                <a:spcPts val="500"/>
              </a:spcBef>
              <a:spcAft>
                <a:spcPts val="200"/>
              </a:spcAft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Absorber : B</a:t>
            </a:r>
            <a:r>
              <a:rPr lang="en-US" altLang="ko-KR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C 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695" y="260648"/>
            <a:ext cx="962414" cy="6441504"/>
          </a:xfrm>
          <a:prstGeom prst="rect">
            <a:avLst/>
          </a:prstGeom>
        </p:spPr>
      </p:pic>
      <p:sp>
        <p:nvSpPr>
          <p:cNvPr id="8" name="오른쪽으로 구부러진 화살표 7"/>
          <p:cNvSpPr/>
          <p:nvPr/>
        </p:nvSpPr>
        <p:spPr bwMode="auto">
          <a:xfrm rot="1715768">
            <a:off x="5782536" y="2761319"/>
            <a:ext cx="360040" cy="1440160"/>
          </a:xfrm>
          <a:prstGeom prst="curvedRightArrow">
            <a:avLst/>
          </a:prstGeom>
          <a:gradFill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71463" indent="-271463">
              <a:lnSpc>
                <a:spcPct val="150000"/>
              </a:lnSpc>
              <a:buFont typeface="Wingdings" pitchFamily="2" charset="2"/>
              <a:buChar char="q"/>
            </a:pPr>
            <a:endParaRPr lang="ko-KR" altLang="en-US" smtClean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49253" y="889199"/>
            <a:ext cx="106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 smtClean="0">
                <a:solidFill>
                  <a:srgbClr val="00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Handling Socket</a:t>
            </a:r>
            <a:endParaRPr lang="ko-KR" altLang="en-US" sz="1400" b="0" dirty="0">
              <a:solidFill>
                <a:srgbClr val="000000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49253" y="1852231"/>
            <a:ext cx="1064216" cy="532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 smtClean="0">
                <a:solidFill>
                  <a:srgbClr val="00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Upper Reflector</a:t>
            </a:r>
            <a:endParaRPr lang="ko-KR" altLang="en-US" sz="1400" b="0" dirty="0">
              <a:solidFill>
                <a:srgbClr val="000000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84162" y="3288969"/>
            <a:ext cx="11943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 smtClean="0">
                <a:solidFill>
                  <a:srgbClr val="00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Fuel Rod + Hexagonal Duct</a:t>
            </a:r>
            <a:endParaRPr lang="ko-KR" altLang="en-US" sz="1400" b="0" dirty="0">
              <a:solidFill>
                <a:srgbClr val="000000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97957" y="4707240"/>
            <a:ext cx="950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 smtClean="0">
                <a:solidFill>
                  <a:srgbClr val="00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Lower Reflector</a:t>
            </a:r>
            <a:endParaRPr lang="ko-KR" altLang="en-US" sz="1400" b="0" dirty="0">
              <a:solidFill>
                <a:srgbClr val="000000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11885" y="5917750"/>
            <a:ext cx="936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 smtClean="0">
                <a:solidFill>
                  <a:srgbClr val="00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Nose Piece</a:t>
            </a:r>
            <a:endParaRPr lang="ko-KR" altLang="en-US" sz="1400" b="0" dirty="0">
              <a:solidFill>
                <a:srgbClr val="000000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711352" y="2867054"/>
            <a:ext cx="5264616" cy="1155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오른쪽으로 구부러진 화살표 15"/>
          <p:cNvSpPr/>
          <p:nvPr/>
        </p:nvSpPr>
        <p:spPr bwMode="auto">
          <a:xfrm rot="3693296">
            <a:off x="7913605" y="2042915"/>
            <a:ext cx="360040" cy="1440160"/>
          </a:xfrm>
          <a:prstGeom prst="curvedRightArrow">
            <a:avLst/>
          </a:prstGeom>
          <a:gradFill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71463" indent="-271463">
              <a:lnSpc>
                <a:spcPct val="150000"/>
              </a:lnSpc>
              <a:buFont typeface="Wingdings" pitchFamily="2" charset="2"/>
              <a:buChar char="q"/>
            </a:pPr>
            <a:endParaRPr lang="ko-KR" altLang="en-US" smtClean="0">
              <a:solidFill>
                <a:srgbClr val="0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04066" y="4061482"/>
            <a:ext cx="9362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 smtClean="0">
                <a:solidFill>
                  <a:srgbClr val="0000FF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158cm</a:t>
            </a:r>
            <a:endParaRPr lang="ko-KR" altLang="en-US" sz="1400" b="0" dirty="0">
              <a:solidFill>
                <a:srgbClr val="0000FF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04066" y="6577607"/>
            <a:ext cx="9362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 smtClean="0">
                <a:solidFill>
                  <a:srgbClr val="0000FF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253cm</a:t>
            </a:r>
            <a:endParaRPr lang="ko-KR" altLang="en-US" sz="1400" b="0" dirty="0">
              <a:solidFill>
                <a:srgbClr val="0000FF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42879" y="2571371"/>
            <a:ext cx="11943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 smtClean="0">
                <a:solidFill>
                  <a:srgbClr val="0000FF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ACLP</a:t>
            </a:r>
            <a:endParaRPr lang="ko-KR" altLang="en-US" sz="1400" b="0" dirty="0">
              <a:solidFill>
                <a:srgbClr val="0000FF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93160" y="504861"/>
            <a:ext cx="11943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 smtClean="0">
                <a:solidFill>
                  <a:srgbClr val="0000FF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TLP</a:t>
            </a:r>
            <a:endParaRPr lang="ko-KR" altLang="en-US" sz="1400" b="0" dirty="0">
              <a:solidFill>
                <a:srgbClr val="0000FF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9443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직사각형 101"/>
          <p:cNvSpPr/>
          <p:nvPr/>
        </p:nvSpPr>
        <p:spPr bwMode="auto">
          <a:xfrm>
            <a:off x="639841" y="5089511"/>
            <a:ext cx="8848392" cy="1399829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71463" marR="0" indent="-271463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endParaRPr kumimoji="1" lang="ko-KR" altLang="en-US" sz="1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33795" name="제목 3"/>
          <p:cNvSpPr>
            <a:spLocks noGrp="1"/>
          </p:cNvSpPr>
          <p:nvPr>
            <p:ph type="title"/>
          </p:nvPr>
        </p:nvSpPr>
        <p:spPr>
          <a:xfrm>
            <a:off x="273050" y="0"/>
            <a:ext cx="9432925" cy="877888"/>
          </a:xfrm>
        </p:spPr>
        <p:txBody>
          <a:bodyPr/>
          <a:lstStyle/>
          <a:p>
            <a:r>
              <a:rPr lang="en-US" altLang="ko-KR" dirty="0" smtClean="0"/>
              <a:t>SFR</a:t>
            </a:r>
            <a:r>
              <a:rPr lang="ko-KR" altLang="en-US" smtClean="0"/>
              <a:t>원형로</a:t>
            </a:r>
            <a:r>
              <a:rPr lang="en-US" altLang="ko-KR" dirty="0" smtClean="0"/>
              <a:t> </a:t>
            </a:r>
            <a:r>
              <a:rPr lang="ko-KR" altLang="en-US" dirty="0" smtClean="0"/>
              <a:t>금속연료 </a:t>
            </a:r>
            <a:r>
              <a:rPr lang="en-US" altLang="ko-KR" dirty="0" smtClean="0"/>
              <a:t>vs LWR </a:t>
            </a:r>
            <a:r>
              <a:rPr lang="ko-KR" altLang="en-US" dirty="0" smtClean="0"/>
              <a:t>산화물연료</a:t>
            </a:r>
            <a:endParaRPr lang="en-US" altLang="ko-KR" dirty="0"/>
          </a:p>
        </p:txBody>
      </p:sp>
      <p:sp>
        <p:nvSpPr>
          <p:cNvPr id="10" name="내용 개체 틀 3"/>
          <p:cNvSpPr txBox="1">
            <a:spLocks/>
          </p:cNvSpPr>
          <p:nvPr/>
        </p:nvSpPr>
        <p:spPr bwMode="auto">
          <a:xfrm>
            <a:off x="5097016" y="980728"/>
            <a:ext cx="4562413" cy="5148572"/>
          </a:xfrm>
          <a:prstGeom prst="rect">
            <a:avLst/>
          </a:prstGeom>
          <a:noFill/>
          <a:ln w="19050">
            <a:noFill/>
            <a:round/>
            <a:headEnd/>
            <a:tailEnd/>
          </a:ln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marL="355600" indent="-355600" algn="l" rtl="0" eaLnBrk="0" fontAlgn="base" latinLnBrk="1" hangingPunct="0">
              <a:lnSpc>
                <a:spcPts val="2880"/>
              </a:lnSpc>
              <a:spcBef>
                <a:spcPct val="7000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v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defRPr>
            </a:lvl1pPr>
            <a:lvl2pPr marL="719138" indent="-274638" algn="l" rtl="0" eaLnBrk="0" fontAlgn="base" latinLnBrk="1" hangingPunct="0">
              <a:lnSpc>
                <a:spcPts val="288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굴림" pitchFamily="50" charset="-127"/>
              <a:buChar char="□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defRPr>
            </a:lvl2pPr>
            <a:lvl3pPr marL="1074738" indent="-266700" algn="l" rtl="0" eaLnBrk="0" fontAlgn="base" latinLnBrk="1" hangingPunct="0">
              <a:lnSpc>
                <a:spcPts val="288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m"/>
              <a:defRPr kumimoji="1" sz="1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defRPr>
            </a:lvl3pPr>
            <a:lvl4pPr marL="1257300" indent="-184150" algn="l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 Narrow" pitchFamily="34" charset="0"/>
              <a:buChar char="−"/>
              <a:defRPr kumimoji="1" sz="16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defRPr>
            </a:lvl4pPr>
            <a:lvl5pPr marL="1436688" indent="-180975" algn="l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" pitchFamily="34" charset="0"/>
              <a:buChar char="•"/>
              <a:defRPr kumimoji="1" sz="16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defRPr>
            </a:lvl5pPr>
            <a:lvl6pPr marL="20732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5304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9876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4448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10000"/>
              </a:lnSpc>
              <a:buFont typeface="Wingdings" pitchFamily="2" charset="2"/>
              <a:buChar char="q"/>
            </a:pPr>
            <a:r>
              <a:rPr lang="en-US" altLang="ko-KR" sz="2000" dirty="0" smtClean="0"/>
              <a:t>LWR </a:t>
            </a:r>
            <a:r>
              <a:rPr lang="ko-KR" altLang="en-US" sz="2000" dirty="0" smtClean="0"/>
              <a:t>산화물연료 </a:t>
            </a:r>
            <a:r>
              <a:rPr lang="en-US" altLang="ko-KR" sz="2000" dirty="0" smtClean="0"/>
              <a:t>(UO</a:t>
            </a:r>
            <a:r>
              <a:rPr lang="en-US" altLang="ko-KR" sz="2000" baseline="-25000" dirty="0" smtClean="0"/>
              <a:t>2</a:t>
            </a:r>
            <a:r>
              <a:rPr lang="en-US" altLang="ko-KR" sz="2000" dirty="0" smtClean="0"/>
              <a:t>)</a:t>
            </a:r>
            <a:endParaRPr lang="ko-KR" altLang="en-US" sz="2000" dirty="0"/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r>
              <a:rPr lang="ko-KR" altLang="en-US" sz="1800" b="0" dirty="0"/>
              <a:t>정상운전 및 </a:t>
            </a:r>
            <a:r>
              <a:rPr lang="ko-KR" altLang="en-US" sz="1800" b="0" dirty="0" smtClean="0"/>
              <a:t>과도</a:t>
            </a:r>
            <a:endParaRPr lang="en-US" altLang="ko-KR" sz="1800" b="0" dirty="0" smtClean="0"/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endParaRPr lang="en-US" altLang="ko-KR" sz="1800" b="0" kern="0" dirty="0" smtClean="0"/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endParaRPr lang="en-US" altLang="ko-KR" sz="1800" b="0" kern="0" dirty="0" smtClean="0"/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endParaRPr lang="en-US" altLang="ko-KR" sz="1800" b="0" kern="0" dirty="0"/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endParaRPr lang="en-US" altLang="ko-KR" sz="1800" b="0" kern="0" dirty="0" smtClean="0"/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endParaRPr lang="en-US" altLang="ko-KR" sz="1800" b="0" kern="0" dirty="0"/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endParaRPr lang="en-US" altLang="ko-KR" sz="1800" b="0" kern="0" dirty="0" smtClean="0"/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r>
              <a:rPr lang="ko-KR" altLang="en-US" sz="1800" b="0" kern="0" dirty="0" smtClean="0"/>
              <a:t>사고조건</a:t>
            </a:r>
            <a:endParaRPr lang="en-US" altLang="ko-KR" sz="1200" b="0" kern="0" dirty="0"/>
          </a:p>
          <a:p>
            <a:pPr lvl="2" eaLnBrk="1" hangingPunct="1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altLang="ko-KR" sz="1600" b="0" kern="0" dirty="0" smtClean="0"/>
              <a:t>LOCA</a:t>
            </a:r>
          </a:p>
          <a:p>
            <a:pPr lvl="2" eaLnBrk="1" hangingPunct="1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altLang="ko-KR" sz="1600" b="0" kern="0" dirty="0" smtClean="0"/>
              <a:t>RIA</a:t>
            </a:r>
            <a:endParaRPr lang="en-US" altLang="ko-KR" sz="1600" b="0" kern="0" dirty="0"/>
          </a:p>
        </p:txBody>
      </p:sp>
      <p:grpSp>
        <p:nvGrpSpPr>
          <p:cNvPr id="11" name="Group 57"/>
          <p:cNvGrpSpPr>
            <a:grpSpLocks/>
          </p:cNvGrpSpPr>
          <p:nvPr/>
        </p:nvGrpSpPr>
        <p:grpSpPr bwMode="auto">
          <a:xfrm>
            <a:off x="5273575" y="1849892"/>
            <a:ext cx="1858963" cy="1955800"/>
            <a:chOff x="650" y="1167"/>
            <a:chExt cx="1171" cy="1232"/>
          </a:xfrm>
        </p:grpSpPr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985" y="1741"/>
              <a:ext cx="666" cy="65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70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3" name="Oval 42"/>
            <p:cNvSpPr>
              <a:spLocks noChangeArrowheads="1"/>
            </p:cNvSpPr>
            <p:nvPr/>
          </p:nvSpPr>
          <p:spPr bwMode="auto">
            <a:xfrm>
              <a:off x="650" y="1167"/>
              <a:ext cx="1171" cy="1157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sz="70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Oval 43"/>
            <p:cNvSpPr>
              <a:spLocks noChangeArrowheads="1"/>
            </p:cNvSpPr>
            <p:nvPr/>
          </p:nvSpPr>
          <p:spPr bwMode="auto">
            <a:xfrm>
              <a:off x="734" y="1250"/>
              <a:ext cx="1005" cy="9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sz="70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grpSp>
          <p:nvGrpSpPr>
            <p:cNvPr id="15" name="Group 48"/>
            <p:cNvGrpSpPr>
              <a:grpSpLocks/>
            </p:cNvGrpSpPr>
            <p:nvPr/>
          </p:nvGrpSpPr>
          <p:grpSpPr bwMode="auto">
            <a:xfrm>
              <a:off x="817" y="1333"/>
              <a:ext cx="839" cy="827"/>
              <a:chOff x="817" y="1333"/>
              <a:chExt cx="839" cy="827"/>
            </a:xfrm>
          </p:grpSpPr>
          <p:sp>
            <p:nvSpPr>
              <p:cNvPr id="19" name="Rectangle 44"/>
              <p:cNvSpPr>
                <a:spLocks noChangeArrowheads="1"/>
              </p:cNvSpPr>
              <p:nvPr/>
            </p:nvSpPr>
            <p:spPr bwMode="auto">
              <a:xfrm>
                <a:off x="817" y="1333"/>
                <a:ext cx="839" cy="82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70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20" name="Freeform 45"/>
              <p:cNvSpPr>
                <a:spLocks/>
              </p:cNvSpPr>
              <p:nvPr/>
            </p:nvSpPr>
            <p:spPr bwMode="auto">
              <a:xfrm>
                <a:off x="817" y="1333"/>
                <a:ext cx="836" cy="824"/>
              </a:xfrm>
              <a:custGeom>
                <a:avLst/>
                <a:gdLst>
                  <a:gd name="T0" fmla="*/ 375 w 836"/>
                  <a:gd name="T1" fmla="*/ 1 h 824"/>
                  <a:gd name="T2" fmla="*/ 294 w 836"/>
                  <a:gd name="T3" fmla="*/ 18 h 824"/>
                  <a:gd name="T4" fmla="*/ 218 w 836"/>
                  <a:gd name="T5" fmla="*/ 49 h 824"/>
                  <a:gd name="T6" fmla="*/ 152 w 836"/>
                  <a:gd name="T7" fmla="*/ 94 h 824"/>
                  <a:gd name="T8" fmla="*/ 95 w 836"/>
                  <a:gd name="T9" fmla="*/ 150 h 824"/>
                  <a:gd name="T10" fmla="*/ 50 w 836"/>
                  <a:gd name="T11" fmla="*/ 216 h 824"/>
                  <a:gd name="T12" fmla="*/ 18 w 836"/>
                  <a:gd name="T13" fmla="*/ 290 h 824"/>
                  <a:gd name="T14" fmla="*/ 2 w 836"/>
                  <a:gd name="T15" fmla="*/ 370 h 824"/>
                  <a:gd name="T16" fmla="*/ 2 w 836"/>
                  <a:gd name="T17" fmla="*/ 454 h 824"/>
                  <a:gd name="T18" fmla="*/ 18 w 836"/>
                  <a:gd name="T19" fmla="*/ 534 h 824"/>
                  <a:gd name="T20" fmla="*/ 50 w 836"/>
                  <a:gd name="T21" fmla="*/ 608 h 824"/>
                  <a:gd name="T22" fmla="*/ 95 w 836"/>
                  <a:gd name="T23" fmla="*/ 674 h 824"/>
                  <a:gd name="T24" fmla="*/ 152 w 836"/>
                  <a:gd name="T25" fmla="*/ 730 h 824"/>
                  <a:gd name="T26" fmla="*/ 218 w 836"/>
                  <a:gd name="T27" fmla="*/ 775 h 824"/>
                  <a:gd name="T28" fmla="*/ 294 w 836"/>
                  <a:gd name="T29" fmla="*/ 806 h 824"/>
                  <a:gd name="T30" fmla="*/ 375 w 836"/>
                  <a:gd name="T31" fmla="*/ 823 h 824"/>
                  <a:gd name="T32" fmla="*/ 461 w 836"/>
                  <a:gd name="T33" fmla="*/ 823 h 824"/>
                  <a:gd name="T34" fmla="*/ 542 w 836"/>
                  <a:gd name="T35" fmla="*/ 806 h 824"/>
                  <a:gd name="T36" fmla="*/ 617 w 836"/>
                  <a:gd name="T37" fmla="*/ 775 h 824"/>
                  <a:gd name="T38" fmla="*/ 684 w 836"/>
                  <a:gd name="T39" fmla="*/ 730 h 824"/>
                  <a:gd name="T40" fmla="*/ 741 w 836"/>
                  <a:gd name="T41" fmla="*/ 674 h 824"/>
                  <a:gd name="T42" fmla="*/ 786 w 836"/>
                  <a:gd name="T43" fmla="*/ 608 h 824"/>
                  <a:gd name="T44" fmla="*/ 818 w 836"/>
                  <a:gd name="T45" fmla="*/ 534 h 824"/>
                  <a:gd name="T46" fmla="*/ 834 w 836"/>
                  <a:gd name="T47" fmla="*/ 454 h 824"/>
                  <a:gd name="T48" fmla="*/ 834 w 836"/>
                  <a:gd name="T49" fmla="*/ 370 h 824"/>
                  <a:gd name="T50" fmla="*/ 818 w 836"/>
                  <a:gd name="T51" fmla="*/ 290 h 824"/>
                  <a:gd name="T52" fmla="*/ 786 w 836"/>
                  <a:gd name="T53" fmla="*/ 216 h 824"/>
                  <a:gd name="T54" fmla="*/ 741 w 836"/>
                  <a:gd name="T55" fmla="*/ 150 h 824"/>
                  <a:gd name="T56" fmla="*/ 684 w 836"/>
                  <a:gd name="T57" fmla="*/ 94 h 824"/>
                  <a:gd name="T58" fmla="*/ 617 w 836"/>
                  <a:gd name="T59" fmla="*/ 49 h 824"/>
                  <a:gd name="T60" fmla="*/ 542 w 836"/>
                  <a:gd name="T61" fmla="*/ 18 h 824"/>
                  <a:gd name="T62" fmla="*/ 461 w 836"/>
                  <a:gd name="T63" fmla="*/ 1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36" h="824">
                    <a:moveTo>
                      <a:pt x="417" y="0"/>
                    </a:moveTo>
                    <a:lnTo>
                      <a:pt x="375" y="1"/>
                    </a:lnTo>
                    <a:lnTo>
                      <a:pt x="333" y="9"/>
                    </a:lnTo>
                    <a:lnTo>
                      <a:pt x="294" y="18"/>
                    </a:lnTo>
                    <a:lnTo>
                      <a:pt x="255" y="33"/>
                    </a:lnTo>
                    <a:lnTo>
                      <a:pt x="218" y="49"/>
                    </a:lnTo>
                    <a:lnTo>
                      <a:pt x="184" y="70"/>
                    </a:lnTo>
                    <a:lnTo>
                      <a:pt x="152" y="94"/>
                    </a:lnTo>
                    <a:lnTo>
                      <a:pt x="122" y="120"/>
                    </a:lnTo>
                    <a:lnTo>
                      <a:pt x="95" y="150"/>
                    </a:lnTo>
                    <a:lnTo>
                      <a:pt x="71" y="182"/>
                    </a:lnTo>
                    <a:lnTo>
                      <a:pt x="50" y="216"/>
                    </a:lnTo>
                    <a:lnTo>
                      <a:pt x="33" y="252"/>
                    </a:lnTo>
                    <a:lnTo>
                      <a:pt x="18" y="290"/>
                    </a:lnTo>
                    <a:lnTo>
                      <a:pt x="9" y="329"/>
                    </a:lnTo>
                    <a:lnTo>
                      <a:pt x="2" y="370"/>
                    </a:lnTo>
                    <a:lnTo>
                      <a:pt x="0" y="412"/>
                    </a:lnTo>
                    <a:lnTo>
                      <a:pt x="2" y="454"/>
                    </a:lnTo>
                    <a:lnTo>
                      <a:pt x="9" y="495"/>
                    </a:lnTo>
                    <a:lnTo>
                      <a:pt x="18" y="534"/>
                    </a:lnTo>
                    <a:lnTo>
                      <a:pt x="33" y="573"/>
                    </a:lnTo>
                    <a:lnTo>
                      <a:pt x="50" y="608"/>
                    </a:lnTo>
                    <a:lnTo>
                      <a:pt x="71" y="642"/>
                    </a:lnTo>
                    <a:lnTo>
                      <a:pt x="95" y="674"/>
                    </a:lnTo>
                    <a:lnTo>
                      <a:pt x="122" y="704"/>
                    </a:lnTo>
                    <a:lnTo>
                      <a:pt x="152" y="730"/>
                    </a:lnTo>
                    <a:lnTo>
                      <a:pt x="184" y="754"/>
                    </a:lnTo>
                    <a:lnTo>
                      <a:pt x="218" y="775"/>
                    </a:lnTo>
                    <a:lnTo>
                      <a:pt x="255" y="791"/>
                    </a:lnTo>
                    <a:lnTo>
                      <a:pt x="294" y="806"/>
                    </a:lnTo>
                    <a:lnTo>
                      <a:pt x="333" y="815"/>
                    </a:lnTo>
                    <a:lnTo>
                      <a:pt x="375" y="823"/>
                    </a:lnTo>
                    <a:lnTo>
                      <a:pt x="417" y="824"/>
                    </a:lnTo>
                    <a:lnTo>
                      <a:pt x="461" y="823"/>
                    </a:lnTo>
                    <a:lnTo>
                      <a:pt x="502" y="815"/>
                    </a:lnTo>
                    <a:lnTo>
                      <a:pt x="542" y="806"/>
                    </a:lnTo>
                    <a:lnTo>
                      <a:pt x="580" y="791"/>
                    </a:lnTo>
                    <a:lnTo>
                      <a:pt x="617" y="775"/>
                    </a:lnTo>
                    <a:lnTo>
                      <a:pt x="652" y="754"/>
                    </a:lnTo>
                    <a:lnTo>
                      <a:pt x="684" y="730"/>
                    </a:lnTo>
                    <a:lnTo>
                      <a:pt x="714" y="704"/>
                    </a:lnTo>
                    <a:lnTo>
                      <a:pt x="741" y="674"/>
                    </a:lnTo>
                    <a:lnTo>
                      <a:pt x="765" y="642"/>
                    </a:lnTo>
                    <a:lnTo>
                      <a:pt x="786" y="608"/>
                    </a:lnTo>
                    <a:lnTo>
                      <a:pt x="803" y="573"/>
                    </a:lnTo>
                    <a:lnTo>
                      <a:pt x="818" y="534"/>
                    </a:lnTo>
                    <a:lnTo>
                      <a:pt x="827" y="495"/>
                    </a:lnTo>
                    <a:lnTo>
                      <a:pt x="834" y="454"/>
                    </a:lnTo>
                    <a:lnTo>
                      <a:pt x="836" y="412"/>
                    </a:lnTo>
                    <a:lnTo>
                      <a:pt x="834" y="370"/>
                    </a:lnTo>
                    <a:lnTo>
                      <a:pt x="827" y="329"/>
                    </a:lnTo>
                    <a:lnTo>
                      <a:pt x="818" y="290"/>
                    </a:lnTo>
                    <a:lnTo>
                      <a:pt x="803" y="252"/>
                    </a:lnTo>
                    <a:lnTo>
                      <a:pt x="786" y="216"/>
                    </a:lnTo>
                    <a:lnTo>
                      <a:pt x="765" y="182"/>
                    </a:lnTo>
                    <a:lnTo>
                      <a:pt x="741" y="150"/>
                    </a:lnTo>
                    <a:lnTo>
                      <a:pt x="714" y="120"/>
                    </a:lnTo>
                    <a:lnTo>
                      <a:pt x="684" y="94"/>
                    </a:lnTo>
                    <a:lnTo>
                      <a:pt x="652" y="70"/>
                    </a:lnTo>
                    <a:lnTo>
                      <a:pt x="617" y="49"/>
                    </a:lnTo>
                    <a:lnTo>
                      <a:pt x="580" y="33"/>
                    </a:lnTo>
                    <a:lnTo>
                      <a:pt x="542" y="18"/>
                    </a:lnTo>
                    <a:lnTo>
                      <a:pt x="502" y="9"/>
                    </a:lnTo>
                    <a:lnTo>
                      <a:pt x="461" y="1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sz="70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21" name="Oval 46"/>
              <p:cNvSpPr>
                <a:spLocks noChangeArrowheads="1"/>
              </p:cNvSpPr>
              <p:nvPr/>
            </p:nvSpPr>
            <p:spPr bwMode="auto">
              <a:xfrm>
                <a:off x="817" y="1333"/>
                <a:ext cx="837" cy="826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70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22" name="Rectangle 47"/>
              <p:cNvSpPr>
                <a:spLocks noChangeArrowheads="1"/>
              </p:cNvSpPr>
              <p:nvPr/>
            </p:nvSpPr>
            <p:spPr bwMode="auto">
              <a:xfrm>
                <a:off x="817" y="1333"/>
                <a:ext cx="839" cy="82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70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p:grpSp>
        <p:sp>
          <p:nvSpPr>
            <p:cNvPr id="16" name="Oval 49"/>
            <p:cNvSpPr>
              <a:spLocks noChangeArrowheads="1"/>
            </p:cNvSpPr>
            <p:nvPr/>
          </p:nvSpPr>
          <p:spPr bwMode="auto">
            <a:xfrm>
              <a:off x="650" y="1167"/>
              <a:ext cx="1171" cy="1157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sz="70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7" name="Oval 50"/>
            <p:cNvSpPr>
              <a:spLocks noChangeArrowheads="1"/>
            </p:cNvSpPr>
            <p:nvPr/>
          </p:nvSpPr>
          <p:spPr bwMode="auto">
            <a:xfrm>
              <a:off x="733" y="1250"/>
              <a:ext cx="1005" cy="992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sz="70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8" name="Oval 56"/>
            <p:cNvSpPr>
              <a:spLocks noChangeArrowheads="1"/>
            </p:cNvSpPr>
            <p:nvPr/>
          </p:nvSpPr>
          <p:spPr bwMode="auto">
            <a:xfrm>
              <a:off x="816" y="1326"/>
              <a:ext cx="839" cy="839"/>
            </a:xfrm>
            <a:prstGeom prst="ellipse">
              <a:avLst/>
            </a:prstGeom>
            <a:solidFill>
              <a:srgbClr val="0000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70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7212706" y="1981655"/>
            <a:ext cx="269329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ko-KR" altLang="en-US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피복관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4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부식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크리프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조사성장 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Line 21"/>
          <p:cNvSpPr>
            <a:spLocks noChangeShapeType="1"/>
          </p:cNvSpPr>
          <p:nvPr/>
        </p:nvSpPr>
        <p:spPr bwMode="auto">
          <a:xfrm flipH="1">
            <a:off x="6907112" y="2135543"/>
            <a:ext cx="305593" cy="152499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 sz="7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7299791" y="2389160"/>
            <a:ext cx="248075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ko-KR" altLang="en-US" sz="1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소결체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FGR(5%), </a:t>
            </a:r>
            <a:r>
              <a:rPr lang="ko-KR" altLang="en-US" sz="14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열전도도</a:t>
            </a:r>
            <a:endParaRPr lang="ko-KR" altLang="en-US" sz="140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7401272" y="2925621"/>
            <a:ext cx="200407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buFontTx/>
              <a:buNone/>
            </a:pPr>
            <a:r>
              <a:rPr lang="ko-KR" altLang="en-US" sz="1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갭</a:t>
            </a:r>
            <a:r>
              <a:rPr lang="en-US" altLang="ko-KR" sz="1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(He)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PCMI,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봉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내압</a:t>
            </a:r>
          </a:p>
        </p:txBody>
      </p:sp>
      <p:sp>
        <p:nvSpPr>
          <p:cNvPr id="27" name="Line 25"/>
          <p:cNvSpPr>
            <a:spLocks noChangeShapeType="1"/>
          </p:cNvSpPr>
          <p:nvPr/>
        </p:nvSpPr>
        <p:spPr bwMode="auto">
          <a:xfrm flipH="1">
            <a:off x="6783288" y="3079509"/>
            <a:ext cx="658492" cy="10388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 sz="7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8" name="Line 58"/>
          <p:cNvSpPr>
            <a:spLocks noChangeShapeType="1"/>
          </p:cNvSpPr>
          <p:nvPr/>
        </p:nvSpPr>
        <p:spPr bwMode="auto">
          <a:xfrm>
            <a:off x="6527700" y="2740480"/>
            <a:ext cx="990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 sz="7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0" name="내용 개체 틀 3"/>
          <p:cNvSpPr txBox="1">
            <a:spLocks/>
          </p:cNvSpPr>
          <p:nvPr/>
        </p:nvSpPr>
        <p:spPr bwMode="auto">
          <a:xfrm>
            <a:off x="236476" y="980728"/>
            <a:ext cx="4562413" cy="5148572"/>
          </a:xfrm>
          <a:prstGeom prst="rect">
            <a:avLst/>
          </a:prstGeom>
          <a:noFill/>
          <a:ln w="19050">
            <a:noFill/>
            <a:round/>
            <a:headEnd/>
            <a:tailEnd/>
          </a:ln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marL="355600" indent="-355600" algn="l" rtl="0" eaLnBrk="0" fontAlgn="base" latinLnBrk="1" hangingPunct="0">
              <a:lnSpc>
                <a:spcPts val="2880"/>
              </a:lnSpc>
              <a:spcBef>
                <a:spcPct val="7000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v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defRPr>
            </a:lvl1pPr>
            <a:lvl2pPr marL="719138" indent="-274638" algn="l" rtl="0" eaLnBrk="0" fontAlgn="base" latinLnBrk="1" hangingPunct="0">
              <a:lnSpc>
                <a:spcPts val="288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굴림" pitchFamily="50" charset="-127"/>
              <a:buChar char="□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defRPr>
            </a:lvl2pPr>
            <a:lvl3pPr marL="1074738" indent="-266700" algn="l" rtl="0" eaLnBrk="0" fontAlgn="base" latinLnBrk="1" hangingPunct="0">
              <a:lnSpc>
                <a:spcPts val="288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m"/>
              <a:defRPr kumimoji="1" sz="1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defRPr>
            </a:lvl3pPr>
            <a:lvl4pPr marL="1257300" indent="-184150" algn="l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 Narrow" pitchFamily="34" charset="0"/>
              <a:buChar char="−"/>
              <a:defRPr kumimoji="1" sz="16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defRPr>
            </a:lvl4pPr>
            <a:lvl5pPr marL="1436688" indent="-180975" algn="l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" pitchFamily="34" charset="0"/>
              <a:buChar char="•"/>
              <a:defRPr kumimoji="1" sz="16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defRPr>
            </a:lvl5pPr>
            <a:lvl6pPr marL="20732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5304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9876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4448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10000"/>
              </a:lnSpc>
              <a:buFont typeface="Wingdings" pitchFamily="2" charset="2"/>
              <a:buChar char="q"/>
            </a:pPr>
            <a:r>
              <a:rPr lang="en-US" altLang="ko-KR" sz="2000" dirty="0"/>
              <a:t>SFR</a:t>
            </a:r>
            <a:r>
              <a:rPr lang="ko-KR" altLang="en-US" sz="2000"/>
              <a:t>원형로 금속연료 </a:t>
            </a:r>
            <a:r>
              <a:rPr lang="en-US" altLang="ko-KR" sz="2000" dirty="0" smtClean="0"/>
              <a:t>(U-10Zr)</a:t>
            </a:r>
            <a:endParaRPr lang="ko-KR" altLang="en-US" sz="2000" dirty="0"/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r>
              <a:rPr lang="ko-KR" altLang="en-US" sz="1800" b="0" dirty="0"/>
              <a:t>정상운전 및 </a:t>
            </a:r>
            <a:r>
              <a:rPr lang="ko-KR" altLang="en-US" sz="1800" b="0" dirty="0" smtClean="0"/>
              <a:t>과도</a:t>
            </a:r>
            <a:endParaRPr lang="en-US" altLang="ko-KR" sz="1800" b="0" dirty="0" smtClean="0"/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endParaRPr lang="en-US" altLang="ko-KR" sz="1800" b="0" kern="0" dirty="0"/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endParaRPr lang="en-US" altLang="ko-KR" sz="1800" b="0" kern="0" dirty="0" smtClean="0"/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endParaRPr lang="en-US" altLang="ko-KR" sz="1800" b="0" kern="0" dirty="0"/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endParaRPr lang="en-US" altLang="ko-KR" sz="1800" b="0" kern="0" dirty="0" smtClean="0"/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endParaRPr lang="en-US" altLang="ko-KR" sz="1800" b="0" kern="0" dirty="0"/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endParaRPr lang="en-US" altLang="ko-KR" sz="1800" b="0" kern="0" dirty="0" smtClean="0"/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Ø"/>
            </a:pPr>
            <a:r>
              <a:rPr lang="ko-KR" altLang="en-US" sz="1800" b="0" kern="0" dirty="0" smtClean="0"/>
              <a:t>사고조건</a:t>
            </a:r>
            <a:endParaRPr lang="en-US" altLang="ko-KR" sz="1200" b="0" kern="0" dirty="0" smtClean="0"/>
          </a:p>
          <a:p>
            <a:pPr lvl="2" eaLnBrk="1" hangingPunct="1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altLang="ko-KR" sz="1600" b="0" kern="0" dirty="0" smtClean="0"/>
              <a:t>LOCA</a:t>
            </a:r>
          </a:p>
          <a:p>
            <a:pPr lvl="2" eaLnBrk="1" hangingPunct="1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altLang="ko-KR" sz="1600" b="0" kern="0" dirty="0" smtClean="0"/>
              <a:t>RIA</a:t>
            </a:r>
            <a:endParaRPr lang="en-US" altLang="ko-KR" sz="1600" b="0" kern="0" dirty="0"/>
          </a:p>
        </p:txBody>
      </p:sp>
      <p:grpSp>
        <p:nvGrpSpPr>
          <p:cNvPr id="31" name="Group 57"/>
          <p:cNvGrpSpPr>
            <a:grpSpLocks/>
          </p:cNvGrpSpPr>
          <p:nvPr/>
        </p:nvGrpSpPr>
        <p:grpSpPr bwMode="auto">
          <a:xfrm>
            <a:off x="413035" y="1849892"/>
            <a:ext cx="1858963" cy="1955800"/>
            <a:chOff x="650" y="1167"/>
            <a:chExt cx="1171" cy="1232"/>
          </a:xfrm>
        </p:grpSpPr>
        <p:sp>
          <p:nvSpPr>
            <p:cNvPr id="32" name="Oval 8"/>
            <p:cNvSpPr>
              <a:spLocks noChangeArrowheads="1"/>
            </p:cNvSpPr>
            <p:nvPr/>
          </p:nvSpPr>
          <p:spPr bwMode="auto">
            <a:xfrm>
              <a:off x="985" y="1741"/>
              <a:ext cx="666" cy="65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70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3" name="Oval 42"/>
            <p:cNvSpPr>
              <a:spLocks noChangeArrowheads="1"/>
            </p:cNvSpPr>
            <p:nvPr/>
          </p:nvSpPr>
          <p:spPr bwMode="auto">
            <a:xfrm>
              <a:off x="650" y="1167"/>
              <a:ext cx="1171" cy="1157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sz="70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4" name="Oval 43"/>
            <p:cNvSpPr>
              <a:spLocks noChangeArrowheads="1"/>
            </p:cNvSpPr>
            <p:nvPr/>
          </p:nvSpPr>
          <p:spPr bwMode="auto">
            <a:xfrm>
              <a:off x="734" y="1250"/>
              <a:ext cx="1005" cy="9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sz="70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grpSp>
          <p:nvGrpSpPr>
            <p:cNvPr id="35" name="Group 48"/>
            <p:cNvGrpSpPr>
              <a:grpSpLocks/>
            </p:cNvGrpSpPr>
            <p:nvPr/>
          </p:nvGrpSpPr>
          <p:grpSpPr bwMode="auto">
            <a:xfrm>
              <a:off x="817" y="1333"/>
              <a:ext cx="839" cy="827"/>
              <a:chOff x="817" y="1333"/>
              <a:chExt cx="839" cy="827"/>
            </a:xfrm>
          </p:grpSpPr>
          <p:sp>
            <p:nvSpPr>
              <p:cNvPr id="39" name="Rectangle 44"/>
              <p:cNvSpPr>
                <a:spLocks noChangeArrowheads="1"/>
              </p:cNvSpPr>
              <p:nvPr/>
            </p:nvSpPr>
            <p:spPr bwMode="auto">
              <a:xfrm>
                <a:off x="817" y="1333"/>
                <a:ext cx="839" cy="82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70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40" name="Freeform 45"/>
              <p:cNvSpPr>
                <a:spLocks/>
              </p:cNvSpPr>
              <p:nvPr/>
            </p:nvSpPr>
            <p:spPr bwMode="auto">
              <a:xfrm>
                <a:off x="817" y="1333"/>
                <a:ext cx="836" cy="824"/>
              </a:xfrm>
              <a:custGeom>
                <a:avLst/>
                <a:gdLst>
                  <a:gd name="T0" fmla="*/ 375 w 836"/>
                  <a:gd name="T1" fmla="*/ 1 h 824"/>
                  <a:gd name="T2" fmla="*/ 294 w 836"/>
                  <a:gd name="T3" fmla="*/ 18 h 824"/>
                  <a:gd name="T4" fmla="*/ 218 w 836"/>
                  <a:gd name="T5" fmla="*/ 49 h 824"/>
                  <a:gd name="T6" fmla="*/ 152 w 836"/>
                  <a:gd name="T7" fmla="*/ 94 h 824"/>
                  <a:gd name="T8" fmla="*/ 95 w 836"/>
                  <a:gd name="T9" fmla="*/ 150 h 824"/>
                  <a:gd name="T10" fmla="*/ 50 w 836"/>
                  <a:gd name="T11" fmla="*/ 216 h 824"/>
                  <a:gd name="T12" fmla="*/ 18 w 836"/>
                  <a:gd name="T13" fmla="*/ 290 h 824"/>
                  <a:gd name="T14" fmla="*/ 2 w 836"/>
                  <a:gd name="T15" fmla="*/ 370 h 824"/>
                  <a:gd name="T16" fmla="*/ 2 w 836"/>
                  <a:gd name="T17" fmla="*/ 454 h 824"/>
                  <a:gd name="T18" fmla="*/ 18 w 836"/>
                  <a:gd name="T19" fmla="*/ 534 h 824"/>
                  <a:gd name="T20" fmla="*/ 50 w 836"/>
                  <a:gd name="T21" fmla="*/ 608 h 824"/>
                  <a:gd name="T22" fmla="*/ 95 w 836"/>
                  <a:gd name="T23" fmla="*/ 674 h 824"/>
                  <a:gd name="T24" fmla="*/ 152 w 836"/>
                  <a:gd name="T25" fmla="*/ 730 h 824"/>
                  <a:gd name="T26" fmla="*/ 218 w 836"/>
                  <a:gd name="T27" fmla="*/ 775 h 824"/>
                  <a:gd name="T28" fmla="*/ 294 w 836"/>
                  <a:gd name="T29" fmla="*/ 806 h 824"/>
                  <a:gd name="T30" fmla="*/ 375 w 836"/>
                  <a:gd name="T31" fmla="*/ 823 h 824"/>
                  <a:gd name="T32" fmla="*/ 461 w 836"/>
                  <a:gd name="T33" fmla="*/ 823 h 824"/>
                  <a:gd name="T34" fmla="*/ 542 w 836"/>
                  <a:gd name="T35" fmla="*/ 806 h 824"/>
                  <a:gd name="T36" fmla="*/ 617 w 836"/>
                  <a:gd name="T37" fmla="*/ 775 h 824"/>
                  <a:gd name="T38" fmla="*/ 684 w 836"/>
                  <a:gd name="T39" fmla="*/ 730 h 824"/>
                  <a:gd name="T40" fmla="*/ 741 w 836"/>
                  <a:gd name="T41" fmla="*/ 674 h 824"/>
                  <a:gd name="T42" fmla="*/ 786 w 836"/>
                  <a:gd name="T43" fmla="*/ 608 h 824"/>
                  <a:gd name="T44" fmla="*/ 818 w 836"/>
                  <a:gd name="T45" fmla="*/ 534 h 824"/>
                  <a:gd name="T46" fmla="*/ 834 w 836"/>
                  <a:gd name="T47" fmla="*/ 454 h 824"/>
                  <a:gd name="T48" fmla="*/ 834 w 836"/>
                  <a:gd name="T49" fmla="*/ 370 h 824"/>
                  <a:gd name="T50" fmla="*/ 818 w 836"/>
                  <a:gd name="T51" fmla="*/ 290 h 824"/>
                  <a:gd name="T52" fmla="*/ 786 w 836"/>
                  <a:gd name="T53" fmla="*/ 216 h 824"/>
                  <a:gd name="T54" fmla="*/ 741 w 836"/>
                  <a:gd name="T55" fmla="*/ 150 h 824"/>
                  <a:gd name="T56" fmla="*/ 684 w 836"/>
                  <a:gd name="T57" fmla="*/ 94 h 824"/>
                  <a:gd name="T58" fmla="*/ 617 w 836"/>
                  <a:gd name="T59" fmla="*/ 49 h 824"/>
                  <a:gd name="T60" fmla="*/ 542 w 836"/>
                  <a:gd name="T61" fmla="*/ 18 h 824"/>
                  <a:gd name="T62" fmla="*/ 461 w 836"/>
                  <a:gd name="T63" fmla="*/ 1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36" h="824">
                    <a:moveTo>
                      <a:pt x="417" y="0"/>
                    </a:moveTo>
                    <a:lnTo>
                      <a:pt x="375" y="1"/>
                    </a:lnTo>
                    <a:lnTo>
                      <a:pt x="333" y="9"/>
                    </a:lnTo>
                    <a:lnTo>
                      <a:pt x="294" y="18"/>
                    </a:lnTo>
                    <a:lnTo>
                      <a:pt x="255" y="33"/>
                    </a:lnTo>
                    <a:lnTo>
                      <a:pt x="218" y="49"/>
                    </a:lnTo>
                    <a:lnTo>
                      <a:pt x="184" y="70"/>
                    </a:lnTo>
                    <a:lnTo>
                      <a:pt x="152" y="94"/>
                    </a:lnTo>
                    <a:lnTo>
                      <a:pt x="122" y="120"/>
                    </a:lnTo>
                    <a:lnTo>
                      <a:pt x="95" y="150"/>
                    </a:lnTo>
                    <a:lnTo>
                      <a:pt x="71" y="182"/>
                    </a:lnTo>
                    <a:lnTo>
                      <a:pt x="50" y="216"/>
                    </a:lnTo>
                    <a:lnTo>
                      <a:pt x="33" y="252"/>
                    </a:lnTo>
                    <a:lnTo>
                      <a:pt x="18" y="290"/>
                    </a:lnTo>
                    <a:lnTo>
                      <a:pt x="9" y="329"/>
                    </a:lnTo>
                    <a:lnTo>
                      <a:pt x="2" y="370"/>
                    </a:lnTo>
                    <a:lnTo>
                      <a:pt x="0" y="412"/>
                    </a:lnTo>
                    <a:lnTo>
                      <a:pt x="2" y="454"/>
                    </a:lnTo>
                    <a:lnTo>
                      <a:pt x="9" y="495"/>
                    </a:lnTo>
                    <a:lnTo>
                      <a:pt x="18" y="534"/>
                    </a:lnTo>
                    <a:lnTo>
                      <a:pt x="33" y="573"/>
                    </a:lnTo>
                    <a:lnTo>
                      <a:pt x="50" y="608"/>
                    </a:lnTo>
                    <a:lnTo>
                      <a:pt x="71" y="642"/>
                    </a:lnTo>
                    <a:lnTo>
                      <a:pt x="95" y="674"/>
                    </a:lnTo>
                    <a:lnTo>
                      <a:pt x="122" y="704"/>
                    </a:lnTo>
                    <a:lnTo>
                      <a:pt x="152" y="730"/>
                    </a:lnTo>
                    <a:lnTo>
                      <a:pt x="184" y="754"/>
                    </a:lnTo>
                    <a:lnTo>
                      <a:pt x="218" y="775"/>
                    </a:lnTo>
                    <a:lnTo>
                      <a:pt x="255" y="791"/>
                    </a:lnTo>
                    <a:lnTo>
                      <a:pt x="294" y="806"/>
                    </a:lnTo>
                    <a:lnTo>
                      <a:pt x="333" y="815"/>
                    </a:lnTo>
                    <a:lnTo>
                      <a:pt x="375" y="823"/>
                    </a:lnTo>
                    <a:lnTo>
                      <a:pt x="417" y="824"/>
                    </a:lnTo>
                    <a:lnTo>
                      <a:pt x="461" y="823"/>
                    </a:lnTo>
                    <a:lnTo>
                      <a:pt x="502" y="815"/>
                    </a:lnTo>
                    <a:lnTo>
                      <a:pt x="542" y="806"/>
                    </a:lnTo>
                    <a:lnTo>
                      <a:pt x="580" y="791"/>
                    </a:lnTo>
                    <a:lnTo>
                      <a:pt x="617" y="775"/>
                    </a:lnTo>
                    <a:lnTo>
                      <a:pt x="652" y="754"/>
                    </a:lnTo>
                    <a:lnTo>
                      <a:pt x="684" y="730"/>
                    </a:lnTo>
                    <a:lnTo>
                      <a:pt x="714" y="704"/>
                    </a:lnTo>
                    <a:lnTo>
                      <a:pt x="741" y="674"/>
                    </a:lnTo>
                    <a:lnTo>
                      <a:pt x="765" y="642"/>
                    </a:lnTo>
                    <a:lnTo>
                      <a:pt x="786" y="608"/>
                    </a:lnTo>
                    <a:lnTo>
                      <a:pt x="803" y="573"/>
                    </a:lnTo>
                    <a:lnTo>
                      <a:pt x="818" y="534"/>
                    </a:lnTo>
                    <a:lnTo>
                      <a:pt x="827" y="495"/>
                    </a:lnTo>
                    <a:lnTo>
                      <a:pt x="834" y="454"/>
                    </a:lnTo>
                    <a:lnTo>
                      <a:pt x="836" y="412"/>
                    </a:lnTo>
                    <a:lnTo>
                      <a:pt x="834" y="370"/>
                    </a:lnTo>
                    <a:lnTo>
                      <a:pt x="827" y="329"/>
                    </a:lnTo>
                    <a:lnTo>
                      <a:pt x="818" y="290"/>
                    </a:lnTo>
                    <a:lnTo>
                      <a:pt x="803" y="252"/>
                    </a:lnTo>
                    <a:lnTo>
                      <a:pt x="786" y="216"/>
                    </a:lnTo>
                    <a:lnTo>
                      <a:pt x="765" y="182"/>
                    </a:lnTo>
                    <a:lnTo>
                      <a:pt x="741" y="150"/>
                    </a:lnTo>
                    <a:lnTo>
                      <a:pt x="714" y="120"/>
                    </a:lnTo>
                    <a:lnTo>
                      <a:pt x="684" y="94"/>
                    </a:lnTo>
                    <a:lnTo>
                      <a:pt x="652" y="70"/>
                    </a:lnTo>
                    <a:lnTo>
                      <a:pt x="617" y="49"/>
                    </a:lnTo>
                    <a:lnTo>
                      <a:pt x="580" y="33"/>
                    </a:lnTo>
                    <a:lnTo>
                      <a:pt x="542" y="18"/>
                    </a:lnTo>
                    <a:lnTo>
                      <a:pt x="502" y="9"/>
                    </a:lnTo>
                    <a:lnTo>
                      <a:pt x="461" y="1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sz="70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41" name="Oval 46"/>
              <p:cNvSpPr>
                <a:spLocks noChangeArrowheads="1"/>
              </p:cNvSpPr>
              <p:nvPr/>
            </p:nvSpPr>
            <p:spPr bwMode="auto">
              <a:xfrm>
                <a:off x="817" y="1333"/>
                <a:ext cx="837" cy="826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70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42" name="Rectangle 47"/>
              <p:cNvSpPr>
                <a:spLocks noChangeArrowheads="1"/>
              </p:cNvSpPr>
              <p:nvPr/>
            </p:nvSpPr>
            <p:spPr bwMode="auto">
              <a:xfrm>
                <a:off x="817" y="1333"/>
                <a:ext cx="839" cy="82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70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p:grpSp>
        <p:sp>
          <p:nvSpPr>
            <p:cNvPr id="36" name="Oval 49"/>
            <p:cNvSpPr>
              <a:spLocks noChangeArrowheads="1"/>
            </p:cNvSpPr>
            <p:nvPr/>
          </p:nvSpPr>
          <p:spPr bwMode="auto">
            <a:xfrm>
              <a:off x="650" y="1167"/>
              <a:ext cx="1171" cy="1157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sz="70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7" name="Oval 50"/>
            <p:cNvSpPr>
              <a:spLocks noChangeArrowheads="1"/>
            </p:cNvSpPr>
            <p:nvPr/>
          </p:nvSpPr>
          <p:spPr bwMode="auto">
            <a:xfrm>
              <a:off x="733" y="1250"/>
              <a:ext cx="1005" cy="992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sz="70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8" name="Oval 56"/>
            <p:cNvSpPr>
              <a:spLocks noChangeArrowheads="1"/>
            </p:cNvSpPr>
            <p:nvPr/>
          </p:nvSpPr>
          <p:spPr bwMode="auto">
            <a:xfrm>
              <a:off x="879" y="1389"/>
              <a:ext cx="714" cy="714"/>
            </a:xfrm>
            <a:prstGeom prst="ellipse">
              <a:avLst/>
            </a:prstGeom>
            <a:solidFill>
              <a:srgbClr val="0000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70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43" name="Rectangle 20"/>
          <p:cNvSpPr>
            <a:spLocks noChangeArrowheads="1"/>
          </p:cNvSpPr>
          <p:nvPr/>
        </p:nvSpPr>
        <p:spPr bwMode="auto">
          <a:xfrm>
            <a:off x="2352166" y="1981655"/>
            <a:ext cx="238629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buFontTx/>
              <a:buNone/>
            </a:pPr>
            <a:r>
              <a:rPr lang="ko-KR" altLang="en-US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피복관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en-US" altLang="ko-KR" sz="14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FCCI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크리프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팽윤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4" name="Line 21"/>
          <p:cNvSpPr>
            <a:spLocks noChangeShapeType="1"/>
          </p:cNvSpPr>
          <p:nvPr/>
        </p:nvSpPr>
        <p:spPr bwMode="auto">
          <a:xfrm flipH="1">
            <a:off x="2046572" y="2135543"/>
            <a:ext cx="305593" cy="152499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 sz="7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" name="Rectangle 22"/>
          <p:cNvSpPr>
            <a:spLocks noChangeArrowheads="1"/>
          </p:cNvSpPr>
          <p:nvPr/>
        </p:nvSpPr>
        <p:spPr bwMode="auto">
          <a:xfrm>
            <a:off x="2439251" y="2389160"/>
            <a:ext cx="265776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ko-KR" altLang="en-US" sz="14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심재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FGR(75%), </a:t>
            </a:r>
            <a:r>
              <a:rPr lang="ko-KR" altLang="en-US" sz="14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원소재분배</a:t>
            </a:r>
            <a:endParaRPr lang="ko-KR" altLang="en-US" sz="140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6" name="Rectangle 24"/>
          <p:cNvSpPr>
            <a:spLocks noChangeArrowheads="1"/>
          </p:cNvSpPr>
          <p:nvPr/>
        </p:nvSpPr>
        <p:spPr bwMode="auto">
          <a:xfrm>
            <a:off x="2522322" y="2925621"/>
            <a:ext cx="199125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buFontTx/>
              <a:buNone/>
            </a:pPr>
            <a:r>
              <a:rPr lang="ko-KR" altLang="en-US" sz="1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갭</a:t>
            </a:r>
            <a:r>
              <a:rPr lang="en-US" altLang="ko-KR" sz="1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(Na)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FCMI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봉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내압</a:t>
            </a:r>
          </a:p>
        </p:txBody>
      </p:sp>
      <p:sp>
        <p:nvSpPr>
          <p:cNvPr id="47" name="Line 25"/>
          <p:cNvSpPr>
            <a:spLocks noChangeShapeType="1"/>
          </p:cNvSpPr>
          <p:nvPr/>
        </p:nvSpPr>
        <p:spPr bwMode="auto">
          <a:xfrm flipH="1">
            <a:off x="1922748" y="3079509"/>
            <a:ext cx="658492" cy="10388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 sz="7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8" name="Line 58"/>
          <p:cNvSpPr>
            <a:spLocks noChangeShapeType="1"/>
          </p:cNvSpPr>
          <p:nvPr/>
        </p:nvSpPr>
        <p:spPr bwMode="auto">
          <a:xfrm>
            <a:off x="1667160" y="2740480"/>
            <a:ext cx="990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 sz="7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9" name="직선 연결선 28"/>
          <p:cNvCxnSpPr/>
          <p:nvPr/>
        </p:nvCxnSpPr>
        <p:spPr bwMode="auto">
          <a:xfrm>
            <a:off x="1363340" y="4401108"/>
            <a:ext cx="1929183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635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1" name="직선 연결선 50"/>
          <p:cNvCxnSpPr/>
          <p:nvPr/>
        </p:nvCxnSpPr>
        <p:spPr bwMode="auto">
          <a:xfrm>
            <a:off x="4219830" y="2156166"/>
            <a:ext cx="337126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63500" cap="flat" cmpd="sng" algn="ctr">
            <a:solidFill>
              <a:srgbClr val="0000FF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54" name="직선 연결선 53"/>
          <p:cNvCxnSpPr/>
          <p:nvPr/>
        </p:nvCxnSpPr>
        <p:spPr bwMode="auto">
          <a:xfrm>
            <a:off x="4694219" y="5615691"/>
            <a:ext cx="1164797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63500" cap="flat" cmpd="sng" algn="ctr">
            <a:solidFill>
              <a:schemeClr val="tx2"/>
            </a:solidFill>
            <a:prstDash val="solid"/>
            <a:round/>
            <a:headEnd type="oval" w="med" len="med"/>
            <a:tailEnd type="oval"/>
          </a:ln>
          <a:effectLst/>
        </p:spPr>
      </p:cxnSp>
      <p:cxnSp>
        <p:nvCxnSpPr>
          <p:cNvPr id="55" name="직선 연결선 54"/>
          <p:cNvCxnSpPr/>
          <p:nvPr/>
        </p:nvCxnSpPr>
        <p:spPr bwMode="auto">
          <a:xfrm>
            <a:off x="3265105" y="3079509"/>
            <a:ext cx="427755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63500" cap="flat" cmpd="sng" algn="ctr">
            <a:solidFill>
              <a:srgbClr val="0000FF"/>
            </a:solidFill>
            <a:prstDash val="sysDot"/>
            <a:round/>
            <a:headEnd type="none" w="med" len="med"/>
            <a:tailEnd type="none"/>
          </a:ln>
          <a:effectLst/>
        </p:spPr>
      </p:cxnSp>
      <p:sp>
        <p:nvSpPr>
          <p:cNvPr id="58" name="Rectangle 24"/>
          <p:cNvSpPr>
            <a:spLocks noChangeArrowheads="1"/>
          </p:cNvSpPr>
          <p:nvPr/>
        </p:nvSpPr>
        <p:spPr bwMode="auto">
          <a:xfrm>
            <a:off x="2141823" y="3301243"/>
            <a:ext cx="122341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buFontTx/>
              <a:buNone/>
            </a:pPr>
            <a:r>
              <a:rPr lang="ko-KR" altLang="en-US" sz="1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냉각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재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DNB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9" name="Rectangle 24"/>
          <p:cNvSpPr>
            <a:spLocks noChangeArrowheads="1"/>
          </p:cNvSpPr>
          <p:nvPr/>
        </p:nvSpPr>
        <p:spPr bwMode="auto">
          <a:xfrm>
            <a:off x="7002363" y="3301243"/>
            <a:ext cx="122341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buFontTx/>
              <a:buNone/>
            </a:pPr>
            <a:r>
              <a:rPr lang="ko-KR" altLang="en-US" sz="1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냉각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재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DNB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60" name="직선 연결선 59"/>
          <p:cNvCxnSpPr/>
          <p:nvPr/>
        </p:nvCxnSpPr>
        <p:spPr bwMode="auto">
          <a:xfrm>
            <a:off x="2864768" y="3459710"/>
            <a:ext cx="427755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635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65" name="직선 연결선 64"/>
          <p:cNvCxnSpPr/>
          <p:nvPr/>
        </p:nvCxnSpPr>
        <p:spPr bwMode="auto">
          <a:xfrm>
            <a:off x="1363340" y="4725144"/>
            <a:ext cx="1390189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635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69" name="직선 연결선 68"/>
          <p:cNvCxnSpPr/>
          <p:nvPr/>
        </p:nvCxnSpPr>
        <p:spPr bwMode="auto">
          <a:xfrm>
            <a:off x="5859016" y="5615691"/>
            <a:ext cx="924272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63500" cap="flat" cmpd="sng" algn="ctr">
            <a:solidFill>
              <a:schemeClr val="tx2"/>
            </a:solidFill>
            <a:prstDash val="solid"/>
            <a:round/>
            <a:headEnd type="oval" w="med" len="med"/>
            <a:tailEnd type="oval"/>
          </a:ln>
          <a:effectLst/>
        </p:spPr>
      </p:cxnSp>
      <p:sp>
        <p:nvSpPr>
          <p:cNvPr id="70" name="직사각형 69"/>
          <p:cNvSpPr/>
          <p:nvPr/>
        </p:nvSpPr>
        <p:spPr>
          <a:xfrm>
            <a:off x="609196" y="5446414"/>
            <a:ext cx="21159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SFR</a:t>
            </a:r>
            <a:r>
              <a:rPr lang="ko-KR" altLang="en-US" sz="1600">
                <a:latin typeface="맑은 고딕" panose="020B0503020000020004" pitchFamily="50" charset="-127"/>
                <a:ea typeface="맑은 고딕" panose="020B0503020000020004" pitchFamily="50" charset="-127"/>
              </a:rPr>
              <a:t>원형로 금속연료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1" name="직사각형 70"/>
          <p:cNvSpPr/>
          <p:nvPr/>
        </p:nvSpPr>
        <p:spPr>
          <a:xfrm>
            <a:off x="4034338" y="5085184"/>
            <a:ext cx="14082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냉각재 비등점</a:t>
            </a:r>
            <a:endParaRPr lang="en-US" altLang="ko-KR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880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Symbol"/>
              </a:rPr>
              <a:t> 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Symbol"/>
              </a:rPr>
              <a:t>C@1atm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2" name="직사각형 71"/>
          <p:cNvSpPr/>
          <p:nvPr/>
        </p:nvSpPr>
        <p:spPr>
          <a:xfrm>
            <a:off x="5169024" y="5085184"/>
            <a:ext cx="14082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핵연료 녹는점</a:t>
            </a:r>
            <a:endParaRPr lang="en-US" altLang="ko-KR" sz="1200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Symbol"/>
              </a:rPr>
              <a:t>1235 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Symbol"/>
              </a:rPr>
              <a:t>C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3" name="직사각형 72"/>
          <p:cNvSpPr/>
          <p:nvPr/>
        </p:nvSpPr>
        <p:spPr>
          <a:xfrm>
            <a:off x="6321152" y="5085184"/>
            <a:ext cx="14082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피복관 녹는점</a:t>
            </a:r>
            <a:endParaRPr lang="en-US" altLang="ko-KR" sz="120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1500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Symbol"/>
              </a:rPr>
              <a:t> 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Symbol"/>
              </a:rPr>
              <a:t>C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74" name="직선 연결선 73"/>
          <p:cNvCxnSpPr/>
          <p:nvPr/>
        </p:nvCxnSpPr>
        <p:spPr bwMode="auto">
          <a:xfrm>
            <a:off x="3976804" y="5615691"/>
            <a:ext cx="716994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63500" cap="flat" cmpd="sng" algn="ctr">
            <a:solidFill>
              <a:schemeClr val="tx2"/>
            </a:solidFill>
            <a:prstDash val="solid"/>
            <a:round/>
            <a:headEnd type="oval" w="med" len="med"/>
            <a:tailEnd type="oval"/>
          </a:ln>
          <a:effectLst/>
        </p:spPr>
      </p:cxnSp>
      <p:sp>
        <p:nvSpPr>
          <p:cNvPr id="76" name="직사각형 75"/>
          <p:cNvSpPr/>
          <p:nvPr/>
        </p:nvSpPr>
        <p:spPr>
          <a:xfrm>
            <a:off x="2900772" y="5085184"/>
            <a:ext cx="14082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노심입출구온도</a:t>
            </a:r>
            <a:endParaRPr lang="en-US" altLang="ko-KR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Symbol"/>
              </a:rPr>
              <a:t>390/545 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Symbol"/>
              </a:rPr>
              <a:t>C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86" name="직선 연결선 85"/>
          <p:cNvCxnSpPr/>
          <p:nvPr/>
        </p:nvCxnSpPr>
        <p:spPr bwMode="auto">
          <a:xfrm>
            <a:off x="3368824" y="5949527"/>
            <a:ext cx="3930967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63500" cap="flat" cmpd="sng" algn="ctr">
            <a:solidFill>
              <a:schemeClr val="tx2"/>
            </a:solidFill>
            <a:prstDash val="solid"/>
            <a:round/>
            <a:headEnd type="oval" w="med" len="med"/>
            <a:tailEnd type="oval"/>
          </a:ln>
          <a:effectLst/>
        </p:spPr>
      </p:cxnSp>
      <p:cxnSp>
        <p:nvCxnSpPr>
          <p:cNvPr id="87" name="직선 연결선 86"/>
          <p:cNvCxnSpPr/>
          <p:nvPr/>
        </p:nvCxnSpPr>
        <p:spPr bwMode="auto">
          <a:xfrm>
            <a:off x="7299791" y="5949527"/>
            <a:ext cx="1829673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63500" cap="flat" cmpd="sng" algn="ctr">
            <a:solidFill>
              <a:schemeClr val="tx2"/>
            </a:solidFill>
            <a:prstDash val="solid"/>
            <a:round/>
            <a:headEnd type="oval" w="med" len="med"/>
            <a:tailEnd type="oval"/>
          </a:ln>
          <a:effectLst/>
        </p:spPr>
      </p:cxnSp>
      <p:sp>
        <p:nvSpPr>
          <p:cNvPr id="88" name="직사각형 87"/>
          <p:cNvSpPr/>
          <p:nvPr/>
        </p:nvSpPr>
        <p:spPr>
          <a:xfrm>
            <a:off x="609196" y="5780250"/>
            <a:ext cx="21159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LWR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산화물연료</a:t>
            </a:r>
          </a:p>
        </p:txBody>
      </p:sp>
      <p:cxnSp>
        <p:nvCxnSpPr>
          <p:cNvPr id="89" name="직선 연결선 88"/>
          <p:cNvCxnSpPr/>
          <p:nvPr/>
        </p:nvCxnSpPr>
        <p:spPr bwMode="auto">
          <a:xfrm>
            <a:off x="2941069" y="5949527"/>
            <a:ext cx="427755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63500" cap="flat" cmpd="sng" algn="ctr">
            <a:solidFill>
              <a:schemeClr val="tx2"/>
            </a:solidFill>
            <a:prstDash val="solid"/>
            <a:round/>
            <a:headEnd type="oval" w="med" len="med"/>
            <a:tailEnd type="oval"/>
          </a:ln>
          <a:effectLst/>
        </p:spPr>
      </p:cxnSp>
      <p:sp>
        <p:nvSpPr>
          <p:cNvPr id="94" name="직사각형 93"/>
          <p:cNvSpPr/>
          <p:nvPr/>
        </p:nvSpPr>
        <p:spPr>
          <a:xfrm>
            <a:off x="8265368" y="6023348"/>
            <a:ext cx="14082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핵연료 녹는점</a:t>
            </a:r>
            <a:endParaRPr lang="en-US" altLang="ko-KR" sz="1200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Symbol"/>
              </a:rPr>
              <a:t>2700 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Symbol"/>
              </a:rPr>
              <a:t>C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7" name="직사각형 96"/>
          <p:cNvSpPr/>
          <p:nvPr/>
        </p:nvSpPr>
        <p:spPr>
          <a:xfrm>
            <a:off x="6677104" y="6027675"/>
            <a:ext cx="14082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피복관 녹는점</a:t>
            </a:r>
            <a:endParaRPr lang="en-US" altLang="ko-KR" sz="120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1850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Symbol"/>
              </a:rPr>
              <a:t> 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Symbol"/>
              </a:rPr>
              <a:t>C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5" name="직사각형 104"/>
          <p:cNvSpPr/>
          <p:nvPr/>
        </p:nvSpPr>
        <p:spPr>
          <a:xfrm>
            <a:off x="2046573" y="6023347"/>
            <a:ext cx="1358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노심</a:t>
            </a:r>
            <a:r>
              <a:rPr lang="ko-KR" altLang="en-US" sz="12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입</a:t>
            </a:r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출구온도</a:t>
            </a:r>
            <a:endParaRPr lang="en-US" altLang="ko-KR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Symbol"/>
              </a:rPr>
              <a:t>296/327 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Symbol"/>
              </a:rPr>
              <a:t>C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6" name="직사각형 105"/>
          <p:cNvSpPr/>
          <p:nvPr/>
        </p:nvSpPr>
        <p:spPr>
          <a:xfrm>
            <a:off x="3112708" y="6034234"/>
            <a:ext cx="14082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냉각재 비등점</a:t>
            </a:r>
            <a:endParaRPr lang="en-US" altLang="ko-KR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342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Symbol"/>
              </a:rPr>
              <a:t> 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Symbol"/>
              </a:rPr>
              <a:t>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Symbol"/>
              </a:rPr>
              <a:t>C@150atm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6" name="Line 5"/>
          <p:cNvSpPr>
            <a:spLocks noChangeShapeType="1"/>
          </p:cNvSpPr>
          <p:nvPr/>
        </p:nvSpPr>
        <p:spPr bwMode="auto">
          <a:xfrm>
            <a:off x="4977721" y="1088740"/>
            <a:ext cx="11283" cy="3873461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846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30" grpId="0"/>
      <p:bldP spid="43" grpId="0"/>
      <p:bldP spid="44" grpId="0" animBg="1"/>
      <p:bldP spid="45" grpId="0"/>
      <p:bldP spid="46" grpId="0"/>
      <p:bldP spid="47" grpId="0" animBg="1"/>
      <p:bldP spid="48" grpId="0" animBg="1"/>
      <p:bldP spid="58" grpId="0"/>
      <p:bldP spid="70" grpId="0"/>
      <p:bldP spid="71" grpId="0"/>
      <p:bldP spid="72" grpId="0"/>
      <p:bldP spid="73" grpId="0"/>
      <p:bldP spid="76" grpId="0"/>
      <p:bldP spid="88" grpId="0"/>
      <p:bldP spid="94" grpId="0"/>
      <p:bldP spid="97" grpId="0"/>
      <p:bldP spid="105" grpId="0"/>
      <p:bldP spid="10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/>
          <a:srcRect r="4860"/>
          <a:stretch/>
        </p:blipFill>
        <p:spPr bwMode="auto">
          <a:xfrm>
            <a:off x="5837494" y="800708"/>
            <a:ext cx="3924436" cy="3013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제목 3"/>
          <p:cNvSpPr>
            <a:spLocks noGrp="1"/>
          </p:cNvSpPr>
          <p:nvPr>
            <p:ph type="title"/>
          </p:nvPr>
        </p:nvSpPr>
        <p:spPr>
          <a:xfrm>
            <a:off x="273050" y="0"/>
            <a:ext cx="9432925" cy="877888"/>
          </a:xfrm>
        </p:spPr>
        <p:txBody>
          <a:bodyPr/>
          <a:lstStyle/>
          <a:p>
            <a:r>
              <a:rPr lang="en-US" altLang="ko-KR" dirty="0" smtClean="0"/>
              <a:t>SFR </a:t>
            </a:r>
            <a:r>
              <a:rPr lang="ko-KR" altLang="en-US" dirty="0" smtClean="0"/>
              <a:t>금속연료 </a:t>
            </a:r>
            <a:r>
              <a:rPr lang="en-US" altLang="ko-KR" dirty="0" smtClean="0"/>
              <a:t>vs SFR </a:t>
            </a:r>
            <a:r>
              <a:rPr lang="ko-KR" altLang="en-US" smtClean="0"/>
              <a:t>산화물연료</a:t>
            </a:r>
            <a:endParaRPr lang="en-US" altLang="ko-KR" dirty="0"/>
          </a:p>
        </p:txBody>
      </p:sp>
      <p:graphicFrame>
        <p:nvGraphicFramePr>
          <p:cNvPr id="13" name="Group 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168579"/>
              </p:ext>
            </p:extLst>
          </p:nvPr>
        </p:nvGraphicFramePr>
        <p:xfrm>
          <a:off x="273050" y="1163858"/>
          <a:ext cx="5508612" cy="4497390"/>
        </p:xfrm>
        <a:graphic>
          <a:graphicData uri="http://schemas.openxmlformats.org/drawingml/2006/table">
            <a:tbl>
              <a:tblPr/>
              <a:tblGrid>
                <a:gridCol w="1835634"/>
                <a:gridCol w="1997910"/>
                <a:gridCol w="1675068"/>
              </a:tblGrid>
              <a:tr h="58696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 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금속</a:t>
                      </a: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(U‑20Pu‑10Zr)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itchFamily="18" charset="0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산화물</a:t>
                      </a: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(UO</a:t>
                      </a:r>
                      <a:r>
                        <a:rPr kumimoji="1" lang="en-US" altLang="ko-KR" sz="12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2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‑20PuO</a:t>
                      </a:r>
                      <a:r>
                        <a:rPr kumimoji="1" lang="en-US" altLang="ko-KR" sz="12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2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)</a:t>
                      </a:r>
                      <a:endParaRPr kumimoji="1" lang="ko-KR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itchFamily="18" charset="0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350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핵물질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밀도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(g/cm</a:t>
                      </a:r>
                      <a:r>
                        <a:rPr kumimoji="1" lang="en-US" altLang="ko-KR" sz="12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3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)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14.1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9.3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0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용융온도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, K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1,350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3,000</a:t>
                      </a:r>
                      <a:endParaRPr kumimoji="1" lang="en-US" altLang="ko-K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0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열전도도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, W/m‑K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16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2.3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72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핵연료중심온도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(at 40 kW/m, K)</a:t>
                      </a:r>
                    </a:p>
                    <a:p>
                      <a:pPr marL="0" marR="0" lvl="0" indent="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(T/</a:t>
                      </a:r>
                      <a:r>
                        <a:rPr kumimoji="1" lang="en-US" altLang="ko-KR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T</a:t>
                      </a:r>
                      <a:r>
                        <a:rPr kumimoji="1" lang="en-US" altLang="ko-KR" sz="1200" b="0" i="0" u="none" strike="noStrike" cap="none" normalizeH="0" baseline="-30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melt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)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1,060</a:t>
                      </a:r>
                      <a:b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</a:b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(0.8)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2,360</a:t>
                      </a:r>
                      <a:b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</a:b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(0.8)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696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소듐 냉각재와의 양립성</a:t>
                      </a: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아주 좋음</a:t>
                      </a:r>
                      <a:endParaRPr kumimoji="1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반응</a:t>
                      </a: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수용 가능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0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연소 성능</a:t>
                      </a:r>
                      <a:endParaRPr kumimoji="1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검증</a:t>
                      </a:r>
                      <a:endParaRPr kumimoji="1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검증</a:t>
                      </a:r>
                      <a:endParaRPr kumimoji="1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0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원자로 연소 경험국</a:t>
                      </a:r>
                      <a:endParaRPr kumimoji="1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미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,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영</a:t>
                      </a:r>
                      <a:endParaRPr kumimoji="1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러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, 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프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,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일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,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미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,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영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,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인도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8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연구 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경험국</a:t>
                      </a:r>
                      <a:endParaRPr kumimoji="1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미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,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일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,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한국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, 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러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,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중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,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인도</a:t>
                      </a:r>
                      <a:endParaRPr kumimoji="1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러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, 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프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,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일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,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중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,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itchFamily="18" charset="0"/>
                        </a:rPr>
                        <a:t>인도</a:t>
                      </a:r>
                      <a:endParaRPr kumimoji="1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077" marR="83077" marT="43196" marB="431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329696" y="5758459"/>
            <a:ext cx="5487400" cy="262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9pPr>
          </a:lstStyle>
          <a:p>
            <a:pPr eaLnBrk="1" hangingPunct="1"/>
            <a:r>
              <a:rPr lang="en-US" altLang="ko-KR" sz="1108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(Ref. Advanced SFR Fuel Comparison, GIF SFR Advanced Fuel PMB, 2009)</a:t>
            </a:r>
            <a:endParaRPr lang="ko-KR" altLang="en-US" sz="1108" b="0" dirty="0"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357156" y="6169510"/>
            <a:ext cx="3395767" cy="463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7A9999"/>
            </a:prstShdw>
          </a:effectLst>
        </p:spPr>
        <p:txBody>
          <a:bodyPr wrap="square" lIns="90000" tIns="46800" rIns="90000" bIns="46800" anchor="ctr">
            <a:spAutoFit/>
          </a:bodyPr>
          <a:lstStyle/>
          <a:p>
            <a:pPr algn="ctr" eaLnBrk="0" hangingPunct="0"/>
            <a:r>
              <a:rPr lang="ko-KR" altLang="en-US" sz="1200" b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파손후</a:t>
            </a:r>
            <a:r>
              <a:rPr lang="ko-KR" altLang="en-US" sz="1200" b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핵연료 거동</a:t>
            </a:r>
            <a:endParaRPr lang="en-US" altLang="ko-KR" sz="1200" b="0" dirty="0" smtClean="0"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  <a:p>
            <a:pPr algn="ctr" eaLnBrk="0" hangingPunct="0"/>
            <a:r>
              <a:rPr lang="ko-KR" altLang="en-US" sz="1200" b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왼쪽</a:t>
            </a:r>
            <a:r>
              <a:rPr lang="en-US" altLang="ko-KR" sz="1200" b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:</a:t>
            </a:r>
            <a:r>
              <a:rPr lang="ko-KR" altLang="en-US" sz="1200" b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금속연료</a:t>
            </a:r>
            <a:r>
              <a:rPr lang="en-US" altLang="ko-KR" sz="1200" b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, </a:t>
            </a:r>
            <a:r>
              <a:rPr lang="ko-KR" altLang="en-US" sz="1200" b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오른쪽</a:t>
            </a:r>
            <a:r>
              <a:rPr lang="en-US" altLang="ko-KR" sz="1200" b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:</a:t>
            </a:r>
            <a:r>
              <a:rPr lang="ko-KR" altLang="en-US" sz="1200" b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산화물 연료</a:t>
            </a:r>
            <a:endParaRPr lang="en-US" altLang="ko-KR" sz="1200" b="0" dirty="0"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342" y="4235125"/>
            <a:ext cx="3868432" cy="190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257674" y="3613226"/>
            <a:ext cx="3395767" cy="463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7A9999"/>
            </a:prstShdw>
          </a:effectLst>
        </p:spPr>
        <p:txBody>
          <a:bodyPr wrap="square" lIns="90000" tIns="46800" rIns="90000" bIns="46800" anchor="ctr">
            <a:spAutoFit/>
          </a:bodyPr>
          <a:lstStyle/>
          <a:p>
            <a:pPr algn="ctr" eaLnBrk="0" hangingPunct="0"/>
            <a:r>
              <a:rPr lang="en-US" altLang="ja-JP" sz="1200" b="0" dirty="0">
                <a:latin typeface="Arial" pitchFamily="34" charset="0"/>
                <a:cs typeface="Arial" pitchFamily="34" charset="0"/>
              </a:rPr>
              <a:t>Transient Overpower Failure Tests in </a:t>
            </a:r>
            <a:r>
              <a:rPr lang="en-US" altLang="ja-JP" sz="1200" b="0" dirty="0" smtClean="0">
                <a:latin typeface="Arial" pitchFamily="34" charset="0"/>
                <a:cs typeface="Arial" pitchFamily="34" charset="0"/>
              </a:rPr>
              <a:t>TREAT </a:t>
            </a:r>
          </a:p>
          <a:p>
            <a:pPr algn="ctr" eaLnBrk="0" hangingPunct="0"/>
            <a:r>
              <a:rPr lang="en-US" altLang="ja-JP" sz="1200" b="0" dirty="0" smtClean="0">
                <a:latin typeface="Arial" pitchFamily="34" charset="0"/>
                <a:cs typeface="Arial" pitchFamily="34" charset="0"/>
              </a:rPr>
              <a:t>(Chang)</a:t>
            </a:r>
            <a:endParaRPr lang="en-US" altLang="ko-KR" sz="1200" b="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12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6"/>
          <p:cNvSpPr>
            <a:spLocks noChangeArrowheads="1"/>
          </p:cNvSpPr>
          <p:nvPr/>
        </p:nvSpPr>
        <p:spPr bwMode="gray">
          <a:xfrm>
            <a:off x="1752465" y="2205038"/>
            <a:ext cx="7124972" cy="10080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66FF"/>
              </a:gs>
              <a:gs pos="100000">
                <a:srgbClr val="ADC2FF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lIns="90000" anchor="ctr"/>
          <a:lstStyle/>
          <a:p>
            <a:pPr algn="ctr" eaLnBrk="1" hangingPunct="1">
              <a:lnSpc>
                <a:spcPct val="110000"/>
              </a:lnSpc>
            </a:pPr>
            <a:r>
              <a:rPr lang="en-US" altLang="ko-KR" sz="3200" dirty="0" smtClean="0"/>
              <a:t>SFR </a:t>
            </a:r>
            <a:r>
              <a:rPr lang="ko-KR" altLang="en-US" sz="3200" dirty="0" smtClean="0"/>
              <a:t>금속 핵연료 연소경험</a:t>
            </a:r>
            <a:endParaRPr lang="en-US" altLang="ko-KR" sz="3200" dirty="0"/>
          </a:p>
        </p:txBody>
      </p:sp>
    </p:spTree>
    <p:extLst>
      <p:ext uri="{BB962C8B-B14F-4D97-AF65-F5344CB8AC3E}">
        <p14:creationId xmlns:p14="http://schemas.microsoft.com/office/powerpoint/2010/main" val="98228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제목 3"/>
          <p:cNvSpPr>
            <a:spLocks noGrp="1"/>
          </p:cNvSpPr>
          <p:nvPr>
            <p:ph type="title"/>
          </p:nvPr>
        </p:nvSpPr>
        <p:spPr>
          <a:xfrm>
            <a:off x="273050" y="0"/>
            <a:ext cx="9432925" cy="877888"/>
          </a:xfrm>
        </p:spPr>
        <p:txBody>
          <a:bodyPr/>
          <a:lstStyle/>
          <a:p>
            <a:r>
              <a:rPr lang="ko-KR" altLang="en-US" dirty="0" smtClean="0"/>
              <a:t>금속연료 연소경험</a:t>
            </a:r>
            <a:endParaRPr lang="en-US" altLang="ko-KR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44488" y="404589"/>
            <a:ext cx="4341688" cy="5400675"/>
          </a:xfrm>
          <a:prstGeom prst="rect">
            <a:avLst/>
          </a:prstGeom>
        </p:spPr>
        <p:txBody>
          <a:bodyPr/>
          <a:lstStyle>
            <a:lvl1pPr marL="227013" indent="-227013" algn="l" rtl="0" eaLnBrk="0" fontAlgn="base" latinLnBrk="1" hangingPunct="0">
              <a:spcBef>
                <a:spcPct val="7000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v"/>
              <a:defRPr kumimoji="1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1338" indent="-179388" algn="l" rtl="0" eaLnBrk="0" fontAlgn="base" latinLnBrk="1" hangingPunct="0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2pPr>
            <a:lvl3pPr marL="900113" indent="-179388" algn="l" rtl="0" eaLnBrk="0" fontAlgn="base" latinLnBrk="1" hangingPunct="0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•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3pPr>
            <a:lvl4pPr marL="1258888" indent="-179388" algn="l" rtl="0" eaLnBrk="0" fontAlgn="base" latinLnBrk="1" hangingPunct="0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ü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1616075" indent="-177800" algn="l" rtl="0" eaLnBrk="0" fontAlgn="base" latinLnBrk="1" hangingPunct="0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5pPr>
            <a:lvl6pPr marL="20732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5304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9876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444875" indent="-177800" algn="l" rtl="0" fontAlgn="base" latinLnBrk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atinLnBrk="0">
              <a:lnSpc>
                <a:spcPct val="80000"/>
              </a:lnSpc>
            </a:pPr>
            <a:endParaRPr lang="en-US" sz="2000" b="0" kern="0" dirty="0" smtClean="0"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  <a:p>
            <a:pPr latinLnBrk="0"/>
            <a:r>
              <a:rPr lang="en-US" sz="20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EBR-II: </a:t>
            </a:r>
            <a:r>
              <a:rPr lang="en-US" altLang="ko-KR" sz="2000" b="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30 </a:t>
            </a:r>
            <a:r>
              <a:rPr lang="ko-KR" altLang="en-US" sz="2000" b="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년 동안 </a:t>
            </a:r>
            <a:r>
              <a:rPr lang="en-US" sz="20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134,000 </a:t>
            </a:r>
            <a:r>
              <a:rPr lang="ko-KR" altLang="en-US" sz="20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개의</a:t>
            </a:r>
            <a:r>
              <a:rPr lang="en-US" sz="20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 U-5Fs</a:t>
            </a:r>
            <a:r>
              <a:rPr lang="en-US" sz="2000" b="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, </a:t>
            </a:r>
            <a:r>
              <a:rPr lang="en-US" sz="2000" b="0" kern="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U-</a:t>
            </a:r>
            <a:r>
              <a:rPr lang="en-US" sz="2000" b="0" kern="0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Zr</a:t>
            </a:r>
            <a:r>
              <a:rPr lang="en-US" sz="2000" b="0" kern="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(~16,000) </a:t>
            </a:r>
            <a:r>
              <a:rPr lang="en-US" sz="2000" b="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&amp; </a:t>
            </a:r>
            <a:r>
              <a:rPr lang="en-US" sz="20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IFR</a:t>
            </a:r>
            <a:r>
              <a:rPr lang="en-US" altLang="ko-KR" sz="2000" b="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 </a:t>
            </a:r>
            <a:r>
              <a:rPr lang="en-US" altLang="ko-KR" sz="20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(U-Pu-</a:t>
            </a:r>
            <a:r>
              <a:rPr lang="en-US" altLang="ko-KR" sz="2000" b="0" kern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Zr</a:t>
            </a:r>
            <a:r>
              <a:rPr lang="en-US" altLang="ko-KR" sz="20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)</a:t>
            </a:r>
            <a:r>
              <a:rPr lang="en-US" sz="20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 </a:t>
            </a:r>
            <a:r>
              <a:rPr lang="ko-KR" altLang="en-US" sz="2000" b="0" kern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연료봉이</a:t>
            </a:r>
            <a:r>
              <a:rPr lang="ko-KR" altLang="en-US" sz="20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 연소되었고</a:t>
            </a:r>
            <a:r>
              <a:rPr lang="en-US" altLang="ko-KR" sz="20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, </a:t>
            </a:r>
            <a:r>
              <a:rPr lang="ko-KR" altLang="en-US" sz="20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단지</a:t>
            </a:r>
            <a:r>
              <a:rPr lang="en-US" sz="2000" b="0" kern="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 </a:t>
            </a:r>
            <a:r>
              <a:rPr lang="en-US" sz="2000" b="0" kern="0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29 </a:t>
            </a:r>
            <a:r>
              <a:rPr lang="ko-KR" altLang="en-US" sz="2000" b="0" kern="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봉의 파손이 발생함</a:t>
            </a:r>
            <a:endParaRPr lang="en-US" sz="2000" b="0" kern="0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  <a:p>
            <a:pPr lvl="1" latinLnBrk="0"/>
            <a:r>
              <a:rPr lang="ko-KR" altLang="en-US" sz="1800" b="0" kern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제조시</a:t>
            </a:r>
            <a:r>
              <a:rPr lang="ko-KR" altLang="en-US" sz="18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 용접 결함 </a:t>
            </a:r>
            <a:r>
              <a:rPr lang="en-US" altLang="ko-KR" sz="18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: </a:t>
            </a:r>
            <a:r>
              <a:rPr lang="en-US" sz="18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23 </a:t>
            </a:r>
            <a:r>
              <a:rPr lang="ko-KR" altLang="en-US" sz="18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회</a:t>
            </a:r>
            <a:endParaRPr lang="en-US" sz="1800" b="0" kern="0" dirty="0"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  <a:p>
            <a:pPr lvl="1" latinLnBrk="0"/>
            <a:r>
              <a:rPr lang="ko-KR" altLang="en-US" sz="18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고온 및 </a:t>
            </a:r>
            <a:r>
              <a:rPr lang="ko-KR" altLang="en-US" sz="1800" b="0" kern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고연소도로</a:t>
            </a:r>
            <a:r>
              <a:rPr lang="ko-KR" altLang="en-US" sz="18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 인한 </a:t>
            </a:r>
            <a:r>
              <a:rPr lang="ko-KR" altLang="en-US" sz="1800" b="0" kern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크리프</a:t>
            </a:r>
            <a:r>
              <a:rPr lang="ko-KR" altLang="en-US" sz="18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 파손</a:t>
            </a:r>
            <a:r>
              <a:rPr lang="en-US" altLang="ko-KR" sz="18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: 3 </a:t>
            </a:r>
            <a:r>
              <a:rPr lang="ko-KR" altLang="en-US" sz="18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회</a:t>
            </a:r>
            <a:endParaRPr lang="en-US" sz="1800" b="0" kern="0" dirty="0"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  <a:p>
            <a:pPr lvl="1" latinLnBrk="0"/>
            <a:r>
              <a:rPr lang="ko-KR" altLang="en-US" sz="1800" b="0" kern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플레넘</a:t>
            </a:r>
            <a:r>
              <a:rPr lang="ko-KR" altLang="en-US" sz="18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 영역에서 파손이 발생하였으나 원인이 불명확한 경우</a:t>
            </a:r>
            <a:r>
              <a:rPr lang="en-US" altLang="ko-KR" sz="18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: </a:t>
            </a:r>
            <a:r>
              <a:rPr lang="en-US" sz="18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3 </a:t>
            </a:r>
            <a:r>
              <a:rPr lang="ko-KR" altLang="en-US" sz="18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회</a:t>
            </a:r>
            <a:endParaRPr lang="en-US" sz="1800" b="0" kern="0" dirty="0" smtClean="0"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  <a:p>
            <a:pPr latinLnBrk="0"/>
            <a:r>
              <a:rPr lang="en-US" sz="2000" b="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FFTF</a:t>
            </a:r>
            <a:r>
              <a:rPr lang="en-US" sz="2000" b="0" kern="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: 1050</a:t>
            </a:r>
            <a:r>
              <a:rPr lang="ko-KR" altLang="en-US" sz="2000" b="0" kern="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개의</a:t>
            </a:r>
            <a:r>
              <a:rPr lang="en-US" sz="2000" b="0" kern="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 U-</a:t>
            </a:r>
            <a:r>
              <a:rPr lang="en-US" sz="2000" b="0" kern="0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Zr</a:t>
            </a:r>
            <a:r>
              <a:rPr lang="en-US" sz="2000" b="0" kern="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 </a:t>
            </a:r>
            <a:r>
              <a:rPr lang="ko-KR" altLang="en-US" sz="20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및 </a:t>
            </a:r>
            <a:r>
              <a:rPr lang="en-US" sz="20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37</a:t>
            </a:r>
            <a:r>
              <a:rPr lang="ko-KR" altLang="en-US" sz="20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개</a:t>
            </a:r>
            <a:r>
              <a:rPr lang="en-US" sz="20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 </a:t>
            </a:r>
            <a:r>
              <a:rPr lang="en-US" altLang="ko-KR" sz="20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U-Pu-</a:t>
            </a:r>
            <a:r>
              <a:rPr lang="en-US" altLang="ko-KR" sz="2000" b="0" kern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Zr</a:t>
            </a:r>
            <a:r>
              <a:rPr lang="en-US" altLang="ko-KR" sz="20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 </a:t>
            </a:r>
            <a:r>
              <a:rPr lang="ko-KR" altLang="en-US" sz="2000" b="0" kern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연료봉</a:t>
            </a:r>
            <a:r>
              <a:rPr lang="ko-KR" altLang="en-US" sz="20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 </a:t>
            </a:r>
            <a:r>
              <a:rPr lang="en-US" altLang="ko-KR" sz="2000" b="0" kern="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(</a:t>
            </a:r>
            <a:r>
              <a:rPr lang="en-US" altLang="ko-KR" sz="2000" b="0" kern="0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7 </a:t>
            </a:r>
            <a:r>
              <a:rPr lang="ko-KR" altLang="en-US" sz="2000" b="0" kern="0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개의 원형 실제 길이 연료 집합체</a:t>
            </a:r>
            <a:r>
              <a:rPr lang="en-US" altLang="ko-KR" sz="2000" b="0" kern="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)</a:t>
            </a:r>
            <a:r>
              <a:rPr lang="ko-KR" altLang="en-US" sz="20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이</a:t>
            </a:r>
            <a:r>
              <a:rPr lang="en-US" sz="20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 8-15 at.% </a:t>
            </a:r>
            <a:r>
              <a:rPr lang="ko-KR" altLang="en-US" sz="2000" b="0" kern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연소도까지</a:t>
            </a:r>
            <a:r>
              <a:rPr lang="ko-KR" altLang="en-US" sz="20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 파손이 발생하지 않았음</a:t>
            </a:r>
            <a:endParaRPr lang="en-US" sz="2000" b="0" kern="0" dirty="0" smtClean="0"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  <a:p>
            <a:pPr lvl="1" latinLnBrk="0">
              <a:lnSpc>
                <a:spcPct val="80000"/>
              </a:lnSpc>
              <a:buFont typeface="Arial" pitchFamily="34" charset="0"/>
              <a:buNone/>
            </a:pPr>
            <a:r>
              <a:rPr lang="en-US" sz="18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_____________________</a:t>
            </a:r>
          </a:p>
          <a:p>
            <a:pPr lvl="1" latinLnBrk="0">
              <a:lnSpc>
                <a:spcPct val="80000"/>
              </a:lnSpc>
              <a:buFont typeface="Arial" pitchFamily="34" charset="0"/>
              <a:buNone/>
            </a:pPr>
            <a:r>
              <a:rPr lang="en-US" sz="12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*Fs – Simulated Fission </a:t>
            </a:r>
            <a:r>
              <a:rPr lang="en-US" sz="1200" b="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Products </a:t>
            </a:r>
            <a:r>
              <a:rPr lang="en-US" sz="12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(2.4% Mo, 1.9% </a:t>
            </a:r>
            <a:r>
              <a:rPr lang="en-US" sz="1200" b="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Ru, </a:t>
            </a:r>
            <a:endParaRPr lang="en-US" sz="1200" b="0" kern="0" dirty="0" smtClean="0"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  <a:p>
            <a:pPr lvl="1" latinLnBrk="0">
              <a:lnSpc>
                <a:spcPct val="80000"/>
              </a:lnSpc>
              <a:buFont typeface="Arial" pitchFamily="34" charset="0"/>
              <a:buNone/>
            </a:pPr>
            <a:r>
              <a:rPr lang="en-US" sz="1200" b="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 </a:t>
            </a:r>
            <a:r>
              <a:rPr lang="en-US" sz="12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 0.3% </a:t>
            </a:r>
            <a:r>
              <a:rPr lang="en-US" sz="1200" b="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Rh, </a:t>
            </a:r>
            <a:r>
              <a:rPr lang="en-US" sz="12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0.2% </a:t>
            </a:r>
            <a:r>
              <a:rPr lang="en-US" sz="1200" b="0" kern="0" dirty="0" err="1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Pd</a:t>
            </a:r>
            <a:r>
              <a:rPr lang="en-US" sz="12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, 0.15% </a:t>
            </a:r>
            <a:r>
              <a:rPr lang="en-US" sz="1200" b="0" kern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Zr</a:t>
            </a:r>
            <a:r>
              <a:rPr lang="en-US" sz="1200" b="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, </a:t>
            </a:r>
            <a:r>
              <a:rPr lang="en-US" sz="12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0.01% </a:t>
            </a:r>
            <a:r>
              <a:rPr lang="en-US" sz="1200" b="0" kern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Nb</a:t>
            </a:r>
            <a:r>
              <a:rPr lang="en-US" sz="1200" b="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Verdana" panose="020B0604030504040204" pitchFamily="34" charset="0"/>
              </a:rPr>
              <a:t>)</a:t>
            </a:r>
            <a:endParaRPr lang="en-US" sz="1600" b="0" kern="0" dirty="0" smtClean="0">
              <a:latin typeface="맑은 고딕" panose="020B0503020000020004" pitchFamily="50" charset="-127"/>
              <a:ea typeface="맑은 고딕" panose="020B0503020000020004" pitchFamily="50" charset="-127"/>
              <a:cs typeface="Verdana" panose="020B0604030504040204" pitchFamily="34" charset="0"/>
            </a:endParaRPr>
          </a:p>
        </p:txBody>
      </p:sp>
      <p:sp>
        <p:nvSpPr>
          <p:cNvPr id="7" name="Rectangle 5" descr="縦線"/>
          <p:cNvSpPr>
            <a:spLocks noChangeArrowheads="1"/>
          </p:cNvSpPr>
          <p:nvPr/>
        </p:nvSpPr>
        <p:spPr bwMode="auto">
          <a:xfrm>
            <a:off x="8157356" y="5129807"/>
            <a:ext cx="142539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1">
              <a:spcBef>
                <a:spcPct val="20000"/>
              </a:spcBef>
              <a:buClr>
                <a:srgbClr val="FF9900"/>
              </a:buClr>
              <a:buSzPct val="70000"/>
              <a:buFont typeface="Wingdings" pitchFamily="2" charset="2"/>
              <a:buNone/>
            </a:pPr>
            <a:r>
              <a:rPr lang="en-US" altLang="ja-JP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EBR-II</a:t>
            </a:r>
          </a:p>
        </p:txBody>
      </p:sp>
      <p:pic>
        <p:nvPicPr>
          <p:cNvPr id="9" name="Picture 7" descr="Z5055-72dp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6616" y="4491811"/>
            <a:ext cx="2590800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직사각형 9"/>
          <p:cNvSpPr/>
          <p:nvPr/>
        </p:nvSpPr>
        <p:spPr>
          <a:xfrm>
            <a:off x="8737248" y="6315127"/>
            <a:ext cx="79060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0" dirty="0" smtClean="0">
                <a:latin typeface="Arial" pitchFamily="34" charset="0"/>
                <a:cs typeface="Arial" pitchFamily="34" charset="0"/>
              </a:rPr>
              <a:t>(Crawford)</a:t>
            </a:r>
            <a:endParaRPr lang="en-US" altLang="ko-KR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961" y="980728"/>
            <a:ext cx="5197321" cy="3049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36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기본 디자인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FF66"/>
            </a:gs>
            <a:gs pos="100000">
              <a:srgbClr val="FFFF66">
                <a:gamma/>
                <a:tint val="33725"/>
                <a:invGamma/>
              </a:srgbClr>
            </a:gs>
          </a:gsLst>
          <a:lin ang="0" scaled="1"/>
        </a:gra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>
          <a:outerShdw dist="125724" dir="2700000" algn="ctr" rotWithShape="0">
            <a:schemeClr val="bg2"/>
          </a:outerShdw>
        </a:effec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271463" marR="0" indent="-271463" algn="l" defTabSz="914400" rtl="0" eaLnBrk="1" fontAlgn="base" latinLnBrk="1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q"/>
          <a:tabLst/>
          <a:defRPr kumimoji="1" lang="ko-KR" altLang="en-US" sz="1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Y헤드라인M" pitchFamily="18" charset="-127"/>
            <a:ea typeface="HY헤드라인M" pitchFamily="18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FF66"/>
            </a:gs>
            <a:gs pos="100000">
              <a:srgbClr val="FFFF66">
                <a:gamma/>
                <a:tint val="33725"/>
                <a:invGamma/>
              </a:srgbClr>
            </a:gs>
          </a:gsLst>
          <a:lin ang="0" scaled="1"/>
        </a:gra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>
          <a:outerShdw dist="125724" dir="2700000" algn="ctr" rotWithShape="0">
            <a:schemeClr val="bg2"/>
          </a:outerShdw>
        </a:effec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271463" marR="0" indent="-271463" algn="l" defTabSz="914400" rtl="0" eaLnBrk="1" fontAlgn="base" latinLnBrk="1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q"/>
          <a:tabLst/>
          <a:defRPr kumimoji="1" lang="ko-KR" altLang="en-US" sz="1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Y헤드라인M" pitchFamily="18" charset="-127"/>
            <a:ea typeface="HY헤드라인M" pitchFamily="18" charset="-127"/>
          </a:defRPr>
        </a:defPPr>
      </a:lstStyle>
    </a:ln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기본 디자인">
  <a:themeElements>
    <a:clrScheme name="2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기본 디자인">
      <a:majorFont>
        <a:latin typeface="HY헤드라인M"/>
        <a:ea typeface="HY헤드라인M"/>
        <a:cs typeface=""/>
      </a:majorFont>
      <a:minorFont>
        <a:latin typeface="HY헤드라인M"/>
        <a:ea typeface="HY헤드라인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FF66"/>
            </a:gs>
            <a:gs pos="100000">
              <a:srgbClr val="FFFF66">
                <a:gamma/>
                <a:tint val="33725"/>
                <a:invGamma/>
              </a:srgbClr>
            </a:gs>
          </a:gsLst>
          <a:lin ang="0" scaled="1"/>
        </a:gra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>
          <a:outerShdw dist="125724" dir="2700000" algn="ctr" rotWithShape="0">
            <a:schemeClr val="bg2"/>
          </a:outerShdw>
        </a:effec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271463" marR="0" indent="-271463" algn="l" defTabSz="914400" rtl="0" eaLnBrk="1" fontAlgn="base" latinLnBrk="1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q"/>
          <a:tabLst/>
          <a:defRPr kumimoji="1" lang="ko-KR" altLang="en-US" sz="1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Y헤드라인M" pitchFamily="18" charset="-127"/>
            <a:ea typeface="HY헤드라인M" pitchFamily="18" charset="-127"/>
          </a:defRPr>
        </a:defPPr>
      </a:lstStyle>
    </a:spDef>
    <a:lnDef>
      <a:spPr bwMode="auto">
        <a:gradFill rotWithShape="1">
          <a:gsLst>
            <a:gs pos="0">
              <a:srgbClr val="FFFF66"/>
            </a:gs>
            <a:gs pos="100000">
              <a:srgbClr val="FFFF66">
                <a:gamma/>
                <a:tint val="33725"/>
                <a:invGamma/>
              </a:srgbClr>
            </a:gs>
          </a:gsLst>
          <a:lin ang="0" scaled="1"/>
        </a:gra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arrow"/>
        </a:ln>
        <a:effectLst/>
      </a:spPr>
      <a:bodyPr/>
      <a:lstStyle/>
    </a:lnDef>
  </a:objectDefaults>
  <a:extraClrSchemeLst>
    <a:extraClrScheme>
      <a:clrScheme name="2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기본 디자인">
  <a:themeElements>
    <a:clrScheme name="4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4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FF66"/>
            </a:gs>
            <a:gs pos="100000">
              <a:srgbClr val="FFFF66">
                <a:gamma/>
                <a:tint val="33725"/>
                <a:invGamma/>
              </a:srgbClr>
            </a:gs>
          </a:gsLst>
          <a:lin ang="0" scaled="1"/>
        </a:gra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>
          <a:outerShdw dist="125724" dir="2700000" algn="ctr" rotWithShape="0">
            <a:schemeClr val="bg2"/>
          </a:outerShdw>
        </a:effec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271463" marR="0" indent="-271463" algn="l" defTabSz="914400" rtl="0" eaLnBrk="1" fontAlgn="base" latinLnBrk="1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q"/>
          <a:tabLst/>
          <a:defRPr kumimoji="1" lang="ko-KR" altLang="en-US" sz="1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Y헤드라인M" pitchFamily="18" charset="-127"/>
            <a:ea typeface="HY헤드라인M" pitchFamily="18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FF66"/>
            </a:gs>
            <a:gs pos="100000">
              <a:srgbClr val="FFFF66">
                <a:gamma/>
                <a:tint val="33725"/>
                <a:invGamma/>
              </a:srgbClr>
            </a:gs>
          </a:gsLst>
          <a:lin ang="0" scaled="1"/>
        </a:gra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>
          <a:outerShdw dist="125724" dir="2700000" algn="ctr" rotWithShape="0">
            <a:schemeClr val="bg2"/>
          </a:outerShdw>
        </a:effec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271463" marR="0" indent="-271463" algn="l" defTabSz="914400" rtl="0" eaLnBrk="1" fontAlgn="base" latinLnBrk="1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q"/>
          <a:tabLst/>
          <a:defRPr kumimoji="1" lang="ko-KR" altLang="en-US" sz="1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Y헤드라인M" pitchFamily="18" charset="-127"/>
            <a:ea typeface="HY헤드라인M" pitchFamily="18" charset="-127"/>
          </a:defRPr>
        </a:defPPr>
      </a:lstStyle>
    </a:lnDef>
  </a:objectDefaults>
  <a:extraClrSchemeLst>
    <a:extraClrScheme>
      <a:clrScheme name="4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기본 디자인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기본 디자인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기본 디자인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HY헤드라인M"/>
        <a:ea typeface="HY헤드라인M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74950</TotalTime>
  <Words>1804</Words>
  <Application>Microsoft Office PowerPoint</Application>
  <PresentationFormat>A4 용지(210x297mm)</PresentationFormat>
  <Paragraphs>361</Paragraphs>
  <Slides>30</Slides>
  <Notes>30</Notes>
  <HiddenSlides>0</HiddenSlides>
  <MMClips>0</MMClips>
  <ScaleCrop>false</ScaleCrop>
  <HeadingPairs>
    <vt:vector size="8" baseType="variant">
      <vt:variant>
        <vt:lpstr>사용한 글꼴</vt:lpstr>
      </vt:variant>
      <vt:variant>
        <vt:i4>15</vt:i4>
      </vt:variant>
      <vt:variant>
        <vt:lpstr>테마</vt:lpstr>
      </vt:variant>
      <vt:variant>
        <vt:i4>4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30</vt:i4>
      </vt:variant>
    </vt:vector>
  </HeadingPairs>
  <TitlesOfParts>
    <vt:vector size="51" baseType="lpstr">
      <vt:lpstr>Arial Unicode MS</vt:lpstr>
      <vt:lpstr>HY헤드라인M</vt:lpstr>
      <vt:lpstr>ＭＳ Ｐゴシック</vt:lpstr>
      <vt:lpstr>굴림</vt:lpstr>
      <vt:lpstr>굴림체</vt:lpstr>
      <vt:lpstr>맑은 고딕</vt:lpstr>
      <vt:lpstr>Arial</vt:lpstr>
      <vt:lpstr>Arial Black</vt:lpstr>
      <vt:lpstr>Arial Narrow</vt:lpstr>
      <vt:lpstr>Calibri</vt:lpstr>
      <vt:lpstr>Symbol</vt:lpstr>
      <vt:lpstr>Times New Roman</vt:lpstr>
      <vt:lpstr>Trebuchet MS</vt:lpstr>
      <vt:lpstr>Verdana</vt:lpstr>
      <vt:lpstr>Wingdings</vt:lpstr>
      <vt:lpstr>1_기본 디자인</vt:lpstr>
      <vt:lpstr>2_기본 디자인</vt:lpstr>
      <vt:lpstr>4_기본 디자인</vt:lpstr>
      <vt:lpstr>기본 디자인</vt:lpstr>
      <vt:lpstr>Equation</vt:lpstr>
      <vt:lpstr>Drawing</vt:lpstr>
      <vt:lpstr>PowerPoint 프레젠테이션</vt:lpstr>
      <vt:lpstr>목차</vt:lpstr>
      <vt:lpstr>PowerPoint 프레젠테이션</vt:lpstr>
      <vt:lpstr>경수로 산화물핵연료</vt:lpstr>
      <vt:lpstr>PGSFR Fuel Assembly</vt:lpstr>
      <vt:lpstr>SFR원형로 금속연료 vs LWR 산화물연료</vt:lpstr>
      <vt:lpstr>SFR 금속연료 vs SFR 산화물연료</vt:lpstr>
      <vt:lpstr>PowerPoint 프레젠테이션</vt:lpstr>
      <vt:lpstr>금속연료 연소경험</vt:lpstr>
      <vt:lpstr>정상상태 연료봉 파손 사례</vt:lpstr>
      <vt:lpstr>PowerPoint 프레젠테이션</vt:lpstr>
      <vt:lpstr>경수로 핵연료 안전기준 (fuel safety criteria) </vt:lpstr>
      <vt:lpstr>PowerPoint 프레젠테이션</vt:lpstr>
      <vt:lpstr>정상상태 SFR 금속연료 거동</vt:lpstr>
      <vt:lpstr>핵분열 기체 거동 &amp; 팽윤</vt:lpstr>
      <vt:lpstr>핵연료-피복관 화학적 상호작용 (FCCI)</vt:lpstr>
      <vt:lpstr>핵연료 원소재분배 (constituent redistribution)</vt:lpstr>
      <vt:lpstr>피복관 특성</vt:lpstr>
      <vt:lpstr>과도상태 핵연료 거동</vt:lpstr>
      <vt:lpstr>연료-피복관 공융(eutectic) 반응 </vt:lpstr>
      <vt:lpstr>손상 핵연료 연소 거동 (RBCB)</vt:lpstr>
      <vt:lpstr>SFR Assembly Hydraulic Hold-Down Concepts</vt:lpstr>
      <vt:lpstr>SFR 금속연료 집합체 노내 거동</vt:lpstr>
      <vt:lpstr>접촉 마멸 평가</vt:lpstr>
      <vt:lpstr>Control Rod Assembly Design</vt:lpstr>
      <vt:lpstr>PowerPoint 프레젠테이션</vt:lpstr>
      <vt:lpstr>핵연료 안전기준 (fuel safety criteria) 비교 </vt:lpstr>
      <vt:lpstr>PowerPoint 프레젠테이션</vt:lpstr>
      <vt:lpstr>PSGFR Fuel Rod Design Criteria</vt:lpstr>
      <vt:lpstr>PowerPoint 프레젠테이션</vt:lpstr>
    </vt:vector>
  </TitlesOfParts>
  <Company>KAERI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이찬복</dc:creator>
  <cp:lastModifiedBy>jscheon</cp:lastModifiedBy>
  <cp:revision>3666</cp:revision>
  <cp:lastPrinted>2014-05-12T23:53:11Z</cp:lastPrinted>
  <dcterms:created xsi:type="dcterms:W3CDTF">1998-03-06T00:56:56Z</dcterms:created>
  <dcterms:modified xsi:type="dcterms:W3CDTF">2015-10-19T01:57:17Z</dcterms:modified>
</cp:coreProperties>
</file>