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notesMasterIdLst>
    <p:notesMasterId r:id="rId19"/>
  </p:notesMasterIdLst>
  <p:handoutMasterIdLst>
    <p:handoutMasterId r:id="rId20"/>
  </p:handoutMasterIdLst>
  <p:sldIdLst>
    <p:sldId id="257" r:id="rId2"/>
    <p:sldId id="259" r:id="rId3"/>
    <p:sldId id="271" r:id="rId4"/>
    <p:sldId id="260" r:id="rId5"/>
    <p:sldId id="272" r:id="rId6"/>
    <p:sldId id="261" r:id="rId7"/>
    <p:sldId id="264" r:id="rId8"/>
    <p:sldId id="273" r:id="rId9"/>
    <p:sldId id="262" r:id="rId10"/>
    <p:sldId id="265" r:id="rId11"/>
    <p:sldId id="266" r:id="rId12"/>
    <p:sldId id="267" r:id="rId13"/>
    <p:sldId id="268" r:id="rId14"/>
    <p:sldId id="275" r:id="rId15"/>
    <p:sldId id="269" r:id="rId16"/>
    <p:sldId id="263" r:id="rId17"/>
    <p:sldId id="258" r:id="rId18"/>
  </p:sldIdLst>
  <p:sldSz cx="12192000" cy="6858000"/>
  <p:notesSz cx="6797675" cy="9926638"/>
  <p:defaultTextStyle>
    <a:defPPr rtl="0">
      <a:defRPr lang="ko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00FF"/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1" autoAdjust="0"/>
    <p:restoredTop sz="80855" autoAdjust="0"/>
  </p:normalViewPr>
  <p:slideViewPr>
    <p:cSldViewPr snapToGrid="0">
      <p:cViewPr varScale="1">
        <p:scale>
          <a:sx n="66" d="100"/>
          <a:sy n="66" d="100"/>
        </p:scale>
        <p:origin x="1330" y="6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355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DD1CBB5-1E5C-4BFA-AB03-B21E0471D681}" type="datetime1">
              <a:rPr lang="ko-KR" altLang="en-US" smtClean="0"/>
              <a:t>2024-07-24</a:t>
            </a:fld>
            <a:endParaRPr 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D92CB86-0DB9-4A70-B1CF-B23508471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55764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2942518-94B8-4DFD-8864-91FAF4CC67A4}" type="datetime1">
              <a:rPr lang="ko-KR" altLang="en-US" smtClean="0"/>
              <a:t>2024-07-24</a:t>
            </a:fld>
            <a:endParaRPr 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ko"/>
              <a:t>마스터 텍스트 스타일을 편집하려면 클릭하세요.</a:t>
            </a:r>
            <a:endParaRPr lang="en-US"/>
          </a:p>
          <a:p>
            <a:pPr lvl="1" rtl="0"/>
            <a:r>
              <a:rPr lang="ko"/>
              <a:t>둘째 수준</a:t>
            </a:r>
          </a:p>
          <a:p>
            <a:pPr lvl="2" rtl="0"/>
            <a:r>
              <a:rPr lang="ko"/>
              <a:t>셋째 수준</a:t>
            </a:r>
          </a:p>
          <a:p>
            <a:pPr lvl="3" rtl="0"/>
            <a:r>
              <a:rPr lang="ko"/>
              <a:t>넷째 수준</a:t>
            </a:r>
          </a:p>
          <a:p>
            <a:pPr lvl="4" rtl="0"/>
            <a:r>
              <a:rPr lang="ko"/>
              <a:t>다섯째 수준</a:t>
            </a:r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C2B151B-D7D1-48E5-8230-5AADBC794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5927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첫번째</a:t>
            </a:r>
            <a:r>
              <a:rPr lang="en-US" altLang="ko-KR" dirty="0"/>
              <a:t>/</a:t>
            </a:r>
            <a:r>
              <a:rPr lang="ko-KR" altLang="en-US" dirty="0"/>
              <a:t>두번째 문장이 </a:t>
            </a:r>
            <a:r>
              <a:rPr lang="ko-KR" altLang="en-US" dirty="0" err="1"/>
              <a:t>서술식으로</a:t>
            </a:r>
            <a:r>
              <a:rPr lang="ko-KR" altLang="en-US" dirty="0"/>
              <a:t> 끝나 나머지 문장도 </a:t>
            </a:r>
            <a:r>
              <a:rPr lang="ko-KR" altLang="en-US" dirty="0" err="1"/>
              <a:t>서술식으로</a:t>
            </a:r>
            <a:r>
              <a:rPr lang="ko-KR" altLang="en-US" dirty="0"/>
              <a:t> 통일함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/>
            <a:fld id="{12942518-94B8-4DFD-8864-91FAF4CC67A4}" type="datetime1">
              <a:rPr lang="ko-KR" altLang="en-US" smtClean="0"/>
              <a:t>2024-07-24</a:t>
            </a:fld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C2B151B-D7D1-48E5-8230-5AADBC794F8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649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자국에 지질 및 고준위폐기물 특성을 반영하여 개발한 것이 중요하므로 </a:t>
            </a:r>
            <a:r>
              <a:rPr lang="en-US" altLang="ko-KR" dirty="0"/>
              <a:t>“</a:t>
            </a:r>
            <a:r>
              <a:rPr lang="ko-KR" altLang="en-US" dirty="0"/>
              <a:t>자국의</a:t>
            </a:r>
            <a:r>
              <a:rPr lang="en-US" altLang="ko-KR" dirty="0"/>
              <a:t>＂</a:t>
            </a:r>
            <a:r>
              <a:rPr lang="ko-KR" altLang="en-US" dirty="0"/>
              <a:t>를 추가</a:t>
            </a:r>
            <a:r>
              <a:rPr lang="en-US" altLang="ko-KR" dirty="0"/>
              <a:t>!!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/>
            <a:fld id="{12942518-94B8-4DFD-8864-91FAF4CC67A4}" type="datetime1">
              <a:rPr lang="ko-KR" altLang="en-US" smtClean="0"/>
              <a:t>2024-07-24</a:t>
            </a:fld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C2B151B-D7D1-48E5-8230-5AADBC794F8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0890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12942518-94B8-4DFD-8864-91FAF4CC67A4}" type="datetime1">
              <a:rPr lang="ko-KR" altLang="en-US" smtClean="0"/>
              <a:t>2024-07-24</a:t>
            </a:fld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C2B151B-D7D1-48E5-8230-5AADBC794F8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5857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처분 솔루션에 대한 </a:t>
            </a:r>
            <a:r>
              <a:rPr lang="en-US" altLang="ko-KR" dirty="0"/>
              <a:t>‘</a:t>
            </a:r>
            <a:r>
              <a:rPr lang="ko-KR" altLang="en-US" dirty="0"/>
              <a:t>핵심내용 빨간색 처리</a:t>
            </a:r>
            <a:r>
              <a:rPr lang="en-US" altLang="ko-KR" dirty="0"/>
              <a:t>’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/>
            <a:fld id="{12942518-94B8-4DFD-8864-91FAF4CC67A4}" type="datetime1">
              <a:rPr lang="ko-KR" altLang="en-US" smtClean="0"/>
              <a:t>2024-07-24</a:t>
            </a:fld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C2B151B-D7D1-48E5-8230-5AADBC794F8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311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연구용</a:t>
            </a:r>
            <a:r>
              <a:rPr lang="en-US" altLang="ko-KR" baseline="0" dirty="0"/>
              <a:t> URL</a:t>
            </a:r>
            <a:r>
              <a:rPr lang="ko-KR" altLang="en-US" baseline="0" dirty="0"/>
              <a:t>을 운영하지 않으면</a:t>
            </a:r>
            <a:r>
              <a:rPr lang="en-US" altLang="ko-KR" baseline="0" dirty="0"/>
              <a:t>, </a:t>
            </a:r>
            <a:r>
              <a:rPr lang="ko-KR" altLang="en-US" baseline="0" dirty="0" err="1"/>
              <a:t>처분장부지</a:t>
            </a:r>
            <a:r>
              <a:rPr lang="ko-KR" altLang="en-US" baseline="0" dirty="0"/>
              <a:t> 확보 후에 모든 연구를 수행해야 하므로 시간이 많이 걸리지만</a:t>
            </a:r>
            <a:r>
              <a:rPr lang="en-US" altLang="ko-KR" baseline="0" dirty="0"/>
              <a:t>, </a:t>
            </a:r>
            <a:r>
              <a:rPr lang="ko-KR" altLang="en-US" dirty="0"/>
              <a:t>연구용</a:t>
            </a:r>
            <a:r>
              <a:rPr lang="en-US" altLang="ko-KR" baseline="0" dirty="0"/>
              <a:t> URL</a:t>
            </a:r>
            <a:r>
              <a:rPr lang="ko-KR" altLang="en-US" baseline="0" dirty="0"/>
              <a:t>에서 선제적 연구를 수행하면</a:t>
            </a:r>
            <a:r>
              <a:rPr lang="en-US" altLang="ko-KR" baseline="0" dirty="0"/>
              <a:t>, </a:t>
            </a:r>
            <a:r>
              <a:rPr lang="ko-KR" altLang="en-US" sz="1200" b="0" i="0" dirty="0">
                <a:solidFill>
                  <a:srgbClr val="333333"/>
                </a:solidFill>
                <a:effectLst/>
                <a:latin typeface="맑은고딕"/>
              </a:rPr>
              <a:t>△</a:t>
            </a:r>
            <a:r>
              <a:rPr lang="ko-KR" altLang="en-US" sz="1200" b="0" i="0" dirty="0" err="1">
                <a:solidFill>
                  <a:srgbClr val="333333"/>
                </a:solidFill>
                <a:effectLst/>
                <a:latin typeface="맑은고딕"/>
              </a:rPr>
              <a:t>수리지질</a:t>
            </a:r>
            <a:r>
              <a:rPr lang="ko-KR" altLang="en-US" sz="1200" b="0" i="0" dirty="0">
                <a:solidFill>
                  <a:srgbClr val="333333"/>
                </a:solidFill>
                <a:effectLst/>
                <a:latin typeface="맑은고딕"/>
              </a:rPr>
              <a:t> 모델링</a:t>
            </a:r>
            <a:r>
              <a:rPr lang="ko-KR" altLang="en-US" sz="1200" dirty="0">
                <a:solidFill>
                  <a:srgbClr val="333333"/>
                </a:solidFill>
                <a:latin typeface="맑은고딕"/>
              </a:rPr>
              <a:t> 기술 개발</a:t>
            </a:r>
            <a:r>
              <a:rPr lang="ko-KR" altLang="en-US" sz="1200" b="0" i="0" dirty="0">
                <a:solidFill>
                  <a:srgbClr val="333333"/>
                </a:solidFill>
                <a:effectLst/>
                <a:latin typeface="맑은고딕"/>
              </a:rPr>
              <a:t> △처분 개발 및 안전성평가 모델 검증 △처분시설 </a:t>
            </a:r>
            <a:r>
              <a:rPr lang="ko-KR" altLang="en-US" sz="1200" b="0" i="0" dirty="0" err="1">
                <a:solidFill>
                  <a:srgbClr val="333333"/>
                </a:solidFill>
                <a:effectLst/>
                <a:latin typeface="맑은고딕"/>
              </a:rPr>
              <a:t>설계안</a:t>
            </a:r>
            <a:r>
              <a:rPr lang="ko-KR" altLang="en-US" sz="1200" b="0" i="0" dirty="0">
                <a:solidFill>
                  <a:srgbClr val="333333"/>
                </a:solidFill>
                <a:effectLst/>
                <a:latin typeface="맑은고딕"/>
              </a:rPr>
              <a:t> 성능실증시험 </a:t>
            </a:r>
            <a:r>
              <a:rPr lang="ko-KR" altLang="en-US" sz="1200" b="0" i="0" baseline="0" dirty="0">
                <a:solidFill>
                  <a:srgbClr val="333333"/>
                </a:solidFill>
                <a:effectLst/>
                <a:latin typeface="맑은고딕"/>
              </a:rPr>
              <a:t> 등을 </a:t>
            </a:r>
            <a:r>
              <a:rPr lang="ko-KR" altLang="en-US" sz="1200" b="0" i="0" baseline="0" dirty="0" err="1">
                <a:solidFill>
                  <a:srgbClr val="333333"/>
                </a:solidFill>
                <a:effectLst/>
                <a:latin typeface="맑은고딕"/>
              </a:rPr>
              <a:t>처분장</a:t>
            </a:r>
            <a:r>
              <a:rPr lang="ko-KR" altLang="en-US" sz="1200" b="0" i="0" baseline="0" dirty="0">
                <a:solidFill>
                  <a:srgbClr val="333333"/>
                </a:solidFill>
                <a:effectLst/>
                <a:latin typeface="맑은고딕"/>
              </a:rPr>
              <a:t> 부지 이외의 지역에서 별도로 미리 수행할 수 있으므로</a:t>
            </a:r>
            <a:r>
              <a:rPr lang="en-US" altLang="ko-KR" sz="1200" b="0" i="0" baseline="0" dirty="0">
                <a:solidFill>
                  <a:srgbClr val="333333"/>
                </a:solidFill>
                <a:effectLst/>
                <a:latin typeface="맑은고딕"/>
              </a:rPr>
              <a:t>, </a:t>
            </a:r>
            <a:r>
              <a:rPr lang="ko-KR" altLang="en-US" sz="1200" b="0" i="0" baseline="0" dirty="0" err="1">
                <a:solidFill>
                  <a:srgbClr val="333333"/>
                </a:solidFill>
                <a:effectLst/>
                <a:latin typeface="맑은고딕"/>
              </a:rPr>
              <a:t>처분장</a:t>
            </a:r>
            <a:r>
              <a:rPr lang="ko-KR" altLang="en-US" sz="1200" b="0" i="0" baseline="0" dirty="0">
                <a:solidFill>
                  <a:srgbClr val="333333"/>
                </a:solidFill>
                <a:effectLst/>
                <a:latin typeface="맑은고딕"/>
              </a:rPr>
              <a:t> 조건과 유사한 곳에서 검증된 안전성평가툴과 실증된 처분시설설계안을 시간을 단축하여 확보하게 됨</a:t>
            </a:r>
            <a:r>
              <a:rPr lang="en-US" altLang="ko-KR" sz="1200" b="0" i="0" baseline="0" dirty="0">
                <a:solidFill>
                  <a:srgbClr val="333333"/>
                </a:solidFill>
                <a:effectLst/>
                <a:latin typeface="맑은고딕"/>
              </a:rPr>
              <a:t>. </a:t>
            </a:r>
            <a:r>
              <a:rPr lang="ko-KR" altLang="en-US" sz="1200" b="0" i="0" baseline="0" dirty="0">
                <a:solidFill>
                  <a:srgbClr val="333333"/>
                </a:solidFill>
                <a:effectLst/>
                <a:latin typeface="맑은고딕"/>
              </a:rPr>
              <a:t>실제 </a:t>
            </a:r>
            <a:r>
              <a:rPr lang="ko-KR" altLang="en-US" sz="1200" b="0" i="0" baseline="0" dirty="0" err="1">
                <a:solidFill>
                  <a:srgbClr val="333333"/>
                </a:solidFill>
                <a:effectLst/>
                <a:latin typeface="맑은고딕"/>
              </a:rPr>
              <a:t>처분장</a:t>
            </a:r>
            <a:r>
              <a:rPr lang="ko-KR" altLang="en-US" sz="1200" b="0" i="0" baseline="0" dirty="0">
                <a:solidFill>
                  <a:srgbClr val="333333"/>
                </a:solidFill>
                <a:effectLst/>
                <a:latin typeface="맑은고딕"/>
              </a:rPr>
              <a:t> 부지가 확보되면 </a:t>
            </a:r>
            <a:r>
              <a:rPr lang="ko-KR" altLang="en-US" sz="1200" b="0" i="0" baseline="0" dirty="0" err="1">
                <a:solidFill>
                  <a:srgbClr val="333333"/>
                </a:solidFill>
                <a:effectLst/>
                <a:latin typeface="맑은고딕"/>
              </a:rPr>
              <a:t>처분장에</a:t>
            </a:r>
            <a:r>
              <a:rPr lang="ko-KR" altLang="en-US" sz="1200" b="0" i="0" baseline="0" dirty="0">
                <a:solidFill>
                  <a:srgbClr val="333333"/>
                </a:solidFill>
                <a:effectLst/>
                <a:latin typeface="맑은고딕"/>
              </a:rPr>
              <a:t> 대한 최종 안전성평가 시 필요한 </a:t>
            </a:r>
            <a:r>
              <a:rPr lang="ko-KR" altLang="en-US" sz="1200" b="0" i="0" baseline="0" dirty="0" err="1">
                <a:solidFill>
                  <a:srgbClr val="333333"/>
                </a:solidFill>
                <a:effectLst/>
                <a:latin typeface="맑은고딕"/>
              </a:rPr>
              <a:t>처분장</a:t>
            </a:r>
            <a:r>
              <a:rPr lang="ko-KR" altLang="en-US" sz="1200" b="0" i="0" baseline="0" dirty="0">
                <a:solidFill>
                  <a:srgbClr val="333333"/>
                </a:solidFill>
                <a:effectLst/>
                <a:latin typeface="맑은고딕"/>
              </a:rPr>
              <a:t> 모암특성자료 및 </a:t>
            </a:r>
            <a:r>
              <a:rPr lang="ko-KR" altLang="en-US" sz="1200" b="0" i="0" baseline="0" dirty="0" err="1">
                <a:solidFill>
                  <a:srgbClr val="333333"/>
                </a:solidFill>
                <a:effectLst/>
                <a:latin typeface="맑은고딕"/>
              </a:rPr>
              <a:t>수리지질</a:t>
            </a:r>
            <a:r>
              <a:rPr lang="ko-KR" altLang="en-US" sz="1200" b="0" i="0" baseline="0" dirty="0">
                <a:solidFill>
                  <a:srgbClr val="333333"/>
                </a:solidFill>
                <a:effectLst/>
                <a:latin typeface="맑은고딕"/>
              </a:rPr>
              <a:t> 모델만을 확보하여 </a:t>
            </a:r>
            <a:r>
              <a:rPr lang="en-US" altLang="ko-KR" sz="1200" b="0" i="0" baseline="0" dirty="0">
                <a:solidFill>
                  <a:srgbClr val="333333"/>
                </a:solidFill>
                <a:effectLst/>
                <a:latin typeface="맑은고딕"/>
              </a:rPr>
              <a:t>URL</a:t>
            </a:r>
            <a:r>
              <a:rPr lang="ko-KR" altLang="en-US" sz="1200" b="0" i="0" baseline="0" dirty="0">
                <a:solidFill>
                  <a:srgbClr val="333333"/>
                </a:solidFill>
                <a:effectLst/>
                <a:latin typeface="맑은고딕"/>
              </a:rPr>
              <a:t>에서 검증된 안전성 평가 모델에 적용하면 </a:t>
            </a:r>
            <a:r>
              <a:rPr lang="ko-KR" altLang="en-US" sz="1200" b="0" i="0" baseline="0" dirty="0" err="1">
                <a:solidFill>
                  <a:srgbClr val="333333"/>
                </a:solidFill>
                <a:effectLst/>
                <a:latin typeface="맑은고딕"/>
              </a:rPr>
              <a:t>최종안전성</a:t>
            </a:r>
            <a:r>
              <a:rPr lang="ko-KR" altLang="en-US" sz="1200" b="0" i="0" baseline="0" dirty="0">
                <a:solidFill>
                  <a:srgbClr val="333333"/>
                </a:solidFill>
                <a:effectLst/>
                <a:latin typeface="맑은고딕"/>
              </a:rPr>
              <a:t> 평가 결과를 도출하고 이를 근거로 인허가를 받을 수 있음</a:t>
            </a:r>
            <a:r>
              <a:rPr lang="en-US" altLang="ko-KR" sz="1200" b="0" i="0" baseline="0" dirty="0">
                <a:solidFill>
                  <a:srgbClr val="333333"/>
                </a:solidFill>
                <a:effectLst/>
                <a:latin typeface="맑은고딕"/>
              </a:rPr>
              <a:t>. 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/>
            <a:fld id="{12942518-94B8-4DFD-8864-91FAF4CC67A4}" type="datetime1">
              <a:rPr lang="ko-KR" altLang="en-US" smtClean="0"/>
              <a:t>2024-07-24</a:t>
            </a:fld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C2B151B-D7D1-48E5-8230-5AADBC794F8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570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/>
            <a:fld id="{12942518-94B8-4DFD-8864-91FAF4CC67A4}" type="datetime1">
              <a:rPr lang="ko-KR" altLang="en-US" smtClean="0"/>
              <a:t>2024-07-24</a:t>
            </a:fld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C2B151B-D7D1-48E5-8230-5AADBC794F8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976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/>
            <a:fld id="{12942518-94B8-4DFD-8864-91FAF4CC67A4}" type="datetime1">
              <a:rPr lang="ko-KR" altLang="en-US" smtClean="0"/>
              <a:t>2024-07-24</a:t>
            </a:fld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C2B151B-D7D1-48E5-8230-5AADBC794F8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766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rtlCol="0"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pPr rtl="0"/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 rtlCol="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ko-KR" altLang="en-US" dirty="0"/>
              <a:t>클릭하여 마스터 부제목 스타일 편집</a:t>
            </a:r>
            <a:endParaRPr lang="en-US" dirty="0"/>
          </a:p>
        </p:txBody>
      </p:sp>
      <p:cxnSp>
        <p:nvCxnSpPr>
          <p:cNvPr id="9" name="직선 연결선(S)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fld id="{1242D8BA-8810-4A4B-89D3-526DA8B973B1}" type="datetime1">
              <a:rPr lang="ko-KR" altLang="en-US" smtClean="0"/>
              <a:t>2024-07-24</a:t>
            </a:fld>
            <a:endParaRPr 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endParaRPr 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702304"/>
          </a:xfrm>
        </p:spPr>
        <p:txBody>
          <a:bodyPr rtlCol="0">
            <a:normAutofit/>
          </a:bodyPr>
          <a:lstStyle>
            <a:lvl1pPr>
              <a:defRPr sz="3200"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pPr rtl="0"/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97280" y="1440873"/>
            <a:ext cx="10058400" cy="4428219"/>
          </a:xfrm>
        </p:spPr>
        <p:txBody>
          <a:bodyPr rtlCol="0"/>
          <a:lstStyle>
            <a:lvl1pPr marL="91440" indent="-252000" latinLnBrk="0">
              <a:buFont typeface="Wingdings" panose="05000000000000000000" pitchFamily="2" charset="2"/>
              <a:buChar char="l"/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  <a:lvl2pPr latinLnBrk="0"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2pPr>
            <a:lvl3pPr latinLnBrk="0"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3pPr>
            <a:lvl4pPr latinLnBrk="0"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4pPr>
            <a:lvl5pPr latinLnBrk="0"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5pPr>
          </a:lstStyle>
          <a:p>
            <a:pPr lvl="0" rtl="0"/>
            <a:r>
              <a:rPr lang="ko-KR" altLang="en-US" dirty="0"/>
              <a:t>마스터 텍스트 스타일을 편집하려면 클릭</a:t>
            </a:r>
          </a:p>
          <a:p>
            <a:pPr lvl="1" rtl="0"/>
            <a:r>
              <a:rPr lang="ko-KR" altLang="en-US" dirty="0"/>
              <a:t>두 번째 수준</a:t>
            </a:r>
          </a:p>
          <a:p>
            <a:pPr lvl="2" rtl="0"/>
            <a:r>
              <a:rPr lang="ko-KR" altLang="en-US" dirty="0"/>
              <a:t>세 번째 수준</a:t>
            </a:r>
          </a:p>
          <a:p>
            <a:pPr lvl="3" rtl="0"/>
            <a:r>
              <a:rPr lang="ko-KR" altLang="en-US" dirty="0"/>
              <a:t>네 번째 수준</a:t>
            </a:r>
          </a:p>
          <a:p>
            <a:pPr lvl="4" rtl="0"/>
            <a:r>
              <a:rPr lang="ko-KR" altLang="en-US" dirty="0"/>
              <a:t>다섯 번째 수준</a:t>
            </a:r>
            <a:endParaRPr lang="en-US" dirty="0"/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fld id="{B8958B16-5FEC-4C4A-93C7-FC9578E3DF5E}" type="datetime1">
              <a:rPr lang="ko-KR" altLang="en-US" smtClean="0"/>
              <a:t>2024-07-24</a:t>
            </a:fld>
            <a:endParaRPr lang="en-US" dirty="0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endParaRPr lang="en-US" dirty="0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rtlCol="0"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pPr rtl="0"/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rtlCol="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cxnSp>
        <p:nvCxnSpPr>
          <p:cNvPr id="9" name="직선 연결선(S)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fld id="{64592537-1D10-435F-9D61-1E045F069773}" type="datetime1">
              <a:rPr lang="ko-KR" altLang="en-US" smtClean="0"/>
              <a:t>2024-07-24</a:t>
            </a:fld>
            <a:endParaRPr lang="en-US" dirty="0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endParaRPr lang="en-US" dirty="0"/>
          </a:p>
        </p:txBody>
      </p:sp>
      <p:sp>
        <p:nvSpPr>
          <p:cNvPr id="11" name="슬라이드 번호 개체 틀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pPr rtl="0"/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  <a:lvl2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2pPr>
            <a:lvl3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3pPr>
            <a:lvl4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4pPr>
            <a:lvl5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5pPr>
          </a:lstStyle>
          <a:p>
            <a:pPr lvl="0" rtl="0"/>
            <a:r>
              <a:rPr lang="ko-KR" altLang="en-US"/>
              <a:t>마스터 텍스트 스타일을 편집하려면 클릭</a:t>
            </a:r>
          </a:p>
          <a:p>
            <a:pPr lvl="1" rtl="0"/>
            <a:r>
              <a:rPr lang="ko-KR" altLang="en-US"/>
              <a:t>두 번째 수준</a:t>
            </a:r>
          </a:p>
          <a:p>
            <a:pPr lvl="2" rtl="0"/>
            <a:r>
              <a:rPr lang="ko-KR" altLang="en-US"/>
              <a:t>세 번째 수준</a:t>
            </a:r>
          </a:p>
          <a:p>
            <a:pPr lvl="3" rtl="0"/>
            <a:r>
              <a:rPr lang="ko-KR" altLang="en-US"/>
              <a:t>네 번째 수준</a:t>
            </a:r>
          </a:p>
          <a:p>
            <a:pPr lvl="4" rtl="0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  <a:lvl2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2pPr>
            <a:lvl3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3pPr>
            <a:lvl4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4pPr>
            <a:lvl5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5pPr>
          </a:lstStyle>
          <a:p>
            <a:pPr lvl="0" rtl="0"/>
            <a:r>
              <a:rPr lang="ko-KR" altLang="en-US"/>
              <a:t>마스터 텍스트 스타일을 편집하려면 클릭</a:t>
            </a:r>
          </a:p>
          <a:p>
            <a:pPr lvl="1" rtl="0"/>
            <a:r>
              <a:rPr lang="ko-KR" altLang="en-US"/>
              <a:t>두 번째 수준</a:t>
            </a:r>
          </a:p>
          <a:p>
            <a:pPr lvl="2" rtl="0"/>
            <a:r>
              <a:rPr lang="ko-KR" altLang="en-US"/>
              <a:t>세 번째 수준</a:t>
            </a:r>
          </a:p>
          <a:p>
            <a:pPr lvl="3" rtl="0"/>
            <a:r>
              <a:rPr lang="ko-KR" altLang="en-US"/>
              <a:t>네 번째 수준</a:t>
            </a:r>
          </a:p>
          <a:p>
            <a:pPr lvl="4" rtl="0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fld id="{68954726-E99B-4AC5-ABEC-48C5CE1B61A9}" type="datetime1">
              <a:rPr lang="ko-KR" altLang="en-US" smtClean="0"/>
              <a:t>2024-07-24</a:t>
            </a:fld>
            <a:endParaRPr lang="en-US" dirty="0"/>
          </a:p>
        </p:txBody>
      </p:sp>
      <p:sp>
        <p:nvSpPr>
          <p:cNvPr id="9" name="바닥글 개체 틀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endParaRPr lang="en-US" dirty="0"/>
          </a:p>
        </p:txBody>
      </p:sp>
      <p:sp>
        <p:nvSpPr>
          <p:cNvPr id="10" name="슬라이드 번호 개체 틀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pPr rtl="0"/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  <a:lvl2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2pPr>
            <a:lvl3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3pPr>
            <a:lvl4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4pPr>
            <a:lvl5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5pPr>
          </a:lstStyle>
          <a:p>
            <a:pPr lvl="0" rtl="0"/>
            <a:r>
              <a:rPr lang="ko-KR" altLang="en-US"/>
              <a:t>마스터 텍스트 스타일을 편집하려면 클릭</a:t>
            </a:r>
          </a:p>
          <a:p>
            <a:pPr lvl="1" rtl="0"/>
            <a:r>
              <a:rPr lang="ko-KR" altLang="en-US"/>
              <a:t>두 번째 수준</a:t>
            </a:r>
          </a:p>
          <a:p>
            <a:pPr lvl="2" rtl="0"/>
            <a:r>
              <a:rPr lang="ko-KR" altLang="en-US"/>
              <a:t>세 번째 수준</a:t>
            </a:r>
          </a:p>
          <a:p>
            <a:pPr lvl="3" rtl="0"/>
            <a:r>
              <a:rPr lang="ko-KR" altLang="en-US"/>
              <a:t>네 번째 수준</a:t>
            </a:r>
          </a:p>
          <a:p>
            <a:pPr lvl="4" rtl="0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  <a:lvl2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2pPr>
            <a:lvl3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3pPr>
            <a:lvl4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4pPr>
            <a:lvl5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5pPr>
          </a:lstStyle>
          <a:p>
            <a:pPr lvl="0" rtl="0"/>
            <a:r>
              <a:rPr lang="ko-KR" altLang="en-US"/>
              <a:t>마스터 텍스트 스타일을 편집하려면 클릭</a:t>
            </a:r>
          </a:p>
          <a:p>
            <a:pPr lvl="1" rtl="0"/>
            <a:r>
              <a:rPr lang="ko-KR" altLang="en-US"/>
              <a:t>두 번째 수준</a:t>
            </a:r>
          </a:p>
          <a:p>
            <a:pPr lvl="2" rtl="0"/>
            <a:r>
              <a:rPr lang="ko-KR" altLang="en-US"/>
              <a:t>세 번째 수준</a:t>
            </a:r>
          </a:p>
          <a:p>
            <a:pPr lvl="3" rtl="0"/>
            <a:r>
              <a:rPr lang="ko-KR" altLang="en-US"/>
              <a:t>네 번째 수준</a:t>
            </a:r>
          </a:p>
          <a:p>
            <a:pPr lvl="4" rtl="0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fld id="{AC719535-2B72-443A-B827-DD49F314A565}" type="datetime1">
              <a:rPr lang="ko-KR" altLang="en-US" smtClean="0"/>
              <a:t>2024-07-24</a:t>
            </a:fld>
            <a:endParaRPr lang="en-US" dirty="0"/>
          </a:p>
        </p:txBody>
      </p:sp>
      <p:sp>
        <p:nvSpPr>
          <p:cNvPr id="11" name="바닥글 개체 틀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endParaRPr lang="en-US" dirty="0"/>
          </a:p>
        </p:txBody>
      </p:sp>
      <p:sp>
        <p:nvSpPr>
          <p:cNvPr id="12" name="슬라이드 번호 개체 틀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pPr rtl="0"/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6" name="날짜 개체 틀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fld id="{1EC9A6F8-C64B-4D38-BE5B-4612FB60FE73}" type="datetime1">
              <a:rPr lang="ko-KR" altLang="en-US" smtClean="0"/>
              <a:t>2024-07-24</a:t>
            </a:fld>
            <a:endParaRPr lang="en-US" dirty="0"/>
          </a:p>
        </p:txBody>
      </p:sp>
      <p:sp>
        <p:nvSpPr>
          <p:cNvPr id="7" name="바닥글 개체 틀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endParaRPr lang="en-US" dirty="0"/>
          </a:p>
        </p:txBody>
      </p:sp>
      <p:sp>
        <p:nvSpPr>
          <p:cNvPr id="8" name="슬라이드 번호 개체 틀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비어 있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fld id="{15F0E7B3-85EB-434D-A2A9-D16ED0B232FE}" type="datetime1">
              <a:rPr lang="ko-KR" altLang="en-US" smtClean="0"/>
              <a:t>2024-07-24</a:t>
            </a:fld>
            <a:endParaRPr 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endParaRPr 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643466" y="786383"/>
            <a:ext cx="3517567" cy="2093975"/>
          </a:xfrm>
        </p:spPr>
        <p:txBody>
          <a:bodyPr rtlCol="0"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  <a:latin typeface="+mj-ea"/>
                <a:ea typeface="+mj-ea"/>
              </a:defRPr>
            </a:lvl1pPr>
          </a:lstStyle>
          <a:p>
            <a:pPr rtl="0"/>
            <a:r>
              <a:rPr lang="ko" dirty="0"/>
              <a:t>마스터 제목</a:t>
            </a:r>
            <a:br>
              <a:rPr lang="en-US" altLang="ko" dirty="0"/>
            </a:br>
            <a:r>
              <a:rPr lang="ko" dirty="0"/>
              <a:t>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 rtlCol="0"/>
          <a:lstStyle>
            <a:lvl1pPr>
              <a:defRPr>
                <a:latin typeface="+mj-ea"/>
                <a:ea typeface="+mj-ea"/>
              </a:defRPr>
            </a:lvl1pPr>
            <a:lvl2pPr>
              <a:defRPr>
                <a:latin typeface="+mj-ea"/>
                <a:ea typeface="+mj-ea"/>
              </a:defRPr>
            </a:lvl2pPr>
            <a:lvl3pPr>
              <a:defRPr>
                <a:latin typeface="+mj-ea"/>
                <a:ea typeface="+mj-ea"/>
              </a:defRPr>
            </a:lvl3pPr>
            <a:lvl4pPr>
              <a:defRPr>
                <a:latin typeface="+mj-ea"/>
                <a:ea typeface="+mj-ea"/>
              </a:defRPr>
            </a:lvl4pPr>
            <a:lvl5pPr>
              <a:defRPr>
                <a:latin typeface="+mj-ea"/>
                <a:ea typeface="+mj-ea"/>
              </a:defRPr>
            </a:lvl5pPr>
          </a:lstStyle>
          <a:p>
            <a:pPr lvl="0" rtl="0"/>
            <a:r>
              <a:rPr lang="ko-KR" altLang="en-US"/>
              <a:t>마스터 텍스트 스타일을 편집하려면 클릭</a:t>
            </a:r>
          </a:p>
          <a:p>
            <a:pPr lvl="1" rtl="0"/>
            <a:r>
              <a:rPr lang="ko-KR" altLang="en-US"/>
              <a:t>두 번째 수준</a:t>
            </a:r>
          </a:p>
          <a:p>
            <a:pPr lvl="2" rtl="0"/>
            <a:r>
              <a:rPr lang="ko-KR" altLang="en-US"/>
              <a:t>세 번째 수준</a:t>
            </a:r>
          </a:p>
          <a:p>
            <a:pPr lvl="3" rtl="0"/>
            <a:r>
              <a:rPr lang="ko-KR" altLang="en-US"/>
              <a:t>네 번째 수준</a:t>
            </a:r>
          </a:p>
          <a:p>
            <a:pPr lvl="4" rtl="0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 rtlCol="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  <a:latin typeface="+mj-ea"/>
                <a:ea typeface="+mj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  <a:prstGeom prst="rect">
            <a:avLst/>
          </a:prstGeom>
        </p:spPr>
        <p:txBody>
          <a:bodyPr rtlCol="0"/>
          <a:lstStyle>
            <a:lvl1pPr algn="l">
              <a:defRPr>
                <a:latin typeface="+mj-ea"/>
                <a:ea typeface="+mj-ea"/>
              </a:defRPr>
            </a:lvl1pPr>
          </a:lstStyle>
          <a:p>
            <a:fld id="{E80887EA-5ADC-404C-B3E9-196E4434821D}" type="datetime1">
              <a:rPr lang="ko-KR" altLang="en-US" smtClean="0"/>
              <a:t>2024-07-24</a:t>
            </a:fld>
            <a:endParaRPr 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 rtlCol="0"/>
          <a:lstStyle>
            <a:lvl1pPr algn="l">
              <a:defRPr>
                <a:solidFill>
                  <a:schemeClr val="tx2"/>
                </a:solidFill>
                <a:latin typeface="+mj-ea"/>
                <a:ea typeface="+mj-ea"/>
              </a:defRPr>
            </a:lvl1pPr>
          </a:lstStyle>
          <a:p>
            <a:endParaRPr 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  <a:latin typeface="+mj-ea"/>
                <a:ea typeface="+mj-ea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그림 개체 틀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rtlCol="0" anchor="t"/>
          <a:lstStyle>
            <a:lvl1pPr marL="0" indent="0">
              <a:buNone/>
              <a:defRPr sz="3200">
                <a:latin typeface="+mj-ea"/>
                <a:ea typeface="+mj-ea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rtlCol="0" anchor="b">
            <a:noAutofit/>
          </a:bodyPr>
          <a:lstStyle>
            <a:lvl1pPr>
              <a:defRPr sz="3600" b="0">
                <a:solidFill>
                  <a:srgbClr val="FFFFFF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pPr rtl="0"/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 rtlCol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fld id="{8A8E717E-E826-42CD-A39D-67DE0BF96C2B}" type="datetime1">
              <a:rPr lang="ko-KR" altLang="en-US" smtClean="0"/>
              <a:t>2024-07-24</a:t>
            </a:fld>
            <a:endParaRPr 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endParaRPr 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pPr rtl="0"/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  <a:lvl2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2pPr>
            <a:lvl3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3pPr>
            <a:lvl4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4pPr>
            <a:lvl5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5pPr>
          </a:lstStyle>
          <a:p>
            <a:pPr lvl="0" rtl="0"/>
            <a:r>
              <a:rPr lang="ko-KR" altLang="en-US"/>
              <a:t>마스터 텍스트 스타일을 편집하려면 클릭</a:t>
            </a:r>
          </a:p>
          <a:p>
            <a:pPr lvl="1" rtl="0"/>
            <a:r>
              <a:rPr lang="ko-KR" altLang="en-US"/>
              <a:t>두 번째 수준</a:t>
            </a:r>
          </a:p>
          <a:p>
            <a:pPr lvl="2" rtl="0"/>
            <a:r>
              <a:rPr lang="ko-KR" altLang="en-US"/>
              <a:t>세 번째 수준</a:t>
            </a:r>
          </a:p>
          <a:p>
            <a:pPr lvl="3" rtl="0"/>
            <a:r>
              <a:rPr lang="ko-KR" altLang="en-US"/>
              <a:t>네 번째 수준</a:t>
            </a:r>
          </a:p>
          <a:p>
            <a:pPr lvl="4" rtl="0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fld id="{6A827786-8ED9-431B-BC58-DF0250D27150}" type="datetime1">
              <a:rPr lang="ko-KR" altLang="en-US" smtClean="0"/>
              <a:t>2024-07-24</a:t>
            </a:fld>
            <a:endParaRPr lang="en-US" dirty="0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endParaRPr lang="en-US" dirty="0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pPr rtl="0"/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  <a:lvl2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2pPr>
            <a:lvl3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3pPr>
            <a:lvl4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4pPr>
            <a:lvl5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5pPr>
          </a:lstStyle>
          <a:p>
            <a:pPr lvl="0" rtl="0"/>
            <a:r>
              <a:rPr lang="ko-KR" altLang="en-US"/>
              <a:t>마스터 텍스트 스타일을 편집하려면 클릭</a:t>
            </a:r>
          </a:p>
          <a:p>
            <a:pPr lvl="1" rtl="0"/>
            <a:r>
              <a:rPr lang="ko-KR" altLang="en-US"/>
              <a:t>두 번째 수준</a:t>
            </a:r>
          </a:p>
          <a:p>
            <a:pPr lvl="2" rtl="0"/>
            <a:r>
              <a:rPr lang="ko-KR" altLang="en-US"/>
              <a:t>세 번째 수준</a:t>
            </a:r>
          </a:p>
          <a:p>
            <a:pPr lvl="3" rtl="0"/>
            <a:r>
              <a:rPr lang="ko-KR" altLang="en-US"/>
              <a:t>네 번째 수준</a:t>
            </a:r>
          </a:p>
          <a:p>
            <a:pPr lvl="4" rtl="0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fld id="{4D00E982-A573-4844-8C70-B0D50BAEA152}" type="datetime1">
              <a:rPr lang="ko-KR" altLang="en-US" smtClean="0"/>
              <a:t>2024-07-24</a:t>
            </a:fld>
            <a:endParaRPr lang="en-US" dirty="0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endParaRPr lang="en-US" dirty="0"/>
          </a:p>
        </p:txBody>
      </p:sp>
      <p:sp>
        <p:nvSpPr>
          <p:cNvPr id="10" name="슬라이드 번호 개체 틀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KoPub돋움체 Bold" panose="00000800000000000000" pitchFamily="2" charset="-127"/>
                <a:ea typeface="KoPub돋움체 Bold" panose="00000800000000000000" pitchFamily="2" charset="-127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 userDrawn="1"/>
        </p:nvSpPr>
        <p:spPr>
          <a:xfrm>
            <a:off x="0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7848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ko" dirty="0"/>
              <a:t>마스터 제목 스타일 편집</a:t>
            </a:r>
            <a:endParaRPr 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97280" y="1411779"/>
            <a:ext cx="10058400" cy="445731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ko" dirty="0"/>
              <a:t>마스터 텍스트 스타일을 편집하려면 클릭하세요.</a:t>
            </a:r>
          </a:p>
          <a:p>
            <a:pPr lvl="1" rtl="0"/>
            <a:r>
              <a:rPr lang="ko" dirty="0"/>
              <a:t>둘째 수준</a:t>
            </a:r>
          </a:p>
          <a:p>
            <a:pPr lvl="2" rtl="0"/>
            <a:r>
              <a:rPr lang="ko" dirty="0"/>
              <a:t>셋째 수준</a:t>
            </a:r>
          </a:p>
          <a:p>
            <a:pPr lvl="3" rtl="0"/>
            <a:r>
              <a:rPr lang="ko" dirty="0"/>
              <a:t>넷째 수준</a:t>
            </a:r>
          </a:p>
          <a:p>
            <a:pPr lvl="4" rtl="0"/>
            <a:r>
              <a:rPr lang="ko" dirty="0"/>
              <a:t>다섯째 수준</a:t>
            </a:r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endParaRPr 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  <a:latin typeface="Malgun Gothic" panose="020B0503020000020004" pitchFamily="50" charset="-127"/>
                <a:ea typeface="Malgun Gothic" panose="020B0503020000020004" pitchFamily="50" charset="-127"/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직선 연결선(S)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88720" y="1241598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3600" i="0" kern="1200" spc="-50" baseline="0">
          <a:solidFill>
            <a:schemeClr val="tx1">
              <a:lumMod val="75000"/>
              <a:lumOff val="25000"/>
            </a:schemeClr>
          </a:solidFill>
          <a:latin typeface="KoPub돋움체 Bold" panose="00000800000000000000" pitchFamily="2" charset="-127"/>
          <a:ea typeface="KoPub돋움체 Bold" panose="00000800000000000000" pitchFamily="2" charset="-127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chemeClr val="tx1">
              <a:lumMod val="75000"/>
              <a:lumOff val="25000"/>
            </a:schemeClr>
          </a:solidFill>
          <a:latin typeface="KoPub돋움체 Bold" panose="00000800000000000000" pitchFamily="2" charset="-127"/>
          <a:ea typeface="KoPub돋움체 Bold" panose="00000800000000000000" pitchFamily="2" charset="-127"/>
          <a:cs typeface="+mn-cs"/>
        </a:defRPr>
      </a:lvl1pPr>
      <a:lvl2pPr marL="384048" indent="-182880" algn="l" defTabSz="914400" rtl="0" eaLnBrk="1" latinLnBrk="1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2000" kern="1200">
          <a:solidFill>
            <a:schemeClr val="tx1">
              <a:lumMod val="75000"/>
              <a:lumOff val="25000"/>
            </a:schemeClr>
          </a:solidFill>
          <a:latin typeface="KoPub돋움체 Bold" panose="00000800000000000000" pitchFamily="2" charset="-127"/>
          <a:ea typeface="KoPub돋움체 Bold" panose="00000800000000000000" pitchFamily="2" charset="-127"/>
          <a:cs typeface="+mn-cs"/>
        </a:defRPr>
      </a:lvl2pPr>
      <a:lvl3pPr marL="566928" indent="-182880" algn="l" defTabSz="914400" rtl="0" eaLnBrk="1" latinLnBrk="1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600" kern="1200">
          <a:solidFill>
            <a:schemeClr val="tx1">
              <a:lumMod val="75000"/>
              <a:lumOff val="25000"/>
            </a:schemeClr>
          </a:solidFill>
          <a:latin typeface="KoPub돋움체 Bold" panose="00000800000000000000" pitchFamily="2" charset="-127"/>
          <a:ea typeface="KoPub돋움체 Bold" panose="00000800000000000000" pitchFamily="2" charset="-127"/>
          <a:cs typeface="+mn-cs"/>
        </a:defRPr>
      </a:lvl3pPr>
      <a:lvl4pPr marL="749808" indent="-182880" algn="l" defTabSz="914400" rtl="0" eaLnBrk="1" latinLnBrk="1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KoPub돋움체 Bold" panose="00000800000000000000" pitchFamily="2" charset="-127"/>
          <a:ea typeface="KoPub돋움체 Bold" panose="00000800000000000000" pitchFamily="2" charset="-127"/>
          <a:cs typeface="+mn-cs"/>
        </a:defRPr>
      </a:lvl4pPr>
      <a:lvl5pPr marL="932688" indent="-182880" algn="l" defTabSz="914400" rtl="0" eaLnBrk="1" latinLnBrk="1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KoPub돋움체 Bold" panose="00000800000000000000" pitchFamily="2" charset="-127"/>
          <a:ea typeface="KoPub돋움체 Bold" panose="00000800000000000000" pitchFamily="2" charset="-127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직사각형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89754" y="639097"/>
            <a:ext cx="6253317" cy="3686009"/>
          </a:xfrm>
        </p:spPr>
        <p:txBody>
          <a:bodyPr rtlCol="0">
            <a:noAutofit/>
          </a:bodyPr>
          <a:lstStyle/>
          <a:p>
            <a:pPr rtl="0" latinLnBrk="0"/>
            <a:r>
              <a:rPr lang="ko-KR" altLang="en-US" sz="4400" dirty="0"/>
              <a:t>한국형 </a:t>
            </a:r>
            <a:r>
              <a:rPr lang="ko-KR" altLang="en-US" sz="4400" dirty="0" err="1"/>
              <a:t>고준위방사성폐기물</a:t>
            </a:r>
            <a:r>
              <a:rPr lang="ko-KR" altLang="en-US" sz="4400" dirty="0"/>
              <a:t> </a:t>
            </a:r>
            <a:br>
              <a:rPr lang="en-US" altLang="ko-KR" sz="4400" dirty="0"/>
            </a:br>
            <a:r>
              <a:rPr lang="ko-KR" altLang="en-US" sz="4400" dirty="0"/>
              <a:t>처분 솔루션</a:t>
            </a:r>
            <a:endParaRPr lang="ko" sz="4400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89753" y="4672739"/>
            <a:ext cx="6269347" cy="1021498"/>
          </a:xfrm>
        </p:spPr>
        <p:txBody>
          <a:bodyPr rtlCol="0">
            <a:normAutofit lnSpcReduction="10000"/>
          </a:bodyPr>
          <a:lstStyle/>
          <a:p>
            <a:pPr rtl="0"/>
            <a:r>
              <a:rPr lang="en-US" altLang="ko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2024.7.</a:t>
            </a:r>
          </a:p>
          <a:p>
            <a:pPr rtl="0"/>
            <a:r>
              <a: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한국원자력학회</a:t>
            </a:r>
            <a:endParaRPr lang="ko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그림 4" descr="건물, 앉아 있음, 벤치, 옆면 그림&#10;&#10;자동 생성되는 설명">
            <a:extLst>
              <a:ext uri="{FF2B5EF4-FFF2-40B4-BE49-F238E27FC236}">
                <a16:creationId xmlns:a16="http://schemas.microsoft.com/office/drawing/2014/main" id="{282CF6DD-7FE8-4063-9551-1B7BBCE92AB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1"/>
            <a:ext cx="4635315" cy="6857999"/>
          </a:xfrm>
          <a:prstGeom prst="rect">
            <a:avLst/>
          </a:prstGeom>
        </p:spPr>
      </p:pic>
      <p:cxnSp>
        <p:nvCxnSpPr>
          <p:cNvPr id="24" name="직선 연결선(S)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그림 5">
            <a:extLst>
              <a:ext uri="{FF2B5EF4-FFF2-40B4-BE49-F238E27FC236}">
                <a16:creationId xmlns:a16="http://schemas.microsoft.com/office/drawing/2014/main" id="{5719E12A-6506-D1F8-06B8-0621D108F8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7892" y="6511263"/>
            <a:ext cx="1566729" cy="346735"/>
          </a:xfrm>
          <a:prstGeom prst="rect">
            <a:avLst/>
          </a:prstGeom>
        </p:spPr>
      </p:pic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92EAB86-14D2-50F3-1D2F-0F9C58988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3737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9230790-4CA4-30D3-284D-F648D451D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목차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93C618BB-F217-9B88-11DF-3ED2BA87C8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96640" indent="-457200">
              <a:spcAft>
                <a:spcPts val="1200"/>
              </a:spcAft>
              <a:buFont typeface="+mj-lt"/>
              <a:buAutoNum type="arabicPeriod"/>
            </a:pPr>
            <a:r>
              <a:rPr lang="ko-KR" altLang="en-US" sz="3200" dirty="0"/>
              <a:t>문제의식</a:t>
            </a:r>
            <a:endParaRPr lang="en-US" altLang="ko-KR" sz="3200" dirty="0"/>
          </a:p>
          <a:p>
            <a:pPr marL="296640" indent="-457200">
              <a:spcAft>
                <a:spcPts val="1200"/>
              </a:spcAft>
              <a:buFont typeface="+mj-lt"/>
              <a:buAutoNum type="arabicPeriod"/>
            </a:pPr>
            <a:r>
              <a:rPr lang="ko-KR" altLang="en-US" sz="3200" dirty="0"/>
              <a:t>배경</a:t>
            </a:r>
            <a:endParaRPr lang="en-US" altLang="ko-KR" sz="3200" dirty="0"/>
          </a:p>
          <a:p>
            <a:pPr marL="296640" indent="-457200">
              <a:spcAft>
                <a:spcPts val="1200"/>
              </a:spcAft>
              <a:buFont typeface="+mj-lt"/>
              <a:buAutoNum type="arabicPeriod"/>
            </a:pPr>
            <a:r>
              <a:rPr lang="ko-KR" altLang="en-US" sz="3200" dirty="0"/>
              <a:t>국내</a:t>
            </a:r>
            <a:r>
              <a:rPr lang="en-US" altLang="ko-KR" sz="3200" dirty="0"/>
              <a:t>·</a:t>
            </a:r>
            <a:r>
              <a:rPr lang="ko-KR" altLang="en-US" sz="3200" dirty="0"/>
              <a:t>외 동향</a:t>
            </a:r>
            <a:endParaRPr lang="en-US" altLang="ko-KR" sz="3200" dirty="0"/>
          </a:p>
          <a:p>
            <a:pPr marL="296640" indent="-457200">
              <a:spcAft>
                <a:spcPts val="1200"/>
              </a:spcAft>
              <a:buFont typeface="+mj-lt"/>
              <a:buAutoNum type="arabicPeriod"/>
            </a:pPr>
            <a:r>
              <a:rPr lang="ko-KR" altLang="en-US" sz="3200" dirty="0" err="1"/>
              <a:t>사용후핵연료</a:t>
            </a:r>
            <a:r>
              <a:rPr lang="ko-KR" altLang="en-US" sz="3200" dirty="0"/>
              <a:t> 처분 솔루션 제안</a:t>
            </a:r>
            <a:endParaRPr lang="en-US" altLang="ko-KR" sz="3200" dirty="0"/>
          </a:p>
          <a:p>
            <a:pPr marL="296640" indent="-457200">
              <a:spcAft>
                <a:spcPts val="1200"/>
              </a:spcAft>
              <a:buFont typeface="+mj-lt"/>
              <a:buAutoNum type="arabicPeriod"/>
            </a:pPr>
            <a:r>
              <a:rPr lang="ko-KR" altLang="en-US" sz="3200" dirty="0"/>
              <a:t>정책 제언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9BFE8C14-5B78-C0BF-D97F-1D19D6FC4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z="1200" smtClean="0"/>
              <a:pPr/>
              <a:t>2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86655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96833F-DAAF-0D52-18A8-E7DA46A4D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>
                <a:solidFill>
                  <a:schemeClr val="tx1"/>
                </a:solidFill>
              </a:rPr>
              <a:t>1. </a:t>
            </a:r>
            <a:r>
              <a:rPr lang="ko-KR" altLang="en-US" b="1" dirty="0">
                <a:solidFill>
                  <a:schemeClr val="tx1"/>
                </a:solidFill>
              </a:rPr>
              <a:t>문제의식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8335594-C3BE-300D-FD2D-C31B076C95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284791"/>
            <a:ext cx="10421288" cy="4613486"/>
          </a:xfrm>
        </p:spPr>
        <p:txBody>
          <a:bodyPr>
            <a:normAutofit lnSpcReduction="10000"/>
          </a:bodyPr>
          <a:lstStyle/>
          <a:p>
            <a:pPr marL="242888" indent="-242888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ko-KR" altLang="en-US" sz="2000" dirty="0">
                <a:solidFill>
                  <a:schemeClr val="tx1"/>
                </a:solidFill>
              </a:rPr>
              <a:t>지하 </a:t>
            </a:r>
            <a:r>
              <a:rPr lang="en-US" altLang="ko-KR" sz="2000" dirty="0">
                <a:solidFill>
                  <a:schemeClr val="tx1"/>
                </a:solidFill>
              </a:rPr>
              <a:t>500m</a:t>
            </a:r>
            <a:r>
              <a:rPr lang="ko-KR" altLang="en-US" sz="2000" dirty="0">
                <a:solidFill>
                  <a:schemeClr val="tx1"/>
                </a:solidFill>
              </a:rPr>
              <a:t>는 산소가 없는 환원 환경인데</a:t>
            </a:r>
            <a:r>
              <a:rPr lang="en-US" altLang="ko-KR" sz="2000" dirty="0">
                <a:solidFill>
                  <a:schemeClr val="tx1"/>
                </a:solidFill>
              </a:rPr>
              <a:t>,</a:t>
            </a:r>
            <a:r>
              <a:rPr lang="ko-KR" altLang="en-US" sz="2000" dirty="0">
                <a:solidFill>
                  <a:schemeClr val="tx1"/>
                </a:solidFill>
              </a:rPr>
              <a:t> 왜 </a:t>
            </a:r>
            <a:r>
              <a:rPr lang="en-US" altLang="ko-KR" sz="2000" dirty="0">
                <a:solidFill>
                  <a:schemeClr val="tx1"/>
                </a:solidFill>
              </a:rPr>
              <a:t>5cm </a:t>
            </a:r>
            <a:r>
              <a:rPr lang="ko-KR" altLang="en-US" sz="2000" dirty="0">
                <a:solidFill>
                  <a:schemeClr val="tx1"/>
                </a:solidFill>
              </a:rPr>
              <a:t>두께의 값비싼 구리용기가 사용되어야 하나</a:t>
            </a:r>
            <a:r>
              <a:rPr lang="en-US" altLang="ko-KR" sz="2000" dirty="0">
                <a:solidFill>
                  <a:schemeClr val="tx1"/>
                </a:solidFill>
              </a:rPr>
              <a:t>?</a:t>
            </a:r>
          </a:p>
          <a:p>
            <a:pPr marL="273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ko-KR" altLang="en-US" sz="2000" dirty="0" err="1">
                <a:solidFill>
                  <a:schemeClr val="tx1"/>
                </a:solidFill>
              </a:rPr>
              <a:t>처분장</a:t>
            </a:r>
            <a:r>
              <a:rPr lang="ko-KR" altLang="en-US" sz="2000" dirty="0">
                <a:solidFill>
                  <a:schemeClr val="tx1"/>
                </a:solidFill>
              </a:rPr>
              <a:t> 부지에 관한 불확실성은 연구를 통해 규명해야 하지만</a:t>
            </a:r>
            <a:r>
              <a:rPr lang="en-US" altLang="ko-KR" sz="2000" dirty="0">
                <a:solidFill>
                  <a:schemeClr val="tx1"/>
                </a:solidFill>
              </a:rPr>
              <a:t>,</a:t>
            </a:r>
            <a:r>
              <a:rPr lang="ko-KR" altLang="en-US" sz="2000" dirty="0">
                <a:solidFill>
                  <a:schemeClr val="tx1"/>
                </a:solidFill>
              </a:rPr>
              <a:t> 일정 수준 이하가 되면 공학적 여유도를 통해 보완하는 공학적 접근이 필요하다</a:t>
            </a:r>
            <a:r>
              <a:rPr lang="en-US" altLang="ko-KR" sz="2000" dirty="0">
                <a:solidFill>
                  <a:schemeClr val="tx1"/>
                </a:solidFill>
              </a:rPr>
              <a:t>.</a:t>
            </a:r>
          </a:p>
          <a:p>
            <a:pPr marL="273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ko-KR" altLang="en-US" sz="2000" dirty="0">
                <a:solidFill>
                  <a:schemeClr val="tx1"/>
                </a:solidFill>
              </a:rPr>
              <a:t>부지를 먼저 정하고 처분방식</a:t>
            </a:r>
            <a:r>
              <a:rPr lang="en-US" altLang="ko-KR" sz="2000" dirty="0">
                <a:solidFill>
                  <a:schemeClr val="tx1"/>
                </a:solidFill>
              </a:rPr>
              <a:t>(</a:t>
            </a:r>
            <a:r>
              <a:rPr lang="ko-KR" altLang="en-US" sz="2000" dirty="0">
                <a:solidFill>
                  <a:schemeClr val="tx1"/>
                </a:solidFill>
              </a:rPr>
              <a:t>솔루션</a:t>
            </a:r>
            <a:r>
              <a:rPr lang="en-US" altLang="ko-KR" sz="2000" dirty="0">
                <a:solidFill>
                  <a:schemeClr val="tx1"/>
                </a:solidFill>
              </a:rPr>
              <a:t>)</a:t>
            </a:r>
            <a:r>
              <a:rPr lang="ko-KR" altLang="en-US" sz="2000" dirty="0">
                <a:solidFill>
                  <a:schemeClr val="tx1"/>
                </a:solidFill>
              </a:rPr>
              <a:t>을 결정하게 되면</a:t>
            </a:r>
            <a:r>
              <a:rPr lang="en-US" altLang="ko-KR" sz="2000" dirty="0">
                <a:solidFill>
                  <a:schemeClr val="tx1"/>
                </a:solidFill>
              </a:rPr>
              <a:t>, </a:t>
            </a:r>
            <a:r>
              <a:rPr lang="ko-KR" altLang="en-US" sz="2000" dirty="0">
                <a:solidFill>
                  <a:schemeClr val="tx1"/>
                </a:solidFill>
              </a:rPr>
              <a:t>경주 중</a:t>
            </a:r>
            <a:r>
              <a:rPr lang="en-US" altLang="ko-KR" sz="2000" dirty="0">
                <a:solidFill>
                  <a:schemeClr val="tx1"/>
                </a:solidFill>
              </a:rPr>
              <a:t>·</a:t>
            </a:r>
            <a:r>
              <a:rPr lang="ko-KR" altLang="en-US" sz="2000" dirty="0" err="1">
                <a:solidFill>
                  <a:schemeClr val="tx1"/>
                </a:solidFill>
              </a:rPr>
              <a:t>저준위</a:t>
            </a:r>
            <a:r>
              <a:rPr lang="ko-KR" altLang="en-US" sz="2000" dirty="0">
                <a:solidFill>
                  <a:schemeClr val="tx1"/>
                </a:solidFill>
              </a:rPr>
              <a:t> </a:t>
            </a:r>
            <a:r>
              <a:rPr lang="ko-KR" altLang="en-US" sz="2000" dirty="0" err="1">
                <a:solidFill>
                  <a:schemeClr val="tx1"/>
                </a:solidFill>
              </a:rPr>
              <a:t>방폐물</a:t>
            </a:r>
            <a:r>
              <a:rPr lang="ko-KR" altLang="en-US" sz="2000" dirty="0">
                <a:solidFill>
                  <a:schemeClr val="tx1"/>
                </a:solidFill>
              </a:rPr>
              <a:t> 처분시설때와 같은 </a:t>
            </a:r>
            <a:r>
              <a:rPr lang="en-US" altLang="ko-KR" sz="2000" dirty="0">
                <a:solidFill>
                  <a:schemeClr val="tx1"/>
                </a:solidFill>
              </a:rPr>
              <a:t>‘</a:t>
            </a:r>
            <a:r>
              <a:rPr lang="ko-KR" altLang="en-US" sz="2000" dirty="0">
                <a:solidFill>
                  <a:schemeClr val="tx1"/>
                </a:solidFill>
              </a:rPr>
              <a:t>우</a:t>
            </a:r>
            <a:r>
              <a:rPr lang="en-US" altLang="ko-KR" sz="2000" dirty="0">
                <a:solidFill>
                  <a:schemeClr val="tx1"/>
                </a:solidFill>
              </a:rPr>
              <a:t>(</a:t>
            </a:r>
            <a:r>
              <a:rPr lang="ko-KR" altLang="en-US" sz="2000" dirty="0">
                <a:solidFill>
                  <a:schemeClr val="tx1"/>
                </a:solidFill>
              </a:rPr>
              <a:t>愚</a:t>
            </a:r>
            <a:r>
              <a:rPr lang="en-US" altLang="ko-KR" sz="2000" dirty="0">
                <a:solidFill>
                  <a:schemeClr val="tx1"/>
                </a:solidFill>
              </a:rPr>
              <a:t>)’</a:t>
            </a:r>
            <a:r>
              <a:rPr lang="ko-KR" altLang="en-US" sz="2000" dirty="0">
                <a:solidFill>
                  <a:schemeClr val="tx1"/>
                </a:solidFill>
              </a:rPr>
              <a:t>를 반복할 수 있다</a:t>
            </a:r>
            <a:r>
              <a:rPr lang="en-US" altLang="ko-KR" sz="2000" dirty="0">
                <a:solidFill>
                  <a:schemeClr val="tx1"/>
                </a:solidFill>
              </a:rPr>
              <a:t>.</a:t>
            </a:r>
          </a:p>
          <a:p>
            <a:pPr marL="273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ko-KR" altLang="en-US" sz="2000" dirty="0">
                <a:solidFill>
                  <a:schemeClr val="tx1"/>
                </a:solidFill>
              </a:rPr>
              <a:t>부지와 </a:t>
            </a:r>
            <a:r>
              <a:rPr lang="ko-KR" altLang="en-US" sz="2000" dirty="0" err="1">
                <a:solidFill>
                  <a:schemeClr val="tx1"/>
                </a:solidFill>
              </a:rPr>
              <a:t>암종은</a:t>
            </a:r>
            <a:r>
              <a:rPr lang="ko-KR" altLang="en-US" sz="2000" dirty="0">
                <a:solidFill>
                  <a:schemeClr val="tx1"/>
                </a:solidFill>
              </a:rPr>
              <a:t> 그간 연구 결과를 바탕으로 선택의 폭을 좁혀 나갈 필요가 있다</a:t>
            </a:r>
            <a:r>
              <a:rPr lang="en-US" altLang="ko-KR" sz="2000" dirty="0">
                <a:solidFill>
                  <a:schemeClr val="tx1"/>
                </a:solidFill>
              </a:rPr>
              <a:t>.</a:t>
            </a:r>
          </a:p>
          <a:p>
            <a:pPr marL="273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ko-KR" altLang="en-US" sz="2000" dirty="0" err="1">
                <a:solidFill>
                  <a:schemeClr val="tx1"/>
                </a:solidFill>
              </a:rPr>
              <a:t>처분장</a:t>
            </a:r>
            <a:r>
              <a:rPr lang="ko-KR" altLang="en-US" sz="2000" dirty="0">
                <a:solidFill>
                  <a:schemeClr val="tx1"/>
                </a:solidFill>
              </a:rPr>
              <a:t> 확보를 위한 행정 절차를 순차적으로만 진행하지 않고 일부는 병행 추진도 하여</a:t>
            </a:r>
            <a:r>
              <a:rPr lang="en-US" altLang="ko-KR" sz="2000" dirty="0">
                <a:solidFill>
                  <a:schemeClr val="tx1"/>
                </a:solidFill>
              </a:rPr>
              <a:t>,</a:t>
            </a:r>
            <a:r>
              <a:rPr lang="ko-KR" altLang="en-US" sz="2000" dirty="0">
                <a:solidFill>
                  <a:schemeClr val="tx1"/>
                </a:solidFill>
              </a:rPr>
              <a:t> </a:t>
            </a:r>
            <a:r>
              <a:rPr lang="ko-KR" altLang="en-US" sz="2000" dirty="0" err="1">
                <a:solidFill>
                  <a:schemeClr val="tx1"/>
                </a:solidFill>
              </a:rPr>
              <a:t>처분장</a:t>
            </a:r>
            <a:r>
              <a:rPr lang="ko-KR" altLang="en-US" sz="2000" dirty="0">
                <a:solidFill>
                  <a:schemeClr val="tx1"/>
                </a:solidFill>
              </a:rPr>
              <a:t> 확보 일정을 단축할 필요가 있다</a:t>
            </a:r>
            <a:r>
              <a:rPr lang="en-US" altLang="ko-KR" sz="2000" dirty="0">
                <a:solidFill>
                  <a:schemeClr val="tx1"/>
                </a:solidFill>
              </a:rPr>
              <a:t>.</a:t>
            </a:r>
          </a:p>
          <a:p>
            <a:pPr marL="273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ko-KR" altLang="en-US" sz="2000" dirty="0">
                <a:solidFill>
                  <a:srgbClr val="000000"/>
                </a:solidFill>
              </a:rPr>
              <a:t>영구처분 대상인 </a:t>
            </a:r>
            <a:r>
              <a:rPr lang="ko-KR" altLang="en-US" sz="2000" dirty="0" err="1">
                <a:solidFill>
                  <a:srgbClr val="000000"/>
                </a:solidFill>
              </a:rPr>
              <a:t>중저준위</a:t>
            </a:r>
            <a:r>
              <a:rPr lang="ko-KR" altLang="en-US" sz="2000" dirty="0">
                <a:solidFill>
                  <a:srgbClr val="000000"/>
                </a:solidFill>
              </a:rPr>
              <a:t> 및 </a:t>
            </a:r>
            <a:r>
              <a:rPr lang="ko-KR" altLang="en-US" sz="2000" dirty="0" err="1">
                <a:solidFill>
                  <a:srgbClr val="000000"/>
                </a:solidFill>
              </a:rPr>
              <a:t>고준위</a:t>
            </a:r>
            <a:r>
              <a:rPr lang="ko-KR" altLang="en-US" sz="2000" dirty="0">
                <a:solidFill>
                  <a:srgbClr val="000000"/>
                </a:solidFill>
              </a:rPr>
              <a:t> 방사성폐기물에 대해 과도한 내용물 확인요구 </a:t>
            </a:r>
            <a:r>
              <a:rPr lang="ko-KR" altLang="en-US" sz="2000">
                <a:solidFill>
                  <a:srgbClr val="000000"/>
                </a:solidFill>
              </a:rPr>
              <a:t>등이 규제목적상 타당한가</a:t>
            </a:r>
            <a:r>
              <a:rPr lang="en-US" altLang="ko-KR" sz="2000" dirty="0">
                <a:solidFill>
                  <a:srgbClr val="000000"/>
                </a:solidFill>
              </a:rPr>
              <a:t>? </a:t>
            </a:r>
          </a:p>
          <a:p>
            <a:pPr marL="21600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altLang="ko-KR" sz="2000" dirty="0">
                <a:solidFill>
                  <a:schemeClr val="tx1"/>
                </a:solidFill>
              </a:rPr>
              <a:t>  </a:t>
            </a:r>
            <a:r>
              <a:rPr lang="ko-KR" altLang="en-US" sz="2000" dirty="0">
                <a:solidFill>
                  <a:srgbClr val="0070C0"/>
                </a:solidFill>
              </a:rPr>
              <a:t> </a:t>
            </a:r>
            <a:r>
              <a:rPr lang="en-US" altLang="ko-KR" sz="2000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en-US" altLang="ko-KR" sz="2000" dirty="0">
                <a:solidFill>
                  <a:schemeClr val="tx1"/>
                </a:solidFill>
              </a:rPr>
              <a:t>‘1</a:t>
            </a:r>
            <a:r>
              <a:rPr lang="ko-KR" altLang="en-US" sz="2000" dirty="0">
                <a:solidFill>
                  <a:schemeClr val="tx1"/>
                </a:solidFill>
              </a:rPr>
              <a:t>만년 안전성평가</a:t>
            </a:r>
            <a:r>
              <a:rPr lang="en-US" altLang="ko-KR" sz="2000" dirty="0">
                <a:solidFill>
                  <a:schemeClr val="tx1"/>
                </a:solidFill>
              </a:rPr>
              <a:t>’</a:t>
            </a:r>
            <a:r>
              <a:rPr lang="ko-KR" altLang="en-US" sz="2000" dirty="0">
                <a:solidFill>
                  <a:schemeClr val="tx1"/>
                </a:solidFill>
              </a:rPr>
              <a:t>와 같은 비현실적인 요건 등은 국제원자력계와 논의하여 현실화 </a:t>
            </a:r>
            <a:r>
              <a:rPr lang="ko-KR" altLang="en-US" sz="2000" dirty="0">
                <a:solidFill>
                  <a:srgbClr val="0070C0"/>
                </a:solidFill>
              </a:rPr>
              <a:t>    </a:t>
            </a:r>
            <a:endParaRPr lang="en-US" altLang="ko-KR" sz="2000" dirty="0">
              <a:solidFill>
                <a:srgbClr val="0070C0"/>
              </a:solidFill>
            </a:endParaRPr>
          </a:p>
          <a:p>
            <a:pPr marL="21600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lang="en-US" altLang="ko-KR" sz="2000" dirty="0">
              <a:solidFill>
                <a:schemeClr val="tx1"/>
              </a:solidFill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4E35751-6E0A-9AB2-AF11-21EBD6DC9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z="1200" smtClean="0"/>
              <a:pPr/>
              <a:t>3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1166511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>
            <a:extLst>
              <a:ext uri="{FF2B5EF4-FFF2-40B4-BE49-F238E27FC236}">
                <a16:creationId xmlns:a16="http://schemas.microsoft.com/office/drawing/2014/main" id="{54D6699A-BC44-3F7A-3106-4B945B022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02305"/>
          </a:xfrm>
        </p:spPr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배경</a:t>
            </a:r>
          </a:p>
        </p:txBody>
      </p:sp>
      <p:sp>
        <p:nvSpPr>
          <p:cNvPr id="7" name="내용 개체 틀 6">
            <a:extLst>
              <a:ext uri="{FF2B5EF4-FFF2-40B4-BE49-F238E27FC236}">
                <a16:creationId xmlns:a16="http://schemas.microsoft.com/office/drawing/2014/main" id="{91AD3E3D-BC76-B1E1-7EF9-E1FFDF3CDB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273050" indent="-2520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200" dirty="0">
                <a:solidFill>
                  <a:schemeClr val="tx1"/>
                </a:solidFill>
              </a:rPr>
              <a:t>원전 이용국은 </a:t>
            </a:r>
            <a:r>
              <a:rPr lang="ko-KR" altLang="en-US" sz="2200" dirty="0" err="1">
                <a:solidFill>
                  <a:schemeClr val="tx1"/>
                </a:solidFill>
              </a:rPr>
              <a:t>고준위방폐물</a:t>
            </a:r>
            <a:r>
              <a:rPr lang="en-US" altLang="ko-KR" sz="2200" dirty="0">
                <a:solidFill>
                  <a:schemeClr val="tx1"/>
                </a:solidFill>
              </a:rPr>
              <a:t> </a:t>
            </a:r>
            <a:r>
              <a:rPr lang="ko-KR" altLang="en-US" sz="2200" dirty="0">
                <a:solidFill>
                  <a:schemeClr val="tx1"/>
                </a:solidFill>
              </a:rPr>
              <a:t>영구처분을 위한 </a:t>
            </a:r>
            <a:r>
              <a:rPr lang="ko-KR" altLang="en-US" sz="2200" dirty="0" err="1">
                <a:solidFill>
                  <a:schemeClr val="tx1"/>
                </a:solidFill>
              </a:rPr>
              <a:t>처분장</a:t>
            </a:r>
            <a:r>
              <a:rPr lang="ko-KR" altLang="en-US" sz="2200" dirty="0">
                <a:solidFill>
                  <a:schemeClr val="tx1"/>
                </a:solidFill>
              </a:rPr>
              <a:t> 확보가 필요함</a:t>
            </a:r>
            <a:r>
              <a:rPr lang="en-US" altLang="ko-KR" sz="2200" dirty="0">
                <a:solidFill>
                  <a:schemeClr val="tx1"/>
                </a:solidFill>
              </a:rPr>
              <a:t>.</a:t>
            </a:r>
            <a:endParaRPr lang="en-US" altLang="ko-KR" sz="2200" strike="sngStrike" dirty="0">
              <a:solidFill>
                <a:schemeClr val="tx1"/>
              </a:solidFill>
            </a:endParaRPr>
          </a:p>
          <a:p>
            <a:pPr marL="273050" indent="-2520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200" dirty="0">
                <a:solidFill>
                  <a:schemeClr val="tx1"/>
                </a:solidFill>
              </a:rPr>
              <a:t>영구처분장 확보 여부와 진행상황은 각국 상황과 고준위방폐물을 다루는 방식에 따라 결정함</a:t>
            </a:r>
            <a:r>
              <a:rPr lang="en-US" altLang="ko-KR" sz="2200" dirty="0">
                <a:solidFill>
                  <a:schemeClr val="tx1"/>
                </a:solidFill>
              </a:rPr>
              <a:t>.</a:t>
            </a:r>
            <a:endParaRPr lang="en-US" altLang="ko-KR" sz="2200" strike="sngStrike" dirty="0">
              <a:solidFill>
                <a:schemeClr val="tx1"/>
              </a:solidFill>
            </a:endParaRPr>
          </a:p>
          <a:p>
            <a:pPr marL="540000" indent="-540000">
              <a:lnSpc>
                <a:spcPct val="150000"/>
              </a:lnSpc>
              <a:spcBef>
                <a:spcPts val="0"/>
              </a:spcBef>
              <a:buNone/>
            </a:pPr>
            <a:r>
              <a:rPr lang="ko-KR" altLang="en-US" sz="2200" dirty="0">
                <a:solidFill>
                  <a:schemeClr val="tx1"/>
                </a:solidFill>
              </a:rPr>
              <a:t>   ⇒ 다른 국가들의 추진 방식을 평균하는 방식으로는 우리 실정에 적합한 솔루션을 찾기 어려움</a:t>
            </a:r>
            <a:r>
              <a:rPr lang="en-US" altLang="ko-KR" sz="2200" dirty="0">
                <a:solidFill>
                  <a:schemeClr val="tx1"/>
                </a:solidFill>
              </a:rPr>
              <a:t>.</a:t>
            </a:r>
            <a:endParaRPr lang="en-US" altLang="ko-KR" sz="2200" strike="sngStrike" dirty="0">
              <a:solidFill>
                <a:schemeClr val="tx1"/>
              </a:solidFill>
            </a:endParaRPr>
          </a:p>
          <a:p>
            <a:pPr marL="273050" indent="-2520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200" dirty="0"/>
              <a:t>따라서 </a:t>
            </a:r>
            <a:r>
              <a:rPr lang="ko-KR" altLang="en-US" sz="2200" dirty="0">
                <a:solidFill>
                  <a:schemeClr val="tx1"/>
                </a:solidFill>
              </a:rPr>
              <a:t>세계적 현황</a:t>
            </a:r>
            <a:r>
              <a:rPr lang="ko-KR" altLang="en-US" sz="2200" strike="sngStrike" dirty="0">
                <a:solidFill>
                  <a:schemeClr val="tx1"/>
                </a:solidFill>
              </a:rPr>
              <a:t>은</a:t>
            </a:r>
            <a:r>
              <a:rPr lang="ko-KR" altLang="en-US" sz="2200" dirty="0">
                <a:solidFill>
                  <a:schemeClr val="tx1"/>
                </a:solidFill>
              </a:rPr>
              <a:t> 참고하되</a:t>
            </a:r>
            <a:r>
              <a:rPr lang="en-US" altLang="ko-KR" sz="2200" dirty="0">
                <a:solidFill>
                  <a:schemeClr val="tx1"/>
                </a:solidFill>
              </a:rPr>
              <a:t>, </a:t>
            </a:r>
            <a:r>
              <a:rPr lang="ko-KR" altLang="en-US" sz="2200" dirty="0">
                <a:solidFill>
                  <a:schemeClr val="tx1"/>
                </a:solidFill>
              </a:rPr>
              <a:t>그간 연구결과와</a:t>
            </a:r>
            <a:r>
              <a:rPr lang="ko-KR" altLang="en-US" sz="2200" strike="sngStrike" dirty="0">
                <a:solidFill>
                  <a:schemeClr val="tx1"/>
                </a:solidFill>
              </a:rPr>
              <a:t> </a:t>
            </a:r>
            <a:r>
              <a:rPr lang="ko-KR" altLang="en-US" sz="2200" dirty="0"/>
              <a:t>우리나라 실정을 반영하여</a:t>
            </a:r>
            <a:r>
              <a:rPr lang="en-US" altLang="ko-KR" sz="2200" dirty="0">
                <a:solidFill>
                  <a:srgbClr val="FF0000"/>
                </a:solidFill>
              </a:rPr>
              <a:t>, </a:t>
            </a:r>
            <a:r>
              <a:rPr lang="ko-KR" altLang="en-US" sz="2200" dirty="0">
                <a:solidFill>
                  <a:srgbClr val="FF0000"/>
                </a:solidFill>
              </a:rPr>
              <a:t>우리나라만의 솔루션을 찾는 노력</a:t>
            </a:r>
            <a:r>
              <a:rPr lang="ko-KR" altLang="en-US" sz="2200" dirty="0"/>
              <a:t>이 필요함</a:t>
            </a:r>
            <a:r>
              <a:rPr lang="en-US" altLang="ko-KR" sz="2200" dirty="0"/>
              <a:t>.</a:t>
            </a:r>
          </a:p>
          <a:p>
            <a:pPr marL="273050" indent="-2520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200" dirty="0" err="1">
                <a:solidFill>
                  <a:schemeClr val="tx1"/>
                </a:solidFill>
              </a:rPr>
              <a:t>고준위방폐물</a:t>
            </a:r>
            <a:r>
              <a:rPr lang="ko-KR" altLang="en-US" sz="2200" dirty="0">
                <a:solidFill>
                  <a:schemeClr val="tx1"/>
                </a:solidFill>
              </a:rPr>
              <a:t> 영구처분장 부지의 조속한 확보를 위해</a:t>
            </a:r>
            <a:r>
              <a:rPr lang="en-US" altLang="ko-KR" sz="2200" dirty="0">
                <a:solidFill>
                  <a:schemeClr val="tx1"/>
                </a:solidFill>
              </a:rPr>
              <a:t>, </a:t>
            </a:r>
            <a:r>
              <a:rPr lang="ko-KR" altLang="en-US" sz="2200" dirty="0">
                <a:solidFill>
                  <a:schemeClr val="tx1"/>
                </a:solidFill>
              </a:rPr>
              <a:t>우리나라에 적합한 </a:t>
            </a:r>
            <a:r>
              <a:rPr lang="ko-KR" altLang="en-US" sz="2200" dirty="0" err="1">
                <a:solidFill>
                  <a:schemeClr val="tx1"/>
                </a:solidFill>
              </a:rPr>
              <a:t>고준위방폐물</a:t>
            </a:r>
            <a:r>
              <a:rPr lang="ko-KR" altLang="en-US" sz="2200" dirty="0">
                <a:solidFill>
                  <a:schemeClr val="tx1"/>
                </a:solidFill>
              </a:rPr>
              <a:t> 처분 솔루션에 대해 학회차원에서 논의하기 위해 </a:t>
            </a:r>
            <a:r>
              <a:rPr lang="ko-KR" altLang="en-US" sz="2200" strike="sngStrike" dirty="0">
                <a:solidFill>
                  <a:schemeClr val="tx1"/>
                </a:solidFill>
              </a:rPr>
              <a:t>특</a:t>
            </a:r>
            <a:r>
              <a:rPr lang="ko-KR" altLang="en-US" sz="2200" dirty="0">
                <a:solidFill>
                  <a:schemeClr val="tx1"/>
                </a:solidFill>
              </a:rPr>
              <a:t>위를 구성함</a:t>
            </a:r>
            <a:r>
              <a:rPr lang="en-US" altLang="ko-KR" sz="2000" dirty="0">
                <a:solidFill>
                  <a:schemeClr val="tx1"/>
                </a:solidFill>
              </a:rPr>
              <a:t>.</a:t>
            </a:r>
            <a:endParaRPr lang="ko-KR" altLang="en-US" sz="2000" dirty="0">
              <a:solidFill>
                <a:schemeClr val="tx1"/>
              </a:solidFill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60E19B79-9C20-8F3D-6509-E3E20E16B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z="1200" smtClean="0"/>
              <a:pPr/>
              <a:t>4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82920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6A0E5DC-10FE-78AF-1084-2DACD5432B5F}"/>
              </a:ext>
            </a:extLst>
          </p:cNvPr>
          <p:cNvSpPr txBox="1"/>
          <p:nvPr/>
        </p:nvSpPr>
        <p:spPr>
          <a:xfrm>
            <a:off x="4433526" y="2721114"/>
            <a:ext cx="33249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0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3. </a:t>
            </a:r>
            <a:r>
              <a:rPr lang="ko-KR" altLang="en-US" sz="40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국내</a:t>
            </a:r>
            <a:r>
              <a:rPr lang="en-US" altLang="ko-KR" sz="40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·</a:t>
            </a:r>
            <a:r>
              <a:rPr lang="ko-KR" altLang="en-US" sz="40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외 동향</a:t>
            </a: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08EF656-CE95-4667-8AF2-0A81D0D2C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z="1200" smtClean="0"/>
              <a:pPr/>
              <a:t>5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912295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853BD0-AA16-C7C2-94CE-8FEA6D378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정책 및 사업추진 현황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82283C50-EC45-092E-4B18-08C6DEAF60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27360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ko-KR" altLang="en-US" dirty="0" err="1"/>
              <a:t>고준위방폐물</a:t>
            </a:r>
            <a:r>
              <a:rPr lang="ko-KR" altLang="en-US" dirty="0"/>
              <a:t> </a:t>
            </a:r>
            <a:r>
              <a:rPr lang="ko-KR" altLang="en-US" dirty="0" err="1"/>
              <a:t>처분장</a:t>
            </a:r>
            <a:r>
              <a:rPr lang="ko-KR" altLang="en-US" dirty="0"/>
              <a:t> 확보 </a:t>
            </a:r>
            <a:r>
              <a:rPr lang="en-US" altLang="ko-KR" dirty="0"/>
              <a:t>3</a:t>
            </a:r>
            <a:r>
              <a:rPr lang="ko-KR" altLang="en-US" dirty="0"/>
              <a:t>국</a:t>
            </a:r>
            <a:r>
              <a:rPr lang="en-US" altLang="ko-KR" dirty="0"/>
              <a:t>(</a:t>
            </a:r>
            <a:r>
              <a:rPr lang="ko-KR" altLang="en-US" dirty="0"/>
              <a:t>핀란드</a:t>
            </a:r>
            <a:r>
              <a:rPr lang="en-US" altLang="ko-KR" dirty="0"/>
              <a:t>, </a:t>
            </a:r>
            <a:r>
              <a:rPr lang="ko-KR" altLang="en-US" dirty="0"/>
              <a:t>스웨덴</a:t>
            </a:r>
            <a:r>
              <a:rPr lang="en-US" altLang="ko-KR" dirty="0"/>
              <a:t>, </a:t>
            </a:r>
            <a:r>
              <a:rPr lang="ko-KR" altLang="en-US" dirty="0"/>
              <a:t>프랑스</a:t>
            </a:r>
            <a:r>
              <a:rPr lang="en-US" altLang="ko-KR" dirty="0"/>
              <a:t>)</a:t>
            </a:r>
            <a:r>
              <a:rPr lang="ko-KR" altLang="en-US" dirty="0"/>
              <a:t>은 방사성 </a:t>
            </a:r>
            <a:r>
              <a:rPr lang="ko-KR" altLang="en-US" dirty="0" err="1"/>
              <a:t>핵종</a:t>
            </a:r>
            <a:r>
              <a:rPr lang="ko-KR" altLang="en-US" dirty="0"/>
              <a:t> 이동이 제한적인</a:t>
            </a:r>
            <a:r>
              <a:rPr lang="en-US" altLang="ko-KR" dirty="0"/>
              <a:t>,</a:t>
            </a:r>
            <a:r>
              <a:rPr lang="ko-KR" altLang="en-US" dirty="0"/>
              <a:t> 지하 깊은 암반에 </a:t>
            </a:r>
            <a:r>
              <a:rPr lang="ko-KR" altLang="en-US" dirty="0" err="1"/>
              <a:t>사용후핵연료를</a:t>
            </a:r>
            <a:r>
              <a:rPr lang="ko-KR" altLang="en-US" dirty="0"/>
              <a:t> 처분함으로써 처분안전성을 확보할 수 있는 </a:t>
            </a:r>
            <a:r>
              <a:rPr lang="en-US" altLang="ko-KR" dirty="0"/>
              <a:t>‘</a:t>
            </a:r>
            <a:r>
              <a:rPr lang="ko-KR" altLang="en-US" dirty="0">
                <a:solidFill>
                  <a:srgbClr val="FF0000"/>
                </a:solidFill>
              </a:rPr>
              <a:t>심층 처분</a:t>
            </a:r>
            <a:r>
              <a:rPr lang="en-US" altLang="ko-KR" dirty="0"/>
              <a:t>’</a:t>
            </a:r>
            <a:r>
              <a:rPr lang="ko-KR" altLang="en-US" dirty="0"/>
              <a:t>을 채택함</a:t>
            </a:r>
            <a:r>
              <a:rPr lang="en-US" altLang="ko-KR" dirty="0"/>
              <a:t>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ko-KR" altLang="en-US" dirty="0" err="1"/>
              <a:t>처분장</a:t>
            </a:r>
            <a:r>
              <a:rPr lang="ko-KR" altLang="en-US" dirty="0"/>
              <a:t> 확보 </a:t>
            </a:r>
            <a:r>
              <a:rPr lang="en-US" altLang="ko-KR" dirty="0"/>
              <a:t>3</a:t>
            </a:r>
            <a:r>
              <a:rPr lang="ko-KR" altLang="en-US" dirty="0"/>
              <a:t>국은 영구처분장 부지선정 절차를 자국의 </a:t>
            </a:r>
            <a:r>
              <a:rPr lang="ko-KR" altLang="en-US" dirty="0">
                <a:solidFill>
                  <a:srgbClr val="FF0000"/>
                </a:solidFill>
              </a:rPr>
              <a:t>사회적 환경</a:t>
            </a:r>
            <a:r>
              <a:rPr lang="ko-KR" altLang="en-US" dirty="0"/>
              <a:t>에 맞춰 </a:t>
            </a:r>
            <a:r>
              <a:rPr lang="ko-KR" altLang="en-US" dirty="0">
                <a:solidFill>
                  <a:schemeClr val="tx1"/>
                </a:solidFill>
              </a:rPr>
              <a:t>추진</a:t>
            </a:r>
            <a:r>
              <a:rPr lang="ko-KR" altLang="en-US" dirty="0"/>
              <a:t>함</a:t>
            </a:r>
            <a:r>
              <a:rPr lang="en-US" altLang="ko-KR" dirty="0"/>
              <a:t>.</a:t>
            </a:r>
            <a:endParaRPr lang="en-US" altLang="ko-KR" sz="2200" dirty="0"/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ko-KR" altLang="en-US" sz="2100" dirty="0"/>
              <a:t>프랑스는 부지 확보를 위해 단계적으로 법률을 제정하고 이를 뒷받침하는 프로젝트를 수행함</a:t>
            </a:r>
            <a:r>
              <a:rPr lang="en-US" altLang="ko-KR" sz="2100" dirty="0"/>
              <a:t>.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ko-KR" altLang="en-US" sz="2100" dirty="0"/>
              <a:t>핀란드와 </a:t>
            </a:r>
            <a:r>
              <a:rPr lang="ko-KR" altLang="en-US" sz="2100" dirty="0">
                <a:solidFill>
                  <a:schemeClr val="tx1"/>
                </a:solidFill>
              </a:rPr>
              <a:t>스웨덴은 별도로 법안을 만들지 않고 정부 계획만으로 부지를 선정함</a:t>
            </a:r>
            <a:r>
              <a:rPr lang="en-US" altLang="ko-KR" sz="2100" dirty="0">
                <a:solidFill>
                  <a:schemeClr val="tx1"/>
                </a:solidFill>
              </a:rPr>
              <a:t>.</a:t>
            </a:r>
          </a:p>
          <a:p>
            <a:pPr marL="252000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ko-KR" altLang="en-US" dirty="0" err="1"/>
              <a:t>처분장</a:t>
            </a:r>
            <a:r>
              <a:rPr lang="ko-KR" altLang="en-US" dirty="0"/>
              <a:t> 확보 </a:t>
            </a:r>
            <a:r>
              <a:rPr lang="en-US" altLang="ko-KR" dirty="0"/>
              <a:t>3</a:t>
            </a:r>
            <a:r>
              <a:rPr lang="ko-KR" altLang="en-US" dirty="0"/>
              <a:t>국은 </a:t>
            </a:r>
            <a:r>
              <a:rPr lang="en-US" altLang="ko-KR" dirty="0"/>
              <a:t>‘</a:t>
            </a:r>
            <a:r>
              <a:rPr lang="ko-KR" altLang="en-US" dirty="0">
                <a:solidFill>
                  <a:srgbClr val="FF0000"/>
                </a:solidFill>
              </a:rPr>
              <a:t>해법지향적 연구개발</a:t>
            </a:r>
            <a:r>
              <a:rPr lang="en-US" altLang="ko-KR" dirty="0"/>
              <a:t>’</a:t>
            </a:r>
            <a:r>
              <a:rPr lang="ko-KR" altLang="en-US" dirty="0"/>
              <a:t>을 </a:t>
            </a:r>
            <a:r>
              <a:rPr lang="ko-KR" altLang="en-US" dirty="0">
                <a:solidFill>
                  <a:schemeClr val="tx1"/>
                </a:solidFill>
              </a:rPr>
              <a:t>통해</a:t>
            </a:r>
            <a:r>
              <a:rPr lang="ko-KR" altLang="en-US" dirty="0">
                <a:solidFill>
                  <a:srgbClr val="00B050"/>
                </a:solidFill>
              </a:rPr>
              <a:t> </a:t>
            </a:r>
            <a:r>
              <a:rPr lang="ko-KR" altLang="en-US" dirty="0"/>
              <a:t>처분개념을 개발하고 실제 처분사업과 연계함</a:t>
            </a:r>
            <a:r>
              <a:rPr lang="en-US" altLang="ko-KR" sz="2200" dirty="0"/>
              <a:t>.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ko-KR" altLang="en-US" sz="2100" dirty="0"/>
              <a:t>스웨덴과 핀란드는 </a:t>
            </a:r>
            <a:r>
              <a:rPr lang="en-US" altLang="ko-KR" sz="2100" dirty="0">
                <a:solidFill>
                  <a:schemeClr val="tx1"/>
                </a:solidFill>
              </a:rPr>
              <a:t>“</a:t>
            </a:r>
            <a:r>
              <a:rPr lang="ko-KR" altLang="en-US" sz="2100" dirty="0" err="1">
                <a:solidFill>
                  <a:schemeClr val="tx1"/>
                </a:solidFill>
              </a:rPr>
              <a:t>처분장</a:t>
            </a:r>
            <a:r>
              <a:rPr lang="ko-KR" altLang="en-US" sz="2100" dirty="0">
                <a:solidFill>
                  <a:schemeClr val="tx1"/>
                </a:solidFill>
              </a:rPr>
              <a:t> 부지선정과 인허가 지원</a:t>
            </a:r>
            <a:r>
              <a:rPr lang="en-US" altLang="ko-KR" sz="2100" dirty="0">
                <a:solidFill>
                  <a:schemeClr val="tx1"/>
                </a:solidFill>
              </a:rPr>
              <a:t>”</a:t>
            </a:r>
            <a:r>
              <a:rPr lang="ko-KR" altLang="en-US" sz="2100" dirty="0">
                <a:solidFill>
                  <a:schemeClr val="tx1"/>
                </a:solidFill>
              </a:rPr>
              <a:t> 연구개발을 </a:t>
            </a:r>
            <a:r>
              <a:rPr lang="ko-KR" altLang="en-US" sz="2100" dirty="0"/>
              <a:t>진행함</a:t>
            </a:r>
            <a:r>
              <a:rPr lang="en-US" altLang="ko-KR" sz="2100" dirty="0"/>
              <a:t>.</a:t>
            </a:r>
            <a:r>
              <a:rPr lang="en-US" altLang="ko-KR" sz="2100" strike="sngStrike" dirty="0">
                <a:solidFill>
                  <a:srgbClr val="00B050"/>
                </a:solidFill>
              </a:rPr>
              <a:t>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ko-KR" altLang="en-US" sz="2100" dirty="0"/>
              <a:t>프랑스는 「</a:t>
            </a:r>
            <a:r>
              <a:rPr lang="ko-KR" altLang="en-US" sz="2100" dirty="0" err="1"/>
              <a:t>방사성폐기물관리연구법</a:t>
            </a:r>
            <a:r>
              <a:rPr lang="ko-KR" altLang="en-US" sz="2100" dirty="0"/>
              <a:t>」 제정을 통해 목표지향적 연구개발을 진행함</a:t>
            </a:r>
            <a:r>
              <a:rPr lang="en-US" altLang="ko-KR" sz="2100" dirty="0"/>
              <a:t>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ko-KR" altLang="en-US" dirty="0"/>
              <a:t>우리나라의 과거 사례</a:t>
            </a:r>
            <a:r>
              <a:rPr lang="ko-KR" altLang="en-US" dirty="0">
                <a:solidFill>
                  <a:schemeClr val="tx1"/>
                </a:solidFill>
              </a:rPr>
              <a:t>에서</a:t>
            </a:r>
            <a:r>
              <a:rPr lang="ko-KR" altLang="en-US" dirty="0">
                <a:solidFill>
                  <a:srgbClr val="00B050"/>
                </a:solidFill>
              </a:rPr>
              <a:t> </a:t>
            </a:r>
            <a:r>
              <a:rPr lang="en-US" altLang="ko-KR" dirty="0"/>
              <a:t>‘</a:t>
            </a:r>
            <a:r>
              <a:rPr lang="ko-KR" altLang="en-US" dirty="0">
                <a:solidFill>
                  <a:srgbClr val="FF0000"/>
                </a:solidFill>
              </a:rPr>
              <a:t>정부에 대한 신뢰 확보가 필수조건</a:t>
            </a:r>
            <a:r>
              <a:rPr lang="en-US" altLang="ko-KR" dirty="0"/>
              <a:t>’</a:t>
            </a:r>
            <a:r>
              <a:rPr lang="ko-KR" altLang="en-US" dirty="0"/>
              <a:t>임을 확인함</a:t>
            </a:r>
            <a:r>
              <a:rPr lang="en-US" altLang="ko-KR" sz="2200" dirty="0"/>
              <a:t>.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ko-KR" altLang="en-US" sz="2100" dirty="0"/>
              <a:t>우리 정부는 중</a:t>
            </a:r>
            <a:r>
              <a:rPr lang="en-US" altLang="ko-KR" sz="2100" dirty="0"/>
              <a:t>·</a:t>
            </a:r>
            <a:r>
              <a:rPr lang="ko-KR" altLang="en-US" sz="2100" dirty="0" err="1"/>
              <a:t>저준위방폐물</a:t>
            </a:r>
            <a:r>
              <a:rPr lang="ko-KR" altLang="en-US" sz="2100" dirty="0"/>
              <a:t> </a:t>
            </a:r>
            <a:r>
              <a:rPr lang="ko-KR" altLang="en-US" sz="2100" dirty="0" err="1"/>
              <a:t>처분장</a:t>
            </a:r>
            <a:r>
              <a:rPr lang="ko-KR" altLang="en-US" sz="2100" dirty="0"/>
              <a:t> 부지 공모에 앞서 특별법 제정을 통해 </a:t>
            </a:r>
            <a:r>
              <a:rPr lang="ko-KR" altLang="en-US" sz="2100" dirty="0" err="1"/>
              <a:t>처분장</a:t>
            </a:r>
            <a:r>
              <a:rPr lang="ko-KR" altLang="en-US" sz="2100" dirty="0"/>
              <a:t> 유치지역 지원을 약속함</a:t>
            </a:r>
            <a:r>
              <a:rPr lang="en-US" altLang="ko-KR" sz="1800" dirty="0"/>
              <a:t>.</a:t>
            </a:r>
            <a:endParaRPr lang="ko-KR" altLang="en-US" sz="1800" strike="sngStrike" dirty="0">
              <a:solidFill>
                <a:srgbClr val="00B050"/>
              </a:solidFill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382C689D-7970-417C-D433-57FB31544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z="1200" smtClean="0"/>
              <a:pPr/>
              <a:t>6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919652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853BD0-AA16-C7C2-94CE-8FEA6D378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기술 현황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82283C50-EC45-092E-4B18-08C6DEAF60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502229"/>
            <a:ext cx="5415487" cy="4366863"/>
          </a:xfrm>
        </p:spPr>
        <p:txBody>
          <a:bodyPr>
            <a:normAutofit fontScale="85000" lnSpcReduction="10000"/>
          </a:bodyPr>
          <a:lstStyle/>
          <a:p>
            <a:pPr marL="273600"/>
            <a:r>
              <a:rPr lang="ko-KR" altLang="en-US" sz="2200" dirty="0" err="1"/>
              <a:t>처분장</a:t>
            </a:r>
            <a:r>
              <a:rPr lang="ko-KR" altLang="en-US" sz="2200" dirty="0"/>
              <a:t> 확보 </a:t>
            </a:r>
            <a:r>
              <a:rPr lang="en-US" altLang="ko-KR" sz="2200" dirty="0"/>
              <a:t>3</a:t>
            </a:r>
            <a:r>
              <a:rPr lang="ko-KR" altLang="en-US" sz="2200" dirty="0"/>
              <a:t>국은 자국의 지질환경 등을 고려하여 영구처분장 </a:t>
            </a:r>
            <a:r>
              <a:rPr lang="ko-KR" altLang="en-US" sz="2200" dirty="0" err="1"/>
              <a:t>암종</a:t>
            </a:r>
            <a:r>
              <a:rPr lang="en-US" altLang="ko-KR" sz="2200" dirty="0"/>
              <a:t>(</a:t>
            </a:r>
            <a:r>
              <a:rPr lang="ko-KR" altLang="en-US" sz="2200" dirty="0"/>
              <a:t>巖種</a:t>
            </a:r>
            <a:r>
              <a:rPr lang="en-US" altLang="ko-KR" sz="2200" dirty="0"/>
              <a:t>)</a:t>
            </a:r>
            <a:r>
              <a:rPr lang="ko-KR" altLang="en-US" sz="2200" dirty="0"/>
              <a:t>을 선정함</a:t>
            </a:r>
            <a:r>
              <a:rPr lang="en-US" altLang="ko-KR" sz="2200" dirty="0"/>
              <a:t>.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200"/>
              </a:spcAft>
            </a:pPr>
            <a:r>
              <a:rPr lang="ko-KR" altLang="en-US" sz="1800" dirty="0">
                <a:solidFill>
                  <a:srgbClr val="FF0000"/>
                </a:solidFill>
              </a:rPr>
              <a:t>핀란드</a:t>
            </a:r>
            <a:r>
              <a:rPr lang="en-US" altLang="ko-KR" sz="1800" dirty="0">
                <a:solidFill>
                  <a:srgbClr val="FF0000"/>
                </a:solidFill>
              </a:rPr>
              <a:t>/</a:t>
            </a:r>
            <a:r>
              <a:rPr lang="ko-KR" altLang="en-US" sz="1800" dirty="0">
                <a:solidFill>
                  <a:srgbClr val="FF0000"/>
                </a:solidFill>
              </a:rPr>
              <a:t>스웨덴</a:t>
            </a:r>
            <a:r>
              <a:rPr lang="ko-KR" altLang="en-US" sz="1800" dirty="0"/>
              <a:t>은 </a:t>
            </a:r>
            <a:r>
              <a:rPr lang="ko-KR" altLang="en-US" sz="1800" dirty="0" err="1">
                <a:solidFill>
                  <a:srgbClr val="FF0000"/>
                </a:solidFill>
              </a:rPr>
              <a:t>결정질암</a:t>
            </a:r>
            <a:r>
              <a:rPr lang="en-US" altLang="ko-KR" sz="1800" dirty="0">
                <a:solidFill>
                  <a:srgbClr val="FF0000"/>
                </a:solidFill>
              </a:rPr>
              <a:t>(</a:t>
            </a:r>
            <a:r>
              <a:rPr lang="ko-KR" altLang="en-US" sz="1800" dirty="0">
                <a:solidFill>
                  <a:srgbClr val="FF0000"/>
                </a:solidFill>
              </a:rPr>
              <a:t>화강암</a:t>
            </a:r>
            <a:r>
              <a:rPr lang="en-US" altLang="ko-KR" sz="1800" dirty="0">
                <a:solidFill>
                  <a:srgbClr val="FF0000"/>
                </a:solidFill>
              </a:rPr>
              <a:t>)</a:t>
            </a:r>
            <a:r>
              <a:rPr lang="en-US" altLang="ko-KR" sz="1800" dirty="0"/>
              <a:t> </a:t>
            </a:r>
            <a:r>
              <a:rPr lang="ko-KR" altLang="en-US" sz="1800" dirty="0"/>
              <a:t>지역을</a:t>
            </a:r>
            <a:r>
              <a:rPr lang="en-US" altLang="ko-KR" sz="1800" dirty="0"/>
              <a:t>, </a:t>
            </a:r>
            <a:r>
              <a:rPr lang="ko-KR" altLang="en-US" sz="1800" dirty="0">
                <a:solidFill>
                  <a:srgbClr val="FF0000"/>
                </a:solidFill>
              </a:rPr>
              <a:t>프랑스</a:t>
            </a:r>
            <a:r>
              <a:rPr lang="ko-KR" altLang="en-US" sz="1800" dirty="0"/>
              <a:t>는 </a:t>
            </a:r>
            <a:r>
              <a:rPr lang="ko-KR" altLang="en-US" sz="1800" dirty="0">
                <a:solidFill>
                  <a:srgbClr val="FF0000"/>
                </a:solidFill>
              </a:rPr>
              <a:t>점토질암</a:t>
            </a:r>
            <a:r>
              <a:rPr lang="ko-KR" altLang="en-US" sz="1800" dirty="0"/>
              <a:t> 지역인 </a:t>
            </a:r>
            <a:r>
              <a:rPr lang="ko-KR" altLang="en-US" sz="1800" dirty="0" err="1"/>
              <a:t>뷰흐</a:t>
            </a:r>
            <a:r>
              <a:rPr lang="en-US" altLang="ko-KR" sz="1800" dirty="0"/>
              <a:t>(Bure)</a:t>
            </a:r>
            <a:r>
              <a:rPr lang="ko-KR" altLang="en-US" sz="1800" dirty="0"/>
              <a:t>를 </a:t>
            </a:r>
            <a:r>
              <a:rPr lang="ko-KR" altLang="en-US" sz="1800" dirty="0" err="1"/>
              <a:t>처분장</a:t>
            </a:r>
            <a:r>
              <a:rPr lang="ko-KR" altLang="en-US" sz="1800" dirty="0"/>
              <a:t> 부지로 선정함</a:t>
            </a:r>
            <a:r>
              <a:rPr lang="en-US" altLang="ko-KR" sz="1800" dirty="0"/>
              <a:t>.</a:t>
            </a:r>
          </a:p>
          <a:p>
            <a:pPr marL="273600"/>
            <a:r>
              <a:rPr lang="ko-KR" altLang="en-US" sz="2200" dirty="0">
                <a:solidFill>
                  <a:schemeClr val="tx1"/>
                </a:solidFill>
              </a:rPr>
              <a:t>자국의 </a:t>
            </a:r>
            <a:r>
              <a:rPr lang="ko-KR" altLang="en-US" sz="2200" dirty="0"/>
              <a:t>심부 지질환경 및 고준위방폐물 특성을 반영하여</a:t>
            </a:r>
            <a:r>
              <a:rPr lang="en-US" altLang="ko-KR" sz="2200" dirty="0"/>
              <a:t>, </a:t>
            </a:r>
            <a:r>
              <a:rPr lang="ko-KR" altLang="en-US" sz="2200" dirty="0">
                <a:solidFill>
                  <a:srgbClr val="FF0000"/>
                </a:solidFill>
              </a:rPr>
              <a:t>고유의 </a:t>
            </a:r>
            <a:r>
              <a:rPr lang="ko-KR" altLang="en-US" sz="2200" dirty="0" err="1">
                <a:solidFill>
                  <a:srgbClr val="FF0000"/>
                </a:solidFill>
              </a:rPr>
              <a:t>고준위방폐물</a:t>
            </a:r>
            <a:r>
              <a:rPr lang="ko-KR" altLang="en-US" sz="2200" dirty="0">
                <a:solidFill>
                  <a:srgbClr val="FF0000"/>
                </a:solidFill>
              </a:rPr>
              <a:t> 처분개념</a:t>
            </a:r>
            <a:r>
              <a:rPr lang="ko-KR" altLang="en-US" sz="2200" dirty="0"/>
              <a:t>을 개발함</a:t>
            </a:r>
            <a:r>
              <a:rPr lang="en-US" altLang="ko-KR" sz="2200" dirty="0"/>
              <a:t>.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200"/>
              </a:spcAft>
            </a:pPr>
            <a:r>
              <a:rPr lang="ko-KR" altLang="en-US" sz="1800" dirty="0" err="1"/>
              <a:t>사용후핵연료</a:t>
            </a:r>
            <a:r>
              <a:rPr lang="ko-KR" altLang="en-US" sz="1800" dirty="0"/>
              <a:t> 자체를 처분하는 핀란드</a:t>
            </a:r>
            <a:r>
              <a:rPr lang="en-US" altLang="ko-KR" sz="1800" dirty="0"/>
              <a:t>/</a:t>
            </a:r>
            <a:r>
              <a:rPr lang="ko-KR" altLang="en-US" sz="1800" dirty="0"/>
              <a:t>스웨덴은 </a:t>
            </a:r>
            <a:r>
              <a:rPr lang="ko-KR" altLang="en-US" sz="1800" dirty="0" err="1"/>
              <a:t>결정질암</a:t>
            </a:r>
            <a:r>
              <a:rPr lang="ko-KR" altLang="en-US" sz="1800" dirty="0"/>
              <a:t> </a:t>
            </a:r>
            <a:r>
              <a:rPr lang="en-US" altLang="ko-KR" sz="1800" dirty="0"/>
              <a:t>(</a:t>
            </a:r>
            <a:r>
              <a:rPr lang="ko-KR" altLang="en-US" sz="1800" dirty="0"/>
              <a:t>화강암</a:t>
            </a:r>
            <a:r>
              <a:rPr lang="en-US" altLang="ko-KR" sz="1800" dirty="0"/>
              <a:t>) </a:t>
            </a:r>
            <a:r>
              <a:rPr lang="ko-KR" altLang="en-US" sz="1800" dirty="0"/>
              <a:t>지역 지하 </a:t>
            </a:r>
            <a:r>
              <a:rPr lang="en-US" altLang="ko-KR" sz="1800" dirty="0"/>
              <a:t>500m</a:t>
            </a:r>
            <a:r>
              <a:rPr lang="ko-KR" altLang="en-US" sz="1800" dirty="0"/>
              <a:t>에 처분터널을 설치하고</a:t>
            </a:r>
            <a:r>
              <a:rPr lang="en-US" altLang="ko-KR" sz="1800" dirty="0"/>
              <a:t>, </a:t>
            </a:r>
            <a:r>
              <a:rPr lang="ko-KR" altLang="en-US" sz="1800" dirty="0"/>
              <a:t>터널 바닥에 수직으로 구멍을 뚫은 후 </a:t>
            </a:r>
            <a:r>
              <a:rPr lang="ko-KR" altLang="en-US" sz="1800" dirty="0" err="1"/>
              <a:t>사용후핵연료를</a:t>
            </a:r>
            <a:r>
              <a:rPr lang="ko-KR" altLang="en-US" sz="1800" dirty="0"/>
              <a:t> 적치함</a:t>
            </a:r>
            <a:r>
              <a:rPr lang="en-US" altLang="ko-KR" sz="1800" dirty="0"/>
              <a:t>.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200"/>
              </a:spcAft>
            </a:pPr>
            <a:r>
              <a:rPr lang="ko-KR" altLang="en-US" sz="1800" dirty="0" err="1"/>
              <a:t>사용후핵연료</a:t>
            </a:r>
            <a:r>
              <a:rPr lang="ko-KR" altLang="en-US" sz="1800" dirty="0"/>
              <a:t> 재처리 후 폐기물을 처분하는 프랑스는 점토질암 지역 지하 </a:t>
            </a:r>
            <a:r>
              <a:rPr lang="en-US" altLang="ko-KR" sz="1800" dirty="0"/>
              <a:t>500m</a:t>
            </a:r>
            <a:r>
              <a:rPr lang="ko-KR" altLang="en-US" sz="1800" dirty="0"/>
              <a:t>에 처분터널을 설치하고</a:t>
            </a:r>
            <a:r>
              <a:rPr lang="en-US" altLang="ko-KR" sz="1800" dirty="0"/>
              <a:t>, </a:t>
            </a:r>
            <a:r>
              <a:rPr lang="ko-KR" altLang="en-US" sz="1800" dirty="0"/>
              <a:t>수평으로 처분공을 뚫어 </a:t>
            </a:r>
            <a:r>
              <a:rPr lang="ko-KR" altLang="en-US" sz="1800" dirty="0" err="1"/>
              <a:t>고준위방폐물을</a:t>
            </a:r>
            <a:r>
              <a:rPr lang="ko-KR" altLang="en-US" sz="1800" dirty="0"/>
              <a:t> 적치함</a:t>
            </a:r>
            <a:r>
              <a:rPr lang="en-US" altLang="ko-KR" sz="1800" dirty="0"/>
              <a:t>.</a:t>
            </a:r>
            <a:endParaRPr lang="ko-KR" altLang="en-US" sz="1800" dirty="0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1F595677-4732-9D3B-95C7-BE907C49DBDF}"/>
              </a:ext>
            </a:extLst>
          </p:cNvPr>
          <p:cNvGrpSpPr/>
          <p:nvPr/>
        </p:nvGrpSpPr>
        <p:grpSpPr>
          <a:xfrm>
            <a:off x="6643397" y="1346528"/>
            <a:ext cx="4451324" cy="4960966"/>
            <a:chOff x="7703226" y="2065786"/>
            <a:chExt cx="3240000" cy="4027496"/>
          </a:xfrm>
        </p:grpSpPr>
        <p:pic>
          <p:nvPicPr>
            <p:cNvPr id="3" name="Picture 0">
              <a:extLst>
                <a:ext uri="{FF2B5EF4-FFF2-40B4-BE49-F238E27FC236}">
                  <a16:creationId xmlns:a16="http://schemas.microsoft.com/office/drawing/2014/main" id="{2CE07A00-A5FC-513C-1EAD-34212F52663A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03226" y="2065786"/>
              <a:ext cx="3240000" cy="1620000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A993B3B-73D6-0AB9-E3A5-4B077EF1302B}"/>
                </a:ext>
              </a:extLst>
            </p:cNvPr>
            <p:cNvSpPr txBox="1"/>
            <p:nvPr/>
          </p:nvSpPr>
          <p:spPr>
            <a:xfrm>
              <a:off x="8224207" y="3760271"/>
              <a:ext cx="2198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&lt;</a:t>
              </a:r>
              <a:r>
                <a:rPr lang="ko-KR" altLang="en-US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핀란드</a:t>
              </a:r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/</a:t>
              </a:r>
              <a:r>
                <a:rPr lang="ko-KR" altLang="en-US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스웨덴의 처분개념</a:t>
              </a:r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&gt;</a:t>
              </a:r>
              <a:endParaRPr lang="ko-KR" altLang="en-US" sz="14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pic>
          <p:nvPicPr>
            <p:cNvPr id="8" name="Picture 2">
              <a:extLst>
                <a:ext uri="{FF2B5EF4-FFF2-40B4-BE49-F238E27FC236}">
                  <a16:creationId xmlns:a16="http://schemas.microsoft.com/office/drawing/2014/main" id="{1485C3E5-9A00-C24A-CBEE-73EB3CFA7C3A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03226" y="4142534"/>
              <a:ext cx="3240000" cy="1620000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684BCE3B-A954-E07C-9260-4EF69818F707}"/>
                </a:ext>
              </a:extLst>
            </p:cNvPr>
            <p:cNvSpPr txBox="1"/>
            <p:nvPr/>
          </p:nvSpPr>
          <p:spPr>
            <a:xfrm>
              <a:off x="8499923" y="5785505"/>
              <a:ext cx="164660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&lt;</a:t>
              </a:r>
              <a:r>
                <a:rPr lang="ko-KR" altLang="en-US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프랑스의 처분개념</a:t>
              </a:r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&gt;</a:t>
              </a:r>
              <a:endParaRPr lang="ko-KR" altLang="en-US" sz="14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E787F22-F641-13D6-2240-96CE1734C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z="1200" smtClean="0"/>
              <a:pPr/>
              <a:t>7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713405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6A0E5DC-10FE-78AF-1084-2DACD5432B5F}"/>
              </a:ext>
            </a:extLst>
          </p:cNvPr>
          <p:cNvSpPr txBox="1"/>
          <p:nvPr/>
        </p:nvSpPr>
        <p:spPr>
          <a:xfrm>
            <a:off x="2577252" y="2721114"/>
            <a:ext cx="70375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0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4. </a:t>
            </a:r>
            <a:r>
              <a:rPr lang="ko-KR" altLang="en-US" sz="4000" dirty="0" err="1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사용후핵연료</a:t>
            </a:r>
            <a:r>
              <a:rPr lang="ko-KR" altLang="en-US" sz="40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처분 솔루션 제안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5E1C61A0-3CD1-9BFD-FE1E-7BE09770E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z="1200" smtClean="0"/>
              <a:pPr/>
              <a:t>8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190205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348278-5A09-8F32-5B3C-221308878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처분장</a:t>
            </a:r>
            <a:r>
              <a:rPr lang="ko-KR" altLang="en-US" dirty="0"/>
              <a:t> 모암 종류 및 부지 선정 기술 확보 수준 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B6F5436-6FEE-4A05-CC15-ED88CBD113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3600">
              <a:lnSpc>
                <a:spcPct val="100000"/>
              </a:lnSpc>
            </a:pPr>
            <a:r>
              <a:rPr lang="ko-KR" altLang="en-US" sz="2000" dirty="0">
                <a:solidFill>
                  <a:srgbClr val="FF0000"/>
                </a:solidFill>
              </a:rPr>
              <a:t>국내 </a:t>
            </a:r>
            <a:r>
              <a:rPr lang="ko-KR" altLang="en-US" sz="2000" dirty="0" err="1">
                <a:solidFill>
                  <a:srgbClr val="FF0000"/>
                </a:solidFill>
              </a:rPr>
              <a:t>처분장</a:t>
            </a:r>
            <a:r>
              <a:rPr lang="ko-KR" altLang="en-US" sz="2000" dirty="0">
                <a:solidFill>
                  <a:srgbClr val="FF0000"/>
                </a:solidFill>
              </a:rPr>
              <a:t> 모암</a:t>
            </a:r>
            <a:r>
              <a:rPr lang="ko-KR" altLang="en-US" sz="2000" dirty="0"/>
              <a:t>은 우리나라 지질 특성상 가장 풍부하면서도 처분안전성 확보에 적합한 </a:t>
            </a:r>
            <a:r>
              <a:rPr lang="ko-KR" altLang="en-US" sz="2000" dirty="0" err="1">
                <a:solidFill>
                  <a:srgbClr val="FF0000"/>
                </a:solidFill>
              </a:rPr>
              <a:t>결정질암</a:t>
            </a:r>
            <a:r>
              <a:rPr lang="ko-KR" altLang="en-US" sz="2000" dirty="0">
                <a:solidFill>
                  <a:srgbClr val="FF0000"/>
                </a:solidFill>
              </a:rPr>
              <a:t> 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화강암 등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r>
              <a:rPr lang="ko-KR" altLang="en-US" sz="2000" dirty="0"/>
              <a:t>으로 선택하는 것이 바람직함</a:t>
            </a:r>
            <a:r>
              <a:rPr lang="en-US" altLang="ko-KR" sz="2000" dirty="0"/>
              <a:t>.</a:t>
            </a:r>
          </a:p>
          <a:p>
            <a:pPr lvl="1">
              <a:spcBef>
                <a:spcPts val="1200"/>
              </a:spcBef>
              <a:spcAft>
                <a:spcPts val="200"/>
              </a:spcAft>
            </a:pPr>
            <a:r>
              <a:rPr lang="ko-KR" altLang="en-US" sz="1800" dirty="0"/>
              <a:t>해외사례를 봤을 때</a:t>
            </a:r>
            <a:r>
              <a:rPr lang="en-US" altLang="ko-KR" sz="1800" dirty="0"/>
              <a:t>, </a:t>
            </a:r>
            <a:r>
              <a:rPr lang="ko-KR" altLang="en-US" sz="1800" dirty="0" err="1"/>
              <a:t>고준위방폐물</a:t>
            </a:r>
            <a:r>
              <a:rPr lang="ko-KR" altLang="en-US" sz="1800" dirty="0"/>
              <a:t> 심층처분에 적합한 </a:t>
            </a:r>
            <a:r>
              <a:rPr lang="ko-KR" altLang="en-US" sz="1800" dirty="0" err="1"/>
              <a:t>암종은</a:t>
            </a:r>
            <a:r>
              <a:rPr lang="ko-KR" altLang="en-US" sz="1800" dirty="0"/>
              <a:t> </a:t>
            </a:r>
            <a:r>
              <a:rPr lang="ko-KR" altLang="en-US" sz="1800" dirty="0" err="1"/>
              <a:t>결정질암</a:t>
            </a:r>
            <a:r>
              <a:rPr lang="en-US" altLang="ko-KR" sz="1800" dirty="0"/>
              <a:t>(</a:t>
            </a:r>
            <a:r>
              <a:rPr lang="ko-KR" altLang="en-US" sz="1800" dirty="0"/>
              <a:t>화강암 등</a:t>
            </a:r>
            <a:r>
              <a:rPr lang="en-US" altLang="ko-KR" sz="1800" dirty="0"/>
              <a:t>), </a:t>
            </a:r>
            <a:r>
              <a:rPr lang="ko-KR" altLang="en-US" sz="1800" dirty="0"/>
              <a:t>점토질암</a:t>
            </a:r>
            <a:r>
              <a:rPr lang="en-US" altLang="ko-KR" sz="1800" dirty="0"/>
              <a:t>(</a:t>
            </a:r>
            <a:r>
              <a:rPr lang="ko-KR" altLang="en-US" sz="1800" dirty="0" err="1"/>
              <a:t>셰일</a:t>
            </a:r>
            <a:r>
              <a:rPr lang="ko-KR" altLang="en-US" sz="1800" dirty="0"/>
              <a:t> 등</a:t>
            </a:r>
            <a:r>
              <a:rPr lang="en-US" altLang="ko-KR" sz="1800" dirty="0"/>
              <a:t>) </a:t>
            </a:r>
            <a:r>
              <a:rPr lang="ko-KR" altLang="en-US" sz="1800" dirty="0"/>
              <a:t>및 암염 등임</a:t>
            </a:r>
            <a:r>
              <a:rPr lang="en-US" altLang="ko-KR" sz="1800" dirty="0"/>
              <a:t>.</a:t>
            </a:r>
          </a:p>
          <a:p>
            <a:pPr lvl="1">
              <a:spcBef>
                <a:spcPts val="1200"/>
              </a:spcBef>
              <a:spcAft>
                <a:spcPts val="200"/>
              </a:spcAft>
            </a:pPr>
            <a:r>
              <a:rPr lang="ko-KR" altLang="en-US" sz="1800" dirty="0"/>
              <a:t>국내에는 암염이 존재하지 않고</a:t>
            </a:r>
            <a:r>
              <a:rPr lang="en-US" altLang="ko-KR" sz="1800" dirty="0"/>
              <a:t> </a:t>
            </a:r>
            <a:r>
              <a:rPr lang="ko-KR" altLang="en-US" sz="1800" dirty="0"/>
              <a:t>점토질암은 </a:t>
            </a:r>
            <a:r>
              <a:rPr lang="ko-KR" altLang="en-US" sz="1800" dirty="0">
                <a:solidFill>
                  <a:schemeClr val="tx1"/>
                </a:solidFill>
              </a:rPr>
              <a:t>암반 두께와 넓이 등 측면에서 충분치 않고</a:t>
            </a:r>
            <a:r>
              <a:rPr lang="ko-KR" altLang="en-US" sz="1800" dirty="0">
                <a:solidFill>
                  <a:srgbClr val="0070C0"/>
                </a:solidFill>
              </a:rPr>
              <a:t> </a:t>
            </a:r>
            <a:r>
              <a:rPr lang="en-US" altLang="ko-KR" sz="1800" dirty="0"/>
              <a:t>, </a:t>
            </a:r>
            <a:r>
              <a:rPr lang="ko-KR" altLang="en-US" sz="1800" dirty="0"/>
              <a:t>퇴적암층은 지층의 </a:t>
            </a:r>
            <a:r>
              <a:rPr lang="ko-KR" altLang="en-US" sz="1800" dirty="0" err="1"/>
              <a:t>불균질성때문에</a:t>
            </a:r>
            <a:r>
              <a:rPr lang="ko-KR" altLang="en-US" sz="1800" dirty="0"/>
              <a:t> </a:t>
            </a:r>
            <a:r>
              <a:rPr lang="ko-KR" altLang="en-US" sz="1800" dirty="0" err="1"/>
              <a:t>고준위</a:t>
            </a:r>
            <a:r>
              <a:rPr lang="ko-KR" altLang="en-US" sz="1800" dirty="0"/>
              <a:t> </a:t>
            </a:r>
            <a:r>
              <a:rPr lang="ko-KR" altLang="en-US" sz="1800" dirty="0" err="1"/>
              <a:t>방폐물</a:t>
            </a:r>
            <a:r>
              <a:rPr lang="ko-KR" altLang="en-US" sz="1800" dirty="0"/>
              <a:t> 처분 모암으로서 부적합함</a:t>
            </a:r>
            <a:r>
              <a:rPr lang="en-US" altLang="ko-KR" sz="1800" dirty="0"/>
              <a:t>.</a:t>
            </a:r>
          </a:p>
          <a:p>
            <a:pPr>
              <a:lnSpc>
                <a:spcPct val="100000"/>
              </a:lnSpc>
            </a:pPr>
            <a:r>
              <a:rPr lang="ko-KR" altLang="en-US" sz="2000" dirty="0"/>
              <a:t>기술 확보 수준</a:t>
            </a:r>
            <a:endParaRPr lang="en-US" altLang="ko-KR" sz="2000" dirty="0"/>
          </a:p>
          <a:p>
            <a:pPr lvl="1">
              <a:spcBef>
                <a:spcPts val="1200"/>
              </a:spcBef>
              <a:spcAft>
                <a:spcPts val="200"/>
              </a:spcAft>
            </a:pPr>
            <a:r>
              <a:rPr lang="ko-KR" altLang="en-US" sz="1800" dirty="0"/>
              <a:t>예상 부지선정 단계</a:t>
            </a:r>
            <a:r>
              <a:rPr lang="en-US" altLang="ko-KR" sz="1800" dirty="0"/>
              <a:t>: </a:t>
            </a:r>
            <a:r>
              <a:rPr lang="ko-KR" altLang="en-US" sz="1800" dirty="0"/>
              <a:t>부지적합성 조사계획 수립</a:t>
            </a:r>
            <a:r>
              <a:rPr lang="en-US" altLang="ko-KR" sz="1800" dirty="0">
                <a:sym typeface="Wingdings" panose="05000000000000000000" pitchFamily="2" charset="2"/>
              </a:rPr>
              <a:t></a:t>
            </a:r>
            <a:r>
              <a:rPr lang="ko-KR" altLang="en-US" sz="1800" dirty="0">
                <a:sym typeface="Wingdings" panose="05000000000000000000" pitchFamily="2" charset="2"/>
              </a:rPr>
              <a:t>기본조사</a:t>
            </a:r>
            <a:r>
              <a:rPr lang="en-US" altLang="ko-KR" sz="1800" dirty="0">
                <a:sym typeface="Wingdings" panose="05000000000000000000" pitchFamily="2" charset="2"/>
              </a:rPr>
              <a:t></a:t>
            </a:r>
            <a:r>
              <a:rPr lang="ko-KR" altLang="en-US" sz="1800" dirty="0">
                <a:sym typeface="Wingdings" panose="05000000000000000000" pitchFamily="2" charset="2"/>
              </a:rPr>
              <a:t>심층조사</a:t>
            </a:r>
            <a:r>
              <a:rPr lang="en-US" altLang="ko-KR" sz="1400" dirty="0">
                <a:sym typeface="Wingdings" panose="05000000000000000000" pitchFamily="2" charset="2"/>
              </a:rPr>
              <a:t>(</a:t>
            </a:r>
            <a:r>
              <a:rPr lang="ko-KR" altLang="en-US" sz="1400" dirty="0">
                <a:sym typeface="Wingdings" panose="05000000000000000000" pitchFamily="2" charset="2"/>
              </a:rPr>
              <a:t>핀란드 사례 참조</a:t>
            </a:r>
            <a:r>
              <a:rPr lang="en-US" altLang="ko-KR" sz="1400" dirty="0">
                <a:sym typeface="Wingdings" panose="05000000000000000000" pitchFamily="2" charset="2"/>
              </a:rPr>
              <a:t>)</a:t>
            </a:r>
            <a:endParaRPr lang="en-US" altLang="ko-KR" sz="1800" dirty="0"/>
          </a:p>
          <a:p>
            <a:pPr lvl="1">
              <a:spcBef>
                <a:spcPts val="1200"/>
              </a:spcBef>
              <a:spcAft>
                <a:spcPts val="200"/>
              </a:spcAft>
            </a:pPr>
            <a:r>
              <a:rPr lang="ko-KR" altLang="en-US" sz="1800" dirty="0"/>
              <a:t>화강암반을 대상으로 </a:t>
            </a:r>
            <a:r>
              <a:rPr lang="ko-KR" altLang="en-US" sz="1800" dirty="0" err="1"/>
              <a:t>처분장</a:t>
            </a:r>
            <a:r>
              <a:rPr lang="ko-KR" altLang="en-US" sz="1800" dirty="0"/>
              <a:t> 부지선정을 위한 부지적합성 기본조사 기술은 대부분 확보함</a:t>
            </a:r>
            <a:r>
              <a:rPr lang="en-US" altLang="ko-KR" sz="1800" dirty="0"/>
              <a:t>.</a:t>
            </a:r>
          </a:p>
          <a:p>
            <a:pPr lvl="1">
              <a:spcBef>
                <a:spcPts val="1200"/>
              </a:spcBef>
              <a:spcAft>
                <a:spcPts val="200"/>
              </a:spcAft>
            </a:pPr>
            <a:r>
              <a:rPr lang="ko-KR" altLang="en-US" sz="1800" dirty="0"/>
              <a:t>심층조사 기술은 해당 기술의 요구시점 이전에 확보할 것으로 전망됨</a:t>
            </a:r>
            <a:r>
              <a:rPr lang="en-US" altLang="ko-KR" sz="1800" dirty="0"/>
              <a:t>.</a:t>
            </a:r>
            <a:endParaRPr lang="ko-KR" altLang="en-US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F6AAFFE-7115-2D48-4650-00ADDCA59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z="1200" smtClean="0"/>
              <a:pPr/>
              <a:t>9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1188597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348278-5A09-8F32-5B3C-221308878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최상위 요건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B6F5436-6FEE-4A05-CC15-ED88CBD11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440873"/>
            <a:ext cx="10058400" cy="4670678"/>
          </a:xfrm>
        </p:spPr>
        <p:txBody>
          <a:bodyPr>
            <a:normAutofit fontScale="85000" lnSpcReduction="10000"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ko-KR" altLang="en-US" sz="2000" dirty="0"/>
              <a:t>안전성</a:t>
            </a:r>
            <a:endParaRPr lang="en-US" altLang="ko-KR" sz="2000" dirty="0"/>
          </a:p>
          <a:p>
            <a:pPr lvl="2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ko-KR" altLang="en-US" sz="1800" dirty="0"/>
              <a:t>처분시스템은 심층방어 개념과 피동 안전성을 적용해 원자력안전위원회 고시 제</a:t>
            </a:r>
            <a:r>
              <a:rPr lang="en-US" altLang="ko-KR" sz="1800" dirty="0"/>
              <a:t>2021-21</a:t>
            </a:r>
            <a:r>
              <a:rPr lang="ko-KR" altLang="en-US" sz="1800" dirty="0"/>
              <a:t>호의 안전 목표치를 만족하고</a:t>
            </a:r>
            <a:r>
              <a:rPr lang="en-US" altLang="ko-KR" sz="1800" dirty="0"/>
              <a:t>, </a:t>
            </a:r>
            <a:r>
              <a:rPr lang="ko-KR" altLang="en-US" sz="1800" dirty="0"/>
              <a:t>외부 환경변화에 따라 회수 가능성을 확보해야 함</a:t>
            </a:r>
            <a:r>
              <a:rPr lang="en-US" altLang="ko-KR" sz="1800" dirty="0"/>
              <a:t>.</a:t>
            </a:r>
          </a:p>
          <a:p>
            <a:pPr lvl="2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ko-KR" altLang="en-US" sz="1800" dirty="0" err="1"/>
              <a:t>고준위방폐물</a:t>
            </a:r>
            <a:r>
              <a:rPr lang="ko-KR" altLang="en-US" sz="1800" dirty="0"/>
              <a:t> </a:t>
            </a:r>
            <a:r>
              <a:rPr lang="ko-KR" altLang="en-US" sz="1800" dirty="0" err="1"/>
              <a:t>처분장</a:t>
            </a:r>
            <a:r>
              <a:rPr lang="ko-KR" altLang="en-US" sz="1800" dirty="0"/>
              <a:t> 모암은 화강암반이 적합하며</a:t>
            </a:r>
            <a:r>
              <a:rPr lang="en-US" altLang="ko-KR" sz="1800" dirty="0"/>
              <a:t>, </a:t>
            </a:r>
            <a:r>
              <a:rPr lang="ko-KR" altLang="en-US" sz="1800" dirty="0"/>
              <a:t>산소가 없는 환원 </a:t>
            </a:r>
            <a:r>
              <a:rPr lang="ko-KR" altLang="en-US" sz="1800" dirty="0">
                <a:solidFill>
                  <a:schemeClr val="tx1"/>
                </a:solidFill>
              </a:rPr>
              <a:t>환경이고 지하수 이동이 느린</a:t>
            </a:r>
            <a:r>
              <a:rPr lang="ko-KR" altLang="en-US" sz="1800" dirty="0"/>
              <a:t> </a:t>
            </a:r>
            <a:r>
              <a:rPr lang="en-US" altLang="ko-KR" sz="1800" dirty="0">
                <a:solidFill>
                  <a:srgbClr val="FF0000"/>
                </a:solidFill>
              </a:rPr>
              <a:t>500m</a:t>
            </a:r>
            <a:r>
              <a:rPr lang="ko-KR" altLang="en-US" sz="1800" dirty="0">
                <a:solidFill>
                  <a:srgbClr val="FF0000"/>
                </a:solidFill>
              </a:rPr>
              <a:t>의 심도</a:t>
            </a:r>
            <a:r>
              <a:rPr lang="ko-KR" altLang="en-US" sz="1800" dirty="0"/>
              <a:t>에 위치하여야 함</a:t>
            </a:r>
            <a:r>
              <a:rPr lang="en-US" altLang="ko-KR" sz="1800" dirty="0"/>
              <a:t>.</a:t>
            </a:r>
            <a:r>
              <a:rPr lang="ko-KR" altLang="en-US" sz="1800" dirty="0"/>
              <a:t> </a:t>
            </a:r>
            <a:endParaRPr lang="en-US" altLang="ko-KR" sz="1800" dirty="0"/>
          </a:p>
          <a:p>
            <a:pPr lvl="2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ko-KR" altLang="en-US" sz="1800" dirty="0"/>
              <a:t>처분용기는 지속적인 외부 압력과 부식 환경에 견딜 수 있게 구리</a:t>
            </a:r>
            <a:r>
              <a:rPr lang="en-US" altLang="ko-KR" sz="1800" dirty="0"/>
              <a:t>(</a:t>
            </a:r>
            <a:r>
              <a:rPr lang="ko-KR" altLang="en-US" sz="1800" dirty="0"/>
              <a:t>외부</a:t>
            </a:r>
            <a:r>
              <a:rPr lang="en-US" altLang="ko-KR" sz="1800" dirty="0"/>
              <a:t>)-</a:t>
            </a:r>
            <a:r>
              <a:rPr lang="ko-KR" altLang="en-US" sz="1800" dirty="0"/>
              <a:t>주철</a:t>
            </a:r>
            <a:r>
              <a:rPr lang="en-US" altLang="ko-KR" sz="1800" dirty="0"/>
              <a:t>(</a:t>
            </a:r>
            <a:r>
              <a:rPr lang="ko-KR" altLang="en-US" sz="1800" dirty="0"/>
              <a:t>내부</a:t>
            </a:r>
            <a:r>
              <a:rPr lang="en-US" altLang="ko-KR" sz="1800" dirty="0"/>
              <a:t>) </a:t>
            </a:r>
            <a:r>
              <a:rPr lang="ko-KR" altLang="en-US" sz="1800" dirty="0">
                <a:solidFill>
                  <a:srgbClr val="FF0000"/>
                </a:solidFill>
              </a:rPr>
              <a:t>이중 용기</a:t>
            </a:r>
            <a:r>
              <a:rPr lang="ko-KR" altLang="en-US" sz="1800" dirty="0"/>
              <a:t>를 사용하여야 함</a:t>
            </a:r>
            <a:r>
              <a:rPr lang="en-US" altLang="ko-KR" sz="1800" dirty="0"/>
              <a:t>.</a:t>
            </a:r>
            <a:endParaRPr lang="en-US" altLang="ko-KR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ko-KR" altLang="en-US" sz="2000" dirty="0"/>
              <a:t>경제성</a:t>
            </a:r>
            <a:endParaRPr lang="en-US" altLang="ko-KR" sz="2000" dirty="0"/>
          </a:p>
          <a:p>
            <a:pPr lvl="2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ko-KR" altLang="en-US" sz="1800" dirty="0"/>
              <a:t>지하 </a:t>
            </a:r>
            <a:r>
              <a:rPr lang="en-US" altLang="ko-KR" sz="1800" dirty="0"/>
              <a:t>500m</a:t>
            </a:r>
            <a:r>
              <a:rPr lang="ko-KR" altLang="en-US" sz="1800" dirty="0"/>
              <a:t> 환원 환경에서는 부식이 제한되므로</a:t>
            </a:r>
            <a:r>
              <a:rPr lang="en-US" altLang="ko-KR" sz="1800" dirty="0"/>
              <a:t>,</a:t>
            </a:r>
            <a:r>
              <a:rPr lang="ko-KR" altLang="en-US" sz="1800" dirty="0"/>
              <a:t> </a:t>
            </a:r>
            <a:r>
              <a:rPr lang="ko-KR" altLang="en-US" sz="1800" dirty="0">
                <a:solidFill>
                  <a:srgbClr val="FF0000"/>
                </a:solidFill>
              </a:rPr>
              <a:t>두께 </a:t>
            </a:r>
            <a:r>
              <a:rPr lang="en-US" altLang="ko-KR" sz="1800" dirty="0">
                <a:solidFill>
                  <a:srgbClr val="FF0000"/>
                </a:solidFill>
              </a:rPr>
              <a:t>5cm</a:t>
            </a:r>
            <a:r>
              <a:rPr lang="ko-KR" altLang="en-US" sz="1800" dirty="0">
                <a:solidFill>
                  <a:srgbClr val="FF0000"/>
                </a:solidFill>
              </a:rPr>
              <a:t> 구리용기는 과도</a:t>
            </a:r>
            <a:r>
              <a:rPr lang="ko-KR" altLang="en-US" sz="1800" dirty="0"/>
              <a:t>하므로 이 두께를 줄여야 함</a:t>
            </a:r>
            <a:r>
              <a:rPr lang="en-US" altLang="ko-KR" sz="1800" dirty="0"/>
              <a:t>.</a:t>
            </a:r>
          </a:p>
          <a:p>
            <a:pPr marL="384048" lvl="2" indent="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altLang="ko-KR" sz="1800" dirty="0"/>
              <a:t>  </a:t>
            </a:r>
            <a:r>
              <a:rPr lang="ko-KR" altLang="en-US" sz="1800" dirty="0">
                <a:solidFill>
                  <a:srgbClr val="0070C0"/>
                </a:solidFill>
              </a:rPr>
              <a:t> </a:t>
            </a:r>
            <a:r>
              <a:rPr lang="en-US" altLang="ko-KR" sz="1800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ko-KR" altLang="en-US" sz="1800" dirty="0">
                <a:solidFill>
                  <a:schemeClr val="tx1"/>
                </a:solidFill>
                <a:sym typeface="Wingdings" panose="05000000000000000000" pitchFamily="2" charset="2"/>
              </a:rPr>
              <a:t>다만</a:t>
            </a:r>
            <a:r>
              <a:rPr lang="en-US" altLang="ko-KR" sz="1800" dirty="0">
                <a:solidFill>
                  <a:schemeClr val="tx1"/>
                </a:solidFill>
                <a:sym typeface="Wingdings" panose="05000000000000000000" pitchFamily="2" charset="2"/>
              </a:rPr>
              <a:t>, </a:t>
            </a:r>
            <a:r>
              <a:rPr lang="ko-KR" altLang="en-US" sz="1800" dirty="0">
                <a:solidFill>
                  <a:schemeClr val="tx1"/>
                </a:solidFill>
              </a:rPr>
              <a:t>최근 제기된 완충재에서의 미생물 발생에 따른 산성 물질 및 부식에 의한 영향은 추후 평가 </a:t>
            </a:r>
            <a:r>
              <a:rPr lang="ko-KR" altLang="en-US" sz="1800" dirty="0">
                <a:solidFill>
                  <a:srgbClr val="0070C0"/>
                </a:solidFill>
              </a:rPr>
              <a:t>  </a:t>
            </a:r>
            <a:endParaRPr lang="en-US" altLang="ko-KR" sz="1800" dirty="0">
              <a:solidFill>
                <a:srgbClr val="0070C0"/>
              </a:solidFill>
            </a:endParaRPr>
          </a:p>
          <a:p>
            <a:pPr lvl="2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ko-KR" altLang="en-US" sz="1800" dirty="0" err="1"/>
              <a:t>벤토나이트</a:t>
            </a:r>
            <a:r>
              <a:rPr lang="ko-KR" altLang="en-US" sz="1800" dirty="0"/>
              <a:t> 완충재는 </a:t>
            </a:r>
            <a:r>
              <a:rPr lang="en-US" altLang="ko-KR" sz="1800" dirty="0"/>
              <a:t>100</a:t>
            </a:r>
            <a:r>
              <a:rPr lang="ko-KR" altLang="en-US" sz="1800" dirty="0"/>
              <a:t>℃ 이상에서도 성능을 유지하므로</a:t>
            </a:r>
            <a:r>
              <a:rPr lang="en-US" altLang="ko-KR" sz="1800" dirty="0"/>
              <a:t>, </a:t>
            </a:r>
            <a:r>
              <a:rPr lang="ko-KR" altLang="en-US" sz="1800" dirty="0"/>
              <a:t>처분장의 </a:t>
            </a:r>
            <a:r>
              <a:rPr lang="ko-KR" altLang="en-US" sz="1800" dirty="0">
                <a:solidFill>
                  <a:srgbClr val="FF0000"/>
                </a:solidFill>
              </a:rPr>
              <a:t>설계온도 제한치</a:t>
            </a:r>
            <a:r>
              <a:rPr lang="ko-KR" altLang="en-US" sz="1800" dirty="0"/>
              <a:t>를 </a:t>
            </a:r>
            <a:r>
              <a:rPr lang="en-US" altLang="ko-KR" sz="1800" dirty="0"/>
              <a:t>100</a:t>
            </a:r>
            <a:r>
              <a:rPr lang="ko-KR" altLang="en-US" sz="1800" dirty="0"/>
              <a:t>℃ 이상으로 높여 처분면적과 처분비용을 줄여야 함</a:t>
            </a:r>
            <a:r>
              <a:rPr lang="en-US" altLang="ko-KR" sz="1800" dirty="0"/>
              <a:t>.</a:t>
            </a:r>
          </a:p>
          <a:p>
            <a:pPr lvl="2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ko-KR" altLang="en-US" sz="1800" dirty="0">
                <a:solidFill>
                  <a:schemeClr val="tx1"/>
                </a:solidFill>
              </a:rPr>
              <a:t>불확실성이 충분히 작은 경우 </a:t>
            </a:r>
            <a:r>
              <a:rPr lang="ko-KR" altLang="en-US" sz="1800" dirty="0">
                <a:solidFill>
                  <a:srgbClr val="FF0000"/>
                </a:solidFill>
              </a:rPr>
              <a:t>공학적 여유도</a:t>
            </a:r>
            <a:r>
              <a:rPr lang="ko-KR" altLang="en-US" sz="1800" dirty="0">
                <a:solidFill>
                  <a:schemeClr val="tx1"/>
                </a:solidFill>
              </a:rPr>
              <a:t>를 통하여 해소해야 함</a:t>
            </a:r>
            <a:r>
              <a:rPr lang="en-US" altLang="ko-KR" sz="1800" dirty="0">
                <a:solidFill>
                  <a:schemeClr val="tx1"/>
                </a:solidFill>
              </a:rPr>
              <a:t>.</a:t>
            </a:r>
          </a:p>
          <a:p>
            <a:pPr lvl="2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ko-KR" altLang="en-US" sz="1800" dirty="0">
                <a:solidFill>
                  <a:schemeClr val="tx1"/>
                </a:solidFill>
              </a:rPr>
              <a:t>장기 냉각된 </a:t>
            </a:r>
            <a:r>
              <a:rPr lang="ko-KR" altLang="en-US" sz="1800" dirty="0" err="1">
                <a:solidFill>
                  <a:schemeClr val="tx1"/>
                </a:solidFill>
              </a:rPr>
              <a:t>고준위방폐물의</a:t>
            </a:r>
            <a:r>
              <a:rPr lang="ko-KR" altLang="en-US" sz="1800" dirty="0">
                <a:solidFill>
                  <a:schemeClr val="tx1"/>
                </a:solidFill>
              </a:rPr>
              <a:t> 경우</a:t>
            </a:r>
            <a:r>
              <a:rPr lang="en-US" altLang="ko-KR" sz="1800" dirty="0">
                <a:solidFill>
                  <a:schemeClr val="tx1"/>
                </a:solidFill>
              </a:rPr>
              <a:t>,</a:t>
            </a:r>
            <a:r>
              <a:rPr lang="ko-KR" altLang="en-US" sz="1800" dirty="0">
                <a:solidFill>
                  <a:schemeClr val="tx1"/>
                </a:solidFill>
              </a:rPr>
              <a:t> 처분용기내 처분다발 수를 최적화하고 처분 </a:t>
            </a:r>
            <a:r>
              <a:rPr lang="ko-KR" altLang="en-US" sz="1800" dirty="0" err="1">
                <a:solidFill>
                  <a:srgbClr val="FF0000"/>
                </a:solidFill>
              </a:rPr>
              <a:t>이격거리를</a:t>
            </a:r>
            <a:r>
              <a:rPr lang="ko-KR" altLang="en-US" sz="1800" dirty="0">
                <a:solidFill>
                  <a:srgbClr val="FF0000"/>
                </a:solidFill>
              </a:rPr>
              <a:t> 합리화</a:t>
            </a:r>
            <a:r>
              <a:rPr lang="ko-KR" altLang="en-US" sz="1800" dirty="0">
                <a:solidFill>
                  <a:schemeClr val="tx1"/>
                </a:solidFill>
              </a:rPr>
              <a:t>해야 함</a:t>
            </a:r>
            <a:r>
              <a:rPr lang="en-US" altLang="ko-KR" sz="1800" dirty="0">
                <a:solidFill>
                  <a:srgbClr val="00B050"/>
                </a:solidFill>
              </a:rPr>
              <a:t>.</a:t>
            </a:r>
            <a:endParaRPr lang="ko-KR" altLang="en-US" sz="1800" dirty="0">
              <a:solidFill>
                <a:srgbClr val="00B050"/>
              </a:solidFill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15D9B94-BAFB-4E2B-4466-DC66B46D9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z="1200" smtClean="0"/>
              <a:pPr/>
              <a:t>10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027144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348278-5A09-8F32-5B3C-221308878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처분 시설 및 처분용기 솔루션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B6F5436-6FEE-4A05-CC15-ED88CBD11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9007" y="1343608"/>
            <a:ext cx="5845490" cy="4544145"/>
          </a:xfrm>
        </p:spPr>
        <p:txBody>
          <a:bodyPr>
            <a:noAutofit/>
          </a:bodyPr>
          <a:lstStyle/>
          <a:p>
            <a:pPr marL="273600">
              <a:lnSpc>
                <a:spcPct val="100000"/>
              </a:lnSpc>
              <a:spcAft>
                <a:spcPts val="600"/>
              </a:spcAft>
            </a:pPr>
            <a:r>
              <a:rPr lang="ko-KR" altLang="en-US" sz="1800" dirty="0">
                <a:solidFill>
                  <a:schemeClr val="tx1"/>
                </a:solidFill>
              </a:rPr>
              <a:t>처분시설은 </a:t>
            </a:r>
            <a:r>
              <a:rPr lang="ko-KR" altLang="en-US" sz="1800" dirty="0">
                <a:solidFill>
                  <a:srgbClr val="FF0000"/>
                </a:solidFill>
              </a:rPr>
              <a:t>심도 </a:t>
            </a:r>
            <a:r>
              <a:rPr lang="en-US" altLang="ko-KR" sz="1800" dirty="0">
                <a:solidFill>
                  <a:srgbClr val="FF0000"/>
                </a:solidFill>
              </a:rPr>
              <a:t>500m</a:t>
            </a:r>
            <a:r>
              <a:rPr lang="ko-KR" altLang="en-US" sz="1800" dirty="0">
                <a:solidFill>
                  <a:srgbClr val="FF0000"/>
                </a:solidFill>
              </a:rPr>
              <a:t>의 화강암반에 위치</a:t>
            </a:r>
            <a:r>
              <a:rPr lang="ko-KR" altLang="en-US" sz="1800" dirty="0">
                <a:solidFill>
                  <a:schemeClr val="tx1"/>
                </a:solidFill>
              </a:rPr>
              <a:t>시킴</a:t>
            </a:r>
            <a:r>
              <a:rPr lang="en-US" altLang="ko-KR" sz="1800" dirty="0">
                <a:solidFill>
                  <a:schemeClr val="tx1"/>
                </a:solidFill>
              </a:rPr>
              <a:t>. </a:t>
            </a:r>
            <a:r>
              <a:rPr lang="ko-KR" altLang="en-US" sz="1800" dirty="0">
                <a:solidFill>
                  <a:schemeClr val="tx1"/>
                </a:solidFill>
              </a:rPr>
              <a:t>수평으로 처분터널을 만든 후 처분터널에 수직공을 뚫고 그 안에 처분용기를 영구히 격리함</a:t>
            </a:r>
            <a:r>
              <a:rPr lang="en-US" altLang="ko-KR" sz="1800" dirty="0">
                <a:solidFill>
                  <a:schemeClr val="tx1"/>
                </a:solidFill>
              </a:rPr>
              <a:t>.</a:t>
            </a:r>
          </a:p>
          <a:p>
            <a:pPr marL="273600">
              <a:lnSpc>
                <a:spcPct val="100000"/>
              </a:lnSpc>
              <a:spcAft>
                <a:spcPts val="600"/>
              </a:spcAft>
            </a:pPr>
            <a:r>
              <a:rPr lang="ko-KR" altLang="en-US" sz="1800" dirty="0">
                <a:solidFill>
                  <a:schemeClr val="tx1"/>
                </a:solidFill>
              </a:rPr>
              <a:t>사용후핵연료를 담는 처분용기는 주철로 제작한 내부용기와 구리로 제작한 외부용기로 제작함</a:t>
            </a:r>
            <a:r>
              <a:rPr lang="en-US" altLang="ko-KR" sz="1800" dirty="0">
                <a:solidFill>
                  <a:schemeClr val="tx1"/>
                </a:solidFill>
              </a:rPr>
              <a:t>.</a:t>
            </a:r>
          </a:p>
          <a:p>
            <a:pPr marL="273600">
              <a:lnSpc>
                <a:spcPct val="100000"/>
              </a:lnSpc>
              <a:spcAft>
                <a:spcPts val="600"/>
              </a:spcAft>
            </a:pPr>
            <a:r>
              <a:rPr lang="ko-KR" altLang="en-US" sz="1800" dirty="0">
                <a:solidFill>
                  <a:schemeClr val="tx1"/>
                </a:solidFill>
              </a:rPr>
              <a:t>공학적 최적화 및 </a:t>
            </a:r>
            <a:r>
              <a:rPr lang="en-US" altLang="ko-KR" sz="1800" dirty="0">
                <a:solidFill>
                  <a:schemeClr val="tx1"/>
                </a:solidFill>
              </a:rPr>
              <a:t>3D </a:t>
            </a:r>
            <a:r>
              <a:rPr lang="ko-KR" altLang="en-US" sz="1800" dirty="0">
                <a:solidFill>
                  <a:schemeClr val="tx1"/>
                </a:solidFill>
              </a:rPr>
              <a:t>프린팅 등 신기술을 적용하여 </a:t>
            </a:r>
            <a:r>
              <a:rPr lang="ko-KR" altLang="en-US" sz="1800" dirty="0">
                <a:solidFill>
                  <a:srgbClr val="FF0000"/>
                </a:solidFill>
              </a:rPr>
              <a:t>구리 외부 용기의 두께를 </a:t>
            </a:r>
            <a:r>
              <a:rPr lang="en-US" altLang="ko-KR" sz="1800" dirty="0">
                <a:solidFill>
                  <a:srgbClr val="FF0000"/>
                </a:solidFill>
              </a:rPr>
              <a:t>1cm</a:t>
            </a:r>
            <a:r>
              <a:rPr lang="en-US" altLang="ko-KR" sz="1800" dirty="0">
                <a:solidFill>
                  <a:schemeClr val="tx1"/>
                </a:solidFill>
              </a:rPr>
              <a:t> </a:t>
            </a:r>
            <a:r>
              <a:rPr lang="ko-KR" altLang="en-US" sz="1800" dirty="0">
                <a:solidFill>
                  <a:schemeClr val="tx1"/>
                </a:solidFill>
              </a:rPr>
              <a:t>이내로 줄임</a:t>
            </a:r>
            <a:r>
              <a:rPr lang="en-US" altLang="ko-KR" sz="1800" dirty="0">
                <a:solidFill>
                  <a:schemeClr val="tx1"/>
                </a:solidFill>
              </a:rPr>
              <a:t>.</a:t>
            </a:r>
          </a:p>
          <a:p>
            <a:pPr marL="273600">
              <a:lnSpc>
                <a:spcPct val="100000"/>
              </a:lnSpc>
              <a:spcAft>
                <a:spcPts val="600"/>
              </a:spcAft>
            </a:pPr>
            <a:r>
              <a:rPr lang="ko-KR" altLang="en-US" sz="1800" dirty="0">
                <a:solidFill>
                  <a:schemeClr val="tx1"/>
                </a:solidFill>
              </a:rPr>
              <a:t>처분용기당 </a:t>
            </a:r>
            <a:r>
              <a:rPr lang="ko-KR" altLang="en-US" sz="1800" dirty="0" err="1">
                <a:solidFill>
                  <a:srgbClr val="FF0000"/>
                </a:solidFill>
              </a:rPr>
              <a:t>사용후핵연료</a:t>
            </a:r>
            <a:r>
              <a:rPr lang="ko-KR" altLang="en-US" sz="1800" dirty="0">
                <a:solidFill>
                  <a:srgbClr val="FF0000"/>
                </a:solidFill>
              </a:rPr>
              <a:t> </a:t>
            </a:r>
            <a:r>
              <a:rPr lang="en-US" altLang="ko-KR" sz="1800" dirty="0">
                <a:solidFill>
                  <a:srgbClr val="FF0000"/>
                </a:solidFill>
              </a:rPr>
              <a:t>7</a:t>
            </a:r>
            <a:r>
              <a:rPr lang="ko-KR" altLang="en-US" sz="1800" dirty="0">
                <a:solidFill>
                  <a:srgbClr val="FF0000"/>
                </a:solidFill>
              </a:rPr>
              <a:t>다발을 장전</a:t>
            </a:r>
            <a:r>
              <a:rPr lang="ko-KR" altLang="en-US" sz="1800" dirty="0">
                <a:solidFill>
                  <a:schemeClr val="tx1"/>
                </a:solidFill>
              </a:rPr>
              <a:t>하되</a:t>
            </a:r>
            <a:r>
              <a:rPr lang="en-US" altLang="ko-KR" sz="1800" dirty="0">
                <a:solidFill>
                  <a:schemeClr val="tx1"/>
                </a:solidFill>
              </a:rPr>
              <a:t>, </a:t>
            </a:r>
            <a:r>
              <a:rPr lang="ko-KR" altLang="en-US" sz="1800" dirty="0">
                <a:solidFill>
                  <a:schemeClr val="tx1"/>
                </a:solidFill>
              </a:rPr>
              <a:t>집합체 </a:t>
            </a:r>
            <a:r>
              <a:rPr lang="ko-KR" altLang="en-US" sz="1800" dirty="0" err="1">
                <a:solidFill>
                  <a:schemeClr val="tx1"/>
                </a:solidFill>
              </a:rPr>
              <a:t>붕괴열</a:t>
            </a:r>
            <a:r>
              <a:rPr lang="ko-KR" altLang="en-US" sz="1800" dirty="0">
                <a:solidFill>
                  <a:schemeClr val="tx1"/>
                </a:solidFill>
              </a:rPr>
              <a:t> 등을 최적 조합하여 장전함</a:t>
            </a:r>
            <a:r>
              <a:rPr lang="en-US" altLang="ko-KR" sz="1800" dirty="0">
                <a:solidFill>
                  <a:schemeClr val="tx1"/>
                </a:solidFill>
              </a:rPr>
              <a:t>.</a:t>
            </a:r>
            <a:r>
              <a:rPr lang="ko-KR" altLang="en-US" sz="1800" dirty="0">
                <a:solidFill>
                  <a:schemeClr val="tx1"/>
                </a:solidFill>
              </a:rPr>
              <a:t> </a:t>
            </a:r>
            <a:endParaRPr lang="en-US" altLang="ko-KR" sz="1800" dirty="0">
              <a:solidFill>
                <a:schemeClr val="tx1"/>
              </a:solidFill>
            </a:endParaRPr>
          </a:p>
          <a:p>
            <a:pPr marL="273600">
              <a:lnSpc>
                <a:spcPct val="100000"/>
              </a:lnSpc>
              <a:spcAft>
                <a:spcPts val="600"/>
              </a:spcAft>
            </a:pPr>
            <a:r>
              <a:rPr lang="ko-KR" altLang="en-US" sz="1800" dirty="0">
                <a:solidFill>
                  <a:schemeClr val="tx1"/>
                </a:solidFill>
              </a:rPr>
              <a:t>처분용기와 암반 사이는 </a:t>
            </a:r>
            <a:r>
              <a:rPr lang="ko-KR" altLang="en-US" sz="1800" dirty="0" err="1">
                <a:solidFill>
                  <a:schemeClr val="tx1"/>
                </a:solidFill>
              </a:rPr>
              <a:t>벤토나이트</a:t>
            </a:r>
            <a:r>
              <a:rPr lang="ko-KR" altLang="en-US" sz="1800" dirty="0">
                <a:solidFill>
                  <a:schemeClr val="tx1"/>
                </a:solidFill>
              </a:rPr>
              <a:t> 완충재로 채우고</a:t>
            </a:r>
            <a:r>
              <a:rPr lang="en-US" altLang="ko-KR" sz="1800" dirty="0">
                <a:solidFill>
                  <a:schemeClr val="tx1"/>
                </a:solidFill>
              </a:rPr>
              <a:t>, </a:t>
            </a:r>
            <a:r>
              <a:rPr lang="ko-KR" altLang="en-US" sz="1800" dirty="0">
                <a:solidFill>
                  <a:schemeClr val="tx1"/>
                </a:solidFill>
              </a:rPr>
              <a:t>처분터널은 </a:t>
            </a:r>
            <a:r>
              <a:rPr lang="ko-KR" altLang="en-US" sz="1800" dirty="0" err="1">
                <a:solidFill>
                  <a:schemeClr val="tx1"/>
                </a:solidFill>
              </a:rPr>
              <a:t>뒷채움재로</a:t>
            </a:r>
            <a:r>
              <a:rPr lang="ko-KR" altLang="en-US" sz="1800" dirty="0">
                <a:solidFill>
                  <a:schemeClr val="tx1"/>
                </a:solidFill>
              </a:rPr>
              <a:t> 밀봉함</a:t>
            </a:r>
            <a:r>
              <a:rPr lang="en-US" altLang="ko-KR" sz="1800" dirty="0">
                <a:solidFill>
                  <a:schemeClr val="tx1"/>
                </a:solidFill>
              </a:rPr>
              <a:t>. </a:t>
            </a:r>
            <a:r>
              <a:rPr lang="ko-KR" altLang="en-US" sz="1800" dirty="0">
                <a:solidFill>
                  <a:schemeClr val="tx1"/>
                </a:solidFill>
              </a:rPr>
              <a:t>단</a:t>
            </a:r>
            <a:r>
              <a:rPr lang="en-US" altLang="ko-KR" sz="1800" dirty="0">
                <a:solidFill>
                  <a:schemeClr val="tx1"/>
                </a:solidFill>
              </a:rPr>
              <a:t>, </a:t>
            </a:r>
            <a:r>
              <a:rPr lang="ko-KR" altLang="en-US" sz="1800" dirty="0" err="1">
                <a:solidFill>
                  <a:schemeClr val="tx1"/>
                </a:solidFill>
              </a:rPr>
              <a:t>처분장</a:t>
            </a:r>
            <a:r>
              <a:rPr lang="ko-KR" altLang="en-US" sz="1800" dirty="0">
                <a:solidFill>
                  <a:schemeClr val="tx1"/>
                </a:solidFill>
              </a:rPr>
              <a:t> 장기성능 유지를 위한 </a:t>
            </a:r>
            <a:r>
              <a:rPr lang="ko-KR" altLang="en-US" sz="1800" dirty="0">
                <a:solidFill>
                  <a:srgbClr val="FF0000"/>
                </a:solidFill>
              </a:rPr>
              <a:t>완충재에 대한 최대 온도 설계제한치를 </a:t>
            </a:r>
            <a:r>
              <a:rPr lang="en-US" altLang="ko-KR" sz="1800" dirty="0">
                <a:solidFill>
                  <a:srgbClr val="FF0000"/>
                </a:solidFill>
              </a:rPr>
              <a:t>130</a:t>
            </a:r>
            <a:r>
              <a:rPr lang="ko-KR" altLang="en-US" sz="1800" dirty="0">
                <a:solidFill>
                  <a:srgbClr val="FF0000"/>
                </a:solidFill>
              </a:rPr>
              <a:t>℃</a:t>
            </a:r>
            <a:r>
              <a:rPr lang="ko-KR" altLang="en-US" sz="1800" dirty="0">
                <a:solidFill>
                  <a:schemeClr val="tx1"/>
                </a:solidFill>
              </a:rPr>
              <a:t>로 함</a:t>
            </a:r>
            <a:r>
              <a:rPr lang="en-US" altLang="ko-KR" sz="1800" dirty="0">
                <a:solidFill>
                  <a:schemeClr val="tx1"/>
                </a:solidFill>
              </a:rPr>
              <a:t>.</a:t>
            </a:r>
            <a:endParaRPr lang="ko-KR" altLang="en-US" sz="1800" dirty="0">
              <a:solidFill>
                <a:schemeClr val="tx1"/>
              </a:solidFill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E7E21E35-098E-61E1-ED5B-B14213B722E8}"/>
              </a:ext>
            </a:extLst>
          </p:cNvPr>
          <p:cNvGrpSpPr/>
          <p:nvPr/>
        </p:nvGrpSpPr>
        <p:grpSpPr>
          <a:xfrm>
            <a:off x="7010891" y="1474156"/>
            <a:ext cx="4792078" cy="4205975"/>
            <a:chOff x="7168896" y="2282668"/>
            <a:chExt cx="3925824" cy="3363671"/>
          </a:xfrm>
        </p:grpSpPr>
        <p:pic>
          <p:nvPicPr>
            <p:cNvPr id="6" name="Picture 3">
              <a:extLst>
                <a:ext uri="{FF2B5EF4-FFF2-40B4-BE49-F238E27FC236}">
                  <a16:creationId xmlns:a16="http://schemas.microsoft.com/office/drawing/2014/main" id="{7D5CD203-3CC5-1C67-087A-E6E79D67A6FC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68896" y="2308779"/>
              <a:ext cx="2316480" cy="2673889"/>
            </a:xfrm>
            <a:prstGeom prst="rect">
              <a:avLst/>
            </a:prstGeom>
            <a:noFill/>
            <a:ln w="127" cap="rnd">
              <a:solidFill>
                <a:srgbClr val="000000"/>
              </a:solidFill>
              <a:prstDash val="solid"/>
              <a:round/>
            </a:ln>
            <a:effectLst/>
          </p:spPr>
        </p:pic>
        <p:pic>
          <p:nvPicPr>
            <p:cNvPr id="7" name="Picture 5">
              <a:extLst>
                <a:ext uri="{FF2B5EF4-FFF2-40B4-BE49-F238E27FC236}">
                  <a16:creationId xmlns:a16="http://schemas.microsoft.com/office/drawing/2014/main" id="{2BFB02F9-3C95-506D-235F-CC9CABBE7565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294720" y="2282668"/>
              <a:ext cx="1800000" cy="2700000"/>
            </a:xfrm>
            <a:prstGeom prst="rect">
              <a:avLst/>
            </a:prstGeom>
            <a:noFill/>
            <a:ln w="127" cap="rnd">
              <a:solidFill>
                <a:srgbClr val="000000"/>
              </a:solidFill>
              <a:prstDash val="solid"/>
              <a:round/>
            </a:ln>
            <a:effectLst/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A82921B-9B74-8CF8-DAB6-A972B3334A9E}"/>
                </a:ext>
              </a:extLst>
            </p:cNvPr>
            <p:cNvSpPr txBox="1"/>
            <p:nvPr/>
          </p:nvSpPr>
          <p:spPr>
            <a:xfrm>
              <a:off x="7722888" y="5038785"/>
              <a:ext cx="117852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처분용기 개념</a:t>
              </a:r>
              <a:endParaRPr lang="ko-KR" altLang="en-US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06CF74E-BD07-55D1-1DA3-639EC7305D6A}"/>
                </a:ext>
              </a:extLst>
            </p:cNvPr>
            <p:cNvSpPr txBox="1"/>
            <p:nvPr/>
          </p:nvSpPr>
          <p:spPr>
            <a:xfrm>
              <a:off x="9624492" y="5038786"/>
              <a:ext cx="138691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공학적 방벽 모듈</a:t>
              </a:r>
              <a:endParaRPr lang="ko-KR" altLang="en-US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924D035-2F08-BD83-9F62-21B29A262694}"/>
                </a:ext>
              </a:extLst>
            </p:cNvPr>
            <p:cNvSpPr txBox="1"/>
            <p:nvPr/>
          </p:nvSpPr>
          <p:spPr>
            <a:xfrm>
              <a:off x="7846856" y="5400199"/>
              <a:ext cx="2504595" cy="2461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&lt;</a:t>
              </a:r>
              <a:r>
                <a:rPr lang="ko-KR" altLang="en-US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특별위원회 제안 한국형 심층처분 개념</a:t>
              </a:r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&gt;</a:t>
              </a:r>
              <a:endParaRPr lang="ko-KR" altLang="en-US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8D89091-39EE-01A5-483A-4FC61881B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z="1200" smtClean="0"/>
              <a:pPr/>
              <a:t>11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3310124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348278-5A09-8F32-5B3C-221308878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특위 제안 처분 솔루션의 우수성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B6F5436-6FEE-4A05-CC15-ED88CBD11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8579" y="1587410"/>
            <a:ext cx="4725021" cy="4328550"/>
          </a:xfrm>
        </p:spPr>
        <p:txBody>
          <a:bodyPr>
            <a:normAutofit/>
          </a:bodyPr>
          <a:lstStyle/>
          <a:p>
            <a:pPr marL="273600"/>
            <a:r>
              <a:rPr lang="ko-KR" altLang="en-US" sz="2000" dirty="0"/>
              <a:t>한국형 심층처분 개념은 구조적 건전성</a:t>
            </a:r>
            <a:r>
              <a:rPr lang="en-US" altLang="ko-KR" sz="2000" dirty="0"/>
              <a:t>, </a:t>
            </a:r>
            <a:r>
              <a:rPr lang="ko-KR" altLang="en-US" sz="2000" dirty="0" err="1"/>
              <a:t>핵임계</a:t>
            </a:r>
            <a:r>
              <a:rPr lang="ko-KR" altLang="en-US" sz="2000" dirty="0"/>
              <a:t> 및 방사선 </a:t>
            </a:r>
            <a:r>
              <a:rPr lang="ko-KR" altLang="en-US" sz="2000" dirty="0" err="1"/>
              <a:t>차폐능</a:t>
            </a:r>
            <a:r>
              <a:rPr lang="en-US" altLang="ko-KR" sz="2000" dirty="0"/>
              <a:t>, </a:t>
            </a:r>
            <a:r>
              <a:rPr lang="ko-KR" altLang="en-US" sz="2000" dirty="0" err="1"/>
              <a:t>처분장</a:t>
            </a:r>
            <a:r>
              <a:rPr lang="ko-KR" altLang="en-US" sz="2000" dirty="0"/>
              <a:t> 주변 거주 주민에 대한 </a:t>
            </a:r>
            <a:r>
              <a:rPr lang="ko-KR" altLang="en-US" sz="2000" dirty="0" err="1"/>
              <a:t>피폭방사선량에</a:t>
            </a:r>
            <a:r>
              <a:rPr lang="ko-KR" altLang="en-US" sz="2000" dirty="0"/>
              <a:t> 관한 </a:t>
            </a:r>
            <a:r>
              <a:rPr lang="ko-KR" altLang="en-US" sz="2000" dirty="0">
                <a:solidFill>
                  <a:srgbClr val="FF0000"/>
                </a:solidFill>
              </a:rPr>
              <a:t>요건</a:t>
            </a:r>
            <a:r>
              <a:rPr lang="ko-KR" altLang="en-US" sz="2000" dirty="0"/>
              <a:t>을 </a:t>
            </a:r>
            <a:r>
              <a:rPr lang="ko-KR" altLang="en-US" sz="2000" dirty="0">
                <a:solidFill>
                  <a:srgbClr val="FF0000"/>
                </a:solidFill>
              </a:rPr>
              <a:t>모두</a:t>
            </a:r>
            <a:r>
              <a:rPr lang="ko-KR" altLang="en-US" sz="2000" dirty="0"/>
              <a:t> </a:t>
            </a:r>
            <a:r>
              <a:rPr lang="ko-KR" altLang="en-US" sz="2000" dirty="0">
                <a:solidFill>
                  <a:srgbClr val="FF0000"/>
                </a:solidFill>
              </a:rPr>
              <a:t>만족</a:t>
            </a:r>
            <a:r>
              <a:rPr lang="ko-KR" altLang="en-US" sz="2000" dirty="0"/>
              <a:t>함</a:t>
            </a:r>
            <a:r>
              <a:rPr lang="en-US" altLang="ko-KR" sz="2000" dirty="0"/>
              <a:t>.</a:t>
            </a:r>
          </a:p>
          <a:p>
            <a:pPr marL="273600"/>
            <a:r>
              <a:rPr lang="ko-KR" altLang="en-US" sz="2000" dirty="0"/>
              <a:t>동일 물량을 처분한다고 가정할 </a:t>
            </a:r>
            <a:r>
              <a:rPr lang="ko-KR" altLang="en-US" sz="2000" dirty="0" err="1"/>
              <a:t>떄</a:t>
            </a:r>
            <a:r>
              <a:rPr lang="en-US" altLang="ko-KR" sz="2000" dirty="0"/>
              <a:t>, </a:t>
            </a:r>
            <a:r>
              <a:rPr lang="ko-KR" altLang="en-US" sz="2000" dirty="0"/>
              <a:t>한국형 심층처분 개념은 핀란드 심층처분 개념 대비 </a:t>
            </a:r>
            <a:r>
              <a:rPr lang="ko-KR" altLang="en-US" sz="2000" dirty="0">
                <a:solidFill>
                  <a:srgbClr val="FF0000"/>
                </a:solidFill>
              </a:rPr>
              <a:t>처분면적을 </a:t>
            </a:r>
            <a:r>
              <a:rPr lang="en-US" altLang="ko-KR" sz="2000" dirty="0">
                <a:solidFill>
                  <a:srgbClr val="FF0000"/>
                </a:solidFill>
              </a:rPr>
              <a:t>70% </a:t>
            </a:r>
            <a:r>
              <a:rPr lang="ko-KR" altLang="en-US" sz="2000" dirty="0">
                <a:solidFill>
                  <a:srgbClr val="FF0000"/>
                </a:solidFill>
              </a:rPr>
              <a:t>이상</a:t>
            </a:r>
            <a:r>
              <a:rPr lang="ko-KR" altLang="en-US" sz="2000" dirty="0"/>
              <a:t> </a:t>
            </a:r>
            <a:r>
              <a:rPr lang="ko-KR" altLang="en-US" sz="2000" dirty="0">
                <a:solidFill>
                  <a:srgbClr val="FF0000"/>
                </a:solidFill>
              </a:rPr>
              <a:t>줄이고</a:t>
            </a:r>
            <a:r>
              <a:rPr lang="en-US" altLang="ko-KR" sz="2000" dirty="0"/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경제성을 </a:t>
            </a:r>
            <a:r>
              <a:rPr lang="en-US" altLang="ko-KR" sz="2000" dirty="0">
                <a:solidFill>
                  <a:srgbClr val="FF0000"/>
                </a:solidFill>
              </a:rPr>
              <a:t>30% </a:t>
            </a:r>
            <a:r>
              <a:rPr lang="ko-KR" altLang="en-US" sz="2000" dirty="0">
                <a:solidFill>
                  <a:srgbClr val="FF0000"/>
                </a:solidFill>
              </a:rPr>
              <a:t>이상 높일</a:t>
            </a:r>
            <a:r>
              <a:rPr lang="ko-KR" altLang="en-US" sz="2000" dirty="0"/>
              <a:t> 수 있음</a:t>
            </a:r>
            <a:r>
              <a:rPr lang="en-US" altLang="ko-KR" sz="2000" dirty="0"/>
              <a:t>.</a:t>
            </a:r>
            <a:endParaRPr lang="ko-KR" altLang="en-US" sz="2000" dirty="0"/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67CFFB42-765D-7D31-A8FF-C34F4524523D}"/>
              </a:ext>
            </a:extLst>
          </p:cNvPr>
          <p:cNvGrpSpPr/>
          <p:nvPr/>
        </p:nvGrpSpPr>
        <p:grpSpPr>
          <a:xfrm>
            <a:off x="6542505" y="1421097"/>
            <a:ext cx="4163548" cy="4565805"/>
            <a:chOff x="6991306" y="1975111"/>
            <a:chExt cx="3656478" cy="4150093"/>
          </a:xfrm>
        </p:grpSpPr>
        <p:pic>
          <p:nvPicPr>
            <p:cNvPr id="5" name="Picture 7">
              <a:extLst>
                <a:ext uri="{FF2B5EF4-FFF2-40B4-BE49-F238E27FC236}">
                  <a16:creationId xmlns:a16="http://schemas.microsoft.com/office/drawing/2014/main" id="{52331484-F4DD-3D20-6550-A3D7A7074DFD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991306" y="1975111"/>
              <a:ext cx="3600000" cy="1800000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3C15479-BDFF-03F2-58D1-5FB3DD1ACC1E}"/>
                </a:ext>
              </a:extLst>
            </p:cNvPr>
            <p:cNvSpPr txBox="1"/>
            <p:nvPr/>
          </p:nvSpPr>
          <p:spPr>
            <a:xfrm>
              <a:off x="7129352" y="3835515"/>
              <a:ext cx="3509868" cy="2517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12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&lt;</a:t>
              </a:r>
              <a:r>
                <a:rPr lang="ko-KR" altLang="en-US" sz="12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특별위원회 제안 처분개념에 대한 방사학적 안전성 평가 결과</a:t>
              </a:r>
              <a:r>
                <a:rPr lang="en-US" altLang="ko-KR" sz="12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&gt;</a:t>
              </a:r>
              <a:endParaRPr lang="ko-KR" altLang="en-US" sz="12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pic>
          <p:nvPicPr>
            <p:cNvPr id="13" name="Picture 9">
              <a:extLst>
                <a:ext uri="{FF2B5EF4-FFF2-40B4-BE49-F238E27FC236}">
                  <a16:creationId xmlns:a16="http://schemas.microsoft.com/office/drawing/2014/main" id="{3A6E4B34-9EAA-FD90-E6F5-D86728AC4645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47784" y="4260721"/>
              <a:ext cx="3600000" cy="1800000"/>
            </a:xfrm>
            <a:prstGeom prst="rect">
              <a:avLst/>
            </a:prstGeom>
            <a:noFill/>
            <a:ln w="127" cap="rnd">
              <a:solidFill>
                <a:srgbClr val="000000"/>
              </a:solidFill>
              <a:prstDash val="solid"/>
              <a:round/>
            </a:ln>
            <a:effectLst/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407FCF4-7CCF-9529-2BB5-BF2CC000A69C}"/>
                </a:ext>
              </a:extLst>
            </p:cNvPr>
            <p:cNvSpPr txBox="1"/>
            <p:nvPr/>
          </p:nvSpPr>
          <p:spPr>
            <a:xfrm>
              <a:off x="7427099" y="5873425"/>
              <a:ext cx="2914378" cy="2517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12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&lt;</a:t>
              </a:r>
              <a:r>
                <a:rPr lang="ko-KR" altLang="en-US" sz="1200" dirty="0" err="1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완충재</a:t>
              </a:r>
              <a:r>
                <a:rPr lang="ko-KR" altLang="en-US" sz="12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최고온도 </a:t>
              </a:r>
              <a:r>
                <a:rPr lang="en-US" altLang="ko-KR" sz="12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130</a:t>
              </a:r>
              <a:r>
                <a:rPr lang="ko-KR" altLang="en-US" sz="12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℃인 경우</a:t>
              </a:r>
              <a:r>
                <a:rPr lang="en-US" altLang="ko-KR" sz="12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, </a:t>
              </a:r>
              <a:r>
                <a:rPr lang="ko-KR" altLang="en-US" sz="12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배치 및 처분면적</a:t>
              </a:r>
              <a:r>
                <a:rPr lang="en-US" altLang="ko-KR" sz="12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&gt;</a:t>
              </a:r>
              <a:endParaRPr lang="ko-KR" altLang="en-US" sz="12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8574CF4-C614-6656-104C-FFF2725C3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z="1200" smtClean="0"/>
              <a:pPr/>
              <a:t>12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9981416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348278-5A09-8F32-5B3C-221308878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처분 솔루션 이행 일정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B6F5436-6FEE-4A05-CC15-ED88CBD11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2689" y="1399075"/>
            <a:ext cx="5193791" cy="4311062"/>
          </a:xfrm>
        </p:spPr>
        <p:txBody>
          <a:bodyPr>
            <a:normAutofit fontScale="92500" lnSpcReduction="10000"/>
          </a:bodyPr>
          <a:lstStyle/>
          <a:p>
            <a:pPr marL="273600"/>
            <a:r>
              <a:rPr lang="ko-KR" altLang="en-US" sz="1800" dirty="0"/>
              <a:t>이 처분 솔루션으로 </a:t>
            </a:r>
            <a:r>
              <a:rPr lang="ko-KR" altLang="en-US" sz="1800" dirty="0" err="1"/>
              <a:t>고준위방폐물</a:t>
            </a:r>
            <a:r>
              <a:rPr lang="ko-KR" altLang="en-US" sz="1800" dirty="0"/>
              <a:t> 처분을 위해서는 </a:t>
            </a:r>
            <a:r>
              <a:rPr lang="ko-KR" altLang="en-US" sz="1800" dirty="0" err="1"/>
              <a:t>처분장</a:t>
            </a:r>
            <a:r>
              <a:rPr lang="ko-KR" altLang="en-US" sz="1800" dirty="0"/>
              <a:t> 부지 확보가 선결되어야 함</a:t>
            </a:r>
            <a:r>
              <a:rPr lang="en-US" altLang="ko-KR" sz="1800" dirty="0"/>
              <a:t>.</a:t>
            </a:r>
          </a:p>
          <a:p>
            <a:pPr marL="273600"/>
            <a:r>
              <a:rPr lang="ko-KR" altLang="en-US" sz="1800" dirty="0"/>
              <a:t>특위 제안 처분 솔루션은 실제와 유사한 처분환경에서 현장 실증을 제외하고는 공학적 타당성이 대부분 확인됨</a:t>
            </a:r>
            <a:r>
              <a:rPr lang="en-US" altLang="ko-KR" sz="1800" dirty="0"/>
              <a:t>.</a:t>
            </a:r>
          </a:p>
          <a:p>
            <a:pPr marL="273600"/>
            <a:r>
              <a:rPr lang="ko-KR" altLang="en-US" sz="1800" dirty="0"/>
              <a:t>따라서 실제 처분환경과 유사한 환경에 연구용 지하연구시설을 최대한 빨리 구축하고 처분안전성 실증데이터를 확보해야 함</a:t>
            </a:r>
            <a:r>
              <a:rPr lang="en-US" altLang="ko-KR" sz="1800" dirty="0"/>
              <a:t>.</a:t>
            </a:r>
          </a:p>
          <a:p>
            <a:pPr marL="273600"/>
            <a:r>
              <a:rPr lang="ko-KR" altLang="en-US" sz="1800" dirty="0"/>
              <a:t>「제</a:t>
            </a:r>
            <a:r>
              <a:rPr lang="en-US" altLang="ko-KR" sz="1800" dirty="0"/>
              <a:t>2</a:t>
            </a:r>
            <a:r>
              <a:rPr lang="ko-KR" altLang="en-US" sz="1800" dirty="0"/>
              <a:t>차 </a:t>
            </a:r>
            <a:r>
              <a:rPr lang="ko-KR" altLang="en-US" sz="1800" dirty="0" err="1"/>
              <a:t>고준위방폐물</a:t>
            </a:r>
            <a:r>
              <a:rPr lang="ko-KR" altLang="en-US" sz="1800" dirty="0"/>
              <a:t> 관리 기본계획」</a:t>
            </a:r>
            <a:r>
              <a:rPr lang="en-US" altLang="ko-KR" sz="1800" dirty="0"/>
              <a:t>(’21.12)</a:t>
            </a:r>
            <a:r>
              <a:rPr lang="ko-KR" altLang="en-US" sz="1800" dirty="0"/>
              <a:t>의 처분사업 일정을 재평가한 결과</a:t>
            </a:r>
            <a:r>
              <a:rPr lang="en-US" altLang="ko-KR" sz="1800" dirty="0"/>
              <a:t>, </a:t>
            </a:r>
            <a:r>
              <a:rPr lang="ko-KR" altLang="en-US" sz="1800" dirty="0"/>
              <a:t>일부 사업 병행 추진 등 일정 가속화 조치를 취하면 </a:t>
            </a:r>
            <a:r>
              <a:rPr lang="en-US" altLang="ko-KR" sz="1800" dirty="0">
                <a:solidFill>
                  <a:srgbClr val="FF0000"/>
                </a:solidFill>
              </a:rPr>
              <a:t>2042</a:t>
            </a:r>
            <a:r>
              <a:rPr lang="ko-KR" altLang="en-US" sz="1800" dirty="0">
                <a:solidFill>
                  <a:srgbClr val="FF0000"/>
                </a:solidFill>
              </a:rPr>
              <a:t>년 처분시설 건설 인허가</a:t>
            </a:r>
            <a:r>
              <a:rPr lang="en-US" altLang="ko-KR" sz="1800" dirty="0">
                <a:solidFill>
                  <a:srgbClr val="FF0000"/>
                </a:solidFill>
              </a:rPr>
              <a:t>, 2048</a:t>
            </a:r>
            <a:r>
              <a:rPr lang="ko-KR" altLang="en-US" sz="1800" dirty="0">
                <a:solidFill>
                  <a:srgbClr val="FF0000"/>
                </a:solidFill>
              </a:rPr>
              <a:t>년 처분시설 운영 인허가</a:t>
            </a:r>
            <a:r>
              <a:rPr lang="en-US" altLang="ko-KR" sz="1800" dirty="0">
                <a:solidFill>
                  <a:srgbClr val="FF0000"/>
                </a:solidFill>
              </a:rPr>
              <a:t>, 2050</a:t>
            </a:r>
            <a:r>
              <a:rPr lang="ko-KR" altLang="en-US" sz="1800" dirty="0">
                <a:solidFill>
                  <a:srgbClr val="FF0000"/>
                </a:solidFill>
              </a:rPr>
              <a:t>년대 초 </a:t>
            </a:r>
            <a:r>
              <a:rPr lang="ko-KR" altLang="en-US" sz="1800" dirty="0" err="1">
                <a:solidFill>
                  <a:srgbClr val="FF0000"/>
                </a:solidFill>
              </a:rPr>
              <a:t>처분장</a:t>
            </a:r>
            <a:r>
              <a:rPr lang="ko-KR" altLang="en-US" sz="1800" dirty="0">
                <a:solidFill>
                  <a:srgbClr val="FF0000"/>
                </a:solidFill>
              </a:rPr>
              <a:t> 운영이 가능</a:t>
            </a:r>
            <a:r>
              <a:rPr lang="ko-KR" altLang="en-US" sz="1800" dirty="0"/>
              <a:t>한 것으로 평가됨</a:t>
            </a:r>
            <a:r>
              <a:rPr lang="en-US" altLang="ko-KR" sz="1800" dirty="0"/>
              <a:t>.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060D81A8-A085-D7EC-9250-F6F02863CDC3}"/>
              </a:ext>
            </a:extLst>
          </p:cNvPr>
          <p:cNvGrpSpPr/>
          <p:nvPr/>
        </p:nvGrpSpPr>
        <p:grpSpPr>
          <a:xfrm>
            <a:off x="6451029" y="1443702"/>
            <a:ext cx="5193791" cy="3939830"/>
            <a:chOff x="6418280" y="2123440"/>
            <a:chExt cx="5193791" cy="3581807"/>
          </a:xfrm>
        </p:grpSpPr>
        <p:pic>
          <p:nvPicPr>
            <p:cNvPr id="6" name="Picture 10">
              <a:extLst>
                <a:ext uri="{FF2B5EF4-FFF2-40B4-BE49-F238E27FC236}">
                  <a16:creationId xmlns:a16="http://schemas.microsoft.com/office/drawing/2014/main" id="{137714A7-5194-5427-114D-EE425C7420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18280" y="2123440"/>
              <a:ext cx="5193791" cy="3301999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0E1BDFD-1406-50CD-A160-D10879C3EA3F}"/>
                </a:ext>
              </a:extLst>
            </p:cNvPr>
            <p:cNvSpPr txBox="1"/>
            <p:nvPr/>
          </p:nvSpPr>
          <p:spPr>
            <a:xfrm>
              <a:off x="6705600" y="5425439"/>
              <a:ext cx="4791696" cy="2798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&lt;</a:t>
              </a:r>
              <a:r>
                <a:rPr lang="ko-KR" altLang="en-US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특별위원회가 재평가한 </a:t>
              </a:r>
              <a:r>
                <a:rPr lang="ko-KR" altLang="en-US" sz="1400" dirty="0" err="1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사용후핵연료</a:t>
              </a:r>
              <a:r>
                <a:rPr lang="ko-KR" altLang="en-US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</a:t>
              </a:r>
              <a:r>
                <a:rPr lang="ko-KR" altLang="en-US" sz="1400" dirty="0" err="1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처분장</a:t>
              </a:r>
              <a:r>
                <a:rPr lang="ko-KR" altLang="en-US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운영일정 수정</a:t>
              </a:r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(</a:t>
              </a:r>
              <a:r>
                <a:rPr lang="ko-KR" altLang="en-US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안</a:t>
              </a:r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)&gt;</a:t>
              </a:r>
              <a:endParaRPr lang="ko-KR" altLang="en-US" sz="14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508BA4F-78F5-B2F0-C601-01B839059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z="1200" smtClean="0"/>
              <a:pPr/>
              <a:t>13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0379990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348278-5A09-8F32-5B3C-221308878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지하연구시설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B6F5436-6FEE-4A05-CC15-ED88CBD11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5488" y="1399074"/>
            <a:ext cx="5846070" cy="4709117"/>
          </a:xfrm>
        </p:spPr>
        <p:txBody>
          <a:bodyPr>
            <a:normAutofit fontScale="92500" lnSpcReduction="20000"/>
          </a:bodyPr>
          <a:lstStyle/>
          <a:p>
            <a:pPr marL="273600">
              <a:spcBef>
                <a:spcPts val="600"/>
              </a:spcBef>
              <a:spcAft>
                <a:spcPts val="0"/>
              </a:spcAft>
            </a:pPr>
            <a:r>
              <a:rPr lang="ko-KR" altLang="en-US" sz="2200" spc="-100" dirty="0"/>
              <a:t>지하연구시설</a:t>
            </a:r>
            <a:r>
              <a:rPr lang="en-US" altLang="ko-KR" sz="2200" spc="-100" dirty="0"/>
              <a:t>(Underground Research Laboratory) </a:t>
            </a:r>
          </a:p>
          <a:p>
            <a:pPr marL="566208" lvl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</a:pPr>
            <a:r>
              <a:rPr lang="ko-KR" altLang="en-US" sz="1800" dirty="0">
                <a:solidFill>
                  <a:srgbClr val="333333"/>
                </a:solidFill>
              </a:rPr>
              <a:t>지하연구시설</a:t>
            </a:r>
            <a:r>
              <a:rPr lang="en-US" altLang="ko-KR" sz="1800" dirty="0">
                <a:solidFill>
                  <a:srgbClr val="333333"/>
                </a:solidFill>
              </a:rPr>
              <a:t>(URL)</a:t>
            </a:r>
            <a:r>
              <a:rPr lang="ko-KR" altLang="en-US" sz="1800" b="0" i="0" dirty="0">
                <a:solidFill>
                  <a:srgbClr val="333333"/>
                </a:solidFill>
                <a:effectLst/>
              </a:rPr>
              <a:t>은 영구처분시설이 들어설 곳과 </a:t>
            </a:r>
            <a:r>
              <a:rPr lang="ko-KR" altLang="en-US" sz="1800" b="0" i="0" dirty="0">
                <a:solidFill>
                  <a:srgbClr val="FF0000"/>
                </a:solidFill>
                <a:effectLst/>
              </a:rPr>
              <a:t>유사한 </a:t>
            </a:r>
            <a:r>
              <a:rPr lang="ko-KR" altLang="en-US" sz="1800" b="0" i="0" dirty="0">
                <a:solidFill>
                  <a:srgbClr val="333333"/>
                </a:solidFill>
                <a:effectLst/>
              </a:rPr>
              <a:t>지질환경을 갖는 </a:t>
            </a:r>
            <a:r>
              <a:rPr lang="ko-KR" altLang="en-US" sz="1800" b="0" i="0" dirty="0">
                <a:solidFill>
                  <a:srgbClr val="FF0000"/>
                </a:solidFill>
                <a:effectLst/>
              </a:rPr>
              <a:t>암반에 건설</a:t>
            </a:r>
            <a:r>
              <a:rPr lang="ko-KR" altLang="en-US" sz="1800" b="0" i="0" dirty="0">
                <a:solidFill>
                  <a:schemeClr val="tx1"/>
                </a:solidFill>
                <a:effectLst/>
              </a:rPr>
              <a:t>함</a:t>
            </a:r>
            <a:r>
              <a:rPr lang="en-US" altLang="ko-KR" sz="1800" b="0" i="0" dirty="0">
                <a:solidFill>
                  <a:schemeClr val="tx1"/>
                </a:solidFill>
                <a:effectLst/>
              </a:rPr>
              <a:t>.</a:t>
            </a:r>
            <a:endParaRPr lang="en-US" altLang="ko-KR" sz="1800" b="0" i="0" dirty="0">
              <a:solidFill>
                <a:srgbClr val="FF0000"/>
              </a:solidFill>
              <a:effectLst/>
            </a:endParaRPr>
          </a:p>
          <a:p>
            <a:pPr marL="566208" lvl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altLang="ko-KR" sz="1800" b="0" i="0" dirty="0">
                <a:solidFill>
                  <a:srgbClr val="333333"/>
                </a:solidFill>
                <a:effectLst/>
              </a:rPr>
              <a:t>URL </a:t>
            </a:r>
            <a:r>
              <a:rPr lang="ko-KR" altLang="en-US" sz="1800" b="0" i="0" dirty="0">
                <a:solidFill>
                  <a:srgbClr val="FF0000"/>
                </a:solidFill>
                <a:effectLst/>
              </a:rPr>
              <a:t>선제적 운영</a:t>
            </a:r>
            <a:r>
              <a:rPr lang="ko-KR" altLang="en-US" sz="1800" b="0" i="0" dirty="0">
                <a:solidFill>
                  <a:srgbClr val="333333"/>
                </a:solidFill>
                <a:effectLst/>
              </a:rPr>
              <a:t>을 통해 </a:t>
            </a:r>
            <a:r>
              <a:rPr lang="ko-KR" altLang="en-US" sz="1800" b="0" i="0" dirty="0" err="1">
                <a:solidFill>
                  <a:srgbClr val="333333"/>
                </a:solidFill>
                <a:effectLst/>
              </a:rPr>
              <a:t>처분장</a:t>
            </a:r>
            <a:r>
              <a:rPr lang="ko-KR" altLang="en-US" sz="1800" b="0" i="0" dirty="0">
                <a:solidFill>
                  <a:srgbClr val="333333"/>
                </a:solidFill>
                <a:effectLst/>
              </a:rPr>
              <a:t> </a:t>
            </a:r>
            <a:r>
              <a:rPr lang="ko-KR" altLang="en-US" sz="1800" b="0" i="0" dirty="0">
                <a:solidFill>
                  <a:srgbClr val="FF0000"/>
                </a:solidFill>
                <a:effectLst/>
              </a:rPr>
              <a:t>부지 </a:t>
            </a:r>
            <a:r>
              <a:rPr lang="ko-KR" altLang="en-US" sz="1800" dirty="0">
                <a:solidFill>
                  <a:srgbClr val="FF0000"/>
                </a:solidFill>
              </a:rPr>
              <a:t>확보 이전에 </a:t>
            </a:r>
            <a:r>
              <a:rPr lang="ko-KR" altLang="en-US" sz="1800" b="0" i="0" dirty="0">
                <a:solidFill>
                  <a:srgbClr val="333333"/>
                </a:solidFill>
                <a:effectLst/>
              </a:rPr>
              <a:t>△수리지질 모델링 기술</a:t>
            </a:r>
            <a:r>
              <a:rPr lang="ko-KR" altLang="en-US" sz="1800" dirty="0">
                <a:solidFill>
                  <a:srgbClr val="333333"/>
                </a:solidFill>
              </a:rPr>
              <a:t> 개발</a:t>
            </a:r>
            <a:r>
              <a:rPr lang="ko-KR" altLang="en-US" sz="1800" b="0" i="0" dirty="0">
                <a:solidFill>
                  <a:srgbClr val="333333"/>
                </a:solidFill>
                <a:effectLst/>
              </a:rPr>
              <a:t> △처분개념 개발 및 안전성평가 모델 검증 △처분시설 </a:t>
            </a:r>
            <a:r>
              <a:rPr lang="ko-KR" altLang="en-US" sz="1800" b="0" i="0" dirty="0" err="1">
                <a:solidFill>
                  <a:srgbClr val="333333"/>
                </a:solidFill>
                <a:effectLst/>
              </a:rPr>
              <a:t>설계안</a:t>
            </a:r>
            <a:r>
              <a:rPr lang="ko-KR" altLang="en-US" sz="1800" b="0" i="0" dirty="0">
                <a:solidFill>
                  <a:srgbClr val="333333"/>
                </a:solidFill>
                <a:effectLst/>
              </a:rPr>
              <a:t> 성능실증시험 등을 수행</a:t>
            </a:r>
            <a:r>
              <a:rPr lang="ko-KR" altLang="en-US" sz="1800" dirty="0">
                <a:solidFill>
                  <a:srgbClr val="333333"/>
                </a:solidFill>
              </a:rPr>
              <a:t>하여</a:t>
            </a:r>
            <a:r>
              <a:rPr lang="ko-KR" altLang="en-US" sz="1800" b="0" i="0" dirty="0">
                <a:solidFill>
                  <a:srgbClr val="333333"/>
                </a:solidFill>
                <a:effectLst/>
              </a:rPr>
              <a:t> </a:t>
            </a:r>
            <a:r>
              <a:rPr lang="ko-KR" altLang="en-US" sz="1800" b="0" i="0" dirty="0">
                <a:solidFill>
                  <a:srgbClr val="FF0000"/>
                </a:solidFill>
                <a:effectLst/>
              </a:rPr>
              <a:t>안전성평가 결과를 확보</a:t>
            </a:r>
            <a:r>
              <a:rPr lang="ko-KR" altLang="en-US" sz="1800" dirty="0">
                <a:solidFill>
                  <a:schemeClr val="tx1"/>
                </a:solidFill>
              </a:rPr>
              <a:t>할 수 있음</a:t>
            </a:r>
            <a:r>
              <a:rPr lang="en-US" altLang="ko-KR" sz="1800" dirty="0">
                <a:solidFill>
                  <a:schemeClr val="tx1"/>
                </a:solidFill>
              </a:rPr>
              <a:t>.</a:t>
            </a:r>
            <a:endParaRPr lang="en-US" altLang="ko-KR" sz="1800" b="0" i="0" dirty="0">
              <a:solidFill>
                <a:schemeClr val="tx1"/>
              </a:solidFill>
              <a:effectLst/>
            </a:endParaRPr>
          </a:p>
          <a:p>
            <a:pPr marL="892175" lvl="1" indent="-509588" defTabSz="898525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altLang="ko-KR" sz="1800" dirty="0">
                <a:solidFill>
                  <a:srgbClr val="333333"/>
                </a:solidFill>
              </a:rPr>
              <a:t>  </a:t>
            </a:r>
            <a:r>
              <a:rPr lang="ko-KR" altLang="en-US" sz="18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US" altLang="ko-KR" sz="1800" b="0" i="0" dirty="0">
                <a:solidFill>
                  <a:srgbClr val="333333"/>
                </a:solidFill>
                <a:effectLst/>
                <a:sym typeface="Wingdings" panose="05000000000000000000" pitchFamily="2" charset="2"/>
              </a:rPr>
              <a:t> </a:t>
            </a:r>
            <a:r>
              <a:rPr lang="ko-KR" altLang="en-US" sz="1600" b="0" i="0" dirty="0">
                <a:solidFill>
                  <a:srgbClr val="FF0000"/>
                </a:solidFill>
                <a:effectLst/>
                <a:sym typeface="Wingdings" panose="05000000000000000000" pitchFamily="2" charset="2"/>
              </a:rPr>
              <a:t>처분 부지</a:t>
            </a:r>
            <a:r>
              <a:rPr lang="ko-KR" altLang="en-US" sz="1600" b="0" i="0" dirty="0">
                <a:solidFill>
                  <a:schemeClr val="tx1"/>
                </a:solidFill>
                <a:effectLst/>
                <a:sym typeface="Wingdings" panose="05000000000000000000" pitchFamily="2" charset="2"/>
              </a:rPr>
              <a:t>에서는 </a:t>
            </a:r>
            <a:r>
              <a:rPr lang="ko-KR" altLang="en-US" sz="1600" b="0" i="0" dirty="0">
                <a:solidFill>
                  <a:srgbClr val="FF0000"/>
                </a:solidFill>
                <a:effectLst/>
                <a:sym typeface="Wingdings" panose="05000000000000000000" pitchFamily="2" charset="2"/>
              </a:rPr>
              <a:t>현장데이터</a:t>
            </a:r>
            <a:r>
              <a:rPr lang="en-US" altLang="ko-KR" sz="1600" b="0" i="0" dirty="0">
                <a:solidFill>
                  <a:schemeClr val="tx1"/>
                </a:solidFill>
                <a:effectLst/>
                <a:sym typeface="Wingdings" panose="05000000000000000000" pitchFamily="2" charset="2"/>
              </a:rPr>
              <a:t>(</a:t>
            </a:r>
            <a:r>
              <a:rPr lang="ko-KR" altLang="en-US" sz="1600" b="0" i="0" dirty="0">
                <a:solidFill>
                  <a:schemeClr val="tx1"/>
                </a:solidFill>
                <a:effectLst/>
                <a:sym typeface="Wingdings" panose="05000000000000000000" pitchFamily="2" charset="2"/>
              </a:rPr>
              <a:t>암반특성자료</a:t>
            </a:r>
            <a:r>
              <a:rPr lang="en-US" altLang="ko-KR" sz="1600" b="0" i="0" dirty="0">
                <a:solidFill>
                  <a:schemeClr val="tx1"/>
                </a:solidFill>
                <a:effectLst/>
                <a:sym typeface="Wingdings" panose="05000000000000000000" pitchFamily="2" charset="2"/>
              </a:rPr>
              <a:t>/</a:t>
            </a:r>
            <a:r>
              <a:rPr lang="ko-KR" altLang="en-US" sz="1600" b="0" i="0" dirty="0">
                <a:solidFill>
                  <a:schemeClr val="tx1"/>
                </a:solidFill>
                <a:effectLst/>
                <a:sym typeface="Wingdings" panose="05000000000000000000" pitchFamily="2" charset="2"/>
              </a:rPr>
              <a:t>수리 지질 모델</a:t>
            </a:r>
            <a:r>
              <a:rPr lang="en-US" altLang="ko-KR" sz="1600" b="0" i="0" dirty="0">
                <a:solidFill>
                  <a:schemeClr val="tx1"/>
                </a:solidFill>
                <a:effectLst/>
                <a:sym typeface="Wingdings" panose="05000000000000000000" pitchFamily="2" charset="2"/>
              </a:rPr>
              <a:t>)</a:t>
            </a:r>
            <a:r>
              <a:rPr lang="ko-KR" altLang="en-US" sz="1600" b="0" i="0" dirty="0">
                <a:solidFill>
                  <a:schemeClr val="tx1"/>
                </a:solidFill>
                <a:effectLst/>
                <a:sym typeface="Wingdings" panose="05000000000000000000" pitchFamily="2" charset="2"/>
              </a:rPr>
              <a:t>만을 </a:t>
            </a:r>
            <a:r>
              <a:rPr lang="ko-KR" altLang="en-US" sz="1600" b="0" i="0" dirty="0">
                <a:solidFill>
                  <a:srgbClr val="FF0000"/>
                </a:solidFill>
                <a:effectLst/>
                <a:sym typeface="Wingdings" panose="05000000000000000000" pitchFamily="2" charset="2"/>
              </a:rPr>
              <a:t>확보</a:t>
            </a:r>
            <a:r>
              <a:rPr lang="ko-KR" altLang="en-US" sz="1600" b="0" i="0" dirty="0">
                <a:solidFill>
                  <a:schemeClr val="tx1"/>
                </a:solidFill>
                <a:effectLst/>
                <a:sym typeface="Wingdings" panose="05000000000000000000" pitchFamily="2" charset="2"/>
              </a:rPr>
              <a:t>하여 </a:t>
            </a:r>
            <a:r>
              <a:rPr lang="ko-KR" altLang="en-US" sz="1600" b="0" i="0" dirty="0">
                <a:solidFill>
                  <a:srgbClr val="FF0000"/>
                </a:solidFill>
                <a:effectLst/>
                <a:sym typeface="Wingdings" panose="05000000000000000000" pitchFamily="2" charset="2"/>
              </a:rPr>
              <a:t>최종 안전성평가</a:t>
            </a:r>
            <a:r>
              <a:rPr lang="ko-KR" altLang="en-US" sz="1600" b="0" i="0" dirty="0">
                <a:solidFill>
                  <a:schemeClr val="tx1"/>
                </a:solidFill>
                <a:effectLst/>
                <a:sym typeface="Wingdings" panose="05000000000000000000" pitchFamily="2" charset="2"/>
              </a:rPr>
              <a:t> 수행 </a:t>
            </a:r>
            <a:r>
              <a:rPr lang="en-US" altLang="ko-KR" sz="1600" b="0" i="0" dirty="0">
                <a:solidFill>
                  <a:schemeClr val="tx1"/>
                </a:solidFill>
                <a:effectLst/>
                <a:sym typeface="Wingdings" panose="05000000000000000000" pitchFamily="2" charset="2"/>
              </a:rPr>
              <a:t> </a:t>
            </a:r>
            <a:r>
              <a:rPr lang="ko-KR" altLang="en-US" sz="1600" b="0" i="0" dirty="0">
                <a:solidFill>
                  <a:srgbClr val="FF0000"/>
                </a:solidFill>
                <a:effectLst/>
                <a:sym typeface="Wingdings" panose="05000000000000000000" pitchFamily="2" charset="2"/>
              </a:rPr>
              <a:t>인허가</a:t>
            </a:r>
            <a:r>
              <a:rPr lang="ko-KR" altLang="en-US" sz="1600" b="0" i="0" dirty="0">
                <a:solidFill>
                  <a:schemeClr val="tx1"/>
                </a:solidFill>
                <a:effectLst/>
                <a:sym typeface="Wingdings" panose="05000000000000000000" pitchFamily="2" charset="2"/>
              </a:rPr>
              <a:t> 획득</a:t>
            </a:r>
            <a:endParaRPr lang="en-US" altLang="ko-KR" sz="1600" b="0" i="0" dirty="0">
              <a:solidFill>
                <a:schemeClr val="tx1"/>
              </a:solidFill>
              <a:effectLst/>
            </a:endParaRPr>
          </a:p>
          <a:p>
            <a:pPr marL="383328" lvl="1" indent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ko-KR" altLang="en-US" sz="1600" dirty="0">
                <a:solidFill>
                  <a:srgbClr val="333333"/>
                </a:solidFill>
              </a:rPr>
              <a:t>   </a:t>
            </a:r>
            <a:r>
              <a:rPr lang="en-US" altLang="ko-KR" sz="1600" dirty="0">
                <a:solidFill>
                  <a:srgbClr val="333333"/>
                </a:solidFill>
                <a:sym typeface="Wingdings" panose="05000000000000000000" pitchFamily="2" charset="2"/>
              </a:rPr>
              <a:t> </a:t>
            </a:r>
            <a:r>
              <a:rPr lang="ko-KR" altLang="en-US" sz="1600" dirty="0">
                <a:solidFill>
                  <a:srgbClr val="333333"/>
                </a:solidFill>
                <a:sym typeface="Wingdings" panose="05000000000000000000" pitchFamily="2" charset="2"/>
              </a:rPr>
              <a:t>연구용 </a:t>
            </a:r>
            <a:r>
              <a:rPr lang="en-US" altLang="ko-KR" sz="1600" dirty="0">
                <a:solidFill>
                  <a:srgbClr val="333333"/>
                </a:solidFill>
                <a:sym typeface="Wingdings" panose="05000000000000000000" pitchFamily="2" charset="2"/>
              </a:rPr>
              <a:t>URL</a:t>
            </a:r>
            <a:r>
              <a:rPr lang="ko-KR" altLang="en-US" sz="1600" dirty="0">
                <a:solidFill>
                  <a:srgbClr val="333333"/>
                </a:solidFill>
                <a:sym typeface="Wingdings" panose="05000000000000000000" pitchFamily="2" charset="2"/>
              </a:rPr>
              <a:t>을</a:t>
            </a:r>
            <a:r>
              <a:rPr lang="en-US" altLang="ko-KR" sz="1600" dirty="0">
                <a:solidFill>
                  <a:srgbClr val="333333"/>
                </a:solidFill>
                <a:sym typeface="Wingdings" panose="05000000000000000000" pitchFamily="2" charset="2"/>
              </a:rPr>
              <a:t> </a:t>
            </a:r>
            <a:r>
              <a:rPr lang="ko-KR" altLang="en-US" sz="1600" dirty="0">
                <a:solidFill>
                  <a:srgbClr val="333333"/>
                </a:solidFill>
                <a:sym typeface="Wingdings" panose="05000000000000000000" pitchFamily="2" charset="2"/>
              </a:rPr>
              <a:t>적극 활용 시</a:t>
            </a:r>
            <a:r>
              <a:rPr lang="en-US" altLang="ko-KR" sz="1600" dirty="0">
                <a:solidFill>
                  <a:srgbClr val="333333"/>
                </a:solidFill>
                <a:sym typeface="Wingdings" panose="05000000000000000000" pitchFamily="2" charset="2"/>
              </a:rPr>
              <a:t>,</a:t>
            </a:r>
            <a:r>
              <a:rPr lang="ko-KR" altLang="en-US" sz="1600" dirty="0">
                <a:solidFill>
                  <a:srgbClr val="333333"/>
                </a:solidFill>
                <a:sym typeface="Wingdings" panose="05000000000000000000" pitchFamily="2" charset="2"/>
              </a:rPr>
              <a:t> 약 </a:t>
            </a:r>
            <a:r>
              <a:rPr lang="en-US" altLang="ko-KR" sz="1600" b="1" dirty="0">
                <a:solidFill>
                  <a:srgbClr val="FF0000"/>
                </a:solidFill>
                <a:sym typeface="Wingdings" panose="05000000000000000000" pitchFamily="2" charset="2"/>
              </a:rPr>
              <a:t>10</a:t>
            </a:r>
            <a:r>
              <a:rPr lang="ko-KR" altLang="en-US" sz="1600" dirty="0">
                <a:solidFill>
                  <a:srgbClr val="FF0000"/>
                </a:solidFill>
                <a:sym typeface="Wingdings" panose="05000000000000000000" pitchFamily="2" charset="2"/>
              </a:rPr>
              <a:t>년 </a:t>
            </a:r>
            <a:r>
              <a:rPr lang="ko-KR" altLang="en-US" sz="1600" dirty="0">
                <a:solidFill>
                  <a:schemeClr val="tx1"/>
                </a:solidFill>
                <a:sym typeface="Wingdings" panose="05000000000000000000" pitchFamily="2" charset="2"/>
              </a:rPr>
              <a:t>사업기간 </a:t>
            </a:r>
            <a:r>
              <a:rPr lang="ko-KR" altLang="en-US" sz="1600" dirty="0">
                <a:solidFill>
                  <a:srgbClr val="FF0000"/>
                </a:solidFill>
                <a:sym typeface="Wingdings" panose="05000000000000000000" pitchFamily="2" charset="2"/>
              </a:rPr>
              <a:t>단축 가능</a:t>
            </a:r>
            <a:endParaRPr lang="en-US" altLang="ko-KR" sz="1600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marL="566208" lvl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</a:pPr>
            <a:r>
              <a:rPr lang="ko-KR" altLang="en-US" sz="1800" dirty="0">
                <a:solidFill>
                  <a:srgbClr val="333333"/>
                </a:solidFill>
              </a:rPr>
              <a:t>주요</a:t>
            </a:r>
            <a:r>
              <a:rPr lang="ko-KR" altLang="en-US" sz="1800" b="0" i="0" dirty="0">
                <a:solidFill>
                  <a:srgbClr val="333333"/>
                </a:solidFill>
                <a:effectLst/>
              </a:rPr>
              <a:t>국은 </a:t>
            </a:r>
            <a:r>
              <a:rPr lang="ko-KR" altLang="en-US" sz="1800" b="0" i="0" dirty="0" err="1">
                <a:solidFill>
                  <a:srgbClr val="333333"/>
                </a:solidFill>
                <a:effectLst/>
              </a:rPr>
              <a:t>처분장</a:t>
            </a:r>
            <a:r>
              <a:rPr lang="ko-KR" altLang="en-US" sz="1800" b="0" i="0" dirty="0">
                <a:solidFill>
                  <a:srgbClr val="333333"/>
                </a:solidFill>
                <a:effectLst/>
              </a:rPr>
              <a:t> 확보를 위해 </a:t>
            </a:r>
            <a:r>
              <a:rPr lang="en-US" altLang="ko-KR" sz="1800" b="0" i="0" dirty="0">
                <a:solidFill>
                  <a:srgbClr val="333333"/>
                </a:solidFill>
                <a:effectLst/>
              </a:rPr>
              <a:t>URL</a:t>
            </a:r>
            <a:r>
              <a:rPr lang="ko-KR" altLang="en-US" sz="1800" b="0" i="0" dirty="0">
                <a:solidFill>
                  <a:srgbClr val="333333"/>
                </a:solidFill>
                <a:effectLst/>
              </a:rPr>
              <a:t>을 건설</a:t>
            </a:r>
            <a:r>
              <a:rPr lang="en-US" altLang="ko-KR" sz="1800" b="0" i="0" dirty="0">
                <a:solidFill>
                  <a:srgbClr val="333333"/>
                </a:solidFill>
                <a:effectLst/>
              </a:rPr>
              <a:t>·</a:t>
            </a:r>
            <a:r>
              <a:rPr lang="ko-KR" altLang="en-US" sz="1800" b="0" i="0" dirty="0">
                <a:solidFill>
                  <a:srgbClr val="333333"/>
                </a:solidFill>
                <a:effectLst/>
              </a:rPr>
              <a:t>운영 중임</a:t>
            </a:r>
            <a:r>
              <a:rPr lang="en-US" altLang="ko-KR" sz="1800" b="0" i="0" dirty="0">
                <a:solidFill>
                  <a:srgbClr val="333333"/>
                </a:solidFill>
                <a:effectLst/>
              </a:rPr>
              <a:t>.</a:t>
            </a:r>
          </a:p>
          <a:p>
            <a:pPr marL="850900" lvl="2" indent="-28575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à"/>
            </a:pPr>
            <a:r>
              <a:rPr lang="ko-KR" altLang="en-US" spc="-60" dirty="0">
                <a:solidFill>
                  <a:schemeClr val="tx1"/>
                </a:solidFill>
              </a:rPr>
              <a:t>프랑스는 지하 </a:t>
            </a:r>
            <a:r>
              <a:rPr lang="en-US" altLang="ko-KR" spc="-60" dirty="0">
                <a:solidFill>
                  <a:schemeClr val="tx1"/>
                </a:solidFill>
              </a:rPr>
              <a:t>450m</a:t>
            </a:r>
            <a:r>
              <a:rPr lang="ko-KR" altLang="en-US" spc="-60" dirty="0">
                <a:solidFill>
                  <a:schemeClr val="tx1"/>
                </a:solidFill>
              </a:rPr>
              <a:t>의 점토암</a:t>
            </a:r>
            <a:r>
              <a:rPr lang="en-US" altLang="ko-KR" spc="-60" dirty="0">
                <a:solidFill>
                  <a:schemeClr val="tx1"/>
                </a:solidFill>
              </a:rPr>
              <a:t>, </a:t>
            </a:r>
            <a:r>
              <a:rPr lang="ko-KR" altLang="en-US" spc="-60" dirty="0">
                <a:solidFill>
                  <a:schemeClr val="tx1"/>
                </a:solidFill>
              </a:rPr>
              <a:t>스웨덴은 </a:t>
            </a:r>
            <a:r>
              <a:rPr lang="en-US" altLang="ko-KR" spc="-60" dirty="0">
                <a:solidFill>
                  <a:schemeClr val="tx1"/>
                </a:solidFill>
              </a:rPr>
              <a:t>240~460m</a:t>
            </a:r>
            <a:r>
              <a:rPr lang="ko-KR" altLang="en-US" spc="-60" dirty="0">
                <a:solidFill>
                  <a:schemeClr val="tx1"/>
                </a:solidFill>
              </a:rPr>
              <a:t>의 </a:t>
            </a:r>
            <a:r>
              <a:rPr lang="en-US" altLang="ko-KR" spc="-60" dirty="0">
                <a:solidFill>
                  <a:schemeClr val="tx1"/>
                </a:solidFill>
              </a:rPr>
              <a:t> </a:t>
            </a:r>
            <a:r>
              <a:rPr lang="ko-KR" altLang="en-US" spc="-60" dirty="0">
                <a:solidFill>
                  <a:schemeClr val="tx1"/>
                </a:solidFill>
              </a:rPr>
              <a:t>화강암</a:t>
            </a:r>
            <a:r>
              <a:rPr lang="en-US" altLang="ko-KR" spc="-60" dirty="0">
                <a:solidFill>
                  <a:schemeClr val="tx1"/>
                </a:solidFill>
              </a:rPr>
              <a:t>, </a:t>
            </a:r>
            <a:r>
              <a:rPr lang="ko-KR" altLang="en-US" spc="-60" dirty="0">
                <a:solidFill>
                  <a:schemeClr val="tx1"/>
                </a:solidFill>
              </a:rPr>
              <a:t>스위스는 </a:t>
            </a:r>
            <a:r>
              <a:rPr lang="en-US" altLang="ko-KR" spc="-60" dirty="0">
                <a:solidFill>
                  <a:schemeClr val="tx1"/>
                </a:solidFill>
              </a:rPr>
              <a:t>450m </a:t>
            </a:r>
            <a:r>
              <a:rPr lang="ko-KR" altLang="en-US" spc="-60" dirty="0">
                <a:solidFill>
                  <a:schemeClr val="tx1"/>
                </a:solidFill>
              </a:rPr>
              <a:t>화강암과 </a:t>
            </a:r>
            <a:r>
              <a:rPr lang="en-US" altLang="ko-KR" spc="-60" dirty="0">
                <a:solidFill>
                  <a:schemeClr val="tx1"/>
                </a:solidFill>
              </a:rPr>
              <a:t>400m </a:t>
            </a:r>
            <a:r>
              <a:rPr lang="ko-KR" altLang="en-US" spc="-60" dirty="0">
                <a:solidFill>
                  <a:schemeClr val="tx1"/>
                </a:solidFill>
              </a:rPr>
              <a:t>퇴적암 지역 등 두 곳에 </a:t>
            </a:r>
            <a:r>
              <a:rPr lang="en-US" altLang="ko-KR" spc="-60" dirty="0">
                <a:solidFill>
                  <a:schemeClr val="tx1"/>
                </a:solidFill>
              </a:rPr>
              <a:t>URL</a:t>
            </a:r>
            <a:r>
              <a:rPr lang="ko-KR" altLang="en-US" spc="-60" dirty="0">
                <a:solidFill>
                  <a:schemeClr val="tx1"/>
                </a:solidFill>
              </a:rPr>
              <a:t> 운영</a:t>
            </a:r>
            <a:endParaRPr lang="en-US" altLang="ko-KR" sz="2000" spc="-60" dirty="0">
              <a:solidFill>
                <a:schemeClr val="tx1"/>
              </a:solidFill>
            </a:endParaRPr>
          </a:p>
          <a:p>
            <a:pPr marL="850900" lvl="2" indent="-28575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à"/>
            </a:pPr>
            <a:r>
              <a:rPr lang="ko-KR" altLang="en-US" dirty="0">
                <a:solidFill>
                  <a:schemeClr val="tx1"/>
                </a:solidFill>
              </a:rPr>
              <a:t>이들 국가는 </a:t>
            </a:r>
            <a:r>
              <a:rPr lang="en-US" altLang="ko-KR" dirty="0">
                <a:solidFill>
                  <a:schemeClr val="tx1"/>
                </a:solidFill>
              </a:rPr>
              <a:t>URL</a:t>
            </a:r>
            <a:r>
              <a:rPr lang="ko-KR" altLang="en-US" dirty="0">
                <a:solidFill>
                  <a:schemeClr val="tx1"/>
                </a:solidFill>
              </a:rPr>
              <a:t>을 </a:t>
            </a:r>
            <a:r>
              <a:rPr lang="en-US" altLang="ko-KR" dirty="0">
                <a:solidFill>
                  <a:schemeClr val="tx1"/>
                </a:solidFill>
              </a:rPr>
              <a:t>R&amp;D </a:t>
            </a:r>
            <a:r>
              <a:rPr lang="ko-KR" altLang="en-US" dirty="0">
                <a:solidFill>
                  <a:schemeClr val="tx1"/>
                </a:solidFill>
              </a:rPr>
              <a:t>결과 실증 등은 물론</a:t>
            </a:r>
            <a:r>
              <a:rPr lang="en-US" altLang="ko-KR" dirty="0">
                <a:solidFill>
                  <a:schemeClr val="tx1"/>
                </a:solidFill>
              </a:rPr>
              <a:t>,</a:t>
            </a:r>
            <a:r>
              <a:rPr lang="ko-KR" altLang="en-US" dirty="0">
                <a:solidFill>
                  <a:schemeClr val="tx1"/>
                </a:solidFill>
              </a:rPr>
              <a:t> 일반인 홍보시설로 활용하여 처분시설에 대한 국민수용성을 높이고 있음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83E8BAAA-1A7D-8893-A440-EFF2DA8A4E22}"/>
              </a:ext>
            </a:extLst>
          </p:cNvPr>
          <p:cNvGrpSpPr/>
          <p:nvPr/>
        </p:nvGrpSpPr>
        <p:grpSpPr>
          <a:xfrm>
            <a:off x="6830324" y="1479481"/>
            <a:ext cx="5011381" cy="3899038"/>
            <a:chOff x="6361889" y="1556425"/>
            <a:chExt cx="5236236" cy="3899038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4B4C86DC-BA9C-BDC3-D50E-E546F186342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61889" y="1556425"/>
              <a:ext cx="5236236" cy="3482097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F040E7A-B027-8ECB-8923-057418B696D3}"/>
                </a:ext>
              </a:extLst>
            </p:cNvPr>
            <p:cNvSpPr txBox="1"/>
            <p:nvPr/>
          </p:nvSpPr>
          <p:spPr>
            <a:xfrm>
              <a:off x="7632905" y="5147686"/>
              <a:ext cx="304468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&lt;</a:t>
              </a:r>
              <a:r>
                <a:rPr lang="ko-KR" altLang="en-US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스위스 </a:t>
              </a:r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Mont Terri </a:t>
              </a:r>
              <a:r>
                <a:rPr lang="ko-KR" altLang="en-US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지하처분연구시설</a:t>
              </a:r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&gt;</a:t>
              </a:r>
              <a:endParaRPr lang="ko-KR" altLang="en-US" sz="14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14" name="슬라이드 번호 개체 틀 13">
            <a:extLst>
              <a:ext uri="{FF2B5EF4-FFF2-40B4-BE49-F238E27FC236}">
                <a16:creationId xmlns:a16="http://schemas.microsoft.com/office/drawing/2014/main" id="{44FB7B52-6BC5-0150-244E-9893C261A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z="1200" smtClean="0"/>
              <a:pPr/>
              <a:t>14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8445140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348278-5A09-8F32-5B3C-221308878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처분 솔루션을 위한 </a:t>
            </a:r>
            <a:r>
              <a:rPr lang="en-US" altLang="ko-KR" dirty="0"/>
              <a:t>R&amp;D </a:t>
            </a:r>
            <a:r>
              <a:rPr lang="ko-KR" altLang="en-US" dirty="0"/>
              <a:t>로드맵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B6F5436-6FEE-4A05-CC15-ED88CBD11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1" y="1446245"/>
            <a:ext cx="5193791" cy="4422847"/>
          </a:xfrm>
        </p:spPr>
        <p:txBody>
          <a:bodyPr>
            <a:normAutofit fontScale="92500" lnSpcReduction="10000"/>
          </a:bodyPr>
          <a:lstStyle/>
          <a:p>
            <a:pPr marL="273600">
              <a:lnSpc>
                <a:spcPct val="120000"/>
              </a:lnSpc>
              <a:spcBef>
                <a:spcPts val="600"/>
              </a:spcBef>
            </a:pPr>
            <a:r>
              <a:rPr lang="ko-KR" altLang="en-US" sz="1900" dirty="0"/>
              <a:t>처분부지 확보를 위해 기본조사 기술</a:t>
            </a:r>
            <a:r>
              <a:rPr lang="en-US" altLang="ko-KR" sz="1900" dirty="0"/>
              <a:t>, </a:t>
            </a:r>
            <a:r>
              <a:rPr lang="ko-KR" altLang="en-US" sz="1900" dirty="0"/>
              <a:t>심층조사 기술</a:t>
            </a:r>
            <a:r>
              <a:rPr lang="en-US" altLang="ko-KR" sz="1900" dirty="0"/>
              <a:t>, </a:t>
            </a:r>
            <a:r>
              <a:rPr lang="ko-KR" altLang="en-US" sz="1900" dirty="0"/>
              <a:t>부지성능평가 기술이 필요함</a:t>
            </a:r>
            <a:r>
              <a:rPr lang="en-US" altLang="ko-KR" sz="1900" dirty="0"/>
              <a:t>.</a:t>
            </a:r>
          </a:p>
          <a:p>
            <a:pPr marL="273600">
              <a:lnSpc>
                <a:spcPct val="120000"/>
              </a:lnSpc>
              <a:spcBef>
                <a:spcPts val="600"/>
              </a:spcBef>
            </a:pPr>
            <a:r>
              <a:rPr lang="ko-KR" altLang="en-US" sz="1900" dirty="0">
                <a:solidFill>
                  <a:srgbClr val="FF0000"/>
                </a:solidFill>
              </a:rPr>
              <a:t>심층조사 기술</a:t>
            </a:r>
            <a:r>
              <a:rPr lang="ko-KR" altLang="en-US" sz="1900" dirty="0"/>
              <a:t>은 </a:t>
            </a:r>
            <a:r>
              <a:rPr lang="ko-KR" altLang="en-US" sz="1900" dirty="0" err="1"/>
              <a:t>예타사업을</a:t>
            </a:r>
            <a:r>
              <a:rPr lang="ko-KR" altLang="en-US" sz="1900" dirty="0"/>
              <a:t> 통해 </a:t>
            </a:r>
            <a:r>
              <a:rPr lang="en-US" altLang="ko-KR" sz="1900" dirty="0">
                <a:solidFill>
                  <a:srgbClr val="FF0000"/>
                </a:solidFill>
              </a:rPr>
              <a:t>2029</a:t>
            </a:r>
            <a:r>
              <a:rPr lang="ko-KR" altLang="en-US" sz="1900" dirty="0">
                <a:solidFill>
                  <a:srgbClr val="FF0000"/>
                </a:solidFill>
              </a:rPr>
              <a:t>년</a:t>
            </a:r>
            <a:r>
              <a:rPr lang="ko-KR" altLang="en-US" sz="1900" dirty="0"/>
              <a:t> 말까지 확보 가능함</a:t>
            </a:r>
            <a:r>
              <a:rPr lang="en-US" altLang="ko-KR" sz="1900" dirty="0"/>
              <a:t>.</a:t>
            </a:r>
            <a:r>
              <a:rPr lang="ko-KR" altLang="en-US" sz="1900" dirty="0"/>
              <a:t> </a:t>
            </a:r>
            <a:endParaRPr lang="en-US" altLang="ko-KR" sz="1900" strike="sngStrike" dirty="0">
              <a:solidFill>
                <a:srgbClr val="00B050"/>
              </a:solidFill>
            </a:endParaRPr>
          </a:p>
          <a:p>
            <a:pPr marL="273600">
              <a:lnSpc>
                <a:spcPct val="120000"/>
              </a:lnSpc>
              <a:spcBef>
                <a:spcPts val="600"/>
              </a:spcBef>
            </a:pPr>
            <a:r>
              <a:rPr lang="ko-KR" altLang="en-US" sz="1900" dirty="0">
                <a:solidFill>
                  <a:srgbClr val="FF0000"/>
                </a:solidFill>
              </a:rPr>
              <a:t>처분시설</a:t>
            </a:r>
            <a:r>
              <a:rPr lang="en-US" altLang="ko-KR" sz="1900" dirty="0">
                <a:solidFill>
                  <a:srgbClr val="FF0000"/>
                </a:solidFill>
              </a:rPr>
              <a:t>(</a:t>
            </a:r>
            <a:r>
              <a:rPr lang="ko-KR" altLang="en-US" sz="1900" dirty="0">
                <a:solidFill>
                  <a:srgbClr val="FF0000"/>
                </a:solidFill>
              </a:rPr>
              <a:t>고효율</a:t>
            </a:r>
            <a:r>
              <a:rPr lang="en-US" altLang="ko-KR" sz="1900" dirty="0">
                <a:solidFill>
                  <a:srgbClr val="FF0000"/>
                </a:solidFill>
              </a:rPr>
              <a:t>)</a:t>
            </a:r>
            <a:r>
              <a:rPr lang="ko-KR" altLang="en-US" sz="1900" dirty="0">
                <a:solidFill>
                  <a:srgbClr val="FF0000"/>
                </a:solidFill>
              </a:rPr>
              <a:t> 설계 및 안전성 평가기술</a:t>
            </a:r>
            <a:r>
              <a:rPr lang="ko-KR" altLang="en-US" sz="1900" dirty="0"/>
              <a:t>은 과기부 사업을 통해 </a:t>
            </a:r>
            <a:r>
              <a:rPr lang="en-US" altLang="ko-KR" sz="1900" dirty="0">
                <a:solidFill>
                  <a:srgbClr val="FF0000"/>
                </a:solidFill>
              </a:rPr>
              <a:t>2030</a:t>
            </a:r>
            <a:r>
              <a:rPr lang="ko-KR" altLang="en-US" sz="1900" dirty="0">
                <a:solidFill>
                  <a:srgbClr val="FF0000"/>
                </a:solidFill>
              </a:rPr>
              <a:t>년까지 확보할 </a:t>
            </a:r>
            <a:r>
              <a:rPr lang="ko-KR" altLang="en-US" sz="1900" dirty="0"/>
              <a:t>예정임</a:t>
            </a:r>
            <a:r>
              <a:rPr lang="en-US" altLang="ko-KR" sz="1900" dirty="0"/>
              <a:t>.</a:t>
            </a:r>
          </a:p>
          <a:p>
            <a:pPr marL="273600">
              <a:lnSpc>
                <a:spcPct val="120000"/>
              </a:lnSpc>
              <a:spcBef>
                <a:spcPts val="600"/>
              </a:spcBef>
            </a:pPr>
            <a:r>
              <a:rPr lang="ko-KR" altLang="en-US" sz="1900" dirty="0"/>
              <a:t>연구용 지하연구시설을 </a:t>
            </a:r>
            <a:r>
              <a:rPr lang="en-US" altLang="ko-KR" sz="1900" dirty="0"/>
              <a:t>2030</a:t>
            </a:r>
            <a:r>
              <a:rPr lang="ko-KR" altLang="en-US" sz="1900" dirty="0"/>
              <a:t>년대 초까지 확보해 </a:t>
            </a:r>
            <a:r>
              <a:rPr lang="en-US" altLang="ko-KR" sz="1900" dirty="0">
                <a:solidFill>
                  <a:srgbClr val="FF0000"/>
                </a:solidFill>
              </a:rPr>
              <a:t>2040</a:t>
            </a:r>
            <a:r>
              <a:rPr lang="ko-KR" altLang="en-US" sz="1900" dirty="0">
                <a:solidFill>
                  <a:srgbClr val="FF0000"/>
                </a:solidFill>
              </a:rPr>
              <a:t>년</a:t>
            </a:r>
            <a:r>
              <a:rPr lang="ko-KR" altLang="en-US" sz="1900" dirty="0"/>
              <a:t>까지 상기 기술들 </a:t>
            </a:r>
            <a:r>
              <a:rPr lang="ko-KR" altLang="en-US" sz="1900" dirty="0">
                <a:solidFill>
                  <a:srgbClr val="FF0000"/>
                </a:solidFill>
              </a:rPr>
              <a:t>실증을 완료</a:t>
            </a:r>
            <a:r>
              <a:rPr lang="ko-KR" altLang="en-US" sz="1900" dirty="0">
                <a:solidFill>
                  <a:schemeClr val="tx1"/>
                </a:solidFill>
              </a:rPr>
              <a:t>해야 함</a:t>
            </a:r>
            <a:r>
              <a:rPr lang="en-US" altLang="ko-KR" sz="1900" dirty="0">
                <a:solidFill>
                  <a:srgbClr val="FF0000"/>
                </a:solidFill>
              </a:rPr>
              <a:t>.</a:t>
            </a:r>
            <a:endParaRPr lang="en-US" altLang="ko-KR" sz="1900" strike="sngStrike" dirty="0">
              <a:solidFill>
                <a:srgbClr val="FF0000"/>
              </a:solidFill>
            </a:endParaRPr>
          </a:p>
          <a:p>
            <a:pPr marL="540000" lvl="1" indent="-432000">
              <a:lnSpc>
                <a:spcPct val="120000"/>
              </a:lnSpc>
              <a:spcBef>
                <a:spcPts val="600"/>
              </a:spcBef>
              <a:spcAft>
                <a:spcPts val="200"/>
              </a:spcAft>
              <a:buNone/>
            </a:pPr>
            <a:r>
              <a:rPr lang="en-US" altLang="ko-KR" sz="1900" dirty="0">
                <a:solidFill>
                  <a:srgbClr val="00B050"/>
                </a:solidFill>
              </a:rPr>
              <a:t>  ※ </a:t>
            </a:r>
            <a:r>
              <a:rPr lang="ko-KR" altLang="en-US" sz="1600" dirty="0"/>
              <a:t>특위 제안 처분 솔루션은 공학적 타당성을 갖지만</a:t>
            </a:r>
            <a:r>
              <a:rPr lang="en-US" altLang="ko-KR" sz="1600" dirty="0"/>
              <a:t>, </a:t>
            </a:r>
            <a:r>
              <a:rPr lang="ko-KR" altLang="en-US" sz="1600" dirty="0"/>
              <a:t>처분사업 일정 수정</a:t>
            </a:r>
            <a:r>
              <a:rPr lang="en-US" altLang="ko-KR" sz="1600" dirty="0"/>
              <a:t>(</a:t>
            </a:r>
            <a:r>
              <a:rPr lang="ko-KR" altLang="en-US" sz="1600" dirty="0"/>
              <a:t>안</a:t>
            </a:r>
            <a:r>
              <a:rPr lang="en-US" altLang="ko-KR" sz="1600" dirty="0"/>
              <a:t>)</a:t>
            </a:r>
            <a:r>
              <a:rPr lang="ko-KR" altLang="en-US" sz="1600" dirty="0"/>
              <a:t>을 계획대로 이행하기 위해서는 현재까지 </a:t>
            </a:r>
            <a:r>
              <a:rPr lang="ko-KR" altLang="en-US" sz="1600" dirty="0">
                <a:solidFill>
                  <a:srgbClr val="FF0000"/>
                </a:solidFill>
              </a:rPr>
              <a:t>확보되지 않은 기술 확보 노력이 병행</a:t>
            </a:r>
            <a:r>
              <a:rPr lang="ko-KR" altLang="en-US" sz="1600" dirty="0"/>
              <a:t>되어야 함 </a:t>
            </a:r>
            <a:endParaRPr lang="en-US" altLang="ko-KR" sz="1600" dirty="0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8A224981-9E30-E1AA-D545-A03D0B9A9047}"/>
              </a:ext>
            </a:extLst>
          </p:cNvPr>
          <p:cNvGrpSpPr/>
          <p:nvPr/>
        </p:nvGrpSpPr>
        <p:grpSpPr>
          <a:xfrm>
            <a:off x="6519130" y="1822232"/>
            <a:ext cx="5299895" cy="3822663"/>
            <a:chOff x="6538586" y="2308616"/>
            <a:chExt cx="5299895" cy="3428958"/>
          </a:xfrm>
        </p:grpSpPr>
        <p:pic>
          <p:nvPicPr>
            <p:cNvPr id="5" name="Picture 11">
              <a:extLst>
                <a:ext uri="{FF2B5EF4-FFF2-40B4-BE49-F238E27FC236}">
                  <a16:creationId xmlns:a16="http://schemas.microsoft.com/office/drawing/2014/main" id="{B8AAC91E-4971-B489-27CC-40C079FFFB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38586" y="2308616"/>
              <a:ext cx="5299895" cy="3027471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3366916-9868-631B-4061-1D07CEBC6AD4}"/>
                </a:ext>
              </a:extLst>
            </p:cNvPr>
            <p:cNvSpPr txBox="1"/>
            <p:nvPr/>
          </p:nvSpPr>
          <p:spPr>
            <a:xfrm>
              <a:off x="7559777" y="5429797"/>
              <a:ext cx="353494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&lt;</a:t>
              </a:r>
              <a:r>
                <a:rPr lang="ko-KR" altLang="en-US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처분사업 이행을 위한 요소기술 확보 일정</a:t>
              </a:r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(</a:t>
              </a:r>
              <a:r>
                <a:rPr lang="ko-KR" altLang="en-US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안</a:t>
              </a:r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)&gt;</a:t>
              </a:r>
              <a:endParaRPr lang="ko-KR" altLang="en-US" sz="14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EA7402B-8F54-E304-E3E9-33D5D7885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z="1200" smtClean="0"/>
              <a:pPr/>
              <a:t>15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2898280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E428D0C-8F70-2FDB-AECA-54A3FA8AC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정책 제언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81EF445-98DE-3AD0-36C1-73733580CF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273050" indent="-273050" latinLnBrk="0">
              <a:buFont typeface="Wingdings" panose="05000000000000000000" pitchFamily="2" charset="2"/>
              <a:buChar char="l"/>
            </a:pPr>
            <a:r>
              <a:rPr lang="ko-KR" altLang="en-US" dirty="0"/>
              <a:t>산학연 처분 전문가그룹은</a:t>
            </a:r>
            <a:r>
              <a:rPr lang="en-US" altLang="ko-KR" dirty="0"/>
              <a:t> EU </a:t>
            </a:r>
            <a:r>
              <a:rPr lang="ko-KR" altLang="en-US" dirty="0" err="1"/>
              <a:t>택소노미</a:t>
            </a:r>
            <a:r>
              <a:rPr lang="ko-KR" altLang="en-US" dirty="0"/>
              <a:t> 요건을 충분히 만족하는 </a:t>
            </a:r>
            <a:r>
              <a:rPr lang="ko-KR" altLang="en-US" u="sng" dirty="0">
                <a:solidFill>
                  <a:srgbClr val="FF0000"/>
                </a:solidFill>
              </a:rPr>
              <a:t>高안전</a:t>
            </a:r>
            <a:r>
              <a:rPr lang="en-US" altLang="ko-KR" u="sng" dirty="0">
                <a:solidFill>
                  <a:srgbClr val="FF0000"/>
                </a:solidFill>
              </a:rPr>
              <a:t>, </a:t>
            </a:r>
            <a:r>
              <a:rPr lang="ko-KR" altLang="en-US" u="sng" dirty="0">
                <a:solidFill>
                  <a:srgbClr val="FF0000"/>
                </a:solidFill>
              </a:rPr>
              <a:t>高효율</a:t>
            </a:r>
            <a:r>
              <a:rPr lang="en-US" altLang="ko-KR" u="sng" dirty="0">
                <a:solidFill>
                  <a:srgbClr val="FF0000"/>
                </a:solidFill>
              </a:rPr>
              <a:t>, </a:t>
            </a:r>
            <a:r>
              <a:rPr lang="ko-KR" altLang="en-US" u="sng" dirty="0">
                <a:solidFill>
                  <a:srgbClr val="FF0000"/>
                </a:solidFill>
              </a:rPr>
              <a:t>친환경 처분기술의 적기 개발</a:t>
            </a:r>
            <a:r>
              <a:rPr lang="ko-KR" altLang="en-US" dirty="0">
                <a:solidFill>
                  <a:schemeClr val="tx1"/>
                </a:solidFill>
              </a:rPr>
              <a:t>에 전력을 다해야 한다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</a:p>
          <a:p>
            <a:pPr marL="273050" indent="-273050" latinLnBrk="0">
              <a:buFont typeface="Wingdings" panose="05000000000000000000" pitchFamily="2" charset="2"/>
              <a:buChar char="l"/>
            </a:pPr>
            <a:r>
              <a:rPr lang="ko-KR" altLang="en-US" dirty="0">
                <a:solidFill>
                  <a:schemeClr val="tx1"/>
                </a:solidFill>
              </a:rPr>
              <a:t>우리나라 </a:t>
            </a:r>
            <a:r>
              <a:rPr lang="ko-KR" altLang="en-US" dirty="0" err="1">
                <a:solidFill>
                  <a:schemeClr val="tx1"/>
                </a:solidFill>
              </a:rPr>
              <a:t>사용후핵연료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 err="1">
                <a:solidFill>
                  <a:schemeClr val="tx1"/>
                </a:solidFill>
              </a:rPr>
              <a:t>고준위방폐물</a:t>
            </a:r>
            <a:r>
              <a:rPr lang="en-US" altLang="ko-KR" dirty="0">
                <a:solidFill>
                  <a:schemeClr val="tx1"/>
                </a:solidFill>
              </a:rPr>
              <a:t>) </a:t>
            </a:r>
            <a:r>
              <a:rPr lang="ko-KR" altLang="en-US" dirty="0">
                <a:solidFill>
                  <a:schemeClr val="tx1"/>
                </a:solidFill>
              </a:rPr>
              <a:t>처분시스템은 우리 실정에 맞춰 안전성을 확보하고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en-US" altLang="ko-KR" u="sng" dirty="0">
                <a:solidFill>
                  <a:srgbClr val="FF0000"/>
                </a:solidFill>
              </a:rPr>
              <a:t>1980</a:t>
            </a:r>
            <a:r>
              <a:rPr lang="ko-KR" altLang="en-US" u="sng" dirty="0">
                <a:solidFill>
                  <a:srgbClr val="FF0000"/>
                </a:solidFill>
              </a:rPr>
              <a:t>년대 기술이 채택된 핀란드 </a:t>
            </a:r>
            <a:r>
              <a:rPr lang="ko-KR" altLang="en-US" u="sng" dirty="0" err="1">
                <a:solidFill>
                  <a:srgbClr val="FF0000"/>
                </a:solidFill>
              </a:rPr>
              <a:t>처분장</a:t>
            </a:r>
            <a:r>
              <a:rPr lang="ko-KR" altLang="en-US" u="sng" dirty="0">
                <a:solidFill>
                  <a:srgbClr val="FF0000"/>
                </a:solidFill>
              </a:rPr>
              <a:t> 대비 높은 경제성을 담보</a:t>
            </a:r>
            <a:r>
              <a:rPr lang="ko-KR" altLang="en-US" dirty="0">
                <a:solidFill>
                  <a:schemeClr val="tx1"/>
                </a:solidFill>
              </a:rPr>
              <a:t>해야 한다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</a:p>
          <a:p>
            <a:pPr marL="273050" indent="-273050" latinLnBrk="0">
              <a:buFont typeface="Wingdings" panose="05000000000000000000" pitchFamily="2" charset="2"/>
              <a:buChar char="l"/>
            </a:pPr>
            <a:r>
              <a:rPr lang="ko-KR" altLang="en-US" dirty="0">
                <a:solidFill>
                  <a:schemeClr val="tx1"/>
                </a:solidFill>
              </a:rPr>
              <a:t>정부는 </a:t>
            </a:r>
            <a:r>
              <a:rPr lang="en-US" altLang="ko-KR" dirty="0">
                <a:solidFill>
                  <a:schemeClr val="tx1"/>
                </a:solidFill>
              </a:rPr>
              <a:t>2050</a:t>
            </a:r>
            <a:r>
              <a:rPr lang="ko-KR" altLang="en-US" dirty="0">
                <a:solidFill>
                  <a:schemeClr val="tx1"/>
                </a:solidFill>
              </a:rPr>
              <a:t>년대 </a:t>
            </a:r>
            <a:r>
              <a:rPr lang="ko-KR" altLang="en-US" dirty="0" err="1">
                <a:solidFill>
                  <a:schemeClr val="tx1"/>
                </a:solidFill>
              </a:rPr>
              <a:t>처분장</a:t>
            </a:r>
            <a:r>
              <a:rPr lang="ko-KR" altLang="en-US" dirty="0">
                <a:solidFill>
                  <a:schemeClr val="tx1"/>
                </a:solidFill>
              </a:rPr>
              <a:t> 운영을 위한 필수적 수단이며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 err="1">
                <a:solidFill>
                  <a:schemeClr val="tx1"/>
                </a:solidFill>
              </a:rPr>
              <a:t>심지층</a:t>
            </a:r>
            <a:r>
              <a:rPr lang="ko-KR" altLang="en-US" dirty="0">
                <a:solidFill>
                  <a:schemeClr val="tx1"/>
                </a:solidFill>
              </a:rPr>
              <a:t> 처분시스템의 장기 안전성 실증을 위한 필수 시설인 </a:t>
            </a:r>
            <a:r>
              <a:rPr lang="ko-KR" altLang="en-US" u="sng" dirty="0">
                <a:solidFill>
                  <a:srgbClr val="FF0000"/>
                </a:solidFill>
              </a:rPr>
              <a:t>지하연구시설</a:t>
            </a:r>
            <a:r>
              <a:rPr lang="en-US" altLang="ko-KR" u="sng" dirty="0">
                <a:solidFill>
                  <a:srgbClr val="FF0000"/>
                </a:solidFill>
              </a:rPr>
              <a:t>(</a:t>
            </a:r>
            <a:r>
              <a:rPr lang="ko-KR" altLang="en-US" u="sng" dirty="0">
                <a:solidFill>
                  <a:srgbClr val="FF0000"/>
                </a:solidFill>
              </a:rPr>
              <a:t>연구용 </a:t>
            </a:r>
            <a:r>
              <a:rPr lang="en-US" altLang="ko-KR" u="sng" dirty="0">
                <a:solidFill>
                  <a:srgbClr val="FF0000"/>
                </a:solidFill>
              </a:rPr>
              <a:t>URL)</a:t>
            </a:r>
            <a:r>
              <a:rPr lang="ko-KR" altLang="en-US" u="sng" dirty="0">
                <a:solidFill>
                  <a:srgbClr val="FF0000"/>
                </a:solidFill>
              </a:rPr>
              <a:t>을 늦어도 </a:t>
            </a:r>
            <a:r>
              <a:rPr lang="en-US" altLang="ko-KR" u="sng" dirty="0">
                <a:solidFill>
                  <a:srgbClr val="FF0000"/>
                </a:solidFill>
              </a:rPr>
              <a:t>2030</a:t>
            </a:r>
            <a:r>
              <a:rPr lang="ko-KR" altLang="en-US" u="sng" dirty="0">
                <a:solidFill>
                  <a:srgbClr val="FF0000"/>
                </a:solidFill>
              </a:rPr>
              <a:t>년대 초에는 운영</a:t>
            </a:r>
            <a:r>
              <a:rPr lang="ko-KR" altLang="en-US" dirty="0">
                <a:solidFill>
                  <a:schemeClr val="tx1"/>
                </a:solidFill>
              </a:rPr>
              <a:t>해야 한다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</a:p>
          <a:p>
            <a:pPr marL="273050" indent="-273050" latinLnBrk="0">
              <a:buFont typeface="Wingdings" panose="05000000000000000000" pitchFamily="2" charset="2"/>
              <a:buChar char="l"/>
            </a:pPr>
            <a:r>
              <a:rPr lang="ko-KR" altLang="en-US" dirty="0">
                <a:solidFill>
                  <a:schemeClr val="tx1"/>
                </a:solidFill>
              </a:rPr>
              <a:t>원자력안전위원회는 </a:t>
            </a:r>
            <a:r>
              <a:rPr lang="ko-KR" altLang="en-US" dirty="0" err="1">
                <a:solidFill>
                  <a:schemeClr val="tx1"/>
                </a:solidFill>
              </a:rPr>
              <a:t>고준위방폐물</a:t>
            </a:r>
            <a:r>
              <a:rPr lang="ko-KR" altLang="en-US" dirty="0">
                <a:solidFill>
                  <a:schemeClr val="tx1"/>
                </a:solidFill>
              </a:rPr>
              <a:t> 처분에 관한 </a:t>
            </a:r>
            <a:r>
              <a:rPr lang="ko-KR" altLang="en-US" u="sng" dirty="0">
                <a:solidFill>
                  <a:srgbClr val="FF0000"/>
                </a:solidFill>
              </a:rPr>
              <a:t>최신 연구 성과</a:t>
            </a:r>
            <a:r>
              <a:rPr lang="en-US" altLang="ko-KR" u="sng" dirty="0">
                <a:solidFill>
                  <a:srgbClr val="FF0000"/>
                </a:solidFill>
              </a:rPr>
              <a:t>, </a:t>
            </a:r>
            <a:r>
              <a:rPr lang="ko-KR" altLang="en-US" u="sng" dirty="0">
                <a:solidFill>
                  <a:srgbClr val="FF0000"/>
                </a:solidFill>
              </a:rPr>
              <a:t>과학기술적 근거</a:t>
            </a:r>
            <a:r>
              <a:rPr lang="en-US" altLang="ko-KR" u="sng" dirty="0">
                <a:solidFill>
                  <a:srgbClr val="FF0000"/>
                </a:solidFill>
              </a:rPr>
              <a:t>, </a:t>
            </a:r>
            <a:r>
              <a:rPr lang="ko-KR" altLang="en-US" u="sng" dirty="0">
                <a:solidFill>
                  <a:srgbClr val="FF0000"/>
                </a:solidFill>
              </a:rPr>
              <a:t>규제기준과 안전목표의 합리적 현실성 등을 고려하여 처분에 관한 안전규제 체계 및 기준을 마련</a:t>
            </a:r>
            <a:r>
              <a:rPr lang="ko-KR" altLang="en-US" dirty="0">
                <a:solidFill>
                  <a:schemeClr val="tx1"/>
                </a:solidFill>
              </a:rPr>
              <a:t>해야 한다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</a:p>
          <a:p>
            <a:pPr marL="273050" indent="-273050" latinLnBrk="0">
              <a:buFont typeface="Wingdings" panose="05000000000000000000" pitchFamily="2" charset="2"/>
              <a:buChar char="l"/>
            </a:pPr>
            <a:r>
              <a:rPr lang="ko-KR" altLang="en-US" dirty="0">
                <a:solidFill>
                  <a:schemeClr val="tx1"/>
                </a:solidFill>
              </a:rPr>
              <a:t>국회는 </a:t>
            </a:r>
            <a:r>
              <a:rPr lang="ko-KR" altLang="en-US" dirty="0" err="1">
                <a:solidFill>
                  <a:schemeClr val="tx1"/>
                </a:solidFill>
              </a:rPr>
              <a:t>고준위방폐물</a:t>
            </a:r>
            <a:r>
              <a:rPr lang="ko-KR" altLang="en-US" dirty="0">
                <a:solidFill>
                  <a:schemeClr val="tx1"/>
                </a:solidFill>
              </a:rPr>
              <a:t> 처분 부지 확보를 위한 절차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방식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일정 등이 포함된 </a:t>
            </a:r>
            <a:r>
              <a:rPr lang="ko-KR" altLang="en-US" u="sng" dirty="0">
                <a:solidFill>
                  <a:srgbClr val="FF0000"/>
                </a:solidFill>
              </a:rPr>
              <a:t>특별법을 조속히 제정</a:t>
            </a:r>
            <a:r>
              <a:rPr lang="ko-KR" altLang="en-US" dirty="0">
                <a:solidFill>
                  <a:schemeClr val="tx1"/>
                </a:solidFill>
              </a:rPr>
              <a:t>해야 한다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</a:p>
          <a:p>
            <a:pPr marL="273050" indent="-273050" latinLnBrk="0">
              <a:buFont typeface="Wingdings" panose="05000000000000000000" pitchFamily="2" charset="2"/>
              <a:buChar char="l"/>
            </a:pPr>
            <a:r>
              <a:rPr lang="ko-KR" altLang="en-US" dirty="0">
                <a:solidFill>
                  <a:schemeClr val="tx1"/>
                </a:solidFill>
              </a:rPr>
              <a:t>정부는 </a:t>
            </a:r>
            <a:r>
              <a:rPr lang="ko-KR" altLang="en-US" dirty="0" err="1">
                <a:solidFill>
                  <a:schemeClr val="tx1"/>
                </a:solidFill>
              </a:rPr>
              <a:t>고준위방폐물</a:t>
            </a:r>
            <a:r>
              <a:rPr lang="ko-KR" altLang="en-US" dirty="0">
                <a:solidFill>
                  <a:schemeClr val="tx1"/>
                </a:solidFill>
              </a:rPr>
              <a:t> 이슈를 실효적으로 해결하기 위하여 </a:t>
            </a:r>
            <a:r>
              <a:rPr lang="en-US" altLang="ko-KR" u="sng" dirty="0">
                <a:solidFill>
                  <a:srgbClr val="FF0000"/>
                </a:solidFill>
              </a:rPr>
              <a:t>‘</a:t>
            </a:r>
            <a:r>
              <a:rPr lang="ko-KR" altLang="en-US" u="sng" dirty="0" err="1">
                <a:solidFill>
                  <a:srgbClr val="FF0000"/>
                </a:solidFill>
              </a:rPr>
              <a:t>고준위방폐물</a:t>
            </a:r>
            <a:r>
              <a:rPr lang="ko-KR" altLang="en-US" u="sng" dirty="0">
                <a:solidFill>
                  <a:srgbClr val="FF0000"/>
                </a:solidFill>
              </a:rPr>
              <a:t> 관리 전담기관</a:t>
            </a:r>
            <a:r>
              <a:rPr lang="en-US" altLang="ko-KR" u="sng" dirty="0">
                <a:solidFill>
                  <a:srgbClr val="FF0000"/>
                </a:solidFill>
              </a:rPr>
              <a:t>’</a:t>
            </a:r>
            <a:r>
              <a:rPr lang="ko-KR" altLang="en-US" u="sng" dirty="0">
                <a:solidFill>
                  <a:srgbClr val="FF0000"/>
                </a:solidFill>
              </a:rPr>
              <a:t>을 신설</a:t>
            </a:r>
            <a:r>
              <a:rPr lang="ko-KR" altLang="en-US" dirty="0">
                <a:solidFill>
                  <a:schemeClr val="tx1"/>
                </a:solidFill>
              </a:rPr>
              <a:t>해야 한다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  <a:endParaRPr lang="ko-KR" altLang="en-US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D1F8A2E-66D0-6AC0-2BF6-D0E20185F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z="1200" smtClean="0"/>
              <a:pPr/>
              <a:t>16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3737515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직사각형 46">
            <a:extLst>
              <a:ext uri="{FF2B5EF4-FFF2-40B4-BE49-F238E27FC236}">
                <a16:creationId xmlns:a16="http://schemas.microsoft.com/office/drawing/2014/main" id="{FBDCECDC-EEE3-4128-AA5E-82A8C0879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9AB2EA78-AEB3-469B-9025-3B17201A4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892168"/>
          </a:xfrm>
        </p:spPr>
        <p:txBody>
          <a:bodyPr rtlCol="0" anchor="ctr">
            <a:normAutofit/>
          </a:bodyPr>
          <a:lstStyle/>
          <a:p>
            <a:pPr lvl="0" rtl="0" latinLnBrk="0"/>
            <a:r>
              <a:rPr lang="ko" sz="4000" i="1" dirty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“이 걸음은 한 인간에겐 작은 걸음이지만 </a:t>
            </a:r>
            <a:r>
              <a:rPr lang="en-US" altLang="ko" sz="4000" i="1" dirty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, </a:t>
            </a:r>
            <a:r>
              <a:rPr lang="ko-KR" altLang="en-US" sz="4000" i="1" dirty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인</a:t>
            </a:r>
            <a:r>
              <a:rPr lang="ko" sz="4000" i="1" dirty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류 전체에겐 커다란 도약이다.”</a:t>
            </a: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4260EDE0-989C-4E16-AF94-F652294D8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45966" y="3508120"/>
            <a:ext cx="10058400" cy="1143000"/>
          </a:xfrm>
        </p:spPr>
        <p:txBody>
          <a:bodyPr rtlCol="0">
            <a:normAutofit/>
          </a:bodyPr>
          <a:lstStyle/>
          <a:p>
            <a:pPr rtl="0"/>
            <a:r>
              <a:rPr lang="ko" dirty="0">
                <a:solidFill>
                  <a:srgbClr val="FFFFFF"/>
                </a:solidFill>
              </a:rPr>
              <a:t>- 닐 암스트롱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1F590-9E2D-0098-22F4-7838425C8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714609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8890_TF56160789" id="{11A5DD40-D213-4239-B5A2-34C90E722621}" vid="{34CC6CB0-C27F-499C-B426-D32440FDD9FC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{D2CDE185-BA2D-483F-87A2-DCBA06F4A28A}tf56160789_win32</Template>
  <TotalTime>695</TotalTime>
  <Words>1593</Words>
  <Application>Microsoft Office PowerPoint</Application>
  <PresentationFormat>와이드스크린</PresentationFormat>
  <Paragraphs>143</Paragraphs>
  <Slides>17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4" baseType="lpstr">
      <vt:lpstr>KoPub돋움체 Bold</vt:lpstr>
      <vt:lpstr>Malgun Gothic</vt:lpstr>
      <vt:lpstr>맑은고딕</vt:lpstr>
      <vt:lpstr>Batang</vt:lpstr>
      <vt:lpstr>Calibri</vt:lpstr>
      <vt:lpstr>Wingdings</vt:lpstr>
      <vt:lpstr>1_RetrospectVTI</vt:lpstr>
      <vt:lpstr>한국형 고준위방사성폐기물  처분 솔루션</vt:lpstr>
      <vt:lpstr>목차</vt:lpstr>
      <vt:lpstr>1. 문제의식</vt:lpstr>
      <vt:lpstr>2. 배경</vt:lpstr>
      <vt:lpstr>PowerPoint 프레젠테이션</vt:lpstr>
      <vt:lpstr>정책 및 사업추진 현황</vt:lpstr>
      <vt:lpstr>기술 현황</vt:lpstr>
      <vt:lpstr>PowerPoint 프레젠테이션</vt:lpstr>
      <vt:lpstr>처분장 모암 종류 및 부지 선정 기술 확보 수준 </vt:lpstr>
      <vt:lpstr>최상위 요건</vt:lpstr>
      <vt:lpstr>처분 시설 및 처분용기 솔루션</vt:lpstr>
      <vt:lpstr>특위 제안 처분 솔루션의 우수성</vt:lpstr>
      <vt:lpstr>처분 솔루션 이행 일정</vt:lpstr>
      <vt:lpstr>지하연구시설</vt:lpstr>
      <vt:lpstr>처분 솔루션을 위한 R&amp;D 로드맵</vt:lpstr>
      <vt:lpstr>4. 정책 제언</vt:lpstr>
      <vt:lpstr>“이 걸음은 한 인간에겐 작은 걸음이지만 , 인류 전체에겐 커다란 도약이다.”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한국형 고준위방사성폐기물  처분 솔루션</dc:title>
  <dc:creator>문주현</dc:creator>
  <cp:lastModifiedBy>BJ Chung</cp:lastModifiedBy>
  <cp:revision>53</cp:revision>
  <cp:lastPrinted>2024-06-20T01:13:02Z</cp:lastPrinted>
  <dcterms:created xsi:type="dcterms:W3CDTF">2024-06-09T23:32:54Z</dcterms:created>
  <dcterms:modified xsi:type="dcterms:W3CDTF">2024-07-24T06:07:55Z</dcterms:modified>
</cp:coreProperties>
</file>