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326" r:id="rId1"/>
  </p:sldMasterIdLst>
  <p:notesMasterIdLst>
    <p:notesMasterId r:id="rId31"/>
  </p:notesMasterIdLst>
  <p:handoutMasterIdLst>
    <p:handoutMasterId r:id="rId32"/>
  </p:handoutMasterIdLst>
  <p:sldIdLst>
    <p:sldId id="460" r:id="rId2"/>
    <p:sldId id="550" r:id="rId3"/>
    <p:sldId id="551" r:id="rId4"/>
    <p:sldId id="509" r:id="rId5"/>
    <p:sldId id="502" r:id="rId6"/>
    <p:sldId id="511" r:id="rId7"/>
    <p:sldId id="512" r:id="rId8"/>
    <p:sldId id="513" r:id="rId9"/>
    <p:sldId id="521" r:id="rId10"/>
    <p:sldId id="515" r:id="rId11"/>
    <p:sldId id="537" r:id="rId12"/>
    <p:sldId id="519" r:id="rId13"/>
    <p:sldId id="520" r:id="rId14"/>
    <p:sldId id="516" r:id="rId15"/>
    <p:sldId id="517" r:id="rId16"/>
    <p:sldId id="518" r:id="rId17"/>
    <p:sldId id="552" r:id="rId18"/>
    <p:sldId id="548" r:id="rId19"/>
    <p:sldId id="538" r:id="rId20"/>
    <p:sldId id="544" r:id="rId21"/>
    <p:sldId id="545" r:id="rId22"/>
    <p:sldId id="546" r:id="rId23"/>
    <p:sldId id="547" r:id="rId24"/>
    <p:sldId id="553" r:id="rId25"/>
    <p:sldId id="549" r:id="rId26"/>
    <p:sldId id="539" r:id="rId27"/>
    <p:sldId id="540" r:id="rId28"/>
    <p:sldId id="541" r:id="rId29"/>
    <p:sldId id="392" r:id="rId30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7CB88"/>
    <a:srgbClr val="6969F1"/>
    <a:srgbClr val="66FFFF"/>
    <a:srgbClr val="008FFA"/>
    <a:srgbClr val="0070C0"/>
    <a:srgbClr val="100690"/>
    <a:srgbClr val="00FFFF"/>
    <a:srgbClr val="3399FF"/>
    <a:srgbClr val="FFFFFF"/>
    <a:srgbClr val="473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40" autoAdjust="0"/>
    <p:restoredTop sz="96301" autoAdjust="0"/>
  </p:normalViewPr>
  <p:slideViewPr>
    <p:cSldViewPr snapToGrid="0">
      <p:cViewPr varScale="1">
        <p:scale>
          <a:sx n="109" d="100"/>
          <a:sy n="109" d="100"/>
        </p:scale>
        <p:origin x="13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650"/>
    </p:cViewPr>
  </p:sorterViewPr>
  <p:notesViewPr>
    <p:cSldViewPr snapToGrid="0">
      <p:cViewPr varScale="1">
        <p:scale>
          <a:sx n="86" d="100"/>
          <a:sy n="86" d="100"/>
        </p:scale>
        <p:origin x="314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B9560-4724-4040-995F-F9E10C9955D2}" type="datetimeFigureOut">
              <a:rPr lang="ko-KR" altLang="en-US" smtClean="0"/>
              <a:pPr/>
              <a:t>2021-10-15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C061D-10B0-44BC-B081-F6DB36B5B1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5356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1ABD4A-CB81-4558-930B-F60C88A9D42B}" type="datetimeFigureOut">
              <a:rPr lang="ko-KR" altLang="en-US" smtClean="0"/>
              <a:pPr/>
              <a:t>2021-10-15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FDA4F-867E-40F5-AAF7-5ED09B064C0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043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ko-KR" dirty="0" smtClean="0"/>
              <a:t>To</a:t>
            </a:r>
            <a:r>
              <a:rPr lang="en-US" altLang="ko-KR" baseline="0" dirty="0" smtClean="0"/>
              <a:t> </a:t>
            </a:r>
            <a:endParaRPr lang="ko-KR" altLang="en-US" dirty="0" smtClean="0"/>
          </a:p>
        </p:txBody>
      </p:sp>
      <p:sp>
        <p:nvSpPr>
          <p:cNvPr id="4915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7167"/>
            <a:fld id="{84120A83-5BDB-4309-9FA0-544A5ED37ECA}" type="slidenum">
              <a:rPr lang="en-US" altLang="ko-KR" smtClean="0"/>
              <a:pPr defTabSz="987167"/>
              <a:t>1</a:t>
            </a:fld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930643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3379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9300" indent="-28733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52525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12900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74863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320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892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464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9036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8FCD475E-43E5-49C9-BCDF-488164D95D05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28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20053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70400" cy="33543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6EEBE4-A435-437F-80E1-4D815BCA472A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1272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2355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F990EE25-E71A-4DAA-B565-62B17DBB8C0F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4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8618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2867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9300" indent="-28733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52525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12900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74863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320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892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464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9036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A860AD47-B7EF-4BD5-B265-4ECCFB21851B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8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4475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FDA4F-867E-40F5-AAF7-5ED09B064C0E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9404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AFDDE-9CEF-4D74-906F-657C25D1EAB1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2298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3379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9300" indent="-28733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52525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12900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74863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320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892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464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9036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8FCD475E-43E5-49C9-BCDF-488164D95D05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15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63438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3379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9300" indent="-28733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52525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12900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74863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320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892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464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9036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8FCD475E-43E5-49C9-BCDF-488164D95D05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23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78144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33796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9300" indent="-28733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52525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12900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74863" indent="-230188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320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892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464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903663" indent="-230188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8FCD475E-43E5-49C9-BCDF-488164D95D05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24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38381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43012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 defTabSz="915988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defTabSz="915988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fld id="{814BBCD2-BCA2-497A-A9E2-A8F3F831BA7F}" type="slidenum">
              <a:rPr lang="en-US" altLang="ko-KR" sz="1200" smtClean="0">
                <a:latin typeface="굴림" panose="020B0600000101010101" pitchFamily="50" charset="-127"/>
                <a:ea typeface="굴림" panose="020B0600000101010101" pitchFamily="50" charset="-127"/>
              </a:rPr>
              <a:pPr/>
              <a:t>25</a:t>
            </a:fld>
            <a:endParaRPr lang="en-US" altLang="ko-KR" sz="1200" smtClean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8232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877B3-E03C-4CBB-91DC-772D3D109FE2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8388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28EE5-BCA5-4209-870D-6EDC44355C7E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79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5807CE-D4E5-47EF-8BCD-200E6BA8AFA7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218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</a:defRPr>
            </a:lvl1pPr>
          </a:lstStyle>
          <a:p>
            <a:fld id="{94582970-85C5-4B87-AC86-579559F9894C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779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400"/>
          <a:stretch/>
        </p:blipFill>
        <p:spPr>
          <a:xfrm>
            <a:off x="-14515" y="0"/>
            <a:ext cx="917302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54207" y="1029674"/>
            <a:ext cx="3161193" cy="1929426"/>
          </a:xfrm>
        </p:spPr>
        <p:txBody>
          <a:bodyPr anchor="b">
            <a:normAutofit/>
            <a:scene3d>
              <a:camera prst="orthographicFront"/>
              <a:lightRig rig="threePt" dir="t"/>
            </a:scene3d>
            <a:sp3d extrusionH="57150">
              <a:bevelT w="50800" h="19050"/>
            </a:sp3d>
          </a:bodyPr>
          <a:lstStyle>
            <a:lvl1pPr algn="l">
              <a:defRPr lang="en-US" altLang="en-US" sz="4800" b="1" kern="1200" spc="-185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EB0F8-6996-477B-98EB-A9ED65B5BDD8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양쪽 모서리가 둥근 사각형 12"/>
          <p:cNvSpPr/>
          <p:nvPr/>
        </p:nvSpPr>
        <p:spPr>
          <a:xfrm>
            <a:off x="5863964" y="434905"/>
            <a:ext cx="1723579" cy="450548"/>
          </a:xfrm>
          <a:prstGeom prst="round2SameRect">
            <a:avLst>
              <a:gd name="adj1" fmla="val 38096"/>
              <a:gd name="adj2" fmla="val 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5991980" y="498914"/>
            <a:ext cx="2339311" cy="3146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ko-KR" b="1" dirty="0" smtClean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+mj-ea"/>
                <a:ea typeface="+mj-ea"/>
                <a:cs typeface="+mj-cs"/>
              </a:rPr>
              <a:t>BHI.CO.,LTD.</a:t>
            </a:r>
            <a:endParaRPr lang="ko-KR" altLang="en-US" b="1" dirty="0">
              <a:ln w="0"/>
              <a:solidFill>
                <a:schemeClr val="accent4">
                  <a:lumMod val="50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+mj-ea"/>
              <a:ea typeface="+mj-ea"/>
              <a:cs typeface="+mj-cs"/>
            </a:endParaRPr>
          </a:p>
        </p:txBody>
      </p:sp>
      <p:sp>
        <p:nvSpPr>
          <p:cNvPr id="23" name="모서리가 둥근 직사각형 22"/>
          <p:cNvSpPr/>
          <p:nvPr userDrawn="1"/>
        </p:nvSpPr>
        <p:spPr>
          <a:xfrm>
            <a:off x="5585962" y="849384"/>
            <a:ext cx="2745330" cy="2300216"/>
          </a:xfrm>
          <a:prstGeom prst="roundRect">
            <a:avLst/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0650" h="19050"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183" y="1207938"/>
            <a:ext cx="307184" cy="19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05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400"/>
          <a:stretch/>
        </p:blipFill>
        <p:spPr>
          <a:xfrm>
            <a:off x="-29029" y="0"/>
            <a:ext cx="9173029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60D7D-11BE-48D3-B855-C892E763BB24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9054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400"/>
          <a:stretch/>
        </p:blipFill>
        <p:spPr>
          <a:xfrm>
            <a:off x="-14515" y="0"/>
            <a:ext cx="9173029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89500" y="2387600"/>
            <a:ext cx="3936782" cy="1371660"/>
          </a:xfrm>
          <a:scene3d>
            <a:camera prst="perspectiveRight" fov="5400000">
              <a:rot lat="21273976" lon="19801035" rev="21301032"/>
            </a:camera>
            <a:lightRig rig="threePt" dir="t"/>
          </a:scene3d>
          <a:sp3d/>
        </p:spPr>
        <p:txBody>
          <a:bodyPr anchor="b">
            <a:noAutofit/>
            <a:flatTx/>
          </a:bodyPr>
          <a:lstStyle>
            <a:lvl1pPr marL="0" algn="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en-US" sz="4000" b="1" kern="1200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12C98-C431-4927-A7D4-604F0EBF59AA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400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구역 머리글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400"/>
          <a:stretch/>
        </p:blipFill>
        <p:spPr>
          <a:xfrm>
            <a:off x="-14515" y="0"/>
            <a:ext cx="9173029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C1781-2DC2-4F0B-AFEA-34A4CF78C51E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양쪽 모서리가 둥근 사각형 8"/>
          <p:cNvSpPr/>
          <p:nvPr userDrawn="1"/>
        </p:nvSpPr>
        <p:spPr>
          <a:xfrm>
            <a:off x="5033728" y="687897"/>
            <a:ext cx="3286408" cy="523813"/>
          </a:xfrm>
          <a:prstGeom prst="round2SameRect">
            <a:avLst>
              <a:gd name="adj1" fmla="val 38096"/>
              <a:gd name="adj2" fmla="val 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254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4590107" y="1207938"/>
            <a:ext cx="4113642" cy="4786462"/>
          </a:xfrm>
          <a:prstGeom prst="roundRect">
            <a:avLst>
              <a:gd name="adj" fmla="val 13948"/>
            </a:avLst>
          </a:prstGeom>
          <a:noFill/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20650" h="19050" prst="slop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7090" y="687897"/>
            <a:ext cx="3639684" cy="478979"/>
          </a:xfrm>
        </p:spPr>
        <p:txBody>
          <a:bodyPr anchor="b">
            <a:noAutofit/>
            <a:scene3d>
              <a:camera prst="perspectiveLeft"/>
              <a:lightRig rig="threePt" dir="t"/>
            </a:scene3d>
            <a:flatTx/>
          </a:bodyPr>
          <a:lstStyle>
            <a:lvl1pPr algn="ctr" defTabSz="84408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cap="none" spc="46" dirty="0">
                <a:ln w="0"/>
                <a:solidFill>
                  <a:schemeClr val="accent4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ea"/>
                <a:ea typeface="+mj-ea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12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bg>
      <p:bgPr>
        <a:gradFill flip="none" rotWithShape="1">
          <a:gsLst>
            <a:gs pos="0">
              <a:srgbClr val="5F9ED7"/>
            </a:gs>
            <a:gs pos="42000">
              <a:schemeClr val="accent1">
                <a:lumMod val="89000"/>
              </a:schemeClr>
            </a:gs>
            <a:gs pos="75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25"/>
            <a:ext cx="9144000" cy="15135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210" y="128016"/>
            <a:ext cx="7886700" cy="1114618"/>
          </a:xfrm>
        </p:spPr>
        <p:txBody>
          <a:bodyPr>
            <a:normAutofit/>
          </a:bodyPr>
          <a:lstStyle>
            <a:lvl1pPr algn="l" defTabSz="844083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lang="en-US" sz="2215" b="0" kern="1200" cap="none" spc="0" baseline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HY각헤드라인M" panose="02030600000101010101" pitchFamily="18" charset="-127"/>
                <a:ea typeface="HY각헤드라인M" panose="02030600000101010101" pitchFamily="18" charset="-127"/>
                <a:cs typeface="+mj-cs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872FC-B224-4810-B9E7-C3B85C11615F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E591F-8592-42FE-8008-F75831DF58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16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2E3DE-05A3-4F45-AE80-332C35D5F592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0653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FCED1-B1E4-4373-8108-087C3D6CEB53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234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47EEF-B790-44E6-8270-EB6A0886A19E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878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279C5-3AC5-4C8C-A466-8D572962D485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949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80295-B344-4C24-9C1F-8DC0A58D6F31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680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AA98-1125-49A2-BBFD-00C990A1EF2C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518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2A3C8-3863-4801-B4DF-3A7C9A00F106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20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CDF9-5D44-4044-8D82-1C11F717F708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09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E0C35-BFCD-4676-A6C3-E318D96D6934}" type="datetime1">
              <a:rPr lang="ko-KR" altLang="en-US" smtClean="0"/>
              <a:t>2021-10-15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DBA384-EC6B-41B0-BA6A-A0716149ECA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30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7" r:id="rId1"/>
    <p:sldLayoutId id="2147484328" r:id="rId2"/>
    <p:sldLayoutId id="2147484329" r:id="rId3"/>
    <p:sldLayoutId id="2147484330" r:id="rId4"/>
    <p:sldLayoutId id="2147484331" r:id="rId5"/>
    <p:sldLayoutId id="2147484332" r:id="rId6"/>
    <p:sldLayoutId id="2147484333" r:id="rId7"/>
    <p:sldLayoutId id="2147484334" r:id="rId8"/>
    <p:sldLayoutId id="2147484335" r:id="rId9"/>
    <p:sldLayoutId id="2147484336" r:id="rId10"/>
    <p:sldLayoutId id="2147484337" r:id="rId11"/>
    <p:sldLayoutId id="2147484338" r:id="rId12"/>
    <p:sldLayoutId id="2147484340" r:id="rId13"/>
    <p:sldLayoutId id="2147483779" r:id="rId14"/>
    <p:sldLayoutId id="2147483780" r:id="rId15"/>
    <p:sldLayoutId id="2147483781" r:id="rId16"/>
    <p:sldLayoutId id="2147483783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40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6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jpe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7.png"/><Relationship Id="rId4" Type="http://schemas.openxmlformats.org/officeDocument/2006/relationships/image" Target="../media/image8.png"/><Relationship Id="rId9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wmf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wmf"/><Relationship Id="rId11" Type="http://schemas.openxmlformats.org/officeDocument/2006/relationships/image" Target="../media/image6.jpeg"/><Relationship Id="rId5" Type="http://schemas.openxmlformats.org/officeDocument/2006/relationships/image" Target="../media/image19.wmf"/><Relationship Id="rId10" Type="http://schemas.openxmlformats.org/officeDocument/2006/relationships/image" Target="../media/image24.emf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7426" y="3149793"/>
            <a:ext cx="3331766" cy="2045288"/>
          </a:xfrm>
          <a:prstGeom prst="rect">
            <a:avLst/>
          </a:prstGeom>
        </p:spPr>
      </p:pic>
      <p:sp>
        <p:nvSpPr>
          <p:cNvPr id="12" name="Rectangle 35"/>
          <p:cNvSpPr>
            <a:spLocks noChangeArrowheads="1"/>
          </p:cNvSpPr>
          <p:nvPr/>
        </p:nvSpPr>
        <p:spPr bwMode="auto">
          <a:xfrm>
            <a:off x="650788" y="1196456"/>
            <a:ext cx="6051657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99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lvl="1">
              <a:lnSpc>
                <a:spcPct val="120000"/>
              </a:lnSpc>
            </a:pPr>
            <a:r>
              <a:rPr lang="en-US" altLang="ko-KR" sz="2800" dirty="0" smtClean="0"/>
              <a:t>SMR</a:t>
            </a:r>
            <a:r>
              <a:rPr lang="ko-KR" altLang="ko-KR" sz="2800"/>
              <a:t>용 </a:t>
            </a:r>
            <a:r>
              <a:rPr lang="ko-KR" altLang="ko-KR" sz="2800" smtClean="0"/>
              <a:t>연료취급계통</a:t>
            </a:r>
            <a:r>
              <a:rPr lang="en-US" altLang="ko-KR" sz="2800" dirty="0" smtClean="0"/>
              <a:t>,</a:t>
            </a:r>
            <a:r>
              <a:rPr lang="ko-KR" altLang="ko-KR" sz="2800" smtClean="0"/>
              <a:t> </a:t>
            </a:r>
            <a:endParaRPr lang="en-US" altLang="ko-KR" sz="2800" dirty="0" smtClean="0"/>
          </a:p>
          <a:p>
            <a:pPr lvl="1">
              <a:lnSpc>
                <a:spcPct val="120000"/>
              </a:lnSpc>
            </a:pPr>
            <a:r>
              <a:rPr lang="ko-KR" altLang="ko-KR" sz="2800" dirty="0" smtClean="0"/>
              <a:t>압력</a:t>
            </a:r>
            <a:r>
              <a:rPr lang="en-US" altLang="ko-KR" sz="2800" dirty="0" smtClean="0"/>
              <a:t> </a:t>
            </a:r>
            <a:r>
              <a:rPr lang="ko-KR" altLang="ko-KR" sz="2800" smtClean="0"/>
              <a:t>및</a:t>
            </a:r>
            <a:r>
              <a:rPr lang="en-US" altLang="ko-KR" sz="2800" dirty="0" smtClean="0"/>
              <a:t> </a:t>
            </a:r>
            <a:r>
              <a:rPr lang="ko-KR" altLang="ko-KR" sz="2800" smtClean="0"/>
              <a:t>방사능저감계통 </a:t>
            </a:r>
            <a:r>
              <a:rPr lang="ko-KR" altLang="ko-KR" sz="2800" dirty="0"/>
              <a:t>용기 개발</a:t>
            </a:r>
            <a:endParaRPr lang="ko-KR" altLang="en-US" sz="2800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566006" y="3488155"/>
            <a:ext cx="5105400" cy="328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HY견고딕" panose="02030600000101010101" pitchFamily="18" charset="-127"/>
                <a:ea typeface="HY견고딕" panose="02030600000101010101" pitchFamily="18" charset="-127"/>
              </a:defRPr>
            </a:lvl9pPr>
          </a:lstStyle>
          <a:p>
            <a:pPr eaLnBrk="1" latinLnBrk="1" hangingPunct="1">
              <a:lnSpc>
                <a:spcPct val="130000"/>
              </a:lnSpc>
            </a:pPr>
            <a:r>
              <a:rPr lang="en-US" altLang="ko-KR" sz="2000" dirty="0" smtClean="0"/>
              <a:t>2021. 10. 20.</a:t>
            </a:r>
          </a:p>
          <a:p>
            <a:pPr eaLnBrk="1" latinLnBrk="1" hangingPunct="1">
              <a:lnSpc>
                <a:spcPct val="130000"/>
              </a:lnSpc>
            </a:pPr>
            <a:endParaRPr lang="en-US" altLang="ko-KR" sz="2000" dirty="0"/>
          </a:p>
          <a:p>
            <a:pPr eaLnBrk="1" latinLnBrk="1" hangingPunct="1">
              <a:lnSpc>
                <a:spcPct val="130000"/>
              </a:lnSpc>
            </a:pPr>
            <a:endParaRPr lang="en-US" altLang="ko-KR" dirty="0"/>
          </a:p>
          <a:p>
            <a:pPr eaLnBrk="1" latinLnBrk="1" hangingPunct="1">
              <a:lnSpc>
                <a:spcPct val="130000"/>
              </a:lnSpc>
            </a:pPr>
            <a:r>
              <a:rPr lang="ko-KR" altLang="en-US" sz="2400" dirty="0" err="1"/>
              <a:t>비에이치아이</a:t>
            </a:r>
            <a:r>
              <a:rPr lang="ko-KR" altLang="en-US" sz="2400" dirty="0"/>
              <a:t> </a:t>
            </a:r>
            <a:r>
              <a:rPr lang="ko-KR" altLang="en-US" sz="2400" dirty="0" smtClean="0"/>
              <a:t>주식회사</a:t>
            </a:r>
            <a:endParaRPr lang="en-US" altLang="ko-KR" sz="2400" dirty="0"/>
          </a:p>
        </p:txBody>
      </p:sp>
      <p:pic>
        <p:nvPicPr>
          <p:cNvPr id="14" name="그림 13" descr="bhi c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98506" y="476359"/>
            <a:ext cx="2064310" cy="836271"/>
          </a:xfrm>
          <a:prstGeom prst="rect">
            <a:avLst/>
          </a:prstGeom>
        </p:spPr>
      </p:pic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493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0" y="150203"/>
            <a:ext cx="8796337" cy="584200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3 Step Hoist Box Assembly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33412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10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30723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25" y="1284288"/>
            <a:ext cx="6145213" cy="527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내용 개체 틀 2"/>
          <p:cNvSpPr>
            <a:spLocks noGrp="1"/>
          </p:cNvSpPr>
          <p:nvPr/>
        </p:nvSpPr>
        <p:spPr bwMode="auto">
          <a:xfrm>
            <a:off x="142875" y="846138"/>
            <a:ext cx="83867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Design Concept Hoist box of Refueling Machine</a:t>
            </a:r>
          </a:p>
        </p:txBody>
      </p:sp>
      <p:pic>
        <p:nvPicPr>
          <p:cNvPr id="30725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85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1292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1"/>
          </p:nvPr>
        </p:nvSpPr>
        <p:spPr>
          <a:xfrm>
            <a:off x="6219664" y="6492875"/>
            <a:ext cx="2057400" cy="365125"/>
          </a:xfrm>
        </p:spPr>
        <p:txBody>
          <a:bodyPr/>
          <a:lstStyle/>
          <a:p>
            <a:fld id="{94582970-85C5-4B87-AC86-579559F9894C}" type="slidenum">
              <a:rPr lang="ko-KR" altLang="en-US" sz="1000" b="1" smtClean="0">
                <a:solidFill>
                  <a:schemeClr val="tx1"/>
                </a:solidFill>
              </a:rPr>
              <a:pPr/>
              <a:t>11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" name="내용 개체 틀 2"/>
          <p:cNvSpPr txBox="1">
            <a:spLocks/>
          </p:cNvSpPr>
          <p:nvPr/>
        </p:nvSpPr>
        <p:spPr>
          <a:xfrm>
            <a:off x="457200" y="836712"/>
            <a:ext cx="8363272" cy="568863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Wingdings" pitchFamily="2" charset="2"/>
              <a:buChar char="Ø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Wingdings" pitchFamily="2" charset="2"/>
              <a:buChar char="ü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◦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dirty="0" smtClean="0"/>
          </a:p>
        </p:txBody>
      </p:sp>
      <p:sp>
        <p:nvSpPr>
          <p:cNvPr id="20" name="내용 개체 틀 2"/>
          <p:cNvSpPr>
            <a:spLocks noGrp="1"/>
          </p:cNvSpPr>
          <p:nvPr/>
        </p:nvSpPr>
        <p:spPr bwMode="auto">
          <a:xfrm>
            <a:off x="432289" y="764704"/>
            <a:ext cx="8388183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7063" indent="-2714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itchFamily="2" charset="2"/>
              <a:buChar char="l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2pPr>
            <a:lvl3pPr marL="898525" indent="-2714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서울남산체 B" pitchFamily="18" charset="-127"/>
              <a:buChar char="-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3pPr>
            <a:lvl4pPr marL="1073150" indent="-174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Char char="•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4pPr>
            <a:lvl5pPr marL="1254125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5pPr>
            <a:lvl6pPr marL="26177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6pPr>
            <a:lvl7pPr marL="30749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7pPr>
            <a:lvl8pPr marL="35321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8pPr>
            <a:lvl9pPr marL="39893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9pPr>
          </a:lstStyle>
          <a:p>
            <a:pPr lvl="1"/>
            <a:endParaRPr lang="en-US" altLang="ko-KR" sz="1800" dirty="0"/>
          </a:p>
        </p:txBody>
      </p:sp>
      <p:pic>
        <p:nvPicPr>
          <p:cNvPr id="13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내용 개체 틀 2"/>
          <p:cNvSpPr>
            <a:spLocks noGrp="1"/>
          </p:cNvSpPr>
          <p:nvPr/>
        </p:nvSpPr>
        <p:spPr bwMode="auto">
          <a:xfrm>
            <a:off x="127167" y="136711"/>
            <a:ext cx="8388183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Wingdings" pitchFamily="2" charset="2"/>
              <a:buChar char="q"/>
              <a:defRPr kumimoji="1"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7063" indent="-2714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90000"/>
              <a:buFont typeface="Wingdings" pitchFamily="2" charset="2"/>
              <a:buChar char="l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2pPr>
            <a:lvl3pPr marL="898525" indent="-2714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Font typeface="서울남산체 B" pitchFamily="18" charset="-127"/>
              <a:buChar char="-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3pPr>
            <a:lvl4pPr marL="1073150" indent="-1746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50000"/>
              <a:buChar char="•"/>
              <a:defRPr kumimoji="1" sz="2000" b="1">
                <a:solidFill>
                  <a:schemeClr val="tx1"/>
                </a:solidFill>
                <a:latin typeface="Arial" charset="0"/>
                <a:ea typeface="굴림체" pitchFamily="49" charset="-127"/>
              </a:defRPr>
            </a:lvl4pPr>
            <a:lvl5pPr marL="1254125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5pPr>
            <a:lvl6pPr marL="26177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6pPr>
            <a:lvl7pPr marL="30749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7pPr>
            <a:lvl8pPr marL="35321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8pPr>
            <a:lvl9pPr marL="3989388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2000" b="1">
                <a:solidFill>
                  <a:schemeClr val="tx1"/>
                </a:solidFill>
                <a:latin typeface="서울남산체 B" pitchFamily="18" charset="-127"/>
                <a:ea typeface="서울남산체 B" pitchFamily="18" charset="-127"/>
              </a:defRPr>
            </a:lvl9pPr>
          </a:lstStyle>
          <a:p>
            <a:pPr marL="0" indent="0">
              <a:buNone/>
            </a:pPr>
            <a:r>
              <a:rPr lang="en-US" altLang="ko-KR" sz="2800" dirty="0" smtClean="0">
                <a:solidFill>
                  <a:schemeClr val="bg1"/>
                </a:solidFill>
                <a:latin typeface="+mj-lt"/>
              </a:rPr>
              <a:t>Gripper Assembly &amp; Pneumatic </a:t>
            </a:r>
            <a:r>
              <a:rPr lang="en-US" altLang="ko-KR" sz="2800" dirty="0">
                <a:solidFill>
                  <a:schemeClr val="bg1"/>
                </a:solidFill>
                <a:latin typeface="+mj-lt"/>
              </a:rPr>
              <a:t>Services Data</a:t>
            </a:r>
          </a:p>
          <a:p>
            <a:pPr marL="0" indent="0">
              <a:buNone/>
            </a:pPr>
            <a:r>
              <a:rPr lang="en-US" altLang="ko-KR" sz="2800" dirty="0" smtClean="0">
                <a:solidFill>
                  <a:schemeClr val="bg1"/>
                </a:solidFill>
                <a:latin typeface="+mj-lt"/>
              </a:rPr>
              <a:t>s</a:t>
            </a:r>
            <a:endParaRPr lang="en-US" altLang="ko-KR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289" y="1340768"/>
            <a:ext cx="3556589" cy="438403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6478" y="1464705"/>
            <a:ext cx="5437522" cy="4092033"/>
          </a:xfrm>
          <a:prstGeom prst="rect">
            <a:avLst/>
          </a:prstGeom>
        </p:spPr>
      </p:pic>
      <p:cxnSp>
        <p:nvCxnSpPr>
          <p:cNvPr id="15" name="직선 연결선 14"/>
          <p:cNvCxnSpPr/>
          <p:nvPr/>
        </p:nvCxnSpPr>
        <p:spPr>
          <a:xfrm>
            <a:off x="4149970" y="5117124"/>
            <a:ext cx="375797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4443046" y="2596662"/>
            <a:ext cx="375797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701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79510"/>
            <a:ext cx="8964613" cy="64611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Human Friendly </a:t>
            </a:r>
            <a:r>
              <a:rPr lang="en-US" altLang="ko-KR" sz="3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Operating Technology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18807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12</a:t>
            </a:fld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ko-KR" altLang="en-US" sz="2400" b="1" dirty="0">
                <a:latin typeface="Arial" pitchFamily="34" charset="0"/>
                <a:ea typeface="+mn-ea"/>
                <a:cs typeface="Arial" pitchFamily="34" charset="0"/>
                <a:sym typeface="Monotype Sorts"/>
              </a:rPr>
              <a:t> </a:t>
            </a: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  <a:sym typeface="Monotype Sorts"/>
              </a:rPr>
              <a:t>Main &amp; Hoist Operation Screen of RM</a:t>
            </a:r>
            <a:endParaRPr lang="ko-KR" altLang="en-US" sz="2400" b="1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sp>
        <p:nvSpPr>
          <p:cNvPr id="6" name="AutoShape 564"/>
          <p:cNvSpPr>
            <a:spLocks noChangeArrowheads="1"/>
          </p:cNvSpPr>
          <p:nvPr/>
        </p:nvSpPr>
        <p:spPr bwMode="gray">
          <a:xfrm>
            <a:off x="1116013" y="5589588"/>
            <a:ext cx="2663825" cy="436562"/>
          </a:xfrm>
          <a:prstGeom prst="roundRect">
            <a:avLst>
              <a:gd name="adj" fmla="val 11921"/>
            </a:avLst>
          </a:prstGeom>
          <a:solidFill>
            <a:srgbClr val="1A598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ko-KR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  <a:sym typeface="Monotype Sorts"/>
              </a:rPr>
              <a:t> </a:t>
            </a:r>
            <a:r>
              <a:rPr lang="en-US" altLang="ko-KR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  <a:sym typeface="Monotype Sorts"/>
              </a:rPr>
              <a:t>Main Operation Screen</a:t>
            </a:r>
            <a:endParaRPr lang="ko-KR" altLang="en-US" sz="17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HY견고딕" pitchFamily="18" charset="-127"/>
              <a:cs typeface="Arial" panose="020B0604020202020204" pitchFamily="34" charset="0"/>
              <a:sym typeface="Monotype Sorts"/>
            </a:endParaRPr>
          </a:p>
        </p:txBody>
      </p:sp>
      <p:sp>
        <p:nvSpPr>
          <p:cNvPr id="7" name="AutoShape 564"/>
          <p:cNvSpPr>
            <a:spLocks noChangeArrowheads="1"/>
          </p:cNvSpPr>
          <p:nvPr/>
        </p:nvSpPr>
        <p:spPr bwMode="gray">
          <a:xfrm>
            <a:off x="5340350" y="5589588"/>
            <a:ext cx="2905125" cy="436562"/>
          </a:xfrm>
          <a:prstGeom prst="roundRect">
            <a:avLst>
              <a:gd name="adj" fmla="val 11921"/>
            </a:avLst>
          </a:prstGeom>
          <a:solidFill>
            <a:srgbClr val="1A598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ko-KR" altLang="en-US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  <a:sym typeface="Monotype Sorts"/>
              </a:rPr>
              <a:t> </a:t>
            </a:r>
            <a:r>
              <a:rPr lang="en-US" altLang="ko-KR" sz="17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HY견고딕" pitchFamily="18" charset="-127"/>
                <a:cs typeface="Arial" panose="020B0604020202020204" pitchFamily="34" charset="0"/>
                <a:sym typeface="Monotype Sorts"/>
              </a:rPr>
              <a:t>Hoist Operation Screen</a:t>
            </a:r>
            <a:endParaRPr lang="ko-KR" altLang="en-US" sz="17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HY견고딕" pitchFamily="18" charset="-127"/>
              <a:cs typeface="Arial" panose="020B0604020202020204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그림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07" y="1667620"/>
            <a:ext cx="4328575" cy="3599815"/>
          </a:xfrm>
          <a:prstGeom prst="rect">
            <a:avLst/>
          </a:prstGeom>
        </p:spPr>
      </p:pic>
      <p:pic>
        <p:nvPicPr>
          <p:cNvPr id="12" name="그림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039" y="1667619"/>
            <a:ext cx="3918438" cy="357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7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20637"/>
            <a:ext cx="8964613" cy="8016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Precision &amp; Automatic Equipment</a:t>
            </a:r>
            <a:endParaRPr lang="ko-KR" altLang="en-US" sz="3200" b="1" spc="-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327775" y="6500812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13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601663" y="1131888"/>
            <a:ext cx="8447087" cy="5176837"/>
            <a:chOff x="623" y="595"/>
            <a:chExt cx="5321" cy="3261"/>
          </a:xfrm>
        </p:grpSpPr>
        <p:pic>
          <p:nvPicPr>
            <p:cNvPr id="36872" name="Picture 4" descr="rm-mk-m3-300-000 mast assy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93" t="3510" r="13008" b="13429"/>
            <a:stretch>
              <a:fillRect/>
            </a:stretch>
          </p:blipFill>
          <p:spPr bwMode="auto">
            <a:xfrm>
              <a:off x="818" y="595"/>
              <a:ext cx="4030" cy="3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3" name="Picture 5" descr="rm-mk-m3-300-000 mast assy_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5909" b="8339"/>
            <a:stretch>
              <a:fillRect/>
            </a:stretch>
          </p:blipFill>
          <p:spPr bwMode="auto">
            <a:xfrm>
              <a:off x="3219" y="1814"/>
              <a:ext cx="2340" cy="1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4" name="Picture 6" descr="rm-mk-m3-300-000 mast assy_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63" b="16280"/>
            <a:stretch>
              <a:fillRect/>
            </a:stretch>
          </p:blipFill>
          <p:spPr bwMode="auto">
            <a:xfrm>
              <a:off x="623" y="854"/>
              <a:ext cx="2150" cy="1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5" name="Oval 8"/>
            <p:cNvSpPr>
              <a:spLocks noChangeArrowheads="1"/>
            </p:cNvSpPr>
            <p:nvPr/>
          </p:nvSpPr>
          <p:spPr bwMode="auto">
            <a:xfrm>
              <a:off x="3888" y="2036"/>
              <a:ext cx="572" cy="517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2400" b="0" baseline="-25000">
                <a:solidFill>
                  <a:srgbClr val="333333"/>
                </a:solidFill>
                <a:latin typeface="Arial" panose="020B0604020202020204" pitchFamily="34" charset="0"/>
                <a:ea typeface="HY견고딕" panose="02030600000101010101" pitchFamily="18" charset="-127"/>
              </a:endParaRPr>
            </a:p>
          </p:txBody>
        </p:sp>
        <p:sp>
          <p:nvSpPr>
            <p:cNvPr id="36876" name="Text Box 9"/>
            <p:cNvSpPr txBox="1">
              <a:spLocks noChangeArrowheads="1"/>
            </p:cNvSpPr>
            <p:nvPr/>
          </p:nvSpPr>
          <p:spPr bwMode="auto">
            <a:xfrm>
              <a:off x="2907" y="3004"/>
              <a:ext cx="88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10399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Hoist Box Up Latch </a:t>
              </a:r>
            </a:p>
            <a:p>
              <a:pPr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10399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L/Switch(Dual)</a:t>
              </a: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889" y="2146"/>
              <a:ext cx="1221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/>
            <a:p>
              <a:pPr algn="ctr" eaLnBrk="1" latinLnBrk="1" hangingPunct="1">
                <a:defRPr/>
              </a:pPr>
              <a:r>
                <a:rPr lang="en-US" altLang="ko-KR" sz="1200" dirty="0">
                  <a:solidFill>
                    <a:srgbClr val="10399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Tap view Mast Assembly without Cable Reel</a:t>
              </a:r>
              <a:endParaRPr lang="en-US" altLang="ko-KR" sz="1200" dirty="0">
                <a:solidFill>
                  <a:srgbClr val="10399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36878" name="Oval 11"/>
            <p:cNvSpPr>
              <a:spLocks noChangeArrowheads="1"/>
            </p:cNvSpPr>
            <p:nvPr/>
          </p:nvSpPr>
          <p:spPr bwMode="auto">
            <a:xfrm>
              <a:off x="4986" y="2106"/>
              <a:ext cx="416" cy="376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2400" b="0" baseline="-25000">
                <a:solidFill>
                  <a:srgbClr val="333333"/>
                </a:solidFill>
                <a:latin typeface="Arial" panose="020B0604020202020204" pitchFamily="34" charset="0"/>
                <a:ea typeface="HY견고딕" panose="02030600000101010101" pitchFamily="18" charset="-127"/>
              </a:endParaRPr>
            </a:p>
          </p:txBody>
        </p:sp>
        <p:sp>
          <p:nvSpPr>
            <p:cNvPr id="36879" name="Text Box 12"/>
            <p:cNvSpPr txBox="1">
              <a:spLocks noChangeArrowheads="1"/>
            </p:cNvSpPr>
            <p:nvPr/>
          </p:nvSpPr>
          <p:spPr bwMode="auto">
            <a:xfrm>
              <a:off x="5060" y="3122"/>
              <a:ext cx="88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10399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L/Switch for</a:t>
              </a:r>
            </a:p>
            <a:p>
              <a:pPr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103991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Mast Bumper</a:t>
              </a:r>
              <a:endParaRPr lang="ko-KR" altLang="en-US" sz="1200" b="0">
                <a:solidFill>
                  <a:srgbClr val="103991"/>
                </a:solidFill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</p:grpSp>
      <p:sp>
        <p:nvSpPr>
          <p:cNvPr id="32772" name="AutoShape 564"/>
          <p:cNvSpPr>
            <a:spLocks noChangeArrowheads="1"/>
          </p:cNvSpPr>
          <p:nvPr/>
        </p:nvSpPr>
        <p:spPr bwMode="gray">
          <a:xfrm>
            <a:off x="193675" y="914400"/>
            <a:ext cx="6648450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Mast Assembly of Refueling Machine</a:t>
            </a:r>
          </a:p>
        </p:txBody>
      </p:sp>
      <p:cxnSp>
        <p:nvCxnSpPr>
          <p:cNvPr id="36869" name="직선 화살표 연결선 3"/>
          <p:cNvCxnSpPr>
            <a:cxnSpLocks noChangeShapeType="1"/>
          </p:cNvCxnSpPr>
          <p:nvPr/>
        </p:nvCxnSpPr>
        <p:spPr bwMode="auto">
          <a:xfrm flipV="1">
            <a:off x="4646613" y="4102100"/>
            <a:ext cx="976312" cy="762000"/>
          </a:xfrm>
          <a:prstGeom prst="straightConnector1">
            <a:avLst/>
          </a:prstGeom>
          <a:noFill/>
          <a:ln w="28575" algn="ctr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0" name="직선 화살표 연결선 16"/>
          <p:cNvCxnSpPr>
            <a:cxnSpLocks noChangeShapeType="1"/>
          </p:cNvCxnSpPr>
          <p:nvPr/>
        </p:nvCxnSpPr>
        <p:spPr bwMode="auto">
          <a:xfrm flipH="1" flipV="1">
            <a:off x="7842250" y="4070350"/>
            <a:ext cx="427038" cy="1158875"/>
          </a:xfrm>
          <a:prstGeom prst="straightConnector1">
            <a:avLst/>
          </a:prstGeom>
          <a:noFill/>
          <a:ln w="28575" algn="ctr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6871" name="그림 4" descr="서명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29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58" name="제목 1"/>
          <p:cNvSpPr>
            <a:spLocks noGrp="1"/>
          </p:cNvSpPr>
          <p:nvPr>
            <p:ph type="title"/>
          </p:nvPr>
        </p:nvSpPr>
        <p:spPr>
          <a:xfrm>
            <a:off x="198438" y="66180"/>
            <a:ext cx="9167813" cy="760685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Low Radiation Level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00776" y="6503987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14</a:t>
            </a:fld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30723" name="Text Box 2"/>
          <p:cNvSpPr txBox="1">
            <a:spLocks noChangeArrowheads="1"/>
          </p:cNvSpPr>
          <p:nvPr/>
        </p:nvSpPr>
        <p:spPr bwMode="auto">
          <a:xfrm>
            <a:off x="198438" y="1562100"/>
            <a:ext cx="4818062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177800" algn="l"/>
              </a:tabLst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179388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tabLst>
                <a:tab pos="177800" algn="l"/>
              </a:tabLst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tabLst>
                <a:tab pos="177800" algn="l"/>
              </a:tabLst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tabLst>
                <a:tab pos="177800" algn="l"/>
              </a:tabLst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269875" indent="-269875" eaLnBrk="1" latinLnBrk="1" hangingPunct="1">
              <a:lnSpc>
                <a:spcPct val="100000"/>
              </a:lnSpc>
              <a:spcBef>
                <a:spcPct val="0"/>
              </a:spcBef>
              <a:buClr>
                <a:srgbClr val="333333"/>
              </a:buClr>
              <a:buSzPct val="8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Dose Rates from a Spent Fuel Assembly in the Refueling Pool</a:t>
            </a:r>
            <a:r>
              <a:rPr lang="ko-KR" altLang="en-US" sz="180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</a:t>
            </a:r>
            <a:endParaRPr lang="ko-KR" altLang="en-US" sz="1800" dirty="0" smtClean="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lvl="1" eaLnBrk="1" latinLnBrk="1" hangingPunct="1">
              <a:lnSpc>
                <a:spcPct val="170000"/>
              </a:lnSpc>
              <a:spcBef>
                <a:spcPct val="0"/>
              </a:spcBef>
              <a:buClr>
                <a:srgbClr val="333333"/>
              </a:buClr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ko-KR" altLang="en-US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Decay 		: Used 72 Hour </a:t>
            </a:r>
          </a:p>
          <a:p>
            <a:pPr lvl="1" eaLnBrk="1" latinLnBrk="1" hangingPunct="1">
              <a:lnSpc>
                <a:spcPct val="170000"/>
              </a:lnSpc>
              <a:spcBef>
                <a:spcPct val="0"/>
              </a:spcBef>
              <a:buClr>
                <a:srgbClr val="333333"/>
              </a:buClr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D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esign Criteria     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   </a:t>
            </a:r>
            <a:r>
              <a:rPr lang="ko-KR" altLang="en-US" sz="160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      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	:  0.025 </a:t>
            </a:r>
            <a:r>
              <a:rPr lang="en-US" altLang="ko-KR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mSv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/</a:t>
            </a:r>
            <a:r>
              <a:rPr lang="en-US" altLang="ko-KR" sz="1600" dirty="0" err="1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hr</a:t>
            </a:r>
            <a:endParaRPr lang="en-US" altLang="ko-KR" sz="1600" dirty="0" smtClean="0">
              <a:solidFill>
                <a:schemeClr val="tx1"/>
              </a:solidFill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lvl="1" indent="3175" eaLnBrk="1" latinLnBrk="1" hangingPunct="1">
              <a:lnSpc>
                <a:spcPct val="170000"/>
              </a:lnSpc>
              <a:spcBef>
                <a:spcPct val="0"/>
              </a:spcBef>
              <a:buClr>
                <a:srgbClr val="333333"/>
              </a:buClr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Check Point of Refueling Machine</a:t>
            </a:r>
            <a:r>
              <a:rPr lang="ko-KR" altLang="en-US" sz="160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	</a:t>
            </a:r>
            <a:r>
              <a:rPr lang="en-US" altLang="ko-KR" sz="1600" dirty="0" smtClean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: Up limit</a:t>
            </a:r>
          </a:p>
        </p:txBody>
      </p:sp>
      <p:pic>
        <p:nvPicPr>
          <p:cNvPr id="31748" name="Picture 4" descr="FA-axialDoseRate_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0888" y="765175"/>
            <a:ext cx="4583112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076950" y="6064250"/>
            <a:ext cx="2047875" cy="307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>
            <a:lvl1pPr defTabSz="7620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76200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7620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7620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7620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7620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7620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7620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7620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400" b="0">
                <a:solidFill>
                  <a:srgbClr val="333333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Axial Dose Rate</a:t>
            </a:r>
          </a:p>
        </p:txBody>
      </p:sp>
      <p:sp>
        <p:nvSpPr>
          <p:cNvPr id="28678" name="AutoShape 564"/>
          <p:cNvSpPr>
            <a:spLocks noChangeArrowheads="1"/>
          </p:cNvSpPr>
          <p:nvPr/>
        </p:nvSpPr>
        <p:spPr bwMode="gray">
          <a:xfrm>
            <a:off x="34925" y="765175"/>
            <a:ext cx="7200900" cy="434975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ko-KR" altLang="en-US" sz="2400" b="1" dirty="0">
                <a:latin typeface="Arial" pitchFamily="34" charset="0"/>
                <a:ea typeface="+mn-ea"/>
                <a:cs typeface="Arial" pitchFamily="34" charset="0"/>
                <a:sym typeface="Monotype Sorts"/>
              </a:rPr>
              <a:t> </a:t>
            </a: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  <a:sym typeface="Monotype Sorts"/>
              </a:rPr>
              <a:t>Evaluation Radiation Level</a:t>
            </a:r>
          </a:p>
        </p:txBody>
      </p:sp>
      <p:cxnSp>
        <p:nvCxnSpPr>
          <p:cNvPr id="31751" name="직선 연결선 2"/>
          <p:cNvCxnSpPr>
            <a:cxnSpLocks noChangeShapeType="1"/>
          </p:cNvCxnSpPr>
          <p:nvPr/>
        </p:nvCxnSpPr>
        <p:spPr bwMode="auto">
          <a:xfrm flipV="1">
            <a:off x="8243888" y="4149725"/>
            <a:ext cx="0" cy="1439863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2" name="직선 연결선 4"/>
          <p:cNvCxnSpPr>
            <a:cxnSpLocks noChangeShapeType="1"/>
          </p:cNvCxnSpPr>
          <p:nvPr/>
        </p:nvCxnSpPr>
        <p:spPr bwMode="auto">
          <a:xfrm>
            <a:off x="5219700" y="4149725"/>
            <a:ext cx="3024188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3" name="직선 연결선 6"/>
          <p:cNvCxnSpPr>
            <a:cxnSpLocks noChangeShapeType="1"/>
          </p:cNvCxnSpPr>
          <p:nvPr/>
        </p:nvCxnSpPr>
        <p:spPr bwMode="auto">
          <a:xfrm flipV="1">
            <a:off x="7451725" y="3284538"/>
            <a:ext cx="0" cy="2305050"/>
          </a:xfrm>
          <a:prstGeom prst="line">
            <a:avLst/>
          </a:prstGeom>
          <a:noFill/>
          <a:ln w="1905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54" name="직선 연결선 9"/>
          <p:cNvCxnSpPr>
            <a:cxnSpLocks noChangeShapeType="1"/>
          </p:cNvCxnSpPr>
          <p:nvPr/>
        </p:nvCxnSpPr>
        <p:spPr bwMode="auto">
          <a:xfrm>
            <a:off x="5311775" y="3284538"/>
            <a:ext cx="2139950" cy="0"/>
          </a:xfrm>
          <a:prstGeom prst="line">
            <a:avLst/>
          </a:prstGeom>
          <a:noFill/>
          <a:ln w="1905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52438" y="3589338"/>
          <a:ext cx="4162425" cy="219075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43249"/>
                <a:gridCol w="1151975"/>
                <a:gridCol w="1267201"/>
              </a:tblGrid>
              <a:tr h="36166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Description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APR1400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SMART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</a:tr>
              <a:tr h="4572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 Depth above top of a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ctive fuel</a:t>
                      </a:r>
                      <a:r>
                        <a:rPr lang="en-US" altLang="ko-KR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 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285cm</a:t>
                      </a:r>
                      <a:endParaRPr lang="ko-KR" altLang="en-US" sz="1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363cm</a:t>
                      </a:r>
                      <a:endParaRPr lang="en-US" altLang="ko-KR" sz="1200" dirty="0" smtClean="0">
                        <a:solidFill>
                          <a:srgbClr val="333333"/>
                        </a:solidFill>
                        <a:latin typeface="Arial" panose="020B0604020202020204" pitchFamily="34" charset="0"/>
                        <a:ea typeface="HY견고딕" panose="02030600000101010101" pitchFamily="18" charset="-127"/>
                        <a:cs typeface="Arial" panose="020B0604020202020204" pitchFamily="34" charset="0"/>
                        <a:sym typeface="Monotype Sorts"/>
                      </a:endParaRPr>
                    </a:p>
                  </a:txBody>
                  <a:tcPr marL="91428" marR="91428" marT="45727" marB="45727" anchor="ctr"/>
                </a:tc>
              </a:tr>
              <a:tr h="4572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Water Level Dose Rate 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0.01 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mSv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/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hr</a:t>
                      </a:r>
                      <a:endParaRPr lang="en-US" altLang="ko-KR" sz="1200" dirty="0" smtClean="0">
                        <a:latin typeface="Arial" panose="020B0604020202020204" pitchFamily="34" charset="0"/>
                        <a:cs typeface="Arial" panose="020B0604020202020204" pitchFamily="34" charset="0"/>
                        <a:sym typeface="Monotype Sorts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0.0003 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mSv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/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hr</a:t>
                      </a:r>
                      <a:endParaRPr lang="en-US" altLang="ko-KR" sz="1200" dirty="0" smtClean="0">
                        <a:latin typeface="Arial" panose="020B0604020202020204" pitchFamily="34" charset="0"/>
                        <a:cs typeface="Arial" panose="020B0604020202020204" pitchFamily="34" charset="0"/>
                        <a:sym typeface="Monotype Sorts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</a:tr>
              <a:tr h="4572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Max. Water Level Dose Rate 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0.016 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mSv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/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hr</a:t>
                      </a:r>
                      <a:endParaRPr lang="en-US" altLang="ko-KR" sz="1200" dirty="0" smtClean="0">
                        <a:latin typeface="Arial" panose="020B0604020202020204" pitchFamily="34" charset="0"/>
                        <a:cs typeface="Arial" panose="020B0604020202020204" pitchFamily="34" charset="0"/>
                        <a:sym typeface="Monotype Sorts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0.0045 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mSv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/</a:t>
                      </a:r>
                      <a:r>
                        <a:rPr lang="en-US" altLang="ko-KR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hr</a:t>
                      </a:r>
                      <a:endParaRPr lang="en-US" altLang="ko-KR" sz="1200" dirty="0" smtClean="0">
                        <a:latin typeface="Arial" panose="020B0604020202020204" pitchFamily="34" charset="0"/>
                        <a:cs typeface="Arial" panose="020B0604020202020204" pitchFamily="34" charset="0"/>
                        <a:sym typeface="Monotype Sorts"/>
                      </a:endParaRP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</a:tr>
              <a:tr h="4572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Rate as D</a:t>
                      </a:r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esign Criteria 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Monotype Sorts"/>
                        </a:rPr>
                        <a:t>65%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18%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5727" marB="45727" anchor="ctr"/>
                </a:tc>
              </a:tr>
            </a:tbl>
          </a:graphicData>
        </a:graphic>
      </p:graphicFrame>
      <p:sp>
        <p:nvSpPr>
          <p:cNvPr id="31781" name="직사각형 12"/>
          <p:cNvSpPr>
            <a:spLocks noChangeArrowheads="1"/>
          </p:cNvSpPr>
          <p:nvPr/>
        </p:nvSpPr>
        <p:spPr bwMode="auto">
          <a:xfrm>
            <a:off x="7486650" y="2546350"/>
            <a:ext cx="1060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latinLnBrk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6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APR1400</a:t>
            </a:r>
            <a:endParaRPr lang="ko-KR" altLang="en-US" sz="1600" b="0">
              <a:latin typeface="Arial" panose="020B0604020202020204" pitchFamily="34" charset="0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31782" name="직사각형 18"/>
          <p:cNvSpPr>
            <a:spLocks noChangeArrowheads="1"/>
          </p:cNvSpPr>
          <p:nvPr/>
        </p:nvSpPr>
        <p:spPr bwMode="auto">
          <a:xfrm>
            <a:off x="7956550" y="3468688"/>
            <a:ext cx="89693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latinLnBrk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6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SMART</a:t>
            </a:r>
            <a:endParaRPr lang="ko-KR" altLang="en-US" sz="1600" b="0">
              <a:latin typeface="Arial" panose="020B0604020202020204" pitchFamily="34" charset="0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  <p:cxnSp>
        <p:nvCxnSpPr>
          <p:cNvPr id="31783" name="직선 화살표 연결선 14"/>
          <p:cNvCxnSpPr>
            <a:cxnSpLocks noChangeShapeType="1"/>
          </p:cNvCxnSpPr>
          <p:nvPr/>
        </p:nvCxnSpPr>
        <p:spPr bwMode="auto">
          <a:xfrm flipH="1">
            <a:off x="7451725" y="2760663"/>
            <a:ext cx="92075" cy="511175"/>
          </a:xfrm>
          <a:prstGeom prst="straightConnector1">
            <a:avLst/>
          </a:prstGeom>
          <a:noFill/>
          <a:ln w="9525" algn="ctr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84" name="직선 화살표 연결선 21"/>
          <p:cNvCxnSpPr>
            <a:cxnSpLocks noChangeShapeType="1"/>
          </p:cNvCxnSpPr>
          <p:nvPr/>
        </p:nvCxnSpPr>
        <p:spPr bwMode="auto">
          <a:xfrm>
            <a:off x="8051800" y="3676650"/>
            <a:ext cx="146050" cy="47307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1785" name="그림 4" descr="서명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51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8263"/>
            <a:ext cx="8796337" cy="585787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Soft &amp; Safety Drive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3887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15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331788" y="1435100"/>
            <a:ext cx="8793162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73038"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352425"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627063" algn="l"/>
                <a:tab pos="993775" algn="l"/>
                <a:tab pos="1339850" algn="l"/>
                <a:tab pos="2416175" algn="l"/>
                <a:tab pos="2689225" algn="l"/>
                <a:tab pos="3621088" algn="l"/>
              </a:tabLs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 marL="0" eaLnBrk="1" latinLnBrk="1" hangingPunct="1">
              <a:lnSpc>
                <a:spcPct val="130000"/>
              </a:lnSpc>
              <a:buClr>
                <a:srgbClr val="333333"/>
              </a:buClr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ko-KR" altLang="en-US" sz="2000" dirty="0" smtClean="0">
                <a:solidFill>
                  <a:srgbClr val="333333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Purpose                :</a:t>
            </a:r>
            <a:r>
              <a:rPr lang="ko-KR" altLang="en-US" sz="180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Review to avoid fuel damage according to </a:t>
            </a:r>
          </a:p>
          <a:p>
            <a:pPr marL="0" eaLnBrk="1" latinLnBrk="1" hangingPunct="1">
              <a:lnSpc>
                <a:spcPct val="130000"/>
              </a:lnSpc>
              <a:buClr>
                <a:srgbClr val="333333"/>
              </a:buClr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acceleration of Refueling Machine </a:t>
            </a:r>
          </a:p>
          <a:p>
            <a:pPr marL="0" eaLnBrk="1" latinLnBrk="1" hangingPunct="1">
              <a:lnSpc>
                <a:spcPct val="130000"/>
              </a:lnSpc>
              <a:buClr>
                <a:srgbClr val="333333"/>
              </a:buClr>
              <a:defRPr/>
            </a:pPr>
            <a:endParaRPr lang="en-US" altLang="ko-KR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eaLnBrk="1" latinLnBrk="1" hangingPunct="1">
              <a:lnSpc>
                <a:spcPct val="130000"/>
              </a:lnSpc>
              <a:buClr>
                <a:srgbClr val="333333"/>
              </a:buClr>
              <a:buFont typeface="Wingdings" panose="05000000000000000000" pitchFamily="2" charset="2"/>
              <a:buBlip>
                <a:blip r:embed="rId3"/>
              </a:buBlip>
              <a:defRPr/>
            </a:pP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Permissible axial </a:t>
            </a: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&amp;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transverse </a:t>
            </a: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“g”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load </a:t>
            </a: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on a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fuel assembly : </a:t>
            </a: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Max. </a:t>
            </a:r>
            <a:r>
              <a:rPr lang="en-US" altLang="ko-KR" sz="2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4.0 </a:t>
            </a: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g</a:t>
            </a:r>
          </a:p>
          <a:p>
            <a:pPr lvl="1" eaLnBrk="1" latinLnBrk="1" hangingPunct="1">
              <a:lnSpc>
                <a:spcPct val="130000"/>
              </a:lnSpc>
              <a:buClr>
                <a:srgbClr val="333333"/>
              </a:buClr>
              <a:buSzPct val="80000"/>
              <a:buFont typeface="Wingdings" panose="05000000000000000000" pitchFamily="2" charset="2"/>
              <a:buNone/>
              <a:defRPr/>
            </a:pPr>
            <a:endParaRPr lang="en-US" altLang="ko-KR" sz="1800" dirty="0" smtClean="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  <a:p>
            <a:pPr marL="0" eaLnBrk="1" latinLnBrk="1" hangingPunct="1">
              <a:lnSpc>
                <a:spcPct val="130000"/>
              </a:lnSpc>
              <a:buClr>
                <a:srgbClr val="333333"/>
              </a:buClr>
              <a:buFontTx/>
              <a:buBlip>
                <a:blip r:embed="rId3"/>
              </a:buBlip>
              <a:defRPr/>
            </a:pP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Max. acceleration in Emergency Stop during transverse drive </a:t>
            </a:r>
            <a:endParaRPr lang="ko-KR" altLang="en-US" sz="2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lvl="1" eaLnBrk="1" latinLnBrk="1" hangingPunct="1">
              <a:lnSpc>
                <a:spcPct val="130000"/>
              </a:lnSpc>
              <a:buClr>
                <a:srgbClr val="333333"/>
              </a:buClr>
              <a:buSzPct val="80000"/>
              <a:buFont typeface="Wingdings" panose="05000000000000000000" pitchFamily="2" charset="2"/>
              <a:buBlip>
                <a:blip r:embed="rId4"/>
              </a:buBlip>
              <a:defRPr/>
            </a:pPr>
            <a:r>
              <a:rPr lang="ko-KR" altLang="en-US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0.0 ~0.5 Sec Area</a:t>
            </a:r>
            <a:r>
              <a:rPr lang="ko-KR" altLang="en-US" sz="180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	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:   0.51 m/sec</a:t>
            </a:r>
            <a:r>
              <a:rPr lang="en-US" altLang="ko-KR" sz="1800" baseline="30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2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= 0.05 g &lt; 4.0 g</a:t>
            </a:r>
          </a:p>
          <a:p>
            <a:pPr lvl="1" eaLnBrk="1" latinLnBrk="1" hangingPunct="1">
              <a:lnSpc>
                <a:spcPct val="130000"/>
              </a:lnSpc>
              <a:buClr>
                <a:srgbClr val="333333"/>
              </a:buClr>
              <a:buSzPct val="80000"/>
              <a:buFont typeface="Wingdings" panose="05000000000000000000" pitchFamily="2" charset="2"/>
              <a:buBlip>
                <a:blip r:embed="rId4"/>
              </a:buBlip>
              <a:defRPr/>
            </a:pP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0.5 ~1.0 Sec Area</a:t>
            </a:r>
            <a:r>
              <a:rPr lang="ko-KR" altLang="en-US" sz="180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    	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:   0.31 m/sec</a:t>
            </a:r>
            <a:r>
              <a:rPr lang="en-US" altLang="ko-KR" sz="1800" baseline="30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2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  <a:sym typeface="Monotype Sorts"/>
              </a:rPr>
              <a:t> = 0.03 g &lt; 4.0 g</a:t>
            </a:r>
          </a:p>
          <a:p>
            <a:pPr lvl="2" eaLnBrk="1" latinLnBrk="1" hangingPunct="1">
              <a:lnSpc>
                <a:spcPct val="130000"/>
              </a:lnSpc>
              <a:buClr>
                <a:srgbClr val="333333"/>
              </a:buClr>
              <a:buSzPct val="80000"/>
              <a:buFont typeface="Wingdings" panose="05000000000000000000" pitchFamily="2" charset="2"/>
              <a:buNone/>
              <a:defRPr/>
            </a:pPr>
            <a:endParaRPr lang="en-US" altLang="ko-KR" sz="1800" dirty="0" smtClean="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marL="0" indent="-285750" eaLnBrk="1" latinLnBrk="1" hangingPunct="1">
              <a:lnSpc>
                <a:spcPct val="130000"/>
              </a:lnSpc>
              <a:buClr>
                <a:srgbClr val="333333"/>
              </a:buClr>
              <a:buFontTx/>
              <a:buBlip>
                <a:blip r:embed="rId3"/>
              </a:buBlip>
              <a:defRPr/>
            </a:pPr>
            <a:r>
              <a:rPr lang="en-US" altLang="ko-KR" sz="2000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Max. acceleration in Emergency Stop during vertical drive  </a:t>
            </a:r>
            <a:endParaRPr lang="ko-KR" altLang="en-US" sz="2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lvl="1">
              <a:buSzPct val="80000"/>
              <a:buFontTx/>
              <a:buBlip>
                <a:blip r:embed="rId4"/>
              </a:buBlip>
              <a:defRPr/>
            </a:pPr>
            <a:r>
              <a:rPr lang="ko-KR" altLang="en-US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Acceleration in Emergency Stop</a:t>
            </a:r>
            <a:r>
              <a:rPr lang="ko-KR" altLang="en-US" sz="180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	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          :  ah  = -1.73 m/sec</a:t>
            </a:r>
            <a:r>
              <a:rPr lang="en-US" altLang="ko-KR" sz="1800" baseline="30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2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= -0.18 g</a:t>
            </a:r>
          </a:p>
          <a:p>
            <a:pPr lvl="1">
              <a:buSzPct val="80000"/>
              <a:buFontTx/>
              <a:buBlip>
                <a:blip r:embed="rId4"/>
              </a:buBlip>
              <a:defRPr/>
            </a:pP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Acceleration due to Elastic Energy of wire rope:  </a:t>
            </a:r>
            <a:r>
              <a:rPr lang="en-US" altLang="ko-KR" sz="1800" dirty="0" err="1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ahb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=   2.45 m/sec</a:t>
            </a:r>
            <a:r>
              <a:rPr lang="en-US" altLang="ko-KR" sz="1800" baseline="300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2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= 0.25 g</a:t>
            </a:r>
          </a:p>
          <a:p>
            <a:pPr lvl="1">
              <a:buSzPct val="80000"/>
              <a:buFontTx/>
              <a:buBlip>
                <a:blip r:embed="rId4"/>
              </a:buBlip>
              <a:defRPr/>
            </a:pP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Max. acceleration in Emergency Stop during vertical drive </a:t>
            </a:r>
          </a:p>
          <a:p>
            <a:pPr lvl="1">
              <a:buSzPct val="80000"/>
              <a:defRPr/>
            </a:pP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   :  </a:t>
            </a:r>
            <a:r>
              <a:rPr lang="en-US" altLang="ko-KR" sz="1800" dirty="0" err="1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av</a:t>
            </a:r>
            <a:r>
              <a:rPr lang="en-US" altLang="ko-KR" sz="180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=0.25g -(-0.18g)= 0.43 g &lt; 4.0 g</a:t>
            </a:r>
            <a:endParaRPr lang="en-US" altLang="ko-KR" sz="1800" dirty="0" smtClean="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  <a:p>
            <a:pPr lvl="1" eaLnBrk="1" latinLnBrk="1" hangingPunct="1">
              <a:lnSpc>
                <a:spcPct val="130000"/>
              </a:lnSpc>
              <a:buClr>
                <a:srgbClr val="333333"/>
              </a:buClr>
              <a:buSzPct val="130000"/>
              <a:buFont typeface="Wingdings" panose="05000000000000000000" pitchFamily="2" charset="2"/>
              <a:buBlip>
                <a:blip r:embed="rId5"/>
              </a:buBlip>
              <a:defRPr/>
            </a:pPr>
            <a:endParaRPr lang="en-US" altLang="ko-KR" sz="1800" b="1" dirty="0" smtClean="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  <a:sym typeface="Monotype Sorts"/>
            </a:endParaRPr>
          </a:p>
        </p:txBody>
      </p:sp>
      <p:sp>
        <p:nvSpPr>
          <p:cNvPr id="5" name="내용 개체 틀 2"/>
          <p:cNvSpPr>
            <a:spLocks noGrp="1"/>
          </p:cNvSpPr>
          <p:nvPr/>
        </p:nvSpPr>
        <p:spPr bwMode="auto">
          <a:xfrm>
            <a:off x="179388" y="836613"/>
            <a:ext cx="856932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Evaluation for Acceleration of Fuel Handling Facility</a:t>
            </a:r>
          </a:p>
        </p:txBody>
      </p:sp>
      <p:pic>
        <p:nvPicPr>
          <p:cNvPr id="32773" name="그림 4" descr="서명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75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1" y="69849"/>
            <a:ext cx="9093200" cy="735285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Time Study Report</a:t>
            </a:r>
            <a:endParaRPr lang="ko-KR" altLang="en-US" sz="3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57925" y="649922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16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358775" y="1514475"/>
          <a:ext cx="4281486" cy="2073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420">
                  <a:extLst>
                    <a:ext uri="{9D8B030D-6E8A-4147-A177-3AD203B41FA5}"/>
                  </a:extLst>
                </a:gridCol>
                <a:gridCol w="636863">
                  <a:extLst>
                    <a:ext uri="{9D8B030D-6E8A-4147-A177-3AD203B41FA5}"/>
                  </a:extLst>
                </a:gridCol>
                <a:gridCol w="507677">
                  <a:extLst>
                    <a:ext uri="{9D8B030D-6E8A-4147-A177-3AD203B41FA5}"/>
                  </a:extLst>
                </a:gridCol>
                <a:gridCol w="576064">
                  <a:extLst>
                    <a:ext uri="{9D8B030D-6E8A-4147-A177-3AD203B41FA5}"/>
                  </a:extLst>
                </a:gridCol>
                <a:gridCol w="504056">
                  <a:extLst>
                    <a:ext uri="{9D8B030D-6E8A-4147-A177-3AD203B41FA5}"/>
                  </a:extLst>
                </a:gridCol>
                <a:gridCol w="648072">
                  <a:extLst>
                    <a:ext uri="{9D8B030D-6E8A-4147-A177-3AD203B41FA5}"/>
                  </a:extLst>
                </a:gridCol>
                <a:gridCol w="716334">
                  <a:extLst>
                    <a:ext uri="{9D8B030D-6E8A-4147-A177-3AD203B41FA5}"/>
                  </a:extLst>
                </a:gridCol>
              </a:tblGrid>
              <a:tr h="213422">
                <a:tc rowSpan="2"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Description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Speed(m/min)</a:t>
                      </a:r>
                      <a:endParaRPr lang="ko-KR" altLang="en-US" sz="8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5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Travel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Length(m)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13422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High</a:t>
                      </a:r>
                      <a:endParaRPr lang="ko-KR" altLang="en-US" sz="8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Slow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High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Slow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Total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33538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Hoist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Reactor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1.8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0.3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11.3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1.2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12.5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2134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Rack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2.3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2.9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33538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700" dirty="0">
                          <a:latin typeface="+mj-ea"/>
                          <a:ea typeface="+mj-ea"/>
                        </a:rPr>
                        <a:t>Traversing</a:t>
                      </a:r>
                      <a:endParaRPr lang="ko-KR" altLang="en-US" sz="7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Reactor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5.0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0.4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2134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Rack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2.4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3.0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33538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Travelling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Reactor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5.0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1.0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10.0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10.0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  <a:tr h="2134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latin typeface="+mj-ea"/>
                        <a:ea typeface="+mj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Rack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10.0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10.0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4" marR="91434" marT="45728" marB="45728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5219700" y="1716088"/>
          <a:ext cx="3436936" cy="1400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4335">
                  <a:extLst>
                    <a:ext uri="{9D8B030D-6E8A-4147-A177-3AD203B41FA5}"/>
                  </a:extLst>
                </a:gridCol>
                <a:gridCol w="515633">
                  <a:extLst>
                    <a:ext uri="{9D8B030D-6E8A-4147-A177-3AD203B41FA5}"/>
                  </a:extLst>
                </a:gridCol>
                <a:gridCol w="554466">
                  <a:extLst>
                    <a:ext uri="{9D8B030D-6E8A-4147-A177-3AD203B41FA5}"/>
                  </a:extLst>
                </a:gridCol>
                <a:gridCol w="515633">
                  <a:extLst>
                    <a:ext uri="{9D8B030D-6E8A-4147-A177-3AD203B41FA5}"/>
                  </a:extLst>
                </a:gridCol>
                <a:gridCol w="511901">
                  <a:extLst>
                    <a:ext uri="{9D8B030D-6E8A-4147-A177-3AD203B41FA5}"/>
                  </a:extLst>
                </a:gridCol>
                <a:gridCol w="524968">
                  <a:extLst>
                    <a:ext uri="{9D8B030D-6E8A-4147-A177-3AD203B41FA5}"/>
                  </a:extLst>
                </a:gridCol>
              </a:tblGrid>
              <a:tr h="27745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Description</a:t>
                      </a:r>
                      <a:endParaRPr lang="ko-KR" altLang="en-US" sz="8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1439" marR="91439" marT="45790" marB="45790" anchor="ctr"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Speed(m/min)</a:t>
                      </a:r>
                      <a:endParaRPr lang="ko-KR" altLang="en-US" sz="8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05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Travel</a:t>
                      </a:r>
                      <a:r>
                        <a:rPr lang="en-US" altLang="ko-KR" sz="800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Length(m)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/>
                </a:extLst>
              </a:tr>
              <a:tr h="27745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High</a:t>
                      </a:r>
                      <a:endParaRPr lang="ko-KR" altLang="en-US" sz="80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Slow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High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Slow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Total</a:t>
                      </a:r>
                      <a:endParaRPr lang="ko-KR" altLang="en-US" sz="800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extLst>
                  <a:ext uri="{0D108BD9-81ED-4DB2-BD59-A6C34878D82A}"/>
                </a:extLst>
              </a:tr>
              <a:tr h="2817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Hoist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1.8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0.3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2.3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12.5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extLst>
                  <a:ext uri="{0D108BD9-81ED-4DB2-BD59-A6C34878D82A}"/>
                </a:extLst>
              </a:tr>
              <a:tr h="2817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Traversing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5.0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2.2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3.0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extLst>
                  <a:ext uri="{0D108BD9-81ED-4DB2-BD59-A6C34878D82A}"/>
                </a:extLst>
              </a:tr>
              <a:tr h="28175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Travelling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5.0</a:t>
                      </a:r>
                      <a:endParaRPr lang="ko-KR" altLang="en-US" sz="80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 9.4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0.6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latin typeface="+mj-ea"/>
                          <a:ea typeface="+mj-ea"/>
                        </a:rPr>
                        <a:t>10.0</a:t>
                      </a:r>
                      <a:endParaRPr lang="ko-KR" altLang="en-US" sz="800" dirty="0">
                        <a:latin typeface="+mj-ea"/>
                        <a:ea typeface="+mj-ea"/>
                      </a:endParaRPr>
                    </a:p>
                  </a:txBody>
                  <a:tcPr marL="91439" marR="91439" marT="45790" marB="45790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219700" y="3544888"/>
          <a:ext cx="3783014" cy="280632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86036">
                  <a:extLst>
                    <a:ext uri="{9D8B030D-6E8A-4147-A177-3AD203B41FA5}"/>
                  </a:extLst>
                </a:gridCol>
                <a:gridCol w="1348799">
                  <a:extLst>
                    <a:ext uri="{9D8B030D-6E8A-4147-A177-3AD203B41FA5}"/>
                  </a:extLst>
                </a:gridCol>
                <a:gridCol w="1348179">
                  <a:extLst>
                    <a:ext uri="{9D8B030D-6E8A-4147-A177-3AD203B41FA5}"/>
                  </a:extLst>
                </a:gridCol>
              </a:tblGrid>
              <a:tr h="3189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kern="1200" dirty="0" smtClean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Description</a:t>
                      </a:r>
                      <a:endParaRPr lang="ko-KR" altLang="en-US" sz="900" b="1" kern="1200" dirty="0">
                        <a:solidFill>
                          <a:schemeClr val="bg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1432" marR="91432" marT="45732" marB="45732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RM</a:t>
                      </a:r>
                      <a:r>
                        <a:rPr lang="en-US" altLang="ko-KR" sz="900" b="1" baseline="0" dirty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900" b="1" baseline="0" dirty="0" smtClean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Alone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RM with</a:t>
                      </a:r>
                      <a:r>
                        <a:rPr lang="ko-KR" altLang="en-US" sz="900" b="1" smtClean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900" b="1" dirty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SFHM</a:t>
                      </a:r>
                      <a:r>
                        <a:rPr lang="en-US" altLang="ko-KR" sz="900" b="1" baseline="0" dirty="0">
                          <a:solidFill>
                            <a:schemeClr val="lt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/>
                </a:tc>
                <a:extLst>
                  <a:ext uri="{0D108BD9-81ED-4DB2-BD59-A6C34878D82A}"/>
                </a:extLst>
              </a:tr>
              <a:tr h="5030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latin typeface="+mj-ea"/>
                          <a:ea typeface="+mj-ea"/>
                        </a:rPr>
                        <a:t>Refueling Cycle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latin typeface="+mj-ea"/>
                          <a:ea typeface="+mj-ea"/>
                        </a:rPr>
                        <a:t>46 Min/Fuel</a:t>
                      </a:r>
                      <a:r>
                        <a:rPr lang="en-US" altLang="ko-KR" sz="900" b="1" baseline="0" dirty="0" smtClean="0">
                          <a:latin typeface="+mj-ea"/>
                          <a:ea typeface="+mj-ea"/>
                        </a:rPr>
                        <a:t> Assembly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latin typeface="+mj-ea"/>
                          <a:ea typeface="+mj-ea"/>
                        </a:rPr>
                        <a:t>39 </a:t>
                      </a: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Min/Fuel</a:t>
                      </a:r>
                      <a:r>
                        <a:rPr lang="en-US" altLang="ko-KR" sz="900" b="1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 Assembly</a:t>
                      </a:r>
                      <a:endParaRPr lang="ko-KR" altLang="en-US" sz="9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extLst>
                  <a:ext uri="{0D108BD9-81ED-4DB2-BD59-A6C34878D82A}"/>
                </a:extLst>
              </a:tr>
              <a:tr h="5103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Total Refueling</a:t>
                      </a:r>
                      <a:r>
                        <a:rPr lang="en-US" altLang="ko-KR" sz="900" b="1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Time</a:t>
                      </a:r>
                      <a:endParaRPr lang="en-US" altLang="ko-KR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9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57 Assembly</a:t>
                      </a:r>
                      <a:r>
                        <a:rPr lang="en-US" altLang="ko-KR" sz="900" b="1" baseline="0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900" b="1" baseline="0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x 2)</a:t>
                      </a:r>
                      <a:r>
                        <a:rPr lang="ko-KR" altLang="en-US" sz="900" b="1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  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43.7 Hour x 2 </a:t>
                      </a: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Time</a:t>
                      </a:r>
                      <a:endParaRPr lang="en-US" altLang="ko-KR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900" b="1" dirty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(1day 19.7H x </a:t>
                      </a:r>
                      <a:r>
                        <a:rPr lang="en-US" altLang="ko-KR" sz="900" b="1" dirty="0" smtClean="0">
                          <a:solidFill>
                            <a:schemeClr val="tx1"/>
                          </a:solidFill>
                          <a:latin typeface="+mj-ea"/>
                          <a:ea typeface="+mj-ea"/>
                        </a:rPr>
                        <a:t>2 Time)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37.1 Hour x 2 </a:t>
                      </a:r>
                      <a:r>
                        <a:rPr lang="en-US" altLang="ko-KR" sz="900" b="1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Time</a:t>
                      </a:r>
                      <a:endParaRPr lang="en-US" altLang="ko-KR" sz="9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  <a:p>
                      <a:pPr algn="ctr" latinLnBrk="1"/>
                      <a:r>
                        <a:rPr lang="en-US" altLang="ko-KR" sz="900" b="1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(1day13.1 H x </a:t>
                      </a:r>
                      <a:r>
                        <a:rPr lang="en-US" altLang="ko-KR" sz="900" b="1" kern="1200" dirty="0" smtClean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2 Time)</a:t>
                      </a:r>
                      <a:endParaRPr lang="ko-KR" altLang="en-US" sz="900" b="1" kern="1200" dirty="0">
                        <a:solidFill>
                          <a:schemeClr val="tx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extLst>
                  <a:ext uri="{0D108BD9-81ED-4DB2-BD59-A6C34878D82A}"/>
                </a:extLst>
              </a:tr>
              <a:tr h="51498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dirty="0" smtClean="0">
                          <a:latin typeface="+mj-ea"/>
                          <a:ea typeface="+mj-ea"/>
                        </a:rPr>
                        <a:t>Equipment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88900" indent="-88900" algn="l" latinLnBrk="1"/>
                      <a:r>
                        <a:rPr lang="en-US" altLang="ko-KR" sz="900" b="1" dirty="0">
                          <a:latin typeface="+mj-ea"/>
                          <a:ea typeface="+mj-ea"/>
                        </a:rPr>
                        <a:t>- Refueling</a:t>
                      </a:r>
                      <a:r>
                        <a:rPr lang="en-US" altLang="ko-KR" sz="900" b="1" baseline="0" dirty="0">
                          <a:latin typeface="+mj-ea"/>
                          <a:ea typeface="+mj-ea"/>
                        </a:rPr>
                        <a:t> M/C</a:t>
                      </a:r>
                      <a:endParaRPr lang="ko-KR" altLang="en-US" sz="900" b="1" dirty="0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171450" indent="-171450" algn="l" latinLnBrk="1">
                        <a:buFontTx/>
                        <a:buChar char="-"/>
                      </a:pPr>
                      <a:r>
                        <a:rPr lang="en-US" altLang="ko-KR" sz="900" b="1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Refueling M/C</a:t>
                      </a:r>
                    </a:p>
                    <a:p>
                      <a:pPr marL="171450" indent="-171450" algn="l" latinLnBrk="1">
                        <a:buFontTx/>
                        <a:buChar char="-"/>
                      </a:pPr>
                      <a:r>
                        <a:rPr lang="en-US" altLang="ko-KR" sz="900" b="1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FTS</a:t>
                      </a:r>
                      <a:endParaRPr lang="en-US" altLang="ko-KR" sz="900" b="1" dirty="0">
                        <a:solidFill>
                          <a:schemeClr val="dk1"/>
                        </a:solidFill>
                        <a:latin typeface="+mj-ea"/>
                        <a:ea typeface="+mj-ea"/>
                      </a:endParaRPr>
                    </a:p>
                    <a:p>
                      <a:pPr algn="l" latinLnBrk="1"/>
                      <a:r>
                        <a:rPr lang="en-US" altLang="ko-KR" sz="900" b="1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-   SFHM</a:t>
                      </a:r>
                      <a:endParaRPr lang="en-US" altLang="ko-KR" sz="900" b="1" dirty="0">
                        <a:solidFill>
                          <a:schemeClr val="dk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extLst>
                  <a:ext uri="{0D108BD9-81ED-4DB2-BD59-A6C34878D82A}"/>
                </a:extLst>
              </a:tr>
              <a:tr h="318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Operator</a:t>
                      </a:r>
                      <a:r>
                        <a:rPr lang="en-US" altLang="ko-KR" sz="900" b="1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</a:rPr>
                        <a:t> </a:t>
                      </a:r>
                      <a:endParaRPr lang="ko-KR" altLang="en-US" sz="900" b="1">
                        <a:solidFill>
                          <a:schemeClr val="tx1"/>
                        </a:solidFill>
                        <a:latin typeface="+mj-ea"/>
                        <a:ea typeface="+mj-ea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Min.</a:t>
                      </a:r>
                      <a:r>
                        <a:rPr lang="ko-KR" altLang="en-US" sz="900" b="1" kern="120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</a:t>
                      </a:r>
                      <a:r>
                        <a:rPr lang="en-US" altLang="ko-KR" sz="900" b="1" kern="120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1 </a:t>
                      </a: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Man </a:t>
                      </a:r>
                      <a:endParaRPr lang="ko-KR" altLang="en-US" sz="9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kern="1200" dirty="0" smtClean="0">
                          <a:latin typeface="+mj-ea"/>
                          <a:ea typeface="+mj-ea"/>
                        </a:rPr>
                        <a:t>Min.</a:t>
                      </a:r>
                      <a:r>
                        <a:rPr lang="en-US" altLang="ko-KR" sz="900" b="1" kern="1200" baseline="0" dirty="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ko-KR" altLang="en-US" sz="900" b="1" kern="1200" smtClean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900" b="1" kern="1200" dirty="0">
                          <a:latin typeface="+mj-ea"/>
                          <a:ea typeface="+mj-ea"/>
                        </a:rPr>
                        <a:t>2 </a:t>
                      </a:r>
                      <a:r>
                        <a:rPr lang="en-US" altLang="ko-KR" sz="900" b="1" kern="1200" dirty="0" smtClean="0">
                          <a:latin typeface="+mj-ea"/>
                          <a:ea typeface="+mj-ea"/>
                        </a:rPr>
                        <a:t>Man</a:t>
                      </a:r>
                      <a:endParaRPr lang="ko-KR" altLang="en-US" sz="900" b="1" kern="1200" dirty="0">
                        <a:solidFill>
                          <a:schemeClr val="tx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extLst>
                  <a:ext uri="{0D108BD9-81ED-4DB2-BD59-A6C34878D82A}"/>
                </a:extLst>
              </a:tr>
              <a:tr h="5103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Design Features</a:t>
                      </a:r>
                      <a:endParaRPr lang="ko-KR" altLang="en-US" sz="900" b="1" kern="120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High Risk.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Complicated Machine</a:t>
                      </a:r>
                      <a:endParaRPr lang="ko-KR" altLang="en-US" sz="900" b="1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Low Risk</a:t>
                      </a:r>
                    </a:p>
                    <a:p>
                      <a:pPr marL="171450" marR="0" indent="-17145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900" b="1" kern="120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Proven</a:t>
                      </a:r>
                      <a:r>
                        <a:rPr lang="en-US" altLang="ko-KR" sz="900" b="1" kern="1200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</a:rPr>
                        <a:t> System</a:t>
                      </a:r>
                      <a:endParaRPr lang="ko-KR" altLang="en-US" sz="900" b="1" kern="1200" dirty="0">
                        <a:solidFill>
                          <a:schemeClr val="dk1"/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91432" marR="91432" marT="45732" marB="45732" anchor="ctr"/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30861" name="내용 개체 틀 2"/>
          <p:cNvSpPr>
            <a:spLocks noGrp="1"/>
          </p:cNvSpPr>
          <p:nvPr/>
        </p:nvSpPr>
        <p:spPr bwMode="auto">
          <a:xfrm>
            <a:off x="187325" y="865188"/>
            <a:ext cx="8905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Comparison RM </a:t>
            </a:r>
            <a:r>
              <a:rPr lang="en-US" altLang="ko-KR" sz="2400" b="1" dirty="0">
                <a:latin typeface="Arial" pitchFamily="34" charset="0"/>
                <a:cs typeface="Arial" pitchFamily="34" charset="0"/>
              </a:rPr>
              <a:t>alone </a:t>
            </a: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and RM with SFHM</a:t>
            </a:r>
            <a:endParaRPr lang="en-US" altLang="ko-KR" dirty="0"/>
          </a:p>
        </p:txBody>
      </p:sp>
      <p:pic>
        <p:nvPicPr>
          <p:cNvPr id="34958" name="그림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60788"/>
            <a:ext cx="42989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59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06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79510"/>
            <a:ext cx="9144000" cy="646113"/>
          </a:xfrm>
        </p:spPr>
        <p:txBody>
          <a:bodyPr>
            <a:noAutofit/>
          </a:bodyPr>
          <a:lstStyle/>
          <a:p>
            <a:pPr marL="92075" lvl="1" indent="12700">
              <a:lnSpc>
                <a:spcPct val="120000"/>
              </a:lnSpc>
            </a:pPr>
            <a: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Containment 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Pressure &amp; Radioactivity </a:t>
            </a:r>
            <a: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Suppression</a:t>
            </a:r>
            <a:r>
              <a:rPr lang="en-US" altLang="ko-KR" sz="24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ko-KR" sz="24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System  (CPRSS)</a:t>
            </a:r>
            <a:r>
              <a:rPr lang="ko-KR" altLang="ko-KR" sz="2400" b="1" spc="-15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용기</a:t>
            </a:r>
            <a:endParaRPr lang="ko-KR" altLang="en-US" sz="24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210300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17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ko-KR" altLang="en-US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713063" y="1297018"/>
            <a:ext cx="793598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CPRSS Lid </a:t>
            </a:r>
            <a:r>
              <a:rPr lang="ko-KR" altLang="en-US" sz="2000" b="1"/>
              <a:t>란</a:t>
            </a:r>
            <a:endParaRPr lang="en-US" altLang="ko-KR" sz="2000" b="1" dirty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CPRSS </a:t>
            </a:r>
            <a:r>
              <a:rPr lang="ko-KR" altLang="en-US" sz="2000" b="1"/>
              <a:t>계통 및 구성 기기</a:t>
            </a:r>
            <a:endParaRPr lang="en-US" altLang="ko-KR" sz="2000" b="1" dirty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CPRSS Lid </a:t>
            </a:r>
            <a:r>
              <a:rPr lang="ko-KR" altLang="en-US" sz="2000" b="1"/>
              <a:t>설치 형상</a:t>
            </a:r>
            <a:endParaRPr lang="en-US" altLang="ko-KR" sz="2000" b="1" dirty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General Arrangement (Overall View)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Structure Analysis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Seismic Restraint Part </a:t>
            </a:r>
            <a:endParaRPr lang="ko-KR" altLang="en-US" sz="2000" b="1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Sealing Calculation 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Lift Rig 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RDP (</a:t>
            </a:r>
            <a:r>
              <a:rPr lang="ko-KR" altLang="en-US" sz="2000" b="1"/>
              <a:t>케이블 관통부</a:t>
            </a:r>
            <a:r>
              <a:rPr lang="en-US" altLang="ko-KR" sz="2000" b="1" dirty="0"/>
              <a:t>) </a:t>
            </a:r>
            <a:r>
              <a:rPr lang="ko-KR" altLang="en-US" sz="2000" b="1" smtClean="0"/>
              <a:t>설계</a:t>
            </a:r>
            <a:endParaRPr lang="en-US" altLang="ko-KR" sz="2000" b="1" dirty="0"/>
          </a:p>
        </p:txBody>
      </p:sp>
    </p:spTree>
    <p:extLst>
      <p:ext uri="{BB962C8B-B14F-4D97-AF65-F5344CB8AC3E}">
        <p14:creationId xmlns:p14="http://schemas.microsoft.com/office/powerpoint/2010/main" val="679324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134225" y="3174"/>
            <a:ext cx="9093200" cy="735285"/>
          </a:xfrm>
        </p:spPr>
        <p:txBody>
          <a:bodyPr>
            <a:normAutofit/>
          </a:bodyPr>
          <a:lstStyle/>
          <a:p>
            <a:pPr lvl="1" defTabSz="820269" eaLnBrk="1" latinLnBrk="0" hangingPunct="1">
              <a:buSzPct val="80000"/>
            </a:pPr>
            <a:r>
              <a:rPr lang="en-US" altLang="ko-KR" sz="2800" b="1" dirty="0" smtClean="0">
                <a:solidFill>
                  <a:schemeClr val="bg1"/>
                </a:solidFill>
              </a:rPr>
              <a:t>CPRSS Lid </a:t>
            </a:r>
            <a:r>
              <a:rPr lang="ko-KR" altLang="en-US" sz="2800" b="1" smtClean="0">
                <a:solidFill>
                  <a:schemeClr val="bg1"/>
                </a:solidFill>
              </a:rPr>
              <a:t>란</a:t>
            </a:r>
            <a:endParaRPr lang="en-US" altLang="ko-KR" sz="2800" b="1" dirty="0" smtClean="0">
              <a:solidFill>
                <a:schemeClr val="bg1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67450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18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34959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그림 9"/>
          <p:cNvPicPr/>
          <p:nvPr/>
        </p:nvPicPr>
        <p:blipFill>
          <a:blip r:embed="rId3"/>
          <a:stretch>
            <a:fillRect/>
          </a:stretch>
        </p:blipFill>
        <p:spPr>
          <a:xfrm>
            <a:off x="966046" y="2998402"/>
            <a:ext cx="2219700" cy="3437286"/>
          </a:xfrm>
          <a:prstGeom prst="rect">
            <a:avLst/>
          </a:prstGeom>
        </p:spPr>
      </p:pic>
      <p:pic>
        <p:nvPicPr>
          <p:cNvPr id="7" name="그림 6"/>
          <p:cNvPicPr/>
          <p:nvPr/>
        </p:nvPicPr>
        <p:blipFill>
          <a:blip r:embed="rId4"/>
          <a:stretch>
            <a:fillRect/>
          </a:stretch>
        </p:blipFill>
        <p:spPr>
          <a:xfrm>
            <a:off x="861241" y="874983"/>
            <a:ext cx="2429311" cy="2218018"/>
          </a:xfrm>
          <a:prstGeom prst="rect">
            <a:avLst/>
          </a:prstGeom>
        </p:spPr>
      </p:pic>
      <p:sp>
        <p:nvSpPr>
          <p:cNvPr id="12" name="Content Placeholder 1"/>
          <p:cNvSpPr txBox="1">
            <a:spLocks/>
          </p:cNvSpPr>
          <p:nvPr/>
        </p:nvSpPr>
        <p:spPr bwMode="auto">
          <a:xfrm>
            <a:off x="3290552" y="1322523"/>
            <a:ext cx="5374504" cy="2397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7601" lvl="1" indent="-307601" defTabSz="820269" eaLnBrk="1" latinLnBrk="0" hangingPunct="1">
              <a:buSzPct val="80000"/>
              <a:buFont typeface="Wingdings" pitchFamily="2" charset="2"/>
              <a:buChar char=""/>
            </a:pPr>
            <a:r>
              <a:rPr kumimoji="0" lang="en-US" altLang="ko-KR" sz="1800" b="1" dirty="0" smtClean="0"/>
              <a:t>CPRSS Lid (</a:t>
            </a:r>
            <a:r>
              <a:rPr kumimoji="0" lang="ko-KR" altLang="en-US" sz="1800" b="1" smtClean="0"/>
              <a:t>격납건물압력및방사능저감계통 덮개</a:t>
            </a:r>
            <a:r>
              <a:rPr kumimoji="0" lang="en-US" altLang="ko-KR" sz="1800" b="1" dirty="0" smtClean="0"/>
              <a:t>)</a:t>
            </a:r>
          </a:p>
          <a:p>
            <a:pPr marL="0" lvl="1" indent="0" defTabSz="820269" eaLnBrk="1" latinLnBrk="0" hangingPunct="1">
              <a:buSzPct val="80000"/>
              <a:buFont typeface="Arial" panose="020B0604020202020204" pitchFamily="34" charset="0"/>
              <a:buNone/>
            </a:pPr>
            <a:endParaRPr kumimoji="0" lang="en-US" altLang="ko-KR" sz="800" dirty="0" smtClean="0"/>
          </a:p>
          <a:p>
            <a:pPr marL="571500" lvl="1" indent="-298450" defTabSz="820269" eaLnBrk="1" latinLnBrk="0" hangingPunct="1">
              <a:lnSpc>
                <a:spcPts val="2600"/>
              </a:lnSpc>
              <a:buSzPct val="80000"/>
              <a:buFont typeface="Wingdings" panose="05000000000000000000" pitchFamily="2" charset="2"/>
              <a:buChar char="Ø"/>
            </a:pPr>
            <a:r>
              <a:rPr kumimoji="0" lang="en-US" altLang="ko-KR" sz="1600" b="1" dirty="0" smtClean="0"/>
              <a:t>CPRSS </a:t>
            </a:r>
            <a:r>
              <a:rPr kumimoji="0" lang="ko-KR" altLang="en-US" sz="1600" b="1" smtClean="0"/>
              <a:t>계통을 구성하는 하나의 기기로</a:t>
            </a:r>
            <a:r>
              <a:rPr kumimoji="0" lang="en-US" altLang="ko-KR" sz="1600" b="1" dirty="0" smtClean="0"/>
              <a:t>,</a:t>
            </a:r>
            <a:r>
              <a:rPr kumimoji="0" lang="ko-KR" altLang="en-US" sz="1600" b="1" smtClean="0"/>
              <a:t> </a:t>
            </a:r>
            <a:r>
              <a:rPr lang="en-US" altLang="ko-KR" sz="1600" b="1" dirty="0"/>
              <a:t>LCA </a:t>
            </a:r>
            <a:r>
              <a:rPr lang="en-US" altLang="ko-KR" sz="1600" b="1" dirty="0" smtClean="0"/>
              <a:t>UCA(Lower </a:t>
            </a:r>
            <a:r>
              <a:rPr lang="en-US" altLang="ko-KR" sz="1600" b="1" dirty="0"/>
              <a:t>Containment Area) </a:t>
            </a:r>
            <a:r>
              <a:rPr kumimoji="0" lang="ko-KR" altLang="en-US" sz="1600" b="1" smtClean="0"/>
              <a:t>와 </a:t>
            </a:r>
            <a:r>
              <a:rPr kumimoji="0" lang="en-US" altLang="ko-KR" sz="1600" b="1" dirty="0" smtClean="0"/>
              <a:t>UCA(Upper Containment Area)</a:t>
            </a:r>
            <a:r>
              <a:rPr kumimoji="0" lang="ko-KR" altLang="en-US" sz="1600" b="1" smtClean="0"/>
              <a:t>의 경계를 이루는 구조물</a:t>
            </a:r>
            <a:r>
              <a:rPr kumimoji="0" lang="en-US" altLang="ko-KR" sz="1600" b="1" dirty="0" smtClean="0"/>
              <a:t>.</a:t>
            </a:r>
          </a:p>
          <a:p>
            <a:pPr marL="273050" lvl="1" indent="0" defTabSz="820269" eaLnBrk="1" latinLnBrk="0" hangingPunct="1">
              <a:lnSpc>
                <a:spcPts val="2600"/>
              </a:lnSpc>
              <a:buSzPct val="80000"/>
              <a:buNone/>
            </a:pPr>
            <a:r>
              <a:rPr kumimoji="0" lang="ko-KR" altLang="en-US" sz="1600" b="1" dirty="0" smtClean="0"/>
              <a:t> </a:t>
            </a:r>
            <a:endParaRPr kumimoji="0" lang="en-US" altLang="ko-KR" sz="1600" b="1" dirty="0" smtClean="0"/>
          </a:p>
          <a:p>
            <a:pPr marL="571500" lvl="1" indent="-298450" defTabSz="820269" eaLnBrk="1" latinLnBrk="0" hangingPunct="1">
              <a:lnSpc>
                <a:spcPts val="26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CPRSS Lid</a:t>
            </a:r>
            <a:r>
              <a:rPr lang="ko-KR" altLang="en-US" sz="1600" b="1"/>
              <a:t>는 원자로 상부 구조물 집합체</a:t>
            </a:r>
            <a:r>
              <a:rPr lang="en-US" altLang="ko-KR" sz="1600" b="1" dirty="0"/>
              <a:t>(RHSA, Reactor Head Structure Assembly) </a:t>
            </a:r>
            <a:r>
              <a:rPr lang="ko-KR" altLang="en-US" sz="1600" b="1"/>
              <a:t>외부에 설치되는 </a:t>
            </a:r>
            <a:r>
              <a:rPr lang="en-US" altLang="ko-KR" sz="1600" b="1" dirty="0"/>
              <a:t>CAP </a:t>
            </a:r>
            <a:r>
              <a:rPr lang="ko-KR" altLang="en-US" sz="1600" b="1"/>
              <a:t>방식의 격납구조물로 </a:t>
            </a:r>
            <a:r>
              <a:rPr lang="en-US" altLang="ko-KR" sz="1600" b="1" dirty="0"/>
              <a:t>Refueling Pool </a:t>
            </a:r>
            <a:r>
              <a:rPr lang="ko-KR" altLang="en-US" sz="1600" b="1"/>
              <a:t>바닥 </a:t>
            </a:r>
            <a:r>
              <a:rPr lang="en-US" altLang="ko-KR" sz="1600" b="1" dirty="0"/>
              <a:t>Flange</a:t>
            </a:r>
            <a:r>
              <a:rPr lang="ko-KR" altLang="en-US" sz="1600" b="1"/>
              <a:t>에 조립되어</a:t>
            </a:r>
            <a:r>
              <a:rPr lang="en-US" altLang="ko-KR" sz="1600" b="1" dirty="0"/>
              <a:t>, </a:t>
            </a:r>
            <a:r>
              <a:rPr lang="ko-KR" altLang="en-US" sz="1600" b="1"/>
              <a:t>원자로에서 발생되는 온도</a:t>
            </a:r>
            <a:r>
              <a:rPr lang="en-US" altLang="ko-KR" sz="1600" b="1" dirty="0"/>
              <a:t>, </a:t>
            </a:r>
            <a:r>
              <a:rPr lang="ko-KR" altLang="en-US" sz="1600" b="1"/>
              <a:t>압력이 원자로 건물 내부 </a:t>
            </a:r>
            <a:r>
              <a:rPr lang="en-US" altLang="ko-KR" sz="1600" b="1" dirty="0"/>
              <a:t>(UCA)</a:t>
            </a:r>
            <a:r>
              <a:rPr lang="ko-KR" altLang="en-US" sz="1600" b="1"/>
              <a:t>로 방출되는 것을 방지하는 기능 수행</a:t>
            </a:r>
            <a:r>
              <a:rPr lang="en-US" altLang="ko-KR" sz="1600" b="1" dirty="0"/>
              <a:t>.</a:t>
            </a:r>
          </a:p>
          <a:p>
            <a:pPr marL="571500" lvl="1" indent="-298450" defTabSz="820269" eaLnBrk="1" latinLnBrk="0" hangingPunct="1">
              <a:buSzPct val="80000"/>
              <a:buFont typeface="Wingdings" panose="05000000000000000000" pitchFamily="2" charset="2"/>
              <a:buChar char="Ø"/>
            </a:pPr>
            <a:endParaRPr kumimoji="0" lang="en-US" altLang="ko-KR" sz="1600" dirty="0" smtClean="0"/>
          </a:p>
          <a:p>
            <a:pPr marL="571500" lvl="1" indent="-298450" defTabSz="820269" eaLnBrk="1" latinLnBrk="0" hangingPunct="1">
              <a:buSzPct val="80000"/>
              <a:buFont typeface="Wingdings" panose="05000000000000000000" pitchFamily="2" charset="2"/>
              <a:buChar char="Ø"/>
            </a:pPr>
            <a:endParaRPr kumimoji="0"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1059627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79510"/>
            <a:ext cx="8964613" cy="64611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CPRSS </a:t>
            </a:r>
            <a:r>
              <a:rPr lang="ko-KR" altLang="en-US" sz="3200" b="1" spc="-1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계통 및 구성 </a:t>
            </a:r>
            <a:r>
              <a:rPr lang="ko-KR" altLang="en-US" sz="3200" b="1" spc="-15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기기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229350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19</a:t>
            </a:fld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ko-KR" altLang="en-US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1"/>
          <p:cNvSpPr>
            <a:spLocks noGrp="1"/>
          </p:cNvSpPr>
          <p:nvPr>
            <p:ph idx="1"/>
          </p:nvPr>
        </p:nvSpPr>
        <p:spPr>
          <a:xfrm>
            <a:off x="17205" y="2354194"/>
            <a:ext cx="5024578" cy="4485194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307601" lvl="1" indent="-307601" defTabSz="820269" eaLnBrk="1" latinLnBrk="0" hangingPunct="1">
              <a:buSzPct val="80000"/>
              <a:buFont typeface="Wingdings" pitchFamily="2" charset="2"/>
              <a:buChar char=""/>
            </a:pPr>
            <a:r>
              <a:rPr lang="ko-KR" altLang="en-US" sz="1800" b="1" dirty="0" smtClean="0"/>
              <a:t>계통구성 기기</a:t>
            </a:r>
            <a:endParaRPr lang="en-US" altLang="ko-KR" sz="1800" b="1" dirty="0" smtClean="0"/>
          </a:p>
          <a:p>
            <a:pPr marL="0" lvl="1" indent="0" defTabSz="820269" eaLnBrk="1" latinLnBrk="0" hangingPunct="1">
              <a:buSzPct val="80000"/>
              <a:buNone/>
            </a:pPr>
            <a:endParaRPr lang="en-US" altLang="ko-KR" sz="800" dirty="0"/>
          </a:p>
          <a:p>
            <a:pPr marL="536575" lvl="1" indent="-263525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 smtClean="0">
                <a:solidFill>
                  <a:srgbClr val="FF0000"/>
                </a:solidFill>
              </a:rPr>
              <a:t>CPRSS Lid</a:t>
            </a:r>
          </a:p>
          <a:p>
            <a:pPr marL="536575" lvl="1" indent="-263525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 smtClean="0"/>
              <a:t>PRL (Pressure Relief Line) &amp; PRL-</a:t>
            </a:r>
            <a:r>
              <a:rPr lang="en-US" altLang="ko-KR" sz="1600" b="1" dirty="0" err="1" smtClean="0"/>
              <a:t>Sparger</a:t>
            </a:r>
            <a:endParaRPr lang="en-US" altLang="ko-KR" sz="1600" b="1" dirty="0" smtClean="0"/>
          </a:p>
          <a:p>
            <a:pPr marL="536575" lvl="1" indent="-263525" defTabSz="820269" latinLnBrk="0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IRWST(In-Containment Refueling Water Storage </a:t>
            </a:r>
            <a:r>
              <a:rPr lang="en-US" altLang="ko-KR" sz="1600" b="1" dirty="0" smtClean="0"/>
              <a:t>Tank)</a:t>
            </a:r>
            <a:endParaRPr lang="en-US" altLang="ko-KR" sz="1600" b="1" dirty="0"/>
          </a:p>
          <a:p>
            <a:pPr marL="536575" lvl="1" indent="-263525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RTL (Radioactive material  Transport Line) &amp; RTL-</a:t>
            </a:r>
            <a:r>
              <a:rPr lang="en-US" altLang="ko-KR" sz="1600" b="1" dirty="0" err="1"/>
              <a:t>Sparger</a:t>
            </a:r>
            <a:endParaRPr lang="en-US" altLang="ko-KR" sz="1600" b="1" dirty="0"/>
          </a:p>
          <a:p>
            <a:pPr marL="536575" lvl="1" indent="-263525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RRT (Radioactive material Removal Tank)</a:t>
            </a:r>
          </a:p>
          <a:p>
            <a:pPr marL="536575" lvl="1" indent="-263525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CHRS (CPRSS Heat Removal </a:t>
            </a:r>
            <a:r>
              <a:rPr lang="en-US" altLang="ko-KR" sz="1600" b="1" dirty="0" smtClean="0"/>
              <a:t>System)</a:t>
            </a:r>
            <a:endParaRPr lang="en-US" altLang="ko-KR" sz="1600" b="1" dirty="0"/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 smtClean="0"/>
              <a:t>CHX </a:t>
            </a:r>
            <a:r>
              <a:rPr lang="en-US" altLang="ko-KR" sz="1400" b="1" dirty="0"/>
              <a:t>(CPRSS Heat </a:t>
            </a:r>
            <a:r>
              <a:rPr lang="en-US" altLang="ko-KR" sz="1400" b="1" dirty="0" smtClean="0"/>
              <a:t>exchanger</a:t>
            </a:r>
            <a:r>
              <a:rPr lang="en-US" altLang="ko-KR" sz="1400" b="1" dirty="0"/>
              <a:t>)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CSL (CPRSS Steam Line)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CSL Isolation valve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CDL (CPRSS Discharge Line) 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None/>
            </a:pPr>
            <a:r>
              <a:rPr lang="en-US" altLang="ko-KR" sz="1400" b="1" dirty="0" smtClean="0"/>
              <a:t>     </a:t>
            </a:r>
            <a:r>
              <a:rPr lang="en-US" altLang="ko-KR" sz="1400" b="1" dirty="0"/>
              <a:t>&amp; CDL-</a:t>
            </a:r>
            <a:r>
              <a:rPr lang="en-US" altLang="ko-KR" sz="1400" b="1" dirty="0" err="1"/>
              <a:t>Sparger</a:t>
            </a:r>
            <a:endParaRPr lang="en-US" altLang="ko-KR" sz="1400" b="1" dirty="0"/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CDL Isolation valve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CRL (CPRSS Return Line)</a:t>
            </a:r>
          </a:p>
          <a:p>
            <a:pPr marL="809625" lvl="2" indent="-273050" defTabSz="820269" eaLnBrk="1" latinLnBrk="0" hangingPunct="1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CRL Isolation valve</a:t>
            </a:r>
          </a:p>
          <a:p>
            <a:pPr marL="809625" lvl="2" indent="-273050" defTabSz="820269" latinLnBrk="0">
              <a:lnSpc>
                <a:spcPct val="110000"/>
              </a:lnSpc>
              <a:spcBef>
                <a:spcPts val="0"/>
              </a:spcBef>
              <a:buSzPct val="80000"/>
              <a:buFont typeface="Wingdings" panose="05000000000000000000" pitchFamily="2" charset="2"/>
              <a:buChar char="Ø"/>
            </a:pPr>
            <a:r>
              <a:rPr lang="en-US" altLang="ko-KR" sz="1400" b="1" dirty="0"/>
              <a:t>ECT </a:t>
            </a:r>
            <a:r>
              <a:rPr lang="en-US" altLang="ko-KR" sz="1400" b="1" dirty="0" smtClean="0"/>
              <a:t>(Emergency Cooldown </a:t>
            </a:r>
            <a:r>
              <a:rPr lang="en-US" altLang="ko-KR" sz="1400" b="1" dirty="0" smtClean="0"/>
              <a:t>Tank)</a:t>
            </a:r>
            <a:endParaRPr lang="en-US" altLang="ko-KR" sz="1400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755" y="2549863"/>
            <a:ext cx="5019245" cy="40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Content Placeholder 1"/>
          <p:cNvSpPr txBox="1">
            <a:spLocks/>
          </p:cNvSpPr>
          <p:nvPr/>
        </p:nvSpPr>
        <p:spPr>
          <a:xfrm>
            <a:off x="0" y="1003435"/>
            <a:ext cx="8964488" cy="95009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85000" lnSpcReduction="10000"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7601" lvl="1" indent="-307601" defTabSz="820269" latinLnBrk="0">
              <a:buSzPct val="80000"/>
              <a:buFont typeface="Wingdings" pitchFamily="2" charset="2"/>
              <a:buChar char=""/>
            </a:pPr>
            <a:r>
              <a:rPr lang="en-US" altLang="ko-KR" b="1" dirty="0" smtClean="0"/>
              <a:t>CPRSS (Containment Pressure &amp; Radioactivity Suppression System) </a:t>
            </a:r>
            <a:r>
              <a:rPr lang="ko-KR" altLang="en-US" b="1" smtClean="0"/>
              <a:t>계통</a:t>
            </a:r>
            <a:endParaRPr lang="en-US" altLang="ko-KR" b="1" dirty="0" smtClean="0"/>
          </a:p>
          <a:p>
            <a:pPr marL="536575" lvl="1" indent="-263525" defTabSz="820269" latinLnBrk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SzPct val="80000"/>
              <a:buFont typeface="Wingdings" panose="05000000000000000000" pitchFamily="2" charset="2"/>
              <a:buChar char="Ø"/>
            </a:pPr>
            <a:r>
              <a:rPr lang="en-US" altLang="ko-KR" sz="1600" b="1" dirty="0"/>
              <a:t>CPRSS </a:t>
            </a:r>
            <a:r>
              <a:rPr lang="ko-KR" altLang="en-US" sz="1600" b="1"/>
              <a:t>계통은 </a:t>
            </a:r>
            <a:r>
              <a:rPr lang="en-US" altLang="ko-KR" sz="1600" b="1" dirty="0"/>
              <a:t>LOCA(Loss of Coolant Accident) </a:t>
            </a:r>
            <a:r>
              <a:rPr lang="ko-KR" altLang="en-US" sz="1600" b="1"/>
              <a:t>혹은 </a:t>
            </a:r>
            <a:r>
              <a:rPr lang="en-US" altLang="ko-KR" sz="1600" b="1" dirty="0"/>
              <a:t>MSLB(Main Stem Line Break) </a:t>
            </a:r>
            <a:r>
              <a:rPr lang="ko-KR" altLang="en-US" sz="1600" b="1"/>
              <a:t>사고가 발생시 </a:t>
            </a:r>
            <a:r>
              <a:rPr lang="en-US" altLang="ko-KR" sz="1600" b="1" dirty="0"/>
              <a:t>LCA(Lower Containment Area) </a:t>
            </a:r>
            <a:r>
              <a:rPr lang="ko-KR" altLang="en-US" sz="1600" b="1"/>
              <a:t>지역의 증가된 온도와 압력 및 방사능을 낮추는 기능을 수행함</a:t>
            </a:r>
            <a:r>
              <a:rPr lang="en-US" altLang="ko-KR" sz="1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0698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1729" y="79510"/>
            <a:ext cx="5184396" cy="64611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Contents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33412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</a:t>
            </a:fld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ko-KR" altLang="en-US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11729" y="1801894"/>
            <a:ext cx="777659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lnSpc>
                <a:spcPct val="120000"/>
              </a:lnSpc>
              <a:buAutoNum type="arabicPeriod"/>
            </a:pPr>
            <a:r>
              <a:rPr lang="en-US" altLang="ko-KR" sz="2800" b="1" dirty="0" smtClean="0"/>
              <a:t>Fuel Handling System</a:t>
            </a:r>
          </a:p>
          <a:p>
            <a:pPr lvl="1">
              <a:lnSpc>
                <a:spcPct val="120000"/>
              </a:lnSpc>
            </a:pPr>
            <a:endParaRPr lang="en-US" altLang="ko-KR" sz="2800" b="1" dirty="0" smtClean="0"/>
          </a:p>
          <a:p>
            <a:pPr marL="990600" lvl="1" indent="-533400">
              <a:lnSpc>
                <a:spcPct val="120000"/>
              </a:lnSpc>
            </a:pPr>
            <a:r>
              <a:rPr lang="en-US" altLang="ko-KR" sz="2800" b="1" dirty="0" smtClean="0"/>
              <a:t>2.  </a:t>
            </a:r>
            <a:r>
              <a:rPr lang="ko-KR" altLang="ko-KR" sz="2800" b="1" smtClean="0"/>
              <a:t>압력</a:t>
            </a:r>
            <a:r>
              <a:rPr lang="en-US" altLang="ko-KR" sz="2800" b="1" dirty="0" smtClean="0"/>
              <a:t> </a:t>
            </a:r>
            <a:r>
              <a:rPr lang="ko-KR" altLang="ko-KR" sz="2800" b="1" smtClean="0"/>
              <a:t>및</a:t>
            </a:r>
            <a:r>
              <a:rPr lang="en-US" altLang="ko-KR" sz="2800" b="1" dirty="0" smtClean="0"/>
              <a:t> </a:t>
            </a:r>
            <a:r>
              <a:rPr lang="ko-KR" altLang="ko-KR" sz="2800" b="1" smtClean="0"/>
              <a:t>방사능저감계통 </a:t>
            </a:r>
            <a:r>
              <a:rPr lang="en-US" altLang="ko-KR" sz="2800" b="1" dirty="0" smtClean="0"/>
              <a:t>(Containment </a:t>
            </a:r>
            <a:r>
              <a:rPr lang="en-US" altLang="ko-KR" sz="2800" b="1" dirty="0"/>
              <a:t>Pressure &amp; Radioactivity Suppression </a:t>
            </a:r>
            <a:r>
              <a:rPr lang="en-US" altLang="ko-KR" sz="2800" b="1" dirty="0" smtClean="0"/>
              <a:t>System) </a:t>
            </a:r>
            <a:r>
              <a:rPr lang="ko-KR" altLang="ko-KR" sz="2800" b="1" smtClean="0"/>
              <a:t>용기</a:t>
            </a:r>
            <a:endParaRPr lang="ko-KR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9392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79510"/>
            <a:ext cx="8964613" cy="64611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 CPRSS </a:t>
            </a:r>
            <a:r>
              <a:rPr lang="en-US" altLang="ko-KR" sz="3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Lid </a:t>
            </a:r>
            <a:r>
              <a:rPr lang="ko-KR" altLang="en-US" sz="3200" b="1" spc="-1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설치 </a:t>
            </a:r>
            <a:r>
              <a:rPr lang="ko-KR" altLang="en-US" sz="3200" b="1" spc="-15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형상</a:t>
            </a:r>
            <a:endParaRPr lang="ko-KR" altLang="en-US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191250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20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ko-KR" altLang="en-US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/>
          <p:cNvPicPr/>
          <p:nvPr/>
        </p:nvPicPr>
        <p:blipFill rotWithShape="1">
          <a:blip r:embed="rId3"/>
          <a:srcRect l="348" t="17926" r="5035" b="8621"/>
          <a:stretch/>
        </p:blipFill>
        <p:spPr>
          <a:xfrm>
            <a:off x="467544" y="1202574"/>
            <a:ext cx="7634288" cy="499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7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9693" y="3448"/>
            <a:ext cx="8964613" cy="8016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b="1" spc="-1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General </a:t>
            </a:r>
            <a:r>
              <a:rPr lang="en-US" altLang="ko-KR" sz="3200" b="1" spc="-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Arrangement (Overall View</a:t>
            </a:r>
            <a:r>
              <a:rPr lang="en-US" altLang="ko-KR" sz="3200" b="1" spc="-1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</a:t>
            </a:r>
            <a:endParaRPr lang="ko-KR" altLang="en-US" sz="3200" b="1" spc="-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210300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21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32772" name="AutoShape 564"/>
          <p:cNvSpPr>
            <a:spLocks noChangeArrowheads="1"/>
          </p:cNvSpPr>
          <p:nvPr/>
        </p:nvSpPr>
        <p:spPr bwMode="gray">
          <a:xfrm>
            <a:off x="193675" y="914400"/>
            <a:ext cx="6648450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en-US" altLang="ko-KR" sz="2400" b="1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6871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텍스트 개체 틀 88">
            <a:extLst>
              <a:ext uri="{FF2B5EF4-FFF2-40B4-BE49-F238E27FC236}">
                <a16:creationId xmlns="" xmlns:a16="http://schemas.microsoft.com/office/drawing/2014/main" id="{98D99D54-D274-4A4F-A390-F922A59D4147}"/>
              </a:ext>
            </a:extLst>
          </p:cNvPr>
          <p:cNvSpPr txBox="1">
            <a:spLocks/>
          </p:cNvSpPr>
          <p:nvPr/>
        </p:nvSpPr>
        <p:spPr bwMode="auto">
          <a:xfrm>
            <a:off x="4118303" y="1132681"/>
            <a:ext cx="4936003" cy="534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latinLnBrk="1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39750" algn="l"/>
                <a:tab pos="806450" algn="l"/>
                <a:tab pos="1079500" algn="l"/>
              </a:tabLst>
              <a:defRPr sz="3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39750" algn="l"/>
                <a:tab pos="806450" algn="l"/>
                <a:tab pos="1079500" algn="l"/>
              </a:tabLst>
              <a:defRPr sz="28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539750" algn="l"/>
                <a:tab pos="806450" algn="l"/>
                <a:tab pos="1079500" algn="l"/>
              </a:tabLst>
              <a:defRPr sz="24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539750" algn="l"/>
                <a:tab pos="806450" algn="l"/>
                <a:tab pos="1079500" algn="l"/>
              </a:tabLst>
              <a:defRPr sz="20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marL="266700" indent="-2667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 smtClean="0"/>
              <a:t>1</a:t>
            </a:r>
            <a:r>
              <a:rPr kumimoji="0" lang="en-US" altLang="ko-KR" sz="1600" b="1" dirty="0"/>
              <a:t>) Safety Class(</a:t>
            </a:r>
            <a:r>
              <a:rPr kumimoji="0" lang="ko-KR" altLang="en-US" sz="1600" b="1" dirty="0"/>
              <a:t>안전등급</a:t>
            </a:r>
            <a:r>
              <a:rPr kumimoji="0" lang="en-US" altLang="ko-KR" sz="1600" b="1" dirty="0"/>
              <a:t>) : 2 </a:t>
            </a:r>
          </a:p>
          <a:p>
            <a:pPr marL="266700" indent="-2667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/>
              <a:t>2) Code Class(</a:t>
            </a:r>
            <a:r>
              <a:rPr kumimoji="0" lang="ko-KR" altLang="en-US" sz="1600" b="1" dirty="0"/>
              <a:t>기기등급</a:t>
            </a:r>
            <a:r>
              <a:rPr kumimoji="0" lang="en-US" altLang="ko-KR" sz="1600" b="1" dirty="0"/>
              <a:t>) : MC</a:t>
            </a:r>
          </a:p>
          <a:p>
            <a:pPr marL="266700" indent="-2667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/>
              <a:t>3) Quality Class(</a:t>
            </a:r>
            <a:r>
              <a:rPr kumimoji="0" lang="ko-KR" altLang="en-US" sz="1600" b="1" dirty="0"/>
              <a:t>품질등급</a:t>
            </a:r>
            <a:r>
              <a:rPr kumimoji="0" lang="en-US" altLang="ko-KR" sz="1600" b="1" dirty="0"/>
              <a:t>) : Q</a:t>
            </a:r>
          </a:p>
          <a:p>
            <a:pPr marL="266700" indent="-2667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/>
              <a:t>4) Seismic Category(</a:t>
            </a:r>
            <a:r>
              <a:rPr kumimoji="0" lang="ko-KR" altLang="en-US" sz="1600" b="1" dirty="0"/>
              <a:t>지진등급</a:t>
            </a:r>
            <a:r>
              <a:rPr kumimoji="0" lang="en-US" altLang="ko-KR" sz="1600" b="1" dirty="0"/>
              <a:t>) :  I</a:t>
            </a:r>
          </a:p>
          <a:p>
            <a:pPr marL="266700" indent="-26670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/>
              <a:t>5) Applicable Design Code : KEPIC MNE 2005 with 2006, 2007, 2008, and </a:t>
            </a:r>
            <a:r>
              <a:rPr kumimoji="0" lang="en-US" altLang="ko-KR" sz="1600" b="1" dirty="0" smtClean="0"/>
              <a:t>2009 </a:t>
            </a:r>
            <a:r>
              <a:rPr kumimoji="0" lang="en-US" altLang="ko-KR" sz="1600" b="1" dirty="0"/>
              <a:t>Addenda.</a:t>
            </a:r>
          </a:p>
          <a:p>
            <a:pPr marL="266700" indent="-266700">
              <a:lnSpc>
                <a:spcPct val="150000"/>
              </a:lnSpc>
              <a:buNone/>
              <a:defRPr/>
            </a:pPr>
            <a:r>
              <a:rPr kumimoji="0" lang="en-US" altLang="ko-KR" sz="1600" b="1" dirty="0" smtClean="0"/>
              <a:t>6) </a:t>
            </a:r>
            <a:r>
              <a:rPr kumimoji="0" lang="en-US" altLang="ko-KR" sz="1600" b="1" dirty="0"/>
              <a:t>Accident Condition (</a:t>
            </a:r>
            <a:r>
              <a:rPr lang="en-US" altLang="ko-KR" sz="1600" b="1" dirty="0"/>
              <a:t>DBA, Design Basis Accident)</a:t>
            </a:r>
            <a:endParaRPr kumimoji="0" lang="en-US" altLang="ko-KR" sz="1600" b="1" dirty="0"/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kumimoji="0" lang="en-US" altLang="ko-KR" sz="1600" b="1" dirty="0" smtClean="0"/>
              <a:t>    </a:t>
            </a:r>
            <a:r>
              <a:rPr kumimoji="0" lang="en-US" altLang="ko-KR" sz="1600" b="1" dirty="0"/>
              <a:t>- </a:t>
            </a:r>
            <a:r>
              <a:rPr kumimoji="0" lang="ko-KR" altLang="en-US" sz="1600" b="1" dirty="0"/>
              <a:t>내부 온도 </a:t>
            </a:r>
            <a:r>
              <a:rPr kumimoji="0" lang="en-US" altLang="ko-KR" sz="1600" b="1" dirty="0"/>
              <a:t>:  Max. 230 ℃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0" lang="en-US" altLang="ko-KR" sz="1600" b="1" dirty="0" smtClean="0"/>
              <a:t>    </a:t>
            </a:r>
            <a:r>
              <a:rPr kumimoji="0" lang="en-US" altLang="ko-KR" sz="1600" b="1" dirty="0"/>
              <a:t>- </a:t>
            </a:r>
            <a:r>
              <a:rPr kumimoji="0" lang="ko-KR" altLang="en-US" sz="1600" b="1" dirty="0"/>
              <a:t>외부 온도 </a:t>
            </a:r>
            <a:r>
              <a:rPr kumimoji="0" lang="en-US" altLang="ko-KR" sz="1600" b="1" dirty="0"/>
              <a:t>: </a:t>
            </a:r>
            <a:r>
              <a:rPr kumimoji="0" lang="en-US" altLang="ko-KR" sz="1600" b="1" dirty="0" smtClean="0"/>
              <a:t> Max</a:t>
            </a:r>
            <a:r>
              <a:rPr kumimoji="0" lang="en-US" altLang="ko-KR" sz="1600" b="1" dirty="0"/>
              <a:t>. 90 ℃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0" lang="en-US" altLang="ko-KR" sz="1600" b="1" dirty="0" smtClean="0"/>
              <a:t>    </a:t>
            </a:r>
            <a:r>
              <a:rPr kumimoji="0" lang="en-US" altLang="ko-KR" sz="1600" b="1" dirty="0"/>
              <a:t>- </a:t>
            </a:r>
            <a:r>
              <a:rPr kumimoji="0" lang="ko-KR" altLang="en-US" sz="1600" b="1" dirty="0"/>
              <a:t>내부 압력 </a:t>
            </a:r>
            <a:r>
              <a:rPr kumimoji="0" lang="en-US" altLang="ko-KR" sz="1600" b="1" dirty="0"/>
              <a:t>:  Max. 3.5 bar(a)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kumimoji="0" lang="en-US" altLang="ko-KR" sz="1600" b="1" dirty="0" smtClean="0"/>
              <a:t>    </a:t>
            </a:r>
            <a:r>
              <a:rPr kumimoji="0" lang="en-US" altLang="ko-KR" sz="1600" b="1" dirty="0"/>
              <a:t>- </a:t>
            </a:r>
            <a:r>
              <a:rPr kumimoji="0" lang="ko-KR" altLang="en-US" sz="1600" b="1" dirty="0"/>
              <a:t>외부 압력 </a:t>
            </a:r>
            <a:r>
              <a:rPr kumimoji="0" lang="en-US" altLang="ko-KR" sz="1600" b="1" dirty="0"/>
              <a:t>: </a:t>
            </a:r>
            <a:r>
              <a:rPr kumimoji="0" lang="en-US" altLang="ko-KR" sz="1600" b="1" dirty="0" smtClean="0"/>
              <a:t> Max</a:t>
            </a:r>
            <a:r>
              <a:rPr kumimoji="0" lang="en-US" altLang="ko-KR" sz="1600" b="1" dirty="0"/>
              <a:t>. 0.19 bar(a)  </a:t>
            </a:r>
          </a:p>
          <a:p>
            <a:pPr>
              <a:lnSpc>
                <a:spcPct val="150000"/>
              </a:lnSpc>
              <a:buFontTx/>
              <a:buAutoNum type="arabicParenR" startAt="7"/>
              <a:defRPr/>
            </a:pPr>
            <a:endParaRPr kumimoji="0" lang="en-US" altLang="ko-KR" sz="1600" dirty="0"/>
          </a:p>
          <a:p>
            <a:pPr>
              <a:lnSpc>
                <a:spcPct val="150000"/>
              </a:lnSpc>
              <a:buFontTx/>
              <a:buNone/>
              <a:defRPr/>
            </a:pPr>
            <a:endParaRPr kumimoji="0" lang="en-US" altLang="ko-KR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5405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5" name="그림 18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59" y="1005209"/>
            <a:ext cx="3702844" cy="447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1068476" y="5567823"/>
            <a:ext cx="2396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ko-KR" u="sng" dirty="0" smtClean="0">
                <a:latin typeface="Times New Roman" panose="02020603050405020304" pitchFamily="18" charset="0"/>
              </a:rPr>
              <a:t>Finite </a:t>
            </a:r>
            <a:r>
              <a:rPr lang="en-GB" altLang="ko-KR" u="sng" dirty="0">
                <a:latin typeface="Times New Roman" panose="02020603050405020304" pitchFamily="18" charset="0"/>
              </a:rPr>
              <a:t>Element of Mode</a:t>
            </a:r>
            <a:endParaRPr lang="ko-KR" altLang="en-US" u="sng"/>
          </a:p>
        </p:txBody>
      </p:sp>
    </p:spTree>
    <p:extLst>
      <p:ext uri="{BB962C8B-B14F-4D97-AF65-F5344CB8AC3E}">
        <p14:creationId xmlns:p14="http://schemas.microsoft.com/office/powerpoint/2010/main" val="364996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200" b="1" spc="-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General Arrangement (Overall View)</a:t>
            </a:r>
            <a:endParaRPr lang="ko-KR" altLang="en-US" sz="320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0712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22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78" name="AutoShape 564"/>
          <p:cNvSpPr>
            <a:spLocks noChangeArrowheads="1"/>
          </p:cNvSpPr>
          <p:nvPr/>
        </p:nvSpPr>
        <p:spPr bwMode="gray">
          <a:xfrm>
            <a:off x="34925" y="765175"/>
            <a:ext cx="7200900" cy="434975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en-US" altLang="ko-KR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1785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067C716D-C93D-409C-A144-50A595772E18}"/>
              </a:ext>
            </a:extLst>
          </p:cNvPr>
          <p:cNvSpPr txBox="1"/>
          <p:nvPr/>
        </p:nvSpPr>
        <p:spPr>
          <a:xfrm>
            <a:off x="5694076" y="1023569"/>
            <a:ext cx="3438127" cy="550920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>
                <a:ea typeface="굴림" charset="-127"/>
              </a:rPr>
              <a:t>Lifting Rig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 smtClean="0">
                <a:ea typeface="굴림" charset="-127"/>
              </a:rPr>
              <a:t>Upper</a:t>
            </a:r>
            <a:r>
              <a:rPr lang="en-US" altLang="ko-KR" sz="1600" b="1" dirty="0" smtClean="0">
                <a:latin typeface="+mj-lt"/>
                <a:ea typeface="굴림" charset="-127"/>
              </a:rPr>
              <a:t> </a:t>
            </a:r>
            <a:r>
              <a:rPr lang="en-US" altLang="ko-KR" sz="1600" b="1" dirty="0">
                <a:latin typeface="+mj-lt"/>
                <a:ea typeface="굴림" charset="-127"/>
              </a:rPr>
              <a:t>Parts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 smtClean="0">
                <a:latin typeface="+mj-lt"/>
                <a:ea typeface="굴림" charset="-127"/>
              </a:rPr>
              <a:t>Lower Parts</a:t>
            </a:r>
            <a:endParaRPr lang="en-US" altLang="ko-KR" sz="1600" b="1" dirty="0">
              <a:latin typeface="+mj-lt"/>
              <a:ea typeface="굴림" charset="-127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>
                <a:ea typeface="굴림" charset="-127"/>
              </a:rPr>
              <a:t>LID Seismic Support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 smtClean="0">
                <a:ea typeface="굴림" charset="-127"/>
              </a:rPr>
              <a:t>RDP(Refueling </a:t>
            </a:r>
            <a:r>
              <a:rPr lang="en-US" altLang="ko-KR" sz="1600" b="1" dirty="0">
                <a:ea typeface="굴림" charset="-127"/>
              </a:rPr>
              <a:t>Disconnection </a:t>
            </a:r>
            <a:r>
              <a:rPr lang="en-US" altLang="ko-KR" sz="1600" b="1" dirty="0" smtClean="0">
                <a:ea typeface="굴림" charset="-127"/>
              </a:rPr>
              <a:t>Panel)</a:t>
            </a:r>
            <a:endParaRPr lang="en-US" altLang="ko-KR" sz="1600" b="1" dirty="0">
              <a:ea typeface="굴림" charset="-127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>
                <a:ea typeface="굴림" charset="-127"/>
              </a:rPr>
              <a:t>Lower Parts Flange </a:t>
            </a:r>
            <a:r>
              <a:rPr lang="en-US" altLang="ko-KR" sz="1600" b="1" dirty="0" smtClean="0">
                <a:ea typeface="굴림" charset="-127"/>
              </a:rPr>
              <a:t>Anchorage </a:t>
            </a:r>
            <a:r>
              <a:rPr lang="en-US" altLang="ko-KR" sz="1600" b="1" dirty="0">
                <a:ea typeface="굴림" charset="-127"/>
              </a:rPr>
              <a:t>including Stud Bolts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 smtClean="0">
                <a:latin typeface="+mj-lt"/>
                <a:ea typeface="굴림" charset="-127"/>
              </a:rPr>
              <a:t>Sealing</a:t>
            </a:r>
            <a:endParaRPr lang="en-US" altLang="ko-KR" sz="1600" b="1" dirty="0">
              <a:latin typeface="+mj-lt"/>
              <a:ea typeface="굴림" charset="-127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>
                <a:latin typeface="+mj-lt"/>
                <a:ea typeface="굴림" charset="-127"/>
              </a:rPr>
              <a:t>Manway</a:t>
            </a: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ea"/>
              <a:buAutoNum type="circleNumDbPlain"/>
              <a:defRPr/>
            </a:pPr>
            <a:r>
              <a:rPr lang="en-US" altLang="ko-KR" sz="1600" b="1" dirty="0" smtClean="0">
                <a:latin typeface="+mj-lt"/>
                <a:ea typeface="맑은 고딕" panose="020B0503020000020004" pitchFamily="50" charset="-127"/>
              </a:rPr>
              <a:t>Ladder/Platform</a:t>
            </a:r>
            <a:endParaRPr lang="en-US" altLang="ko-KR" sz="1600" b="1" dirty="0">
              <a:latin typeface="+mj-lt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 dirty="0">
                <a:latin typeface="+mj-lt"/>
                <a:ea typeface="맑은 고딕" panose="020B0503020000020004" pitchFamily="50" charset="-127"/>
              </a:rPr>
              <a:t> </a:t>
            </a:r>
            <a:endParaRPr lang="ko-KR" altLang="en-US" sz="1600" dirty="0">
              <a:latin typeface="+mj-lt"/>
              <a:ea typeface="굴림" charset="-127"/>
            </a:endParaRPr>
          </a:p>
        </p:txBody>
      </p:sp>
      <p:grpSp>
        <p:nvGrpSpPr>
          <p:cNvPr id="28676" name="그룹 28675"/>
          <p:cNvGrpSpPr/>
          <p:nvPr/>
        </p:nvGrpSpPr>
        <p:grpSpPr>
          <a:xfrm>
            <a:off x="400502" y="819765"/>
            <a:ext cx="5195392" cy="5777021"/>
            <a:chOff x="400502" y="819765"/>
            <a:chExt cx="5195392" cy="5777021"/>
          </a:xfrm>
        </p:grpSpPr>
        <p:pic>
          <p:nvPicPr>
            <p:cNvPr id="7" name="그림 6">
              <a:extLst>
                <a:ext uri="{FF2B5EF4-FFF2-40B4-BE49-F238E27FC236}">
                  <a16:creationId xmlns="" xmlns:a16="http://schemas.microsoft.com/office/drawing/2014/main" id="{6B9DC1D4-AE34-4434-BE97-C53FDAA84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169" y="819765"/>
              <a:ext cx="5038725" cy="5372100"/>
            </a:xfrm>
            <a:prstGeom prst="rect">
              <a:avLst/>
            </a:prstGeom>
          </p:spPr>
        </p:pic>
        <p:sp>
          <p:nvSpPr>
            <p:cNvPr id="4" name="타원 3"/>
            <p:cNvSpPr/>
            <p:nvPr/>
          </p:nvSpPr>
          <p:spPr>
            <a:xfrm>
              <a:off x="403971" y="6127003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71083" y="6185725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7</a:t>
              </a:r>
              <a:endParaRPr lang="ko-KR" altLang="en-US"/>
            </a:p>
          </p:txBody>
        </p:sp>
        <p:sp>
          <p:nvSpPr>
            <p:cNvPr id="12" name="타원 11"/>
            <p:cNvSpPr/>
            <p:nvPr/>
          </p:nvSpPr>
          <p:spPr>
            <a:xfrm>
              <a:off x="4986206" y="5179574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53318" y="5238296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9</a:t>
              </a:r>
              <a:endParaRPr lang="ko-KR" altLang="en-US"/>
            </a:p>
          </p:txBody>
        </p:sp>
        <p:sp>
          <p:nvSpPr>
            <p:cNvPr id="14" name="타원 13"/>
            <p:cNvSpPr/>
            <p:nvPr/>
          </p:nvSpPr>
          <p:spPr>
            <a:xfrm>
              <a:off x="4986206" y="4507684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053318" y="4566406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8</a:t>
              </a:r>
              <a:endParaRPr lang="ko-KR" altLang="en-US"/>
            </a:p>
          </p:txBody>
        </p:sp>
        <p:sp>
          <p:nvSpPr>
            <p:cNvPr id="16" name="타원 15"/>
            <p:cNvSpPr/>
            <p:nvPr/>
          </p:nvSpPr>
          <p:spPr>
            <a:xfrm>
              <a:off x="400502" y="5482655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67614" y="5541377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6</a:t>
              </a:r>
              <a:endParaRPr lang="ko-KR" altLang="en-US"/>
            </a:p>
          </p:txBody>
        </p:sp>
        <p:sp>
          <p:nvSpPr>
            <p:cNvPr id="19" name="타원 18"/>
            <p:cNvSpPr/>
            <p:nvPr/>
          </p:nvSpPr>
          <p:spPr>
            <a:xfrm>
              <a:off x="400502" y="4810242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7614" y="4868964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5</a:t>
              </a:r>
              <a:endParaRPr lang="ko-KR" altLang="en-US"/>
            </a:p>
          </p:txBody>
        </p:sp>
        <p:sp>
          <p:nvSpPr>
            <p:cNvPr id="21" name="타원 20"/>
            <p:cNvSpPr/>
            <p:nvPr/>
          </p:nvSpPr>
          <p:spPr>
            <a:xfrm>
              <a:off x="404691" y="4153777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71803" y="4212499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4</a:t>
              </a:r>
              <a:endParaRPr lang="ko-KR" altLang="en-US"/>
            </a:p>
          </p:txBody>
        </p:sp>
        <p:sp>
          <p:nvSpPr>
            <p:cNvPr id="23" name="타원 22"/>
            <p:cNvSpPr/>
            <p:nvPr/>
          </p:nvSpPr>
          <p:spPr>
            <a:xfrm>
              <a:off x="421808" y="2977704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7796" y="3068692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3</a:t>
              </a:r>
              <a:endParaRPr lang="ko-KR" altLang="en-US"/>
            </a:p>
          </p:txBody>
        </p:sp>
        <p:sp>
          <p:nvSpPr>
            <p:cNvPr id="25" name="타원 24"/>
            <p:cNvSpPr/>
            <p:nvPr/>
          </p:nvSpPr>
          <p:spPr>
            <a:xfrm>
              <a:off x="438237" y="2307187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05349" y="2365909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2</a:t>
              </a:r>
              <a:endParaRPr lang="ko-KR" altLang="en-US"/>
            </a:p>
          </p:txBody>
        </p:sp>
        <p:sp>
          <p:nvSpPr>
            <p:cNvPr id="27" name="타원 26"/>
            <p:cNvSpPr/>
            <p:nvPr/>
          </p:nvSpPr>
          <p:spPr>
            <a:xfrm>
              <a:off x="438242" y="1701566"/>
              <a:ext cx="444617" cy="46978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5354" y="1760288"/>
              <a:ext cx="260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dirty="0" smtClean="0"/>
                <a:t>1</a:t>
              </a:r>
              <a:endParaRPr lang="ko-KR" altLang="en-US"/>
            </a:p>
          </p:txBody>
        </p:sp>
        <p:cxnSp>
          <p:nvCxnSpPr>
            <p:cNvPr id="9" name="직선 화살표 연결선 8"/>
            <p:cNvCxnSpPr/>
            <p:nvPr/>
          </p:nvCxnSpPr>
          <p:spPr>
            <a:xfrm flipH="1">
              <a:off x="4328719" y="4787132"/>
              <a:ext cx="674265" cy="14134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직선 화살표 연결선 29"/>
            <p:cNvCxnSpPr/>
            <p:nvPr/>
          </p:nvCxnSpPr>
          <p:spPr>
            <a:xfrm flipV="1">
              <a:off x="858327" y="1491765"/>
              <a:ext cx="1071141" cy="529658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화살표 연결선 31"/>
            <p:cNvCxnSpPr/>
            <p:nvPr/>
          </p:nvCxnSpPr>
          <p:spPr>
            <a:xfrm>
              <a:off x="866425" y="2585201"/>
              <a:ext cx="855677" cy="30007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화살표 연결선 32"/>
            <p:cNvCxnSpPr/>
            <p:nvPr/>
          </p:nvCxnSpPr>
          <p:spPr>
            <a:xfrm>
              <a:off x="813596" y="3355413"/>
              <a:ext cx="855677" cy="435917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화살표 연결선 34"/>
            <p:cNvCxnSpPr/>
            <p:nvPr/>
          </p:nvCxnSpPr>
          <p:spPr>
            <a:xfrm flipV="1">
              <a:off x="796818" y="3793366"/>
              <a:ext cx="310393" cy="54007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/>
            <p:cNvCxnSpPr/>
            <p:nvPr/>
          </p:nvCxnSpPr>
          <p:spPr>
            <a:xfrm flipV="1">
              <a:off x="834574" y="4162368"/>
              <a:ext cx="1150988" cy="86470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직선 화살표 연결선 38"/>
            <p:cNvCxnSpPr/>
            <p:nvPr/>
          </p:nvCxnSpPr>
          <p:spPr>
            <a:xfrm flipV="1">
              <a:off x="834673" y="5466707"/>
              <a:ext cx="742457" cy="22298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화살표 연결선 40"/>
            <p:cNvCxnSpPr/>
            <p:nvPr/>
          </p:nvCxnSpPr>
          <p:spPr>
            <a:xfrm flipV="1">
              <a:off x="824447" y="5587439"/>
              <a:ext cx="897655" cy="71545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직선 화살표 연결선 43"/>
            <p:cNvCxnSpPr>
              <a:stCxn id="12" idx="2"/>
            </p:cNvCxnSpPr>
            <p:nvPr/>
          </p:nvCxnSpPr>
          <p:spPr>
            <a:xfrm flipH="1" flipV="1">
              <a:off x="4194496" y="5379645"/>
              <a:ext cx="791710" cy="3482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135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8263"/>
            <a:ext cx="8796337" cy="585787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Structure Analysis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105525" y="6451600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23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32773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그림 6"/>
          <p:cNvPicPr/>
          <p:nvPr/>
        </p:nvPicPr>
        <p:blipFill>
          <a:blip r:embed="rId4"/>
          <a:stretch>
            <a:fillRect/>
          </a:stretch>
        </p:blipFill>
        <p:spPr>
          <a:xfrm>
            <a:off x="746369" y="913827"/>
            <a:ext cx="3674628" cy="3466538"/>
          </a:xfrm>
          <a:prstGeom prst="rect">
            <a:avLst/>
          </a:prstGeom>
        </p:spPr>
      </p:pic>
      <p:pic>
        <p:nvPicPr>
          <p:cNvPr id="8" name="그림 7"/>
          <p:cNvPicPr/>
          <p:nvPr/>
        </p:nvPicPr>
        <p:blipFill>
          <a:blip r:embed="rId5"/>
          <a:stretch>
            <a:fillRect/>
          </a:stretch>
        </p:blipFill>
        <p:spPr>
          <a:xfrm>
            <a:off x="597186" y="4547780"/>
            <a:ext cx="4243262" cy="1867294"/>
          </a:xfrm>
          <a:prstGeom prst="rect">
            <a:avLst/>
          </a:prstGeom>
        </p:spPr>
      </p:pic>
      <p:pic>
        <p:nvPicPr>
          <p:cNvPr id="9" name="그림 8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719" y="1135368"/>
            <a:ext cx="2851855" cy="2243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그림 9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719" y="3922893"/>
            <a:ext cx="2868071" cy="228237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직사각형 2"/>
          <p:cNvSpPr/>
          <p:nvPr/>
        </p:nvSpPr>
        <p:spPr>
          <a:xfrm>
            <a:off x="4695031" y="6194126"/>
            <a:ext cx="4572000" cy="2857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9700" algn="ctr" latinLnBrk="0">
              <a:lnSpc>
                <a:spcPct val="115000"/>
              </a:lnSpc>
              <a:spcAft>
                <a:spcPts val="0"/>
              </a:spcAft>
              <a:tabLst>
                <a:tab pos="508000" algn="l"/>
                <a:tab pos="1016000" algn="l"/>
                <a:tab pos="1524000" algn="l"/>
                <a:tab pos="2032000" algn="l"/>
                <a:tab pos="2540000" algn="l"/>
                <a:tab pos="3048000" algn="l"/>
                <a:tab pos="3556000" algn="l"/>
                <a:tab pos="4064000" algn="l"/>
                <a:tab pos="4572000" algn="l"/>
                <a:tab pos="5080000" algn="l"/>
                <a:tab pos="5588000" algn="l"/>
                <a:tab pos="6096000" algn="l"/>
                <a:tab pos="6604000" algn="l"/>
                <a:tab pos="7112000" algn="l"/>
                <a:tab pos="7620000" algn="l"/>
                <a:tab pos="8128000" algn="l"/>
                <a:tab pos="8636000" algn="l"/>
                <a:tab pos="9144000" algn="l"/>
                <a:tab pos="9652000" algn="l"/>
                <a:tab pos="10160000" algn="l"/>
                <a:tab pos="10668000" algn="l"/>
                <a:tab pos="11176000" algn="l"/>
                <a:tab pos="11684000" algn="l"/>
                <a:tab pos="12192000" algn="l"/>
                <a:tab pos="12700000" algn="l"/>
                <a:tab pos="13208000" algn="l"/>
                <a:tab pos="13716000" algn="l"/>
                <a:tab pos="14224000" algn="l"/>
                <a:tab pos="14732000" algn="l"/>
                <a:tab pos="15240000" algn="l"/>
                <a:tab pos="15748000" algn="l"/>
              </a:tabLst>
            </a:pPr>
            <a:r>
              <a:rPr lang="en-US" altLang="ko-KR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Stress Intensity – Top/Bottom </a:t>
            </a:r>
            <a:r>
              <a:rPr lang="en-US" altLang="ko-KR" sz="1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42.804 MPa</a:t>
            </a:r>
            <a:endParaRPr lang="ko-KR" altLang="ko-KR" sz="1050">
              <a:solidFill>
                <a:srgbClr val="000000"/>
              </a:solidFill>
              <a:effectLst/>
              <a:latin typeface="바탕체" panose="02030609000101010101" pitchFamily="17" charset="-127"/>
              <a:ea typeface="바탕체" panose="02030609000101010101" pitchFamily="17" charset="-127"/>
              <a:cs typeface="Times New Roman" panose="02020603050405020304" pitchFamily="18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695031" y="3362255"/>
            <a:ext cx="4572000" cy="3046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9700" algn="ctr" latinLnBrk="0">
              <a:lnSpc>
                <a:spcPct val="115000"/>
              </a:lnSpc>
              <a:tabLst>
                <a:tab pos="508000" algn="l"/>
                <a:tab pos="1016000" algn="l"/>
                <a:tab pos="1524000" algn="l"/>
                <a:tab pos="2032000" algn="l"/>
                <a:tab pos="2540000" algn="l"/>
                <a:tab pos="3048000" algn="l"/>
                <a:tab pos="3556000" algn="l"/>
                <a:tab pos="4064000" algn="l"/>
                <a:tab pos="4572000" algn="l"/>
                <a:tab pos="5080000" algn="l"/>
                <a:tab pos="5588000" algn="l"/>
                <a:tab pos="6096000" algn="l"/>
                <a:tab pos="6604000" algn="l"/>
                <a:tab pos="7112000" algn="l"/>
                <a:tab pos="7620000" algn="l"/>
                <a:tab pos="8128000" algn="l"/>
                <a:tab pos="8636000" algn="l"/>
                <a:tab pos="9144000" algn="l"/>
                <a:tab pos="9652000" algn="l"/>
                <a:tab pos="10160000" algn="l"/>
                <a:tab pos="10668000" algn="l"/>
                <a:tab pos="11176000" algn="l"/>
                <a:tab pos="11684000" algn="l"/>
                <a:tab pos="12192000" algn="l"/>
                <a:tab pos="12700000" algn="l"/>
                <a:tab pos="13208000" algn="l"/>
                <a:tab pos="13716000" algn="l"/>
                <a:tab pos="14224000" algn="l"/>
                <a:tab pos="14732000" algn="l"/>
                <a:tab pos="15240000" algn="l"/>
                <a:tab pos="15748000" algn="l"/>
              </a:tabLst>
            </a:pPr>
            <a:r>
              <a:rPr lang="en-US" altLang="ko-KR" sz="1200" dirty="0" smtClean="0"/>
              <a:t> </a:t>
            </a:r>
            <a:r>
              <a:rPr lang="en-US" altLang="ko-KR" sz="1200" dirty="0"/>
              <a:t>Stress Intensity - Middle</a:t>
            </a:r>
            <a:r>
              <a:rPr lang="en-US" altLang="ko-KR" sz="1200" baseline="-25000" dirty="0"/>
              <a:t> </a:t>
            </a:r>
            <a:r>
              <a:rPr lang="en-US" altLang="ko-KR" sz="1200" dirty="0"/>
              <a:t>= 34.014 </a:t>
            </a:r>
            <a:r>
              <a:rPr lang="en-US" altLang="ko-KR" sz="1200" dirty="0" smtClean="0"/>
              <a:t>MPa</a:t>
            </a:r>
            <a:endParaRPr lang="ko-KR" altLang="ko-KR" sz="1050">
              <a:solidFill>
                <a:srgbClr val="000000"/>
              </a:solidFill>
              <a:effectLst/>
              <a:latin typeface="바탕체" panose="02030609000101010101" pitchFamily="17" charset="-127"/>
              <a:ea typeface="바탕체" panose="02030609000101010101" pitchFamily="17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2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8263"/>
            <a:ext cx="8796337" cy="585787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Structure Analysis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315075" y="652965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24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32773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89985"/>
              </p:ext>
            </p:extLst>
          </p:nvPr>
        </p:nvGraphicFramePr>
        <p:xfrm>
          <a:off x="278787" y="926573"/>
          <a:ext cx="8586426" cy="56242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72497"/>
                <a:gridCol w="589548"/>
                <a:gridCol w="1118936"/>
                <a:gridCol w="649706"/>
                <a:gridCol w="866273"/>
                <a:gridCol w="878306"/>
                <a:gridCol w="794084"/>
                <a:gridCol w="818147"/>
                <a:gridCol w="577516"/>
                <a:gridCol w="613611"/>
                <a:gridCol w="707802"/>
              </a:tblGrid>
              <a:tr h="395708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Stress Evaluation at Junction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Unit : MPa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5171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Case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Descriptions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Node </a:t>
                      </a:r>
                      <a:endParaRPr lang="en-GB" sz="11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No</a:t>
                      </a:r>
                      <a:r>
                        <a:rPr lang="en-GB" sz="1100" dirty="0">
                          <a:effectLst/>
                        </a:rPr>
                        <a:t>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Stress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 </a:t>
                      </a:r>
                      <a:r>
                        <a:rPr lang="en-GB" sz="1100" dirty="0">
                          <a:effectLst/>
                        </a:rPr>
                        <a:t>Intensity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Allowable 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Value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FE 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Result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4067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Design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&amp;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Level A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113.99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18.556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-10.183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spc="10">
                          <a:effectLst/>
                        </a:rPr>
                        <a:t>124.18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r>
                        <a:rPr lang="en-GB" sz="1200" dirty="0">
                          <a:effectLst/>
                        </a:rPr>
                        <a:t> 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102.25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1.24E-08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spc="10">
                          <a:effectLst/>
                        </a:rPr>
                        <a:t>152.92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Level </a:t>
                      </a:r>
                      <a:r>
                        <a:rPr lang="en-GB" sz="1100" dirty="0" smtClean="0">
                          <a:effectLst/>
                        </a:rPr>
                        <a:t>B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 + Design Pressure + Reaction Load + Dynamic loads (OBE) + Design Temperature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123.411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18.592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-1.402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128.949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106.175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1.253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159.171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123.725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18.599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-1.422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129.283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106.462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1.321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159.698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123.580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18.596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-1.405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129.121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106.343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1.382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159.382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Level </a:t>
                      </a:r>
                      <a:r>
                        <a:rPr lang="en-GB" sz="1100" dirty="0" smtClean="0">
                          <a:effectLst/>
                        </a:rPr>
                        <a:t>C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9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Weight + Design Pressure + Reaction Load + Dynamic loads (SSE) + Design Temperature</a:t>
                      </a:r>
                      <a:endParaRPr lang="ko-KR" sz="8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127.912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18.793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-1.671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133.719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110.101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2.506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165.423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r>
                        <a:rPr lang="en-GB" sz="1100">
                          <a:effectLst/>
                        </a:rPr>
                        <a:t> &lt; 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128.539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18.806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-1.710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134.385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145.8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</a:t>
                      </a:r>
                      <a:r>
                        <a:rPr lang="en-GB" sz="1100" baseline="-25000">
                          <a:effectLst/>
                        </a:rPr>
                        <a:t>L</a:t>
                      </a:r>
                      <a:r>
                        <a:rPr lang="en-GB" sz="1100">
                          <a:effectLst/>
                        </a:rPr>
                        <a:t> &lt; 1.5</a:t>
                      </a:r>
                      <a:r>
                        <a:rPr lang="en-GB" sz="1100"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>
                          <a:effectLst/>
                        </a:rPr>
                        <a:t>S</a:t>
                      </a:r>
                      <a:r>
                        <a:rPr lang="en-GB" sz="1100" baseline="-25000">
                          <a:effectLst/>
                        </a:rPr>
                        <a:t>m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823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110.673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2.642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-50.678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166.475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&lt; 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218.7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O.K.</a:t>
                      </a:r>
                      <a:endParaRPr lang="ko-KR" sz="12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r>
                        <a:rPr lang="en-GB" sz="1100" b="0" baseline="-2500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 &lt; S</a:t>
                      </a:r>
                      <a:r>
                        <a:rPr lang="en-GB" sz="1100" b="0" baseline="-2500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823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128.249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18.801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-1.676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134.061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&lt; 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>
                          <a:solidFill>
                            <a:schemeClr val="tx1"/>
                          </a:solidFill>
                          <a:effectLst/>
                        </a:rPr>
                        <a:t>145.8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O.K.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  <a:tr h="32585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P</a:t>
                      </a:r>
                      <a:r>
                        <a:rPr lang="en-GB" sz="1100" b="0" baseline="-25000" dirty="0">
                          <a:solidFill>
                            <a:schemeClr val="tx1"/>
                          </a:solidFill>
                          <a:effectLst/>
                        </a:rPr>
                        <a:t>L</a:t>
                      </a: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 &lt; 1.5</a:t>
                      </a: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</a:t>
                      </a: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S</a:t>
                      </a:r>
                      <a:r>
                        <a:rPr lang="en-GB" sz="1100" b="0" baseline="-25000" dirty="0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823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110.436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2.764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-50.678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166.475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&lt; 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218.7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dirty="0">
                          <a:solidFill>
                            <a:schemeClr val="tx1"/>
                          </a:solidFill>
                          <a:effectLst/>
                        </a:rPr>
                        <a:t>O.K.</a:t>
                      </a:r>
                      <a:endParaRPr lang="ko-KR" sz="12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33481" marR="33481" marT="0" marB="0" anchor="ctr"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3354802" y="1740300"/>
            <a:ext cx="21381948" cy="5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 flipV="1">
            <a:off x="-3354802" y="1898161"/>
            <a:ext cx="21381948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52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Stress Evaluation :  CPRSS Lid</a:t>
            </a: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ko-K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/>
            </a:r>
            <a:br>
              <a:rPr kumimoji="0" lang="en-GB" altLang="ko-K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</a:br>
            <a:endParaRPr kumimoji="0" lang="en-GB" altLang="ko-K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52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97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7877175" y="6451600"/>
            <a:ext cx="51435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25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41988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그림 9">
            <a:extLst>
              <a:ext uri="{FF2B5EF4-FFF2-40B4-BE49-F238E27FC236}">
                <a16:creationId xmlns="" xmlns:a16="http://schemas.microsoft.com/office/drawing/2014/main" id="{D118FCC4-E3E1-4108-8170-DC72FAF5C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073" y="1176670"/>
            <a:ext cx="2972969" cy="312908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E0FE3F3F-A744-4F74-8296-B503E690D7E1}"/>
              </a:ext>
            </a:extLst>
          </p:cNvPr>
          <p:cNvSpPr txBox="1"/>
          <p:nvPr/>
        </p:nvSpPr>
        <p:spPr>
          <a:xfrm>
            <a:off x="386563" y="4660340"/>
            <a:ext cx="8004962" cy="203132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AutoNum type="arabicParenR"/>
              <a:defRPr/>
            </a:pPr>
            <a:r>
              <a:rPr lang="en-US" altLang="ko-KR" sz="1400" b="1" dirty="0">
                <a:latin typeface="+mn-ea"/>
              </a:rPr>
              <a:t>8 Pad(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</a:t>
            </a:r>
            <a:r>
              <a:rPr lang="en-US" altLang="ko-KR" sz="1400" b="1" dirty="0">
                <a:latin typeface="+mn-ea"/>
              </a:rPr>
              <a:t>), 4 Pad Bracket(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)</a:t>
            </a:r>
            <a:r>
              <a:rPr lang="en-US" altLang="ko-KR" sz="1400" b="1" dirty="0">
                <a:latin typeface="+mn-ea"/>
              </a:rPr>
              <a:t>, 4 Wall Bracket(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)</a:t>
            </a:r>
            <a:r>
              <a:rPr lang="en-US" altLang="ko-KR" sz="1400" b="1" dirty="0">
                <a:latin typeface="+mn-ea"/>
              </a:rPr>
              <a:t>, 4 Lod(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)</a:t>
            </a:r>
            <a:r>
              <a:rPr lang="en-US" altLang="ko-KR" sz="1400" b="1" dirty="0">
                <a:latin typeface="+mn-ea"/>
              </a:rPr>
              <a:t>, 4 Left Bracket(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),</a:t>
            </a:r>
            <a:r>
              <a:rPr lang="en-US" altLang="ko-KR" sz="1400" b="1" dirty="0">
                <a:latin typeface="+mn-ea"/>
              </a:rPr>
              <a:t> Right Bracket(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)</a:t>
            </a:r>
            <a:r>
              <a:rPr lang="en-US" altLang="ko-KR" sz="1400" b="1" dirty="0">
                <a:latin typeface="+mn-ea"/>
              </a:rPr>
              <a:t>, 8Pin(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)</a:t>
            </a:r>
            <a:r>
              <a:rPr lang="en-US" altLang="ko-KR" sz="1400" b="1" dirty="0">
                <a:latin typeface="+mn-ea"/>
              </a:rPr>
              <a:t>, 16 Pin Cover(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)</a:t>
            </a:r>
            <a:r>
              <a:rPr lang="en-US" altLang="ko-KR" sz="1400" b="1" dirty="0">
                <a:latin typeface="+mn-ea"/>
              </a:rPr>
              <a:t>, 16 Hex Bolt(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)</a:t>
            </a:r>
            <a:r>
              <a:rPr lang="en-US" altLang="ko-KR" sz="1400" b="1" dirty="0">
                <a:latin typeface="+mn-ea"/>
              </a:rPr>
              <a:t> &amp; Jam Nut(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)</a:t>
            </a:r>
            <a:endParaRPr lang="en-US" altLang="ko-KR" sz="1400" b="1" dirty="0">
              <a:latin typeface="+mn-ea"/>
            </a:endParaRPr>
          </a:p>
          <a:p>
            <a:pPr marL="342900" indent="-342900">
              <a:lnSpc>
                <a:spcPct val="150000"/>
              </a:lnSpc>
              <a:buAutoNum type="arabicParenR"/>
              <a:defRPr/>
            </a:pPr>
            <a:r>
              <a:rPr lang="en-US" altLang="ko-KR" sz="1400" b="1" dirty="0">
                <a:latin typeface="+mn-ea"/>
              </a:rPr>
              <a:t>Material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latin typeface="+mn-ea"/>
              </a:rPr>
              <a:t> </a:t>
            </a:r>
            <a:r>
              <a:rPr lang="en-US" altLang="ko-KR" sz="1400" b="1" dirty="0" smtClean="0">
                <a:latin typeface="+mn-ea"/>
              </a:rPr>
              <a:t>    </a:t>
            </a:r>
            <a:r>
              <a:rPr lang="en-US" altLang="ko-KR" sz="1400" b="1" dirty="0">
                <a:latin typeface="+mn-ea"/>
              </a:rPr>
              <a:t>- 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 ~   : MDF A516-70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 </a:t>
            </a:r>
            <a:r>
              <a:rPr lang="en-US" altLang="ko-KR" sz="1400" b="1" dirty="0" smtClean="0">
                <a:latin typeface="+mn-ea"/>
                <a:sym typeface="Wingdings" panose="05000000000000000000" pitchFamily="2" charset="2"/>
              </a:rPr>
              <a:t>    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-  : MDF A193-B7</a:t>
            </a:r>
          </a:p>
          <a:p>
            <a:pPr>
              <a:lnSpc>
                <a:spcPct val="150000"/>
              </a:lnSpc>
              <a:defRPr/>
            </a:pP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 </a:t>
            </a:r>
            <a:r>
              <a:rPr lang="en-US" altLang="ko-KR" sz="1400" b="1" dirty="0" smtClean="0">
                <a:latin typeface="+mn-ea"/>
                <a:sym typeface="Wingdings" panose="05000000000000000000" pitchFamily="2" charset="2"/>
              </a:rPr>
              <a:t>    </a:t>
            </a:r>
            <a:r>
              <a:rPr lang="en-US" altLang="ko-KR" sz="1400" b="1" dirty="0">
                <a:latin typeface="+mn-ea"/>
                <a:sym typeface="Wingdings" panose="05000000000000000000" pitchFamily="2" charset="2"/>
              </a:rPr>
              <a:t>-   : MDF A194-2H</a:t>
            </a:r>
          </a:p>
        </p:txBody>
      </p:sp>
      <p:grpSp>
        <p:nvGrpSpPr>
          <p:cNvPr id="13" name="그룹 12"/>
          <p:cNvGrpSpPr/>
          <p:nvPr/>
        </p:nvGrpSpPr>
        <p:grpSpPr>
          <a:xfrm>
            <a:off x="738231" y="1028218"/>
            <a:ext cx="2846796" cy="3229761"/>
            <a:chOff x="730047" y="794147"/>
            <a:chExt cx="2938870" cy="3196205"/>
          </a:xfrm>
          <a:scene3d>
            <a:camera prst="orthographicFront">
              <a:rot lat="0" lon="0" rev="2700000"/>
            </a:camera>
            <a:lightRig rig="threePt" dir="t"/>
          </a:scene3d>
        </p:grpSpPr>
        <p:pic>
          <p:nvPicPr>
            <p:cNvPr id="12" name="그림 1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730047" y="794147"/>
              <a:ext cx="2938870" cy="3196205"/>
            </a:xfrm>
            <a:prstGeom prst="rect">
              <a:avLst/>
            </a:prstGeom>
          </p:spPr>
        </p:pic>
        <p:sp>
          <p:nvSpPr>
            <p:cNvPr id="4" name="타원 3"/>
            <p:cNvSpPr/>
            <p:nvPr/>
          </p:nvSpPr>
          <p:spPr>
            <a:xfrm>
              <a:off x="1384178" y="1703094"/>
              <a:ext cx="1669409" cy="15891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0" y="0"/>
            <a:ext cx="9144000" cy="805135"/>
            <a:chOff x="0" y="0"/>
            <a:chExt cx="9144000" cy="805135"/>
          </a:xfrm>
        </p:grpSpPr>
        <p:sp>
          <p:nvSpPr>
            <p:cNvPr id="5" name="직사각형 4"/>
            <p:cNvSpPr/>
            <p:nvPr/>
          </p:nvSpPr>
          <p:spPr>
            <a:xfrm>
              <a:off x="0" y="0"/>
              <a:ext cx="9144000" cy="805135"/>
            </a:xfrm>
            <a:prstGeom prst="rect">
              <a:avLst/>
            </a:prstGeom>
            <a:solidFill>
              <a:srgbClr val="10069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417739" y="570451"/>
              <a:ext cx="1317072" cy="234683"/>
            </a:xfrm>
            <a:prstGeom prst="rect">
              <a:avLst/>
            </a:prstGeom>
            <a:solidFill>
              <a:srgbClr val="100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제목 1"/>
          <p:cNvSpPr txBox="1">
            <a:spLocks/>
          </p:cNvSpPr>
          <p:nvPr/>
        </p:nvSpPr>
        <p:spPr>
          <a:xfrm>
            <a:off x="0" y="29286"/>
            <a:ext cx="5838092" cy="759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ko-KR" sz="2800" b="1" spc="-15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Lid Seismic Restraint Part </a:t>
            </a:r>
            <a:endParaRPr lang="ko-KR" altLang="en-US" sz="28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CFD7733D-4721-4D43-AB2B-72D50651F7E2}"/>
              </a:ext>
            </a:extLst>
          </p:cNvPr>
          <p:cNvGrpSpPr/>
          <p:nvPr/>
        </p:nvGrpSpPr>
        <p:grpSpPr>
          <a:xfrm>
            <a:off x="3318162" y="1277689"/>
            <a:ext cx="2906945" cy="2798452"/>
            <a:chOff x="518936" y="2172881"/>
            <a:chExt cx="4315260" cy="4446826"/>
          </a:xfrm>
        </p:grpSpPr>
        <p:sp>
          <p:nvSpPr>
            <p:cNvPr id="8" name="TextBox 7">
              <a:extLst>
                <a:ext uri="{FF2B5EF4-FFF2-40B4-BE49-F238E27FC236}">
                  <a16:creationId xmlns="" xmlns:a16="http://schemas.microsoft.com/office/drawing/2014/main" id="{0787C0BB-46FD-4134-BB08-3604175C57C0}"/>
                </a:ext>
              </a:extLst>
            </p:cNvPr>
            <p:cNvSpPr txBox="1"/>
            <p:nvPr/>
          </p:nvSpPr>
          <p:spPr>
            <a:xfrm>
              <a:off x="518936" y="6106188"/>
              <a:ext cx="4315260" cy="51351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ko-KR" sz="1000" b="1" dirty="0">
                  <a:latin typeface="+mn-ea"/>
                  <a:ea typeface="+mn-ea"/>
                </a:rPr>
                <a:t>Folding Configuration of Seismic Restraint</a:t>
              </a:r>
              <a:endParaRPr lang="ko-KR" altLang="en-US" sz="1000" b="1" dirty="0">
                <a:latin typeface="+mn-ea"/>
                <a:ea typeface="+mn-ea"/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="" xmlns:a16="http://schemas.microsoft.com/office/drawing/2014/main" id="{2015588C-6940-4388-8967-8F9BD0604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2698" y="2172881"/>
              <a:ext cx="3878004" cy="33587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8820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3675" y="0"/>
            <a:ext cx="4169328" cy="8016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2800" b="1" spc="-15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Sealing </a:t>
            </a:r>
            <a:r>
              <a:rPr lang="en-US" altLang="ko-KR" sz="2800" b="1" spc="-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Calculation </a:t>
            </a:r>
            <a:endParaRPr lang="ko-KR" altLang="en-US" sz="2800" b="1" spc="-15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33412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26</a:t>
            </a:fld>
            <a:endParaRPr lang="ko-KR" altLang="en-US" sz="800" b="1" dirty="0">
              <a:solidFill>
                <a:schemeClr val="tx1"/>
              </a:solidFill>
            </a:endParaRPr>
          </a:p>
        </p:txBody>
      </p:sp>
      <p:sp>
        <p:nvSpPr>
          <p:cNvPr id="32772" name="AutoShape 564"/>
          <p:cNvSpPr>
            <a:spLocks noChangeArrowheads="1"/>
          </p:cNvSpPr>
          <p:nvPr/>
        </p:nvSpPr>
        <p:spPr bwMode="gray">
          <a:xfrm>
            <a:off x="193675" y="914400"/>
            <a:ext cx="6648450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en-US" altLang="ko-KR" sz="2400" b="1" dirty="0"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36871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그림 17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2" t="994" r="3245"/>
          <a:stretch/>
        </p:blipFill>
        <p:spPr bwMode="auto">
          <a:xfrm>
            <a:off x="831165" y="801688"/>
            <a:ext cx="5417235" cy="58324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그림 10"/>
          <p:cNvPicPr/>
          <p:nvPr/>
        </p:nvPicPr>
        <p:blipFill>
          <a:blip r:embed="rId4"/>
          <a:stretch>
            <a:fillRect/>
          </a:stretch>
        </p:blipFill>
        <p:spPr>
          <a:xfrm flipH="1">
            <a:off x="6479490" y="1225399"/>
            <a:ext cx="2084705" cy="3629456"/>
          </a:xfrm>
          <a:prstGeom prst="rect">
            <a:avLst/>
          </a:prstGeom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415012" y="4997307"/>
            <a:ext cx="2414444" cy="1074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342900" indent="-3429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atinLnBrk="0">
              <a:lnSpc>
                <a:spcPct val="100000"/>
              </a:lnSpc>
              <a:buClrTx/>
              <a:buSzTx/>
              <a:buFontTx/>
              <a:buChar char="•"/>
              <a:tabLst/>
            </a:pPr>
            <a:r>
              <a:rPr lang="en-US" altLang="ko-KR" sz="1100" dirty="0"/>
              <a:t>2” 4.5 UNC / Length - 475 mm</a:t>
            </a:r>
          </a:p>
          <a:p>
            <a:pPr latinLnBrk="0"/>
            <a:r>
              <a:rPr lang="en-US" altLang="ko-KR" sz="1100" dirty="0"/>
              <a:t>MDF A193 </a:t>
            </a:r>
            <a:r>
              <a:rPr lang="en-US" altLang="ko-KR" sz="1100" dirty="0" smtClean="0"/>
              <a:t>Gr.B8S</a:t>
            </a:r>
          </a:p>
          <a:p>
            <a:pPr latinLnBrk="0"/>
            <a:endParaRPr lang="en-US" altLang="ko-KR" sz="1100" dirty="0"/>
          </a:p>
          <a:p>
            <a:pPr marL="0" indent="0" latinLnBrk="0">
              <a:buNone/>
            </a:pPr>
            <a:r>
              <a:rPr lang="en-US" altLang="ko-KR" sz="1100" u="sng" dirty="0" smtClean="0"/>
              <a:t>Stud Bolt &amp; Nut Martial &amp; Size</a:t>
            </a:r>
            <a:endParaRPr lang="en-US" altLang="ko-KR" sz="1100" u="sng" dirty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529205" y="3704590"/>
            <a:ext cx="52197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026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 16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58" name="제목 1"/>
          <p:cNvSpPr>
            <a:spLocks noGrp="1"/>
          </p:cNvSpPr>
          <p:nvPr>
            <p:ph type="title"/>
          </p:nvPr>
        </p:nvSpPr>
        <p:spPr>
          <a:xfrm>
            <a:off x="198438" y="66180"/>
            <a:ext cx="9167813" cy="760685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Lift </a:t>
            </a: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Rig </a:t>
            </a:r>
            <a:endParaRPr lang="ko-KR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334125" y="6563518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27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8678" name="AutoShape 564"/>
          <p:cNvSpPr>
            <a:spLocks noChangeArrowheads="1"/>
          </p:cNvSpPr>
          <p:nvPr/>
        </p:nvSpPr>
        <p:spPr bwMode="gray">
          <a:xfrm>
            <a:off x="34925" y="765175"/>
            <a:ext cx="7200900" cy="434975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en-US" altLang="ko-KR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1785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그림 18"/>
          <p:cNvPicPr/>
          <p:nvPr/>
        </p:nvPicPr>
        <p:blipFill>
          <a:blip r:embed="rId3"/>
          <a:stretch>
            <a:fillRect/>
          </a:stretch>
        </p:blipFill>
        <p:spPr>
          <a:xfrm>
            <a:off x="351508" y="1371156"/>
            <a:ext cx="2450413" cy="4410109"/>
          </a:xfrm>
          <a:prstGeom prst="rect">
            <a:avLst/>
          </a:prstGeom>
        </p:spPr>
      </p:pic>
      <p:pic>
        <p:nvPicPr>
          <p:cNvPr id="20" name="그림 19"/>
          <p:cNvPicPr/>
          <p:nvPr/>
        </p:nvPicPr>
        <p:blipFill>
          <a:blip r:embed="rId4"/>
          <a:stretch>
            <a:fillRect/>
          </a:stretch>
        </p:blipFill>
        <p:spPr>
          <a:xfrm>
            <a:off x="3132035" y="1293055"/>
            <a:ext cx="1490298" cy="1668259"/>
          </a:xfrm>
          <a:prstGeom prst="rect">
            <a:avLst/>
          </a:prstGeom>
        </p:spPr>
      </p:pic>
      <p:pic>
        <p:nvPicPr>
          <p:cNvPr id="21" name="그림 20"/>
          <p:cNvPicPr/>
          <p:nvPr/>
        </p:nvPicPr>
        <p:blipFill>
          <a:blip r:embed="rId5"/>
          <a:stretch>
            <a:fillRect/>
          </a:stretch>
        </p:blipFill>
        <p:spPr>
          <a:xfrm>
            <a:off x="3196609" y="3626922"/>
            <a:ext cx="1460751" cy="2154343"/>
          </a:xfrm>
          <a:prstGeom prst="rect">
            <a:avLst/>
          </a:prstGeom>
        </p:spPr>
      </p:pic>
      <p:sp>
        <p:nvSpPr>
          <p:cNvPr id="22" name="Text Box 27"/>
          <p:cNvSpPr txBox="1"/>
          <p:nvPr/>
        </p:nvSpPr>
        <p:spPr>
          <a:xfrm>
            <a:off x="4495788" y="5312084"/>
            <a:ext cx="1112520" cy="3276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latinLnBrk="1">
              <a:spcAft>
                <a:spcPts val="0"/>
              </a:spcAft>
            </a:pPr>
            <a:r>
              <a:rPr lang="en-US" sz="1000" b="1" kern="100" dirty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Part A</a:t>
            </a:r>
            <a:endParaRPr lang="ko-KR" sz="1000" kern="100">
              <a:effectLst/>
              <a:latin typeface="바탕" panose="02030600000101010101" pitchFamily="18" charset="-127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3" name="화살표: 오른쪽 26"/>
          <p:cNvSpPr/>
          <p:nvPr/>
        </p:nvSpPr>
        <p:spPr>
          <a:xfrm rot="10800000">
            <a:off x="4101100" y="5335398"/>
            <a:ext cx="461010" cy="14051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화살표: 오른쪽 26"/>
          <p:cNvSpPr/>
          <p:nvPr/>
        </p:nvSpPr>
        <p:spPr>
          <a:xfrm rot="10800000">
            <a:off x="4033473" y="3916507"/>
            <a:ext cx="461010" cy="1428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5" name="화살표: 오른쪽 26"/>
          <p:cNvSpPr/>
          <p:nvPr/>
        </p:nvSpPr>
        <p:spPr>
          <a:xfrm rot="10800000">
            <a:off x="4331605" y="4169340"/>
            <a:ext cx="461010" cy="1428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6" name="화살표: 오른쪽 26"/>
          <p:cNvSpPr/>
          <p:nvPr/>
        </p:nvSpPr>
        <p:spPr>
          <a:xfrm rot="10800000">
            <a:off x="4161323" y="1875990"/>
            <a:ext cx="461010" cy="14287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" name="Text Box 27"/>
          <p:cNvSpPr txBox="1"/>
          <p:nvPr/>
        </p:nvSpPr>
        <p:spPr>
          <a:xfrm>
            <a:off x="4757831" y="4290727"/>
            <a:ext cx="1112520" cy="3276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latinLnBrk="1">
              <a:spcAft>
                <a:spcPts val="0"/>
              </a:spcAft>
            </a:pPr>
            <a:r>
              <a:rPr lang="en-US" sz="1000" b="1" kern="100" dirty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Part </a:t>
            </a:r>
            <a:r>
              <a:rPr lang="en-US" sz="1000" b="1" kern="100" dirty="0" smtClean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B</a:t>
            </a:r>
            <a:endParaRPr lang="ko-KR" sz="1000" kern="100">
              <a:effectLst/>
              <a:latin typeface="바탕" panose="02030600000101010101" pitchFamily="18" charset="-127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8" name="Text Box 27"/>
          <p:cNvSpPr txBox="1"/>
          <p:nvPr/>
        </p:nvSpPr>
        <p:spPr>
          <a:xfrm>
            <a:off x="4576574" y="3853110"/>
            <a:ext cx="1112520" cy="3276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latinLnBrk="1">
              <a:spcAft>
                <a:spcPts val="0"/>
              </a:spcAft>
            </a:pPr>
            <a:r>
              <a:rPr lang="en-US" sz="1000" b="1" kern="100" dirty="0" smtClean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Part C</a:t>
            </a:r>
            <a:endParaRPr lang="ko-KR" sz="1000" kern="100">
              <a:effectLst/>
              <a:latin typeface="바탕" panose="02030600000101010101" pitchFamily="18" charset="-127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9" name="Text Box 27"/>
          <p:cNvSpPr txBox="1"/>
          <p:nvPr/>
        </p:nvSpPr>
        <p:spPr>
          <a:xfrm>
            <a:off x="4562109" y="1841169"/>
            <a:ext cx="1112520" cy="32766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latinLnBrk="1">
              <a:spcAft>
                <a:spcPts val="0"/>
              </a:spcAft>
            </a:pPr>
            <a:r>
              <a:rPr lang="en-US" sz="1000" b="1" kern="100" dirty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Part </a:t>
            </a:r>
            <a:r>
              <a:rPr lang="en-US" sz="1000" b="1" kern="100" dirty="0" smtClean="0">
                <a:effectLst/>
                <a:latin typeface="Times New Roman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D</a:t>
            </a:r>
            <a:endParaRPr lang="ko-KR" sz="1000" kern="100">
              <a:effectLst/>
              <a:latin typeface="바탕" panose="02030600000101010101" pitchFamily="18" charset="-127"/>
              <a:ea typeface="바탕" panose="02030600000101010101" pitchFamily="18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414632"/>
              </p:ext>
            </p:extLst>
          </p:nvPr>
        </p:nvGraphicFramePr>
        <p:xfrm>
          <a:off x="5209564" y="1200152"/>
          <a:ext cx="3758269" cy="4068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864"/>
                <a:gridCol w="874434"/>
                <a:gridCol w="1006678"/>
                <a:gridCol w="1149293"/>
              </a:tblGrid>
              <a:tr h="813644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Part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Allowable</a:t>
                      </a:r>
                      <a:r>
                        <a:rPr lang="en-US" altLang="ko-KR" baseline="0" dirty="0" smtClean="0"/>
                        <a:t> Stress</a:t>
                      </a:r>
                    </a:p>
                    <a:p>
                      <a:pPr algn="ctr" latinLnBrk="1"/>
                      <a:r>
                        <a:rPr lang="en-US" altLang="ko-KR" baseline="0" dirty="0" smtClean="0"/>
                        <a:t>(MPa)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Max. Stress</a:t>
                      </a:r>
                    </a:p>
                    <a:p>
                      <a:pPr algn="ctr" latinLnBrk="1"/>
                      <a:endParaRPr lang="en-US" altLang="ko-KR" dirty="0" smtClean="0"/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baseline="0" dirty="0" smtClean="0"/>
                        <a:t>(MPa)</a:t>
                      </a:r>
                      <a:endParaRPr lang="ko-KR" altLang="en-US" smtClean="0"/>
                    </a:p>
                  </a:txBody>
                  <a:tcPr anchor="ctr"/>
                </a:tc>
              </a:tr>
              <a:tr h="406822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Part A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Tensile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157.2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11.1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Shear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104.8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70.2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Part B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Tensile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157.2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11.1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Shear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104.8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70.2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Part C</a:t>
                      </a:r>
                      <a:endParaRPr lang="ko-KR" altLang="en-US" smtClean="0"/>
                    </a:p>
                    <a:p>
                      <a:pPr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Tensile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157.2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16.0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Shear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104.8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101.4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Part D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Tensile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157.2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22.1</a:t>
                      </a:r>
                      <a:endParaRPr lang="ko-KR" altLang="en-US" dirty="0"/>
                    </a:p>
                  </a:txBody>
                  <a:tcPr anchor="ctr"/>
                </a:tc>
              </a:tr>
              <a:tr h="406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Shear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104.8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70.2</a:t>
                      </a:r>
                      <a:endParaRPr lang="ko-KR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40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49238" y="125413"/>
            <a:ext cx="8796337" cy="5857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RDP (Refueling Disconnection Panel, </a:t>
            </a:r>
            <a:r>
              <a:rPr lang="ko-KR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케이블 </a:t>
            </a:r>
            <a:r>
              <a:rPr lang="ko-KR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관통부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) </a:t>
            </a:r>
            <a:r>
              <a:rPr lang="ko-KR" alt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설계</a:t>
            </a:r>
            <a:endParaRPr lang="ko-KR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315075" y="6546074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28</a:t>
            </a:fld>
            <a:endParaRPr lang="ko-KR" altLang="en-US" sz="1000" b="1">
              <a:solidFill>
                <a:schemeClr val="tx1"/>
              </a:solidFill>
            </a:endParaRPr>
          </a:p>
        </p:txBody>
      </p:sp>
      <p:pic>
        <p:nvPicPr>
          <p:cNvPr id="32773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E425589C-BD68-4B4B-B56E-E8DA8BBD9F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63" y="3884103"/>
            <a:ext cx="3619589" cy="235560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="" xmlns:a16="http://schemas.microsoft.com/office/drawing/2014/main" id="{82BBD361-DA55-4636-9135-49C1A96D7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698" y="873398"/>
            <a:ext cx="2952233" cy="32125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4489E9C-0454-458D-8729-C1FB8918CF15}"/>
              </a:ext>
            </a:extLst>
          </p:cNvPr>
          <p:cNvSpPr txBox="1"/>
          <p:nvPr/>
        </p:nvSpPr>
        <p:spPr>
          <a:xfrm>
            <a:off x="4146431" y="4840116"/>
            <a:ext cx="3137347" cy="102021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en-US" altLang="ko-KR" sz="1400" b="1" dirty="0">
                <a:latin typeface="+mj-lt"/>
                <a:ea typeface="굴림" charset="-127"/>
              </a:rPr>
              <a:t>Upper RDP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en-US" altLang="ko-KR" sz="1400" b="1" dirty="0">
                <a:latin typeface="+mj-lt"/>
                <a:ea typeface="굴림" charset="-127"/>
              </a:rPr>
              <a:t>Middle RDP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  <a:defRPr/>
            </a:pPr>
            <a:r>
              <a:rPr lang="en-US" altLang="ko-KR" sz="1400" b="1" dirty="0">
                <a:latin typeface="+mj-lt"/>
                <a:ea typeface="굴림" charset="-127"/>
              </a:rPr>
              <a:t>Lower RDP</a:t>
            </a:r>
            <a:endParaRPr lang="ko-KR" altLang="en-US" sz="1400" b="1" dirty="0">
              <a:latin typeface="+mj-lt"/>
              <a:ea typeface="굴림" charset="-127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DF2855BD-1C4A-474C-9601-736055A949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9566" y="828884"/>
            <a:ext cx="4896768" cy="2960365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="" xmlns:a16="http://schemas.microsoft.com/office/drawing/2014/main" id="{696B3AFF-7F62-46FA-AA1A-787745E47F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8261" y="3884103"/>
            <a:ext cx="2851972" cy="259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25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7200" dirty="0"/>
              <a:t>Thank you!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DBA384-EC6B-41B0-BA6A-A0716149ECA1}" type="slidenum">
              <a:rPr lang="ko-KR" altLang="en-US" smtClean="0"/>
              <a:pPr/>
              <a:t>29</a:t>
            </a:fld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2980" y="3455633"/>
            <a:ext cx="4118539" cy="2925286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473" y="1606914"/>
            <a:ext cx="3839327" cy="2762105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580" y="6254974"/>
            <a:ext cx="3965855" cy="618345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584" y="4458973"/>
            <a:ext cx="2933699" cy="2399027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0" y="5758441"/>
            <a:ext cx="4499040" cy="1112260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510" y="3354399"/>
            <a:ext cx="3723506" cy="2285768"/>
          </a:xfrm>
          <a:prstGeom prst="rect">
            <a:avLst/>
          </a:prstGeom>
        </p:spPr>
      </p:pic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9889" y="2161918"/>
            <a:ext cx="4911822" cy="4414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61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79510"/>
            <a:ext cx="5184396" cy="646113"/>
          </a:xfrm>
        </p:spPr>
        <p:txBody>
          <a:bodyPr>
            <a:noAutofit/>
          </a:bodyPr>
          <a:lstStyle/>
          <a:p>
            <a:pPr marL="457200" lvl="1">
              <a:lnSpc>
                <a:spcPct val="120000"/>
              </a:lnSpc>
            </a:pP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Fuel </a:t>
            </a:r>
            <a:r>
              <a:rPr lang="en-US" altLang="ko-KR" sz="3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Handling </a:t>
            </a:r>
            <a:r>
              <a:rPr lang="en-US" altLang="ko-KR" sz="3200" b="1" spc="-15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System</a:t>
            </a:r>
            <a:endParaRPr lang="en-US" altLang="ko-KR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334125" y="6454313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3</a:t>
            </a:fld>
            <a:endParaRPr lang="ko-KR" altLang="en-US" sz="1000" b="1">
              <a:solidFill>
                <a:schemeClr val="tx1"/>
              </a:solidFill>
            </a:endParaRPr>
          </a:p>
        </p:txBody>
      </p:sp>
      <p:sp>
        <p:nvSpPr>
          <p:cNvPr id="31749" name="AutoShape 564"/>
          <p:cNvSpPr>
            <a:spLocks noChangeArrowheads="1"/>
          </p:cNvSpPr>
          <p:nvPr/>
        </p:nvSpPr>
        <p:spPr bwMode="gray">
          <a:xfrm>
            <a:off x="179388" y="901700"/>
            <a:ext cx="7705725" cy="436563"/>
          </a:xfrm>
          <a:prstGeom prst="roundRect">
            <a:avLst>
              <a:gd name="adj" fmla="val 1192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endParaRPr lang="ko-KR" altLang="en-US" sz="2400" b="1" dirty="0">
              <a:latin typeface="Arial" pitchFamily="34" charset="0"/>
              <a:ea typeface="+mn-ea"/>
              <a:cs typeface="Arial" pitchFamily="34" charset="0"/>
              <a:sym typeface="Monotype Sorts"/>
            </a:endParaRPr>
          </a:p>
        </p:txBody>
      </p:sp>
      <p:pic>
        <p:nvPicPr>
          <p:cNvPr id="35848" name="그림 4" descr="서명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713063" y="984985"/>
            <a:ext cx="7935985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 smtClean="0"/>
              <a:t>Fuel Handling System</a:t>
            </a:r>
            <a:r>
              <a:rPr lang="ko-KR" altLang="en-US" sz="2000" b="1" smtClean="0"/>
              <a:t>의 기능</a:t>
            </a:r>
            <a:endParaRPr lang="en-US" altLang="ko-KR" sz="2000" b="1" dirty="0" smtClean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 smtClean="0"/>
              <a:t>Fuel handling System</a:t>
            </a:r>
            <a:r>
              <a:rPr lang="ko-KR" altLang="en-US" sz="2000" b="1" smtClean="0"/>
              <a:t>의 특징</a:t>
            </a:r>
            <a:endParaRPr lang="en-US" altLang="ko-KR" sz="2000" b="1" dirty="0" smtClean="0"/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 smtClean="0"/>
              <a:t>Arrangement of </a:t>
            </a:r>
            <a:r>
              <a:rPr lang="en-US" altLang="ko-KR" sz="2000" b="1" dirty="0"/>
              <a:t>Fuel handling System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Fuel Assembly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Comparison with others Refueling Machine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3 Step Hoist Box Assembly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Gripper Assembly &amp; Pneumatic Services Data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Human Friendly Operating Technology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Precision &amp; Automatic Equipment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Low Radiation Level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Soft &amp; Safety Drive</a:t>
            </a:r>
          </a:p>
          <a:p>
            <a:pPr marL="971550" lvl="1" indent="-5143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1" dirty="0"/>
              <a:t>Time Study </a:t>
            </a:r>
            <a:r>
              <a:rPr lang="en-US" altLang="ko-KR" sz="2000" b="1" dirty="0" smtClean="0"/>
              <a:t>Report</a:t>
            </a:r>
            <a:endParaRPr lang="ko-KR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7287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직사각형 4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FFFFF"/>
              </a:solidFill>
            </a:endParaRPr>
          </a:p>
        </p:txBody>
      </p:sp>
      <p:pic>
        <p:nvPicPr>
          <p:cNvPr id="22530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398" y="874985"/>
            <a:ext cx="1370013" cy="299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직사각형 7"/>
          <p:cNvSpPr>
            <a:spLocks noChangeArrowheads="1"/>
          </p:cNvSpPr>
          <p:nvPr/>
        </p:nvSpPr>
        <p:spPr bwMode="auto">
          <a:xfrm>
            <a:off x="6610350" y="1382713"/>
            <a:ext cx="2325688" cy="396875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6" tIns="45718" rIns="91436" bIns="45718" anchor="ctr">
            <a:spAutoFit/>
          </a:bodyPr>
          <a:lstStyle>
            <a:lvl1pPr marL="177800" indent="-1778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ko-KR" altLang="en-US" sz="3200">
              <a:solidFill>
                <a:srgbClr val="000066"/>
              </a:solidFill>
              <a:latin typeface="Arial Narrow" panose="020B0606020202030204" pitchFamily="34" charset="0"/>
              <a:ea typeface="HY헤드라인M" panose="02030600000101010101" pitchFamily="18" charset="-127"/>
            </a:endParaRPr>
          </a:p>
        </p:txBody>
      </p:sp>
      <p:pic>
        <p:nvPicPr>
          <p:cNvPr id="22532" name="그림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411288"/>
            <a:ext cx="2233612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직사각형 4"/>
          <p:cNvSpPr>
            <a:spLocks noChangeArrowheads="1"/>
          </p:cNvSpPr>
          <p:nvPr/>
        </p:nvSpPr>
        <p:spPr bwMode="auto">
          <a:xfrm>
            <a:off x="1202087" y="871538"/>
            <a:ext cx="1381125" cy="2184400"/>
          </a:xfrm>
          <a:prstGeom prst="rect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6" tIns="45718" rIns="91436" bIns="45718" anchor="ctr">
            <a:spAutoFit/>
          </a:bodyPr>
          <a:lstStyle>
            <a:lvl1pPr marL="177800" indent="-1778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ko-KR" altLang="en-US" sz="3200">
              <a:solidFill>
                <a:srgbClr val="000066"/>
              </a:solidFill>
              <a:latin typeface="Arial Narrow" panose="020B0606020202030204" pitchFamily="34" charset="0"/>
              <a:ea typeface="HY헤드라인M" panose="02030600000101010101" pitchFamily="18" charset="-127"/>
            </a:endParaRPr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9850"/>
            <a:ext cx="8796337" cy="584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Fuel Handling System </a:t>
            </a:r>
            <a:r>
              <a:rPr lang="ko-KR" altLang="en-US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기능</a:t>
            </a:r>
            <a:endParaRPr lang="ko-KR" altLang="en-US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6087744" y="6452721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4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grpSp>
        <p:nvGrpSpPr>
          <p:cNvPr id="22535" name="Group 2"/>
          <p:cNvGrpSpPr>
            <a:grpSpLocks/>
          </p:cNvGrpSpPr>
          <p:nvPr/>
        </p:nvGrpSpPr>
        <p:grpSpPr bwMode="auto">
          <a:xfrm>
            <a:off x="947738" y="925513"/>
            <a:ext cx="4227512" cy="3544887"/>
            <a:chOff x="584" y="630"/>
            <a:chExt cx="2541" cy="2434"/>
          </a:xfrm>
        </p:grpSpPr>
        <p:sp>
          <p:nvSpPr>
            <p:cNvPr id="22572" name="Oval 3"/>
            <p:cNvSpPr>
              <a:spLocks noChangeArrowheads="1"/>
            </p:cNvSpPr>
            <p:nvPr/>
          </p:nvSpPr>
          <p:spPr bwMode="auto">
            <a:xfrm rot="-519864">
              <a:off x="584" y="1780"/>
              <a:ext cx="2269" cy="128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78998"/>
                  </a:schemeClr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32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2573" name="Rectangle 4"/>
            <p:cNvSpPr>
              <a:spLocks noChangeArrowheads="1"/>
            </p:cNvSpPr>
            <p:nvPr/>
          </p:nvSpPr>
          <p:spPr bwMode="auto">
            <a:xfrm>
              <a:off x="1514" y="630"/>
              <a:ext cx="1611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7988" tIns="0" rIns="0" bIns="0" anchor="ctr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133350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60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Fuel Handling &amp; Refueling</a:t>
              </a:r>
              <a:endParaRPr lang="ko-KR" altLang="ko-KR" sz="160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2536" name="Group 8"/>
          <p:cNvGrpSpPr>
            <a:grpSpLocks/>
          </p:cNvGrpSpPr>
          <p:nvPr/>
        </p:nvGrpSpPr>
        <p:grpSpPr bwMode="auto">
          <a:xfrm>
            <a:off x="850900" y="3713163"/>
            <a:ext cx="3619500" cy="1843087"/>
            <a:chOff x="493" y="2496"/>
            <a:chExt cx="2175" cy="1265"/>
          </a:xfrm>
        </p:grpSpPr>
        <p:sp>
          <p:nvSpPr>
            <p:cNvPr id="22569" name="Freeform 9"/>
            <p:cNvSpPr>
              <a:spLocks/>
            </p:cNvSpPr>
            <p:nvPr/>
          </p:nvSpPr>
          <p:spPr bwMode="auto">
            <a:xfrm rot="292146" flipH="1">
              <a:off x="1425" y="2496"/>
              <a:ext cx="1243" cy="454"/>
            </a:xfrm>
            <a:custGeom>
              <a:avLst/>
              <a:gdLst>
                <a:gd name="T0" fmla="*/ 2147483646 w 833"/>
                <a:gd name="T1" fmla="*/ 0 h 699"/>
                <a:gd name="T2" fmla="*/ 0 w 833"/>
                <a:gd name="T3" fmla="*/ 1 h 699"/>
                <a:gd name="T4" fmla="*/ 2147483646 w 833"/>
                <a:gd name="T5" fmla="*/ 1 h 699"/>
                <a:gd name="T6" fmla="*/ 2147483646 w 833"/>
                <a:gd name="T7" fmla="*/ 1 h 699"/>
                <a:gd name="T8" fmla="*/ 2147483646 w 833"/>
                <a:gd name="T9" fmla="*/ 1 h 699"/>
                <a:gd name="T10" fmla="*/ 2147483646 w 833"/>
                <a:gd name="T11" fmla="*/ 1 h 699"/>
                <a:gd name="T12" fmla="*/ 2147483646 w 833"/>
                <a:gd name="T13" fmla="*/ 1 h 699"/>
                <a:gd name="T14" fmla="*/ 2147483646 w 833"/>
                <a:gd name="T15" fmla="*/ 1 h 699"/>
                <a:gd name="T16" fmla="*/ 2147483646 w 833"/>
                <a:gd name="T17" fmla="*/ 1 h 699"/>
                <a:gd name="T18" fmla="*/ 2147483646 w 833"/>
                <a:gd name="T19" fmla="*/ 1 h 699"/>
                <a:gd name="T20" fmla="*/ 2147483646 w 833"/>
                <a:gd name="T21" fmla="*/ 1 h 699"/>
                <a:gd name="T22" fmla="*/ 2147483646 w 833"/>
                <a:gd name="T23" fmla="*/ 1 h 699"/>
                <a:gd name="T24" fmla="*/ 2147483646 w 833"/>
                <a:gd name="T25" fmla="*/ 1 h 699"/>
                <a:gd name="T26" fmla="*/ 2147483646 w 833"/>
                <a:gd name="T27" fmla="*/ 1 h 699"/>
                <a:gd name="T28" fmla="*/ 2147483646 w 833"/>
                <a:gd name="T29" fmla="*/ 1 h 699"/>
                <a:gd name="T30" fmla="*/ 2147483646 w 833"/>
                <a:gd name="T31" fmla="*/ 1 h 699"/>
                <a:gd name="T32" fmla="*/ 2147483646 w 833"/>
                <a:gd name="T33" fmla="*/ 1 h 699"/>
                <a:gd name="T34" fmla="*/ 2147483646 w 833"/>
                <a:gd name="T35" fmla="*/ 1 h 699"/>
                <a:gd name="T36" fmla="*/ 2147483646 w 833"/>
                <a:gd name="T37" fmla="*/ 1 h 699"/>
                <a:gd name="T38" fmla="*/ 2147483646 w 833"/>
                <a:gd name="T39" fmla="*/ 1 h 699"/>
                <a:gd name="T40" fmla="*/ 2147483646 w 833"/>
                <a:gd name="T41" fmla="*/ 1 h 699"/>
                <a:gd name="T42" fmla="*/ 2147483646 w 833"/>
                <a:gd name="T43" fmla="*/ 1 h 699"/>
                <a:gd name="T44" fmla="*/ 2147483646 w 833"/>
                <a:gd name="T45" fmla="*/ 1 h 699"/>
                <a:gd name="T46" fmla="*/ 2147483646 w 833"/>
                <a:gd name="T47" fmla="*/ 1 h 699"/>
                <a:gd name="T48" fmla="*/ 2147483646 w 833"/>
                <a:gd name="T49" fmla="*/ 1 h 699"/>
                <a:gd name="T50" fmla="*/ 2147483646 w 833"/>
                <a:gd name="T51" fmla="*/ 0 h 6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833" h="699">
                  <a:moveTo>
                    <a:pt x="292" y="0"/>
                  </a:moveTo>
                  <a:lnTo>
                    <a:pt x="0" y="352"/>
                  </a:lnTo>
                  <a:lnTo>
                    <a:pt x="163" y="293"/>
                  </a:lnTo>
                  <a:lnTo>
                    <a:pt x="198" y="344"/>
                  </a:lnTo>
                  <a:lnTo>
                    <a:pt x="236" y="392"/>
                  </a:lnTo>
                  <a:lnTo>
                    <a:pt x="277" y="438"/>
                  </a:lnTo>
                  <a:lnTo>
                    <a:pt x="322" y="480"/>
                  </a:lnTo>
                  <a:lnTo>
                    <a:pt x="370" y="520"/>
                  </a:lnTo>
                  <a:lnTo>
                    <a:pt x="419" y="555"/>
                  </a:lnTo>
                  <a:lnTo>
                    <a:pt x="472" y="588"/>
                  </a:lnTo>
                  <a:lnTo>
                    <a:pt x="527" y="616"/>
                  </a:lnTo>
                  <a:lnTo>
                    <a:pt x="583" y="641"/>
                  </a:lnTo>
                  <a:lnTo>
                    <a:pt x="641" y="662"/>
                  </a:lnTo>
                  <a:lnTo>
                    <a:pt x="700" y="678"/>
                  </a:lnTo>
                  <a:lnTo>
                    <a:pt x="762" y="690"/>
                  </a:lnTo>
                  <a:lnTo>
                    <a:pt x="822" y="698"/>
                  </a:lnTo>
                  <a:lnTo>
                    <a:pt x="702" y="494"/>
                  </a:lnTo>
                  <a:lnTo>
                    <a:pt x="832" y="256"/>
                  </a:lnTo>
                  <a:lnTo>
                    <a:pt x="787" y="247"/>
                  </a:lnTo>
                  <a:lnTo>
                    <a:pt x="745" y="233"/>
                  </a:lnTo>
                  <a:lnTo>
                    <a:pt x="704" y="214"/>
                  </a:lnTo>
                  <a:lnTo>
                    <a:pt x="665" y="192"/>
                  </a:lnTo>
                  <a:lnTo>
                    <a:pt x="630" y="165"/>
                  </a:lnTo>
                  <a:lnTo>
                    <a:pt x="596" y="136"/>
                  </a:lnTo>
                  <a:lnTo>
                    <a:pt x="736" y="84"/>
                  </a:lnTo>
                  <a:lnTo>
                    <a:pt x="292" y="0"/>
                  </a:lnTo>
                </a:path>
              </a:pathLst>
            </a:custGeom>
            <a:solidFill>
              <a:srgbClr val="003399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2570" name="Rectangle 10"/>
            <p:cNvSpPr>
              <a:spLocks noChangeArrowheads="1"/>
            </p:cNvSpPr>
            <p:nvPr/>
          </p:nvSpPr>
          <p:spPr bwMode="blackWhite">
            <a:xfrm flipH="1">
              <a:off x="1600" y="2617"/>
              <a:ext cx="740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9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 dirty="0">
                  <a:solidFill>
                    <a:schemeClr val="bg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Move from SFSR to FTS</a:t>
              </a:r>
              <a:endParaRPr lang="ko-KR" altLang="en-US" sz="1200" b="0">
                <a:solidFill>
                  <a:schemeClr val="bg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22571" name="Picture 11" descr="그림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80" r="4614" b="5316"/>
            <a:stretch>
              <a:fillRect/>
            </a:stretch>
          </p:blipFill>
          <p:spPr bwMode="auto">
            <a:xfrm>
              <a:off x="493" y="2984"/>
              <a:ext cx="1537" cy="777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537" name="Rectangle 22"/>
          <p:cNvSpPr>
            <a:spLocks noChangeArrowheads="1"/>
          </p:cNvSpPr>
          <p:nvPr/>
        </p:nvSpPr>
        <p:spPr bwMode="auto">
          <a:xfrm>
            <a:off x="206375" y="5521325"/>
            <a:ext cx="9525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342900" indent="-342900" defTabSz="7874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322263" indent="-131763" defTabSz="78740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7874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7874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7874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7874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7874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7874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7874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1" eaLnBrk="1" latin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ko-KR" sz="1600" b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SFHM</a:t>
            </a:r>
          </a:p>
        </p:txBody>
      </p:sp>
      <p:grpSp>
        <p:nvGrpSpPr>
          <p:cNvPr id="22538" name="Group 23"/>
          <p:cNvGrpSpPr>
            <a:grpSpLocks/>
          </p:cNvGrpSpPr>
          <p:nvPr/>
        </p:nvGrpSpPr>
        <p:grpSpPr bwMode="auto">
          <a:xfrm>
            <a:off x="2952751" y="1947919"/>
            <a:ext cx="3049983" cy="2088668"/>
            <a:chOff x="1880" y="1312"/>
            <a:chExt cx="1832" cy="1433"/>
          </a:xfrm>
        </p:grpSpPr>
        <p:sp>
          <p:nvSpPr>
            <p:cNvPr id="22559" name="Freeform 24"/>
            <p:cNvSpPr>
              <a:spLocks/>
            </p:cNvSpPr>
            <p:nvPr/>
          </p:nvSpPr>
          <p:spPr bwMode="auto">
            <a:xfrm flipH="1">
              <a:off x="1880" y="1871"/>
              <a:ext cx="828" cy="730"/>
            </a:xfrm>
            <a:custGeom>
              <a:avLst/>
              <a:gdLst>
                <a:gd name="T0" fmla="*/ 3851489 w 680"/>
                <a:gd name="T1" fmla="*/ 0 h 780"/>
                <a:gd name="T2" fmla="*/ 0 w 680"/>
                <a:gd name="T3" fmla="*/ 1 h 780"/>
                <a:gd name="T4" fmla="*/ 1207733 w 680"/>
                <a:gd name="T5" fmla="*/ 1 h 780"/>
                <a:gd name="T6" fmla="*/ 1030820 w 680"/>
                <a:gd name="T7" fmla="*/ 1 h 780"/>
                <a:gd name="T8" fmla="*/ 874060 w 680"/>
                <a:gd name="T9" fmla="*/ 1 h 780"/>
                <a:gd name="T10" fmla="*/ 765786 w 680"/>
                <a:gd name="T11" fmla="*/ 1 h 780"/>
                <a:gd name="T12" fmla="*/ 683283 w 680"/>
                <a:gd name="T13" fmla="*/ 1 h 780"/>
                <a:gd name="T14" fmla="*/ 634459 w 680"/>
                <a:gd name="T15" fmla="*/ 1 h 780"/>
                <a:gd name="T16" fmla="*/ 628906 w 680"/>
                <a:gd name="T17" fmla="*/ 1 h 780"/>
                <a:gd name="T18" fmla="*/ 643940 w 680"/>
                <a:gd name="T19" fmla="*/ 1 h 780"/>
                <a:gd name="T20" fmla="*/ 705097 w 680"/>
                <a:gd name="T21" fmla="*/ 1 h 780"/>
                <a:gd name="T22" fmla="*/ 799790 w 680"/>
                <a:gd name="T23" fmla="*/ 1 h 780"/>
                <a:gd name="T24" fmla="*/ 914265 w 680"/>
                <a:gd name="T25" fmla="*/ 1 h 780"/>
                <a:gd name="T26" fmla="*/ 1074727 w 680"/>
                <a:gd name="T27" fmla="*/ 1 h 780"/>
                <a:gd name="T28" fmla="*/ 1272260 w 680"/>
                <a:gd name="T29" fmla="*/ 1 h 780"/>
                <a:gd name="T30" fmla="*/ 2786594 w 680"/>
                <a:gd name="T31" fmla="*/ 1 h 780"/>
                <a:gd name="T32" fmla="*/ 4735791 w 680"/>
                <a:gd name="T33" fmla="*/ 1 h 780"/>
                <a:gd name="T34" fmla="*/ 4595642 w 680"/>
                <a:gd name="T35" fmla="*/ 1 h 780"/>
                <a:gd name="T36" fmla="*/ 4499882 w 680"/>
                <a:gd name="T37" fmla="*/ 1 h 780"/>
                <a:gd name="T38" fmla="*/ 4432966 w 680"/>
                <a:gd name="T39" fmla="*/ 1 h 780"/>
                <a:gd name="T40" fmla="*/ 4395645 w 680"/>
                <a:gd name="T41" fmla="*/ 1 h 780"/>
                <a:gd name="T42" fmla="*/ 4411565 w 680"/>
                <a:gd name="T43" fmla="*/ 1 h 780"/>
                <a:gd name="T44" fmla="*/ 4451344 w 680"/>
                <a:gd name="T45" fmla="*/ 1 h 780"/>
                <a:gd name="T46" fmla="*/ 4532012 w 680"/>
                <a:gd name="T47" fmla="*/ 1 h 780"/>
                <a:gd name="T48" fmla="*/ 5836367 w 680"/>
                <a:gd name="T49" fmla="*/ 1 h 780"/>
                <a:gd name="T50" fmla="*/ 3851489 w 680"/>
                <a:gd name="T51" fmla="*/ 0 h 7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80" h="780">
                  <a:moveTo>
                    <a:pt x="448" y="0"/>
                  </a:moveTo>
                  <a:lnTo>
                    <a:pt x="0" y="1"/>
                  </a:lnTo>
                  <a:lnTo>
                    <a:pt x="141" y="82"/>
                  </a:lnTo>
                  <a:lnTo>
                    <a:pt x="120" y="138"/>
                  </a:lnTo>
                  <a:lnTo>
                    <a:pt x="102" y="196"/>
                  </a:lnTo>
                  <a:lnTo>
                    <a:pt x="89" y="253"/>
                  </a:lnTo>
                  <a:lnTo>
                    <a:pt x="80" y="313"/>
                  </a:lnTo>
                  <a:lnTo>
                    <a:pt x="74" y="373"/>
                  </a:lnTo>
                  <a:lnTo>
                    <a:pt x="73" y="431"/>
                  </a:lnTo>
                  <a:lnTo>
                    <a:pt x="75" y="491"/>
                  </a:lnTo>
                  <a:lnTo>
                    <a:pt x="82" y="551"/>
                  </a:lnTo>
                  <a:lnTo>
                    <a:pt x="93" y="609"/>
                  </a:lnTo>
                  <a:lnTo>
                    <a:pt x="107" y="668"/>
                  </a:lnTo>
                  <a:lnTo>
                    <a:pt x="126" y="724"/>
                  </a:lnTo>
                  <a:lnTo>
                    <a:pt x="148" y="779"/>
                  </a:lnTo>
                  <a:lnTo>
                    <a:pt x="324" y="566"/>
                  </a:lnTo>
                  <a:lnTo>
                    <a:pt x="551" y="603"/>
                  </a:lnTo>
                  <a:lnTo>
                    <a:pt x="535" y="562"/>
                  </a:lnTo>
                  <a:lnTo>
                    <a:pt x="523" y="521"/>
                  </a:lnTo>
                  <a:lnTo>
                    <a:pt x="516" y="478"/>
                  </a:lnTo>
                  <a:lnTo>
                    <a:pt x="512" y="435"/>
                  </a:lnTo>
                  <a:lnTo>
                    <a:pt x="513" y="391"/>
                  </a:lnTo>
                  <a:lnTo>
                    <a:pt x="518" y="348"/>
                  </a:lnTo>
                  <a:lnTo>
                    <a:pt x="528" y="306"/>
                  </a:lnTo>
                  <a:lnTo>
                    <a:pt x="679" y="392"/>
                  </a:lnTo>
                  <a:lnTo>
                    <a:pt x="448" y="0"/>
                  </a:lnTo>
                </a:path>
              </a:pathLst>
            </a:custGeom>
            <a:solidFill>
              <a:srgbClr val="009999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ko-KR" altLang="en-US" sz="1200">
                <a:latin typeface="+mj-lt"/>
              </a:endParaRPr>
            </a:p>
          </p:txBody>
        </p:sp>
        <p:sp>
          <p:nvSpPr>
            <p:cNvPr id="22560" name="Rectangle 25"/>
            <p:cNvSpPr>
              <a:spLocks noChangeArrowheads="1"/>
            </p:cNvSpPr>
            <p:nvPr/>
          </p:nvSpPr>
          <p:spPr bwMode="blackWhite">
            <a:xfrm flipH="1">
              <a:off x="2008" y="2018"/>
              <a:ext cx="671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 anchorCtr="1">
              <a:spAutoFit/>
            </a:bodyPr>
            <a:lstStyle>
              <a:lvl1pPr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ctr" eaLnBrk="1" latinLnBrk="1" hangingPunct="1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 dirty="0"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Move from FHA</a:t>
              </a:r>
            </a:p>
            <a:p>
              <a:pPr algn="ctr" eaLnBrk="1" latinLnBrk="1" hangingPunct="1">
                <a:lnSpc>
                  <a:spcPct val="12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 dirty="0"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 to UCA</a:t>
              </a:r>
              <a:endParaRPr lang="ko-KR" altLang="en-US" sz="1200" b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grpSp>
          <p:nvGrpSpPr>
            <p:cNvPr id="22561" name="Group 26"/>
            <p:cNvGrpSpPr>
              <a:grpSpLocks/>
            </p:cNvGrpSpPr>
            <p:nvPr/>
          </p:nvGrpSpPr>
          <p:grpSpPr bwMode="auto">
            <a:xfrm>
              <a:off x="2561" y="1312"/>
              <a:ext cx="1151" cy="1433"/>
              <a:chOff x="2561" y="1312"/>
              <a:chExt cx="1151" cy="1433"/>
            </a:xfrm>
          </p:grpSpPr>
          <p:pic>
            <p:nvPicPr>
              <p:cNvPr id="22562" name="Picture 27" descr="FTS_FB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19" t="2980" r="3697" b="5959"/>
              <a:stretch>
                <a:fillRect/>
              </a:stretch>
            </p:blipFill>
            <p:spPr bwMode="auto">
              <a:xfrm>
                <a:off x="2591" y="1312"/>
                <a:ext cx="1047" cy="50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563" name="Picture 28" descr="그림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50" t="6299" r="2493" b="7874"/>
              <a:stretch>
                <a:fillRect/>
              </a:stretch>
            </p:blipFill>
            <p:spPr bwMode="auto">
              <a:xfrm>
                <a:off x="2662" y="2220"/>
                <a:ext cx="1048" cy="525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2564" name="Group 29"/>
              <p:cNvGrpSpPr>
                <a:grpSpLocks/>
              </p:cNvGrpSpPr>
              <p:nvPr/>
            </p:nvGrpSpPr>
            <p:grpSpPr bwMode="auto">
              <a:xfrm>
                <a:off x="3139" y="2043"/>
                <a:ext cx="573" cy="153"/>
                <a:chOff x="3144" y="2014"/>
                <a:chExt cx="573" cy="185"/>
              </a:xfrm>
            </p:grpSpPr>
            <p:sp>
              <p:nvSpPr>
                <p:cNvPr id="22567" name="AutoShape 30"/>
                <p:cNvSpPr>
                  <a:spLocks noChangeArrowheads="1"/>
                </p:cNvSpPr>
                <p:nvPr/>
              </p:nvSpPr>
              <p:spPr bwMode="auto">
                <a:xfrm>
                  <a:off x="3163" y="2014"/>
                  <a:ext cx="554" cy="181"/>
                </a:xfrm>
                <a:prstGeom prst="flowChartPunchedCard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lnSpc>
                      <a:spcPct val="110000"/>
                    </a:lnSpc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q"/>
                    <a:defRPr kumimoji="1" sz="28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1pPr>
                  <a:lvl2pPr marL="742950" indent="-285750">
                    <a:lnSpc>
                      <a:spcPct val="110000"/>
                    </a:lnSpc>
                    <a:spcBef>
                      <a:spcPct val="5000"/>
                    </a:spcBef>
                    <a:buClr>
                      <a:srgbClr val="23468D"/>
                    </a:buClr>
                    <a:buSzPct val="80000"/>
                    <a:buFont typeface="Wingdings" panose="05000000000000000000" pitchFamily="2" charset="2"/>
                    <a:buChar char="l"/>
                    <a:defRPr kumimoji="1" sz="2400" b="1">
                      <a:solidFill>
                        <a:schemeClr val="accent2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2pPr>
                  <a:lvl3pPr marL="1143000" indent="-228600">
                    <a:lnSpc>
                      <a:spcPct val="110000"/>
                    </a:lnSpc>
                    <a:spcBef>
                      <a:spcPct val="5000"/>
                    </a:spcBef>
                    <a:buClr>
                      <a:srgbClr val="006699"/>
                    </a:buClr>
                    <a:buFont typeface="Wingdings" panose="05000000000000000000" pitchFamily="2" charset="2"/>
                    <a:buChar char="§"/>
                    <a:defRPr kumimoji="1" sz="2400" b="1">
                      <a:solidFill>
                        <a:srgbClr val="006666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3pPr>
                  <a:lvl4pPr marL="1600200" indent="-228600">
                    <a:lnSpc>
                      <a:spcPct val="110000"/>
                    </a:lnSpc>
                    <a:spcBef>
                      <a:spcPct val="5000"/>
                    </a:spcBef>
                    <a:buChar char="–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4pPr>
                  <a:lvl5pPr marL="2057400" indent="-228600">
                    <a:lnSpc>
                      <a:spcPct val="110000"/>
                    </a:lnSpc>
                    <a:spcBef>
                      <a:spcPct val="5000"/>
                    </a:spcBef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5pPr>
                  <a:lvl6pPr marL="2514600" indent="-2286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6pPr>
                  <a:lvl7pPr marL="2971800" indent="-2286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7pPr>
                  <a:lvl8pPr marL="3429000" indent="-2286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8pPr>
                  <a:lvl9pPr marL="3886200" indent="-2286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ClrTx/>
                    <a:buFontTx/>
                    <a:buNone/>
                  </a:pPr>
                  <a:endParaRPr lang="ko-KR" altLang="en-US" sz="1200" b="0">
                    <a:solidFill>
                      <a:schemeClr val="bg1"/>
                    </a:solidFill>
                    <a:latin typeface="+mj-lt"/>
                    <a:ea typeface="HY헤드라인M" panose="02030600000101010101" pitchFamily="18" charset="-127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568" name="Rectangle 31"/>
                <p:cNvSpPr>
                  <a:spLocks noChangeArrowheads="1"/>
                </p:cNvSpPr>
                <p:nvPr/>
              </p:nvSpPr>
              <p:spPr bwMode="auto">
                <a:xfrm>
                  <a:off x="3144" y="2044"/>
                  <a:ext cx="501" cy="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marL="342900" indent="-342900" defTabSz="787400">
                    <a:lnSpc>
                      <a:spcPct val="110000"/>
                    </a:lnSpc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q"/>
                    <a:defRPr kumimoji="1" sz="28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1pPr>
                  <a:lvl2pPr marL="322263" indent="-131763" defTabSz="787400">
                    <a:lnSpc>
                      <a:spcPct val="110000"/>
                    </a:lnSpc>
                    <a:spcBef>
                      <a:spcPct val="5000"/>
                    </a:spcBef>
                    <a:buClr>
                      <a:srgbClr val="23468D"/>
                    </a:buClr>
                    <a:buSzPct val="80000"/>
                    <a:buFont typeface="Wingdings" panose="05000000000000000000" pitchFamily="2" charset="2"/>
                    <a:buChar char="l"/>
                    <a:defRPr kumimoji="1" sz="2400" b="1">
                      <a:solidFill>
                        <a:schemeClr val="accent2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2pPr>
                  <a:lvl3pPr marL="1143000" indent="-228600" defTabSz="787400">
                    <a:lnSpc>
                      <a:spcPct val="110000"/>
                    </a:lnSpc>
                    <a:spcBef>
                      <a:spcPct val="5000"/>
                    </a:spcBef>
                    <a:buClr>
                      <a:srgbClr val="006699"/>
                    </a:buClr>
                    <a:buFont typeface="Wingdings" panose="05000000000000000000" pitchFamily="2" charset="2"/>
                    <a:buChar char="§"/>
                    <a:defRPr kumimoji="1" sz="2400" b="1">
                      <a:solidFill>
                        <a:srgbClr val="006666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3pPr>
                  <a:lvl4pPr marL="1600200" indent="-228600" defTabSz="787400">
                    <a:lnSpc>
                      <a:spcPct val="110000"/>
                    </a:lnSpc>
                    <a:spcBef>
                      <a:spcPct val="5000"/>
                    </a:spcBef>
                    <a:buChar char="–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4pPr>
                  <a:lvl5pPr marL="2057400" indent="-228600" defTabSz="787400">
                    <a:lnSpc>
                      <a:spcPct val="110000"/>
                    </a:lnSpc>
                    <a:spcBef>
                      <a:spcPct val="5000"/>
                    </a:spcBef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5pPr>
                  <a:lvl6pPr marL="2514600" indent="-228600" defTabSz="7874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6pPr>
                  <a:lvl7pPr marL="2971800" indent="-228600" defTabSz="7874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7pPr>
                  <a:lvl8pPr marL="3429000" indent="-228600" defTabSz="7874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8pPr>
                  <a:lvl9pPr marL="3886200" indent="-228600" defTabSz="787400" eaLnBrk="0" fontAlgn="base" hangingPunct="0">
                    <a:lnSpc>
                      <a:spcPct val="110000"/>
                    </a:lnSpc>
                    <a:spcBef>
                      <a:spcPct val="5000"/>
                    </a:spcBef>
                    <a:spcAft>
                      <a:spcPct val="0"/>
                    </a:spcAft>
                    <a:buChar char="»"/>
                    <a:defRPr kumimoji="1" sz="1600" b="1">
                      <a:solidFill>
                        <a:schemeClr val="tx1"/>
                      </a:solidFill>
                      <a:latin typeface="굴림" panose="020B0600000101010101" pitchFamily="50" charset="-127"/>
                      <a:ea typeface="굴림" panose="020B0600000101010101" pitchFamily="50" charset="-127"/>
                    </a:defRPr>
                  </a:lvl9pPr>
                </a:lstStyle>
                <a:p>
                  <a:pPr lvl="1" algn="ctr" eaLnBrk="1" latinLnBrk="1" hangingPunct="1">
                    <a:lnSpc>
                      <a:spcPct val="100000"/>
                    </a:lnSpc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ko-KR" sz="1200" b="0" dirty="0">
                      <a:solidFill>
                        <a:schemeClr val="bg1"/>
                      </a:solidFill>
                      <a:latin typeface="+mj-lt"/>
                      <a:ea typeface="HY견고딕" panose="02030600000101010101" pitchFamily="18" charset="-127"/>
                      <a:cs typeface="Arial" panose="020B0604020202020204" pitchFamily="34" charset="0"/>
                    </a:rPr>
                    <a:t>FTS(UCA)</a:t>
                  </a:r>
                </a:p>
              </p:txBody>
            </p:sp>
          </p:grpSp>
          <p:sp>
            <p:nvSpPr>
              <p:cNvPr id="22565" name="AutoShape 32"/>
              <p:cNvSpPr>
                <a:spLocks noChangeArrowheads="1"/>
              </p:cNvSpPr>
              <p:nvPr/>
            </p:nvSpPr>
            <p:spPr bwMode="auto">
              <a:xfrm rot="10800000">
                <a:off x="2588" y="1840"/>
                <a:ext cx="554" cy="148"/>
              </a:xfrm>
              <a:prstGeom prst="flowChartPunchedCard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lnSpc>
                    <a:spcPct val="110000"/>
                  </a:lnSpc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q"/>
                  <a:defRPr kumimoji="1" sz="28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>
                  <a:lnSpc>
                    <a:spcPct val="110000"/>
                  </a:lnSpc>
                  <a:spcBef>
                    <a:spcPct val="5000"/>
                  </a:spcBef>
                  <a:buClr>
                    <a:srgbClr val="23468D"/>
                  </a:buClr>
                  <a:buSzPct val="80000"/>
                  <a:buFont typeface="Wingdings" panose="05000000000000000000" pitchFamily="2" charset="2"/>
                  <a:buChar char="l"/>
                  <a:defRPr kumimoji="1" sz="2400" b="1">
                    <a:solidFill>
                      <a:schemeClr val="accent2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>
                  <a:lnSpc>
                    <a:spcPct val="110000"/>
                  </a:lnSpc>
                  <a:spcBef>
                    <a:spcPct val="5000"/>
                  </a:spcBef>
                  <a:buClr>
                    <a:srgbClr val="006699"/>
                  </a:buClr>
                  <a:buFont typeface="Wingdings" panose="05000000000000000000" pitchFamily="2" charset="2"/>
                  <a:buChar char="§"/>
                  <a:defRPr kumimoji="1" sz="2400" b="1">
                    <a:solidFill>
                      <a:srgbClr val="006666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>
                  <a:lnSpc>
                    <a:spcPct val="110000"/>
                  </a:lnSpc>
                  <a:spcBef>
                    <a:spcPct val="5000"/>
                  </a:spcBef>
                  <a:buChar char="–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>
                  <a:lnSpc>
                    <a:spcPct val="110000"/>
                  </a:lnSpc>
                  <a:spcBef>
                    <a:spcPct val="5000"/>
                  </a:spcBef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endParaRPr lang="ko-KR" altLang="en-US" sz="1200" b="0">
                  <a:latin typeface="+mj-lt"/>
                  <a:ea typeface="HY헤드라인M" panose="02030600000101010101" pitchFamily="18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22566" name="Rectangle 33"/>
              <p:cNvSpPr>
                <a:spLocks noChangeArrowheads="1"/>
              </p:cNvSpPr>
              <p:nvPr/>
            </p:nvSpPr>
            <p:spPr bwMode="auto">
              <a:xfrm>
                <a:off x="2561" y="1849"/>
                <a:ext cx="49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marL="342900" indent="-342900" defTabSz="787400">
                  <a:lnSpc>
                    <a:spcPct val="110000"/>
                  </a:lnSpc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q"/>
                  <a:defRPr kumimoji="1" sz="28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322263" indent="-131763" defTabSz="787400">
                  <a:lnSpc>
                    <a:spcPct val="110000"/>
                  </a:lnSpc>
                  <a:spcBef>
                    <a:spcPct val="5000"/>
                  </a:spcBef>
                  <a:buClr>
                    <a:srgbClr val="23468D"/>
                  </a:buClr>
                  <a:buSzPct val="80000"/>
                  <a:buFont typeface="Wingdings" panose="05000000000000000000" pitchFamily="2" charset="2"/>
                  <a:buChar char="l"/>
                  <a:defRPr kumimoji="1" sz="2400" b="1">
                    <a:solidFill>
                      <a:schemeClr val="accent2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defTabSz="787400">
                  <a:lnSpc>
                    <a:spcPct val="110000"/>
                  </a:lnSpc>
                  <a:spcBef>
                    <a:spcPct val="5000"/>
                  </a:spcBef>
                  <a:buClr>
                    <a:srgbClr val="006699"/>
                  </a:buClr>
                  <a:buFont typeface="Wingdings" panose="05000000000000000000" pitchFamily="2" charset="2"/>
                  <a:buChar char="§"/>
                  <a:defRPr kumimoji="1" sz="2400" b="1">
                    <a:solidFill>
                      <a:srgbClr val="006666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defTabSz="787400">
                  <a:lnSpc>
                    <a:spcPct val="110000"/>
                  </a:lnSpc>
                  <a:spcBef>
                    <a:spcPct val="5000"/>
                  </a:spcBef>
                  <a:buChar char="–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defTabSz="787400">
                  <a:lnSpc>
                    <a:spcPct val="110000"/>
                  </a:lnSpc>
                  <a:spcBef>
                    <a:spcPct val="5000"/>
                  </a:spcBef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defTabSz="7874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defTabSz="7874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defTabSz="7874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defTabSz="787400" eaLnBrk="0" fontAlgn="base" hangingPunct="0">
                  <a:lnSpc>
                    <a:spcPct val="110000"/>
                  </a:lnSpc>
                  <a:spcBef>
                    <a:spcPct val="5000"/>
                  </a:spcBef>
                  <a:spcAft>
                    <a:spcPct val="0"/>
                  </a:spcAft>
                  <a:buChar char="»"/>
                  <a:defRPr kumimoji="1" sz="1600" b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 lvl="1" algn="ctr" eaLnBrk="1" latin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ko-KR" sz="1200" b="0">
                    <a:solidFill>
                      <a:schemeClr val="bg1"/>
                    </a:solidFill>
                    <a:latin typeface="+mj-lt"/>
                    <a:ea typeface="HY견고딕" panose="02030600000101010101" pitchFamily="18" charset="-127"/>
                    <a:cs typeface="Arial" panose="020B0604020202020204" pitchFamily="34" charset="0"/>
                  </a:rPr>
                  <a:t>FTS(FHA)</a:t>
                </a:r>
              </a:p>
            </p:txBody>
          </p:sp>
        </p:grpSp>
      </p:grpSp>
      <p:grpSp>
        <p:nvGrpSpPr>
          <p:cNvPr id="22539" name="Group 34"/>
          <p:cNvGrpSpPr>
            <a:grpSpLocks/>
          </p:cNvGrpSpPr>
          <p:nvPr/>
        </p:nvGrpSpPr>
        <p:grpSpPr bwMode="auto">
          <a:xfrm>
            <a:off x="5116513" y="969963"/>
            <a:ext cx="3632200" cy="4749800"/>
            <a:chOff x="3254" y="800"/>
            <a:chExt cx="2182" cy="2608"/>
          </a:xfrm>
        </p:grpSpPr>
        <p:sp>
          <p:nvSpPr>
            <p:cNvPr id="22555" name="Rectangle 38"/>
            <p:cNvSpPr>
              <a:spLocks noChangeArrowheads="1"/>
            </p:cNvSpPr>
            <p:nvPr/>
          </p:nvSpPr>
          <p:spPr bwMode="auto">
            <a:xfrm>
              <a:off x="4250" y="800"/>
              <a:ext cx="1060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7988" tIns="0" rIns="0" bIns="0" anchor="ctr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133350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algn="ct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600" dirty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 ICI 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Replacement</a:t>
              </a:r>
              <a:endParaRPr lang="ko-KR" altLang="ko-KR" sz="160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2556" name="Rectangle 40"/>
            <p:cNvSpPr>
              <a:spLocks noChangeArrowheads="1"/>
            </p:cNvSpPr>
            <p:nvPr/>
          </p:nvSpPr>
          <p:spPr bwMode="auto">
            <a:xfrm>
              <a:off x="4215" y="943"/>
              <a:ext cx="1221" cy="25"/>
            </a:xfrm>
            <a:prstGeom prst="rect">
              <a:avLst/>
            </a:prstGeom>
            <a:gradFill rotWithShape="1">
              <a:gsLst>
                <a:gs pos="0">
                  <a:srgbClr val="800000">
                    <a:alpha val="42998"/>
                  </a:srgbClr>
                </a:gs>
                <a:gs pos="100000">
                  <a:srgbClr val="FF3300">
                    <a:alpha val="46001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32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graphicFrame>
          <p:nvGraphicFramePr>
            <p:cNvPr id="22557" name="Object 36"/>
            <p:cNvGraphicFramePr>
              <a:graphicFrameLocks noChangeAspect="1"/>
            </p:cNvGraphicFramePr>
            <p:nvPr/>
          </p:nvGraphicFramePr>
          <p:xfrm>
            <a:off x="3918" y="2024"/>
            <a:ext cx="384" cy="9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66" name="클립" r:id="rId9" imgW="2781688" imgH="9450119" progId="MS_ClipArt_Gallery.2">
                    <p:embed/>
                  </p:oleObj>
                </mc:Choice>
                <mc:Fallback>
                  <p:oleObj name="클립" r:id="rId9" imgW="2781688" imgH="9450119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8" y="2024"/>
                          <a:ext cx="384" cy="903"/>
                        </a:xfrm>
                        <a:prstGeom prst="rect">
                          <a:avLst/>
                        </a:prstGeom>
                        <a:noFill/>
                        <a:ln w="254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558" name="Rectangle 37"/>
            <p:cNvSpPr>
              <a:spLocks noChangeArrowheads="1"/>
            </p:cNvSpPr>
            <p:nvPr/>
          </p:nvSpPr>
          <p:spPr bwMode="auto">
            <a:xfrm>
              <a:off x="3254" y="3188"/>
              <a:ext cx="2105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133350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400" b="0" dirty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Auxiliary Elevator : </a:t>
              </a:r>
              <a:r>
                <a:rPr lang="en-US" altLang="ko-KR" sz="1200" b="0" dirty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Support ICI and </a:t>
              </a:r>
            </a:p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200" b="0" dirty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                                    ICI Handling tool</a:t>
              </a:r>
              <a:endParaRPr lang="ko-KR" altLang="ko-KR" sz="1200" b="0">
                <a:solidFill>
                  <a:schemeClr val="tx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</p:grp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9161" y="6058870"/>
            <a:ext cx="8461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  <a:lvl2pPr marL="742950" indent="-285750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2pPr>
            <a:lvl3pPr marL="1143000" indent="-228600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3pPr>
            <a:lvl4pPr marL="1600200" indent="-228600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4pPr>
            <a:lvl5pPr marL="2057400" indent="-228600"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>
                <a:solidFill>
                  <a:schemeClr val="tx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  <a:buSzPct val="120000"/>
              <a:defRPr/>
            </a:pPr>
            <a:r>
              <a:rPr lang="en-US" altLang="ko-KR" sz="105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· FHA  : Fuel Handling Area  · FTS   : Fuel Transfer System               · NFA : New Fuel Assembly           · NFE   : New Fuel Elevator</a:t>
            </a:r>
          </a:p>
          <a:p>
            <a:pPr>
              <a:lnSpc>
                <a:spcPct val="70000"/>
              </a:lnSpc>
              <a:spcBef>
                <a:spcPct val="50000"/>
              </a:spcBef>
              <a:buSzPct val="120000"/>
              <a:defRPr/>
            </a:pPr>
            <a:r>
              <a:rPr lang="en-US" altLang="ko-KR" sz="1050" dirty="0" smtClean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· RM    : Refueling Machine  · SFHM : Spent Fuel Handling Machine · UCA : Upper Containment Area  · SFAR : Spent Fuel Storage Rack</a:t>
            </a:r>
          </a:p>
        </p:txBody>
      </p:sp>
      <p:pic>
        <p:nvPicPr>
          <p:cNvPr id="22541" name="그림 1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347788"/>
            <a:ext cx="1503362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2" name="Group 12"/>
          <p:cNvGrpSpPr>
            <a:grpSpLocks/>
          </p:cNvGrpSpPr>
          <p:nvPr/>
        </p:nvGrpSpPr>
        <p:grpSpPr bwMode="auto">
          <a:xfrm>
            <a:off x="903288" y="1963738"/>
            <a:ext cx="7677150" cy="3729037"/>
            <a:chOff x="559" y="1289"/>
            <a:chExt cx="4612" cy="2560"/>
          </a:xfrm>
        </p:grpSpPr>
        <p:sp>
          <p:nvSpPr>
            <p:cNvPr id="22550" name="AutoShape 13"/>
            <p:cNvSpPr>
              <a:spLocks noChangeArrowheads="1"/>
            </p:cNvSpPr>
            <p:nvPr/>
          </p:nvSpPr>
          <p:spPr bwMode="auto">
            <a:xfrm>
              <a:off x="559" y="2547"/>
              <a:ext cx="956" cy="428"/>
            </a:xfrm>
            <a:prstGeom prst="rightArrow">
              <a:avLst>
                <a:gd name="adj1" fmla="val 71278"/>
                <a:gd name="adj2" fmla="val 55841"/>
              </a:avLst>
            </a:prstGeom>
            <a:solidFill>
              <a:srgbClr val="000080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32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2551" name="Rectangle 14"/>
            <p:cNvSpPr>
              <a:spLocks noChangeArrowheads="1"/>
            </p:cNvSpPr>
            <p:nvPr/>
          </p:nvSpPr>
          <p:spPr bwMode="blackWhite">
            <a:xfrm flipH="1">
              <a:off x="614" y="2665"/>
              <a:ext cx="665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8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chemeClr val="bg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NFA Receipt &amp; Inspection</a:t>
              </a:r>
              <a:endParaRPr lang="ko-KR" altLang="en-US" sz="1200" b="0">
                <a:solidFill>
                  <a:schemeClr val="bg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22552" name="Picture 15" descr="그림7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65" t="3331" r="7158" b="3937"/>
            <a:stretch>
              <a:fillRect/>
            </a:stretch>
          </p:blipFill>
          <p:spPr bwMode="auto">
            <a:xfrm>
              <a:off x="2177" y="2879"/>
              <a:ext cx="350" cy="895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553" name="Rectangle 16"/>
            <p:cNvSpPr>
              <a:spLocks noChangeArrowheads="1"/>
            </p:cNvSpPr>
            <p:nvPr/>
          </p:nvSpPr>
          <p:spPr bwMode="auto">
            <a:xfrm>
              <a:off x="2432" y="3701"/>
              <a:ext cx="331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322263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400" b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NFE</a:t>
              </a:r>
            </a:p>
          </p:txBody>
        </p:sp>
        <p:sp>
          <p:nvSpPr>
            <p:cNvPr id="22554" name="Rectangle 16"/>
            <p:cNvSpPr>
              <a:spLocks noChangeArrowheads="1"/>
            </p:cNvSpPr>
            <p:nvPr/>
          </p:nvSpPr>
          <p:spPr bwMode="auto">
            <a:xfrm>
              <a:off x="4648" y="1289"/>
              <a:ext cx="523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322263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400" b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Auxiliary</a:t>
              </a:r>
            </a:p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400" b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Platform</a:t>
              </a:r>
            </a:p>
          </p:txBody>
        </p:sp>
      </p:grpSp>
      <p:grpSp>
        <p:nvGrpSpPr>
          <p:cNvPr id="22543" name="Group 17"/>
          <p:cNvGrpSpPr>
            <a:grpSpLocks/>
          </p:cNvGrpSpPr>
          <p:nvPr/>
        </p:nvGrpSpPr>
        <p:grpSpPr bwMode="auto">
          <a:xfrm>
            <a:off x="661988" y="920750"/>
            <a:ext cx="3197225" cy="1931988"/>
            <a:chOff x="316" y="613"/>
            <a:chExt cx="2100" cy="1326"/>
          </a:xfrm>
        </p:grpSpPr>
        <p:sp>
          <p:nvSpPr>
            <p:cNvPr id="22547" name="Freeform 18"/>
            <p:cNvSpPr>
              <a:spLocks/>
            </p:cNvSpPr>
            <p:nvPr/>
          </p:nvSpPr>
          <p:spPr bwMode="auto">
            <a:xfrm rot="21188411" flipH="1">
              <a:off x="996" y="1521"/>
              <a:ext cx="1420" cy="418"/>
            </a:xfrm>
            <a:custGeom>
              <a:avLst/>
              <a:gdLst>
                <a:gd name="T0" fmla="*/ 2147483646 w 867"/>
                <a:gd name="T1" fmla="*/ 1 h 779"/>
                <a:gd name="T2" fmla="*/ 2147483646 w 867"/>
                <a:gd name="T3" fmla="*/ 1 h 779"/>
                <a:gd name="T4" fmla="*/ 2147483646 w 867"/>
                <a:gd name="T5" fmla="*/ 1 h 779"/>
                <a:gd name="T6" fmla="*/ 2147483646 w 867"/>
                <a:gd name="T7" fmla="*/ 1 h 779"/>
                <a:gd name="T8" fmla="*/ 2147483646 w 867"/>
                <a:gd name="T9" fmla="*/ 1 h 779"/>
                <a:gd name="T10" fmla="*/ 2147483646 w 867"/>
                <a:gd name="T11" fmla="*/ 1 h 779"/>
                <a:gd name="T12" fmla="*/ 2147483646 w 867"/>
                <a:gd name="T13" fmla="*/ 1 h 779"/>
                <a:gd name="T14" fmla="*/ 2147483646 w 867"/>
                <a:gd name="T15" fmla="*/ 1 h 779"/>
                <a:gd name="T16" fmla="*/ 2147483646 w 867"/>
                <a:gd name="T17" fmla="*/ 1 h 779"/>
                <a:gd name="T18" fmla="*/ 2147483646 w 867"/>
                <a:gd name="T19" fmla="*/ 1 h 779"/>
                <a:gd name="T20" fmla="*/ 2147483646 w 867"/>
                <a:gd name="T21" fmla="*/ 1 h 779"/>
                <a:gd name="T22" fmla="*/ 2147483646 w 867"/>
                <a:gd name="T23" fmla="*/ 1 h 779"/>
                <a:gd name="T24" fmla="*/ 2147483646 w 867"/>
                <a:gd name="T25" fmla="*/ 0 h 779"/>
                <a:gd name="T26" fmla="*/ 2147483646 w 867"/>
                <a:gd name="T27" fmla="*/ 1 h 779"/>
                <a:gd name="T28" fmla="*/ 2147483646 w 867"/>
                <a:gd name="T29" fmla="*/ 1 h 779"/>
                <a:gd name="T30" fmla="*/ 2147483646 w 867"/>
                <a:gd name="T31" fmla="*/ 1 h 779"/>
                <a:gd name="T32" fmla="*/ 2147483646 w 867"/>
                <a:gd name="T33" fmla="*/ 1 h 779"/>
                <a:gd name="T34" fmla="*/ 2147483646 w 867"/>
                <a:gd name="T35" fmla="*/ 1 h 779"/>
                <a:gd name="T36" fmla="*/ 2147483646 w 867"/>
                <a:gd name="T37" fmla="*/ 1 h 779"/>
                <a:gd name="T38" fmla="*/ 2147483646 w 867"/>
                <a:gd name="T39" fmla="*/ 1 h 779"/>
                <a:gd name="T40" fmla="*/ 2147483646 w 867"/>
                <a:gd name="T41" fmla="*/ 1 h 779"/>
                <a:gd name="T42" fmla="*/ 2147483646 w 867"/>
                <a:gd name="T43" fmla="*/ 1 h 779"/>
                <a:gd name="T44" fmla="*/ 2147483646 w 867"/>
                <a:gd name="T45" fmla="*/ 1 h 779"/>
                <a:gd name="T46" fmla="*/ 2147483646 w 867"/>
                <a:gd name="T47" fmla="*/ 1 h 779"/>
                <a:gd name="T48" fmla="*/ 2147483646 w 867"/>
                <a:gd name="T49" fmla="*/ 1 h 779"/>
                <a:gd name="T50" fmla="*/ 0 w 867"/>
                <a:gd name="T51" fmla="*/ 1 h 779"/>
                <a:gd name="T52" fmla="*/ 2147483646 w 867"/>
                <a:gd name="T53" fmla="*/ 1 h 779"/>
                <a:gd name="T54" fmla="*/ 2147483646 w 867"/>
                <a:gd name="T55" fmla="*/ 1 h 77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67" h="779">
                  <a:moveTo>
                    <a:pt x="379" y="778"/>
                  </a:moveTo>
                  <a:lnTo>
                    <a:pt x="402" y="748"/>
                  </a:lnTo>
                  <a:lnTo>
                    <a:pt x="425" y="721"/>
                  </a:lnTo>
                  <a:lnTo>
                    <a:pt x="452" y="694"/>
                  </a:lnTo>
                  <a:lnTo>
                    <a:pt x="480" y="671"/>
                  </a:lnTo>
                  <a:lnTo>
                    <a:pt x="514" y="646"/>
                  </a:lnTo>
                  <a:lnTo>
                    <a:pt x="550" y="626"/>
                  </a:lnTo>
                  <a:lnTo>
                    <a:pt x="588" y="609"/>
                  </a:lnTo>
                  <a:lnTo>
                    <a:pt x="627" y="594"/>
                  </a:lnTo>
                  <a:lnTo>
                    <a:pt x="668" y="585"/>
                  </a:lnTo>
                  <a:lnTo>
                    <a:pt x="692" y="750"/>
                  </a:lnTo>
                  <a:lnTo>
                    <a:pt x="866" y="349"/>
                  </a:lnTo>
                  <a:lnTo>
                    <a:pt x="605" y="0"/>
                  </a:lnTo>
                  <a:lnTo>
                    <a:pt x="606" y="149"/>
                  </a:lnTo>
                  <a:lnTo>
                    <a:pt x="545" y="162"/>
                  </a:lnTo>
                  <a:lnTo>
                    <a:pt x="484" y="180"/>
                  </a:lnTo>
                  <a:lnTo>
                    <a:pt x="425" y="201"/>
                  </a:lnTo>
                  <a:lnTo>
                    <a:pt x="368" y="225"/>
                  </a:lnTo>
                  <a:lnTo>
                    <a:pt x="313" y="255"/>
                  </a:lnTo>
                  <a:lnTo>
                    <a:pt x="259" y="287"/>
                  </a:lnTo>
                  <a:lnTo>
                    <a:pt x="208" y="325"/>
                  </a:lnTo>
                  <a:lnTo>
                    <a:pt x="160" y="366"/>
                  </a:lnTo>
                  <a:lnTo>
                    <a:pt x="115" y="411"/>
                  </a:lnTo>
                  <a:lnTo>
                    <a:pt x="74" y="458"/>
                  </a:lnTo>
                  <a:lnTo>
                    <a:pt x="35" y="509"/>
                  </a:lnTo>
                  <a:lnTo>
                    <a:pt x="0" y="563"/>
                  </a:lnTo>
                  <a:lnTo>
                    <a:pt x="247" y="564"/>
                  </a:lnTo>
                  <a:lnTo>
                    <a:pt x="379" y="778"/>
                  </a:lnTo>
                </a:path>
              </a:pathLst>
            </a:custGeom>
            <a:solidFill>
              <a:srgbClr val="6699FF"/>
            </a:solidFill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2548" name="Rectangle 19"/>
            <p:cNvSpPr>
              <a:spLocks noChangeArrowheads="1"/>
            </p:cNvSpPr>
            <p:nvPr/>
          </p:nvSpPr>
          <p:spPr bwMode="blackWhite">
            <a:xfrm flipH="1">
              <a:off x="1203" y="1649"/>
              <a:ext cx="971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 dirty="0"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Refueling &amp; FTS to Reactor Vessel </a:t>
              </a:r>
              <a:endParaRPr lang="ko-KR" altLang="en-US" sz="1200" b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2549" name="Rectangle 21"/>
            <p:cNvSpPr>
              <a:spLocks noChangeArrowheads="1"/>
            </p:cNvSpPr>
            <p:nvPr/>
          </p:nvSpPr>
          <p:spPr bwMode="auto">
            <a:xfrm>
              <a:off x="316" y="613"/>
              <a:ext cx="310" cy="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 defTabSz="787400"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322263" indent="-131763" defTabSz="78740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defTabSz="7874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defTabSz="7874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defTabSz="7874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defTabSz="7874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1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ko-KR" sz="1400" b="0">
                  <a:solidFill>
                    <a:schemeClr val="tx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RM</a:t>
              </a:r>
            </a:p>
          </p:txBody>
        </p:sp>
      </p:grpSp>
      <p:sp>
        <p:nvSpPr>
          <p:cNvPr id="22544" name="Rectangle 40"/>
          <p:cNvSpPr>
            <a:spLocks noChangeArrowheads="1"/>
          </p:cNvSpPr>
          <p:nvPr/>
        </p:nvSpPr>
        <p:spPr bwMode="auto">
          <a:xfrm>
            <a:off x="2609850" y="1236663"/>
            <a:ext cx="2624138" cy="46037"/>
          </a:xfrm>
          <a:prstGeom prst="rect">
            <a:avLst/>
          </a:prstGeom>
          <a:gradFill rotWithShape="1">
            <a:gsLst>
              <a:gs pos="0">
                <a:srgbClr val="800000">
                  <a:alpha val="42998"/>
                </a:srgbClr>
              </a:gs>
              <a:gs pos="100000">
                <a:srgbClr val="FF3300">
                  <a:alpha val="46001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ko-KR" altLang="en-US" sz="1200" b="0">
              <a:latin typeface="+mj-lt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22545" name="왼쪽으로 구부러진 화살표 8"/>
          <p:cNvSpPr>
            <a:spLocks noChangeArrowheads="1"/>
          </p:cNvSpPr>
          <p:nvPr/>
        </p:nvSpPr>
        <p:spPr bwMode="auto">
          <a:xfrm rot="254385">
            <a:off x="1759904" y="2894652"/>
            <a:ext cx="1250915" cy="661367"/>
          </a:xfrm>
          <a:prstGeom prst="curvedLeftArrow">
            <a:avLst>
              <a:gd name="adj1" fmla="val 25000"/>
              <a:gd name="adj2" fmla="val 50000"/>
              <a:gd name="adj3" fmla="val 25012"/>
            </a:avLst>
          </a:prstGeom>
          <a:solidFill>
            <a:srgbClr val="FFFF66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>
              <a:rot lat="10800000" lon="600000" rev="10800000"/>
            </a:camera>
            <a:lightRig rig="threePt" dir="t"/>
          </a:scene3d>
        </p:spPr>
        <p:txBody>
          <a:bodyPr wrap="square" lIns="91436" tIns="45718" rIns="91436" bIns="45718" anchor="ctr">
            <a:spAutoFit/>
          </a:bodyPr>
          <a:lstStyle>
            <a:lvl1pPr marL="177800" indent="-1778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ko-KR" altLang="en-US" sz="1200">
              <a:solidFill>
                <a:srgbClr val="000066"/>
              </a:solidFill>
              <a:latin typeface="+mj-lt"/>
              <a:ea typeface="HY헤드라인M" panose="02030600000101010101" pitchFamily="18" charset="-127"/>
            </a:endParaRPr>
          </a:p>
        </p:txBody>
      </p:sp>
      <p:pic>
        <p:nvPicPr>
          <p:cNvPr id="22546" name="그림 4" descr="서명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299" y="6594009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5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내용 개체 틀 7"/>
          <p:cNvSpPr>
            <a:spLocks noGrp="1"/>
          </p:cNvSpPr>
          <p:nvPr>
            <p:ph idx="1"/>
          </p:nvPr>
        </p:nvSpPr>
        <p:spPr>
          <a:xfrm>
            <a:off x="93377" y="31168"/>
            <a:ext cx="7841512" cy="74279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ko-KR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Fuel </a:t>
            </a:r>
            <a:r>
              <a:rPr lang="en-US" altLang="ko-KR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Handling System</a:t>
            </a:r>
            <a:r>
              <a:rPr lang="ko-KR" altLang="en-US" sz="28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의 </a:t>
            </a:r>
            <a:r>
              <a:rPr lang="ko-KR" altLang="en-US" sz="2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특징</a:t>
            </a:r>
            <a:endParaRPr lang="en-US" altLang="ko-KR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+mj-cs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7741627" y="6492875"/>
            <a:ext cx="655027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5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7" name="그림 6" descr="bhi c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96654" y="6555243"/>
            <a:ext cx="747346" cy="3027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18" y="5024215"/>
            <a:ext cx="4237864" cy="729985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/>
          </a:lstStyle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ko-KR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Mock </a:t>
            </a:r>
            <a:r>
              <a:rPr lang="en-US" altLang="ko-KR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up </a:t>
            </a:r>
            <a:r>
              <a:rPr lang="ko-KR" altLang="en-US" b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제작 및 기술 검증 필요</a:t>
            </a:r>
            <a:endParaRPr lang="ko-KR" altLang="en-US" b="1" dirty="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9" name="오각형 8"/>
          <p:cNvSpPr/>
          <p:nvPr/>
        </p:nvSpPr>
        <p:spPr>
          <a:xfrm>
            <a:off x="298779" y="1286833"/>
            <a:ext cx="4273221" cy="751691"/>
          </a:xfrm>
          <a:prstGeom prst="homePlate">
            <a:avLst>
              <a:gd name="adj" fmla="val 24664"/>
            </a:avLst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오각형 9"/>
          <p:cNvSpPr/>
          <p:nvPr/>
        </p:nvSpPr>
        <p:spPr>
          <a:xfrm>
            <a:off x="298779" y="2447840"/>
            <a:ext cx="4273221" cy="839913"/>
          </a:xfrm>
          <a:prstGeom prst="homePlate">
            <a:avLst>
              <a:gd name="adj" fmla="val 24664"/>
            </a:avLst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오각형 10"/>
          <p:cNvSpPr/>
          <p:nvPr/>
        </p:nvSpPr>
        <p:spPr>
          <a:xfrm>
            <a:off x="332333" y="3745075"/>
            <a:ext cx="4273221" cy="809152"/>
          </a:xfrm>
          <a:prstGeom prst="homePlate">
            <a:avLst>
              <a:gd name="adj" fmla="val 24664"/>
            </a:avLst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오각형 11"/>
          <p:cNvSpPr/>
          <p:nvPr/>
        </p:nvSpPr>
        <p:spPr>
          <a:xfrm>
            <a:off x="298779" y="5024216"/>
            <a:ext cx="4273221" cy="729984"/>
          </a:xfrm>
          <a:prstGeom prst="homePlate">
            <a:avLst>
              <a:gd name="adj" fmla="val 24664"/>
            </a:avLst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4581" y="1309268"/>
            <a:ext cx="4068000" cy="72000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ko-KR" b="1" dirty="0" smtClean="0">
                <a:solidFill>
                  <a:schemeClr val="tx1"/>
                </a:solidFill>
                <a:cs typeface="Tahoma" panose="020B0604030504040204" pitchFamily="34" charset="0"/>
              </a:rPr>
              <a:t>System Equipment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4347" y="2450240"/>
            <a:ext cx="3996000" cy="82800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b="1" dirty="0" smtClean="0">
                <a:solidFill>
                  <a:schemeClr val="tx1"/>
                </a:solidFill>
                <a:cs typeface="Tahoma" panose="020B0604030504040204" pitchFamily="34" charset="0"/>
              </a:rPr>
              <a:t>정밀 자동화 장비이며 복합기능</a:t>
            </a:r>
            <a:endParaRPr lang="en-US" altLang="ko-KR" b="1" dirty="0">
              <a:solidFill>
                <a:schemeClr val="tx1"/>
              </a:solidFill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8542" y="3767437"/>
            <a:ext cx="3816000" cy="79200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b="1" dirty="0" smtClean="0">
                <a:solidFill>
                  <a:schemeClr val="tx1"/>
                </a:solidFill>
                <a:cs typeface="Tahoma" panose="020B0604030504040204" pitchFamily="34" charset="0"/>
              </a:rPr>
              <a:t>특수 장비이며</a:t>
            </a:r>
            <a:r>
              <a:rPr lang="en-US" altLang="ko-KR" b="1" dirty="0" smtClean="0">
                <a:solidFill>
                  <a:schemeClr val="tx1"/>
                </a:solidFill>
                <a:cs typeface="Tahoma" panose="020B0604030504040204" pitchFamily="34" charset="0"/>
              </a:rPr>
              <a:t>,</a:t>
            </a:r>
            <a:r>
              <a:rPr lang="ko-KR" altLang="en-US" b="1" smtClean="0">
                <a:solidFill>
                  <a:schemeClr val="tx1"/>
                </a:solidFill>
                <a:cs typeface="Tahoma" panose="020B0604030504040204" pitchFamily="34" charset="0"/>
              </a:rPr>
              <a:t> 높은 기술력이 필요한 진입 장벽이 높은 장비임</a:t>
            </a:r>
            <a:endParaRPr lang="en-US" altLang="ko-KR" b="1" dirty="0">
              <a:solidFill>
                <a:schemeClr val="tx1"/>
              </a:solidFill>
              <a:cs typeface="Tahom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779" y="5032670"/>
            <a:ext cx="4032000" cy="72000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 anchorCtr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ko-KR" b="1" dirty="0" smtClean="0">
                <a:solidFill>
                  <a:schemeClr val="tx1"/>
                </a:solidFill>
                <a:cs typeface="Tahoma" panose="020B0604030504040204" pitchFamily="34" charset="0"/>
              </a:rPr>
              <a:t>SMART Fuel Handling System</a:t>
            </a:r>
            <a:r>
              <a:rPr lang="ko-KR" altLang="en-US" b="1" smtClean="0">
                <a:solidFill>
                  <a:schemeClr val="tx1"/>
                </a:solidFill>
                <a:cs typeface="Tahoma" panose="020B0604030504040204" pitchFamily="34" charset="0"/>
              </a:rPr>
              <a:t>은 기술검증 필요</a:t>
            </a:r>
            <a:endParaRPr lang="en-US" altLang="ko-KR" b="1" dirty="0">
              <a:solidFill>
                <a:schemeClr val="tx1"/>
              </a:solidFill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5750" y="1286834"/>
            <a:ext cx="4197532" cy="75169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/>
          </a:lstStyle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원전의 </a:t>
            </a:r>
            <a:r>
              <a:rPr lang="ko-KR" altLang="en-US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전반적인 배치와 </a:t>
            </a:r>
            <a:r>
              <a:rPr lang="ko-KR" altLang="en-US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구조 이해</a:t>
            </a:r>
            <a:endParaRPr lang="ko-KR" altLang="en-US" b="1" dirty="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5749" y="2447840"/>
            <a:ext cx="4197533" cy="839913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/>
          </a:lstStyle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시스템 </a:t>
            </a:r>
            <a:r>
              <a:rPr lang="ko-KR" altLang="en-US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설계</a:t>
            </a:r>
            <a:r>
              <a:rPr lang="en-US" altLang="ko-KR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, </a:t>
            </a:r>
            <a:r>
              <a:rPr lang="ko-KR" altLang="en-US" b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정밀가공</a:t>
            </a:r>
            <a:r>
              <a:rPr lang="en-US" altLang="ko-KR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, </a:t>
            </a:r>
            <a:r>
              <a:rPr lang="ko-KR" altLang="en-US" b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자동화 </a:t>
            </a:r>
            <a:r>
              <a:rPr lang="en-US" altLang="ko-KR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PGM, Hydraulic </a:t>
            </a:r>
            <a:r>
              <a:rPr lang="ko-KR" altLang="en-US" b="1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등 다양한 기술 능력 </a:t>
            </a:r>
            <a:r>
              <a:rPr lang="ko-KR" altLang="en-US" b="1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필요</a:t>
            </a:r>
            <a:endParaRPr lang="en-US" altLang="ko-KR" b="1" dirty="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08975" y="3757097"/>
            <a:ext cx="4237863" cy="797130"/>
          </a:xfrm>
          <a:prstGeom prst="rect">
            <a:avLst/>
          </a:prstGeom>
          <a:solidFill>
            <a:srgbClr val="67CB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algn="ctr"/>
          </a:lstStyle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ko-KR" altLang="en-US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공급능력 미 확보 시 </a:t>
            </a:r>
            <a:r>
              <a:rPr lang="ko-KR" altLang="en-US" b="1" dirty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고가 구매 및 </a:t>
            </a:r>
            <a:r>
              <a:rPr lang="ko-KR" altLang="en-US" b="1" dirty="0" smtClean="0">
                <a:solidFill>
                  <a:schemeClr val="tx1"/>
                </a:solidFill>
                <a:latin typeface="+mj-lt"/>
                <a:cs typeface="Tahoma" panose="020B0604030504040204" pitchFamily="34" charset="0"/>
              </a:rPr>
              <a:t> 장 납기 요구됨</a:t>
            </a:r>
            <a:endParaRPr lang="ko-KR" altLang="en-US" b="1" dirty="0">
              <a:solidFill>
                <a:schemeClr val="tx1"/>
              </a:solidFill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06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9850"/>
            <a:ext cx="8796337" cy="584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Arrangement of Fuel Handling System</a:t>
            </a:r>
            <a:endParaRPr lang="ko-KR" altLang="en-US" sz="3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257925" y="6473553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6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25603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68413"/>
            <a:ext cx="7993062" cy="510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Box 7"/>
          <p:cNvSpPr txBox="1">
            <a:spLocks noChangeArrowheads="1"/>
          </p:cNvSpPr>
          <p:nvPr/>
        </p:nvSpPr>
        <p:spPr bwMode="auto">
          <a:xfrm>
            <a:off x="611188" y="1052513"/>
            <a:ext cx="2160587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r>
              <a:rPr lang="en-US" altLang="ko-KR" sz="2400">
                <a:latin typeface="Arial" panose="020B0604020202020204" pitchFamily="34" charset="0"/>
                <a:cs typeface="Arial" panose="020B0604020202020204" pitchFamily="34" charset="0"/>
              </a:rPr>
              <a:t>Plane View</a:t>
            </a:r>
            <a:endParaRPr lang="ko-KR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5" name="TextBox 1"/>
          <p:cNvSpPr txBox="1">
            <a:spLocks noChangeArrowheads="1"/>
          </p:cNvSpPr>
          <p:nvPr/>
        </p:nvSpPr>
        <p:spPr bwMode="auto">
          <a:xfrm>
            <a:off x="1476375" y="4652963"/>
            <a:ext cx="503238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1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UGS</a:t>
            </a:r>
            <a:endParaRPr lang="ko-KR" altLang="en-US" sz="1100" b="0">
              <a:latin typeface="Arial" panose="020B0604020202020204" pitchFamily="34" charset="0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3492500" y="4633913"/>
            <a:ext cx="50323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100" b="0"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rPr>
              <a:t>CSB</a:t>
            </a:r>
            <a:endParaRPr lang="ko-KR" altLang="en-US" sz="1100" b="0">
              <a:latin typeface="Arial" panose="020B0604020202020204" pitchFamily="34" charset="0"/>
              <a:ea typeface="HY헤드라인M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25607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88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02" name="제목 1"/>
          <p:cNvSpPr>
            <a:spLocks noGrp="1"/>
          </p:cNvSpPr>
          <p:nvPr>
            <p:ph type="title"/>
          </p:nvPr>
        </p:nvSpPr>
        <p:spPr>
          <a:xfrm>
            <a:off x="296863" y="69850"/>
            <a:ext cx="8796337" cy="584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Arrangement of Fuel Handling System</a:t>
            </a:r>
            <a:endParaRPr lang="ko-KR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334125" y="6492875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smtClean="0">
                <a:solidFill>
                  <a:schemeClr val="tx1"/>
                </a:solidFill>
              </a:rPr>
              <a:pPr/>
              <a:t>7</a:t>
            </a:fld>
            <a:endParaRPr lang="ko-KR" altLang="en-US" sz="1000" dirty="0">
              <a:solidFill>
                <a:schemeClr val="tx1"/>
              </a:solidFill>
            </a:endParaRPr>
          </a:p>
        </p:txBody>
      </p:sp>
      <p:pic>
        <p:nvPicPr>
          <p:cNvPr id="26627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873" y="1259621"/>
            <a:ext cx="6624638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539750" y="908050"/>
            <a:ext cx="2160588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r>
              <a:rPr lang="en-US" altLang="ko-KR" sz="2400">
                <a:latin typeface="Arial" panose="020B0604020202020204" pitchFamily="34" charset="0"/>
                <a:cs typeface="Arial" panose="020B0604020202020204" pitchFamily="34" charset="0"/>
              </a:rPr>
              <a:t>Front View</a:t>
            </a:r>
            <a:endParaRPr lang="ko-KR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629" name="그림 4" descr="서명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896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458" name="제목 1"/>
          <p:cNvSpPr>
            <a:spLocks noGrp="1"/>
          </p:cNvSpPr>
          <p:nvPr>
            <p:ph type="title"/>
          </p:nvPr>
        </p:nvSpPr>
        <p:spPr>
          <a:xfrm>
            <a:off x="139699" y="44184"/>
            <a:ext cx="9059863" cy="781583"/>
          </a:xfrm>
        </p:spPr>
        <p:txBody>
          <a:bodyPr/>
          <a:lstStyle/>
          <a:p>
            <a:pPr>
              <a:defRPr/>
            </a:pPr>
            <a:r>
              <a:rPr lang="en-US" altLang="ko-KR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Fuel Assembly</a:t>
            </a:r>
            <a:endParaRPr lang="ko-KR" altLang="en-US" sz="3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>
          <a:xfrm>
            <a:off x="6181344" y="6445250"/>
            <a:ext cx="2057400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8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sp>
        <p:nvSpPr>
          <p:cNvPr id="25603" name="내용 개체 틀 2"/>
          <p:cNvSpPr>
            <a:spLocks noGrp="1"/>
          </p:cNvSpPr>
          <p:nvPr/>
        </p:nvSpPr>
        <p:spPr bwMode="auto">
          <a:xfrm>
            <a:off x="142875" y="800100"/>
            <a:ext cx="838676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/>
            </a:pPr>
            <a:r>
              <a:rPr lang="en-US" altLang="ko-KR" sz="2400" b="1" dirty="0">
                <a:latin typeface="Arial" pitchFamily="34" charset="0"/>
                <a:ea typeface="+mn-ea"/>
                <a:cs typeface="Arial" pitchFamily="34" charset="0"/>
              </a:rPr>
              <a:t>Comparison with SMART &amp; APR1400</a:t>
            </a:r>
          </a:p>
        </p:txBody>
      </p:sp>
      <p:grpSp>
        <p:nvGrpSpPr>
          <p:cNvPr id="27652" name="Group 13"/>
          <p:cNvGrpSpPr>
            <a:grpSpLocks/>
          </p:cNvGrpSpPr>
          <p:nvPr/>
        </p:nvGrpSpPr>
        <p:grpSpPr bwMode="auto">
          <a:xfrm>
            <a:off x="1998663" y="1192213"/>
            <a:ext cx="5013325" cy="1930400"/>
            <a:chOff x="576" y="1152"/>
            <a:chExt cx="4656" cy="2529"/>
          </a:xfrm>
        </p:grpSpPr>
        <p:sp>
          <p:nvSpPr>
            <p:cNvPr id="27685" name="Rectangle 7"/>
            <p:cNvSpPr>
              <a:spLocks noChangeArrowheads="1"/>
            </p:cNvSpPr>
            <p:nvPr/>
          </p:nvSpPr>
          <p:spPr bwMode="auto">
            <a:xfrm>
              <a:off x="576" y="1152"/>
              <a:ext cx="4656" cy="252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C0C0C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3200" b="0">
                <a:solidFill>
                  <a:schemeClr val="tx2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27686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8" y="1683"/>
              <a:ext cx="1935" cy="1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687" name="Text Box 8"/>
            <p:cNvSpPr txBox="1">
              <a:spLocks noChangeArrowheads="1"/>
            </p:cNvSpPr>
            <p:nvPr/>
          </p:nvSpPr>
          <p:spPr bwMode="auto">
            <a:xfrm>
              <a:off x="576" y="1152"/>
              <a:ext cx="938" cy="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600" b="0">
                  <a:solidFill>
                    <a:srgbClr val="800000"/>
                  </a:solidFill>
                  <a:latin typeface="Arial" panose="020B0604020202020204" pitchFamily="34" charset="0"/>
                  <a:ea typeface="HY헤드라인M" panose="02030600000101010101" pitchFamily="18" charset="-127"/>
                  <a:cs typeface="Arial" panose="020B0604020202020204" pitchFamily="34" charset="0"/>
                </a:rPr>
                <a:t>SMART</a:t>
              </a:r>
              <a:endParaRPr lang="ko-KR" altLang="en-US" sz="1600" b="0">
                <a:solidFill>
                  <a:srgbClr val="800000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pic>
          <p:nvPicPr>
            <p:cNvPr id="27688" name="Picture 12" descr="C:\자료수신\그림\연료\CE\상단고정체-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1440"/>
              <a:ext cx="1807" cy="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9" name="Text Box 9"/>
            <p:cNvSpPr txBox="1">
              <a:spLocks noChangeArrowheads="1"/>
            </p:cNvSpPr>
            <p:nvPr/>
          </p:nvSpPr>
          <p:spPr bwMode="auto">
            <a:xfrm>
              <a:off x="4062" y="1152"/>
              <a:ext cx="1122" cy="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600" b="0">
                  <a:solidFill>
                    <a:srgbClr val="800000"/>
                  </a:solidFill>
                  <a:latin typeface="Arial" panose="020B0604020202020204" pitchFamily="34" charset="0"/>
                  <a:ea typeface="HY헤드라인M" panose="02030600000101010101" pitchFamily="18" charset="-127"/>
                  <a:cs typeface="Arial" panose="020B0604020202020204" pitchFamily="34" charset="0"/>
                </a:rPr>
                <a:t>APR1400</a:t>
              </a:r>
              <a:endParaRPr lang="ko-KR" altLang="en-US" sz="1600" b="0">
                <a:solidFill>
                  <a:srgbClr val="800000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</p:grp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2830513" y="3178175"/>
            <a:ext cx="3525837" cy="461963"/>
          </a:xfrm>
          <a:prstGeom prst="rect">
            <a:avLst/>
          </a:prstGeom>
          <a:solidFill>
            <a:srgbClr val="1A598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견고딕" pitchFamily="18" charset="-127"/>
                <a:ea typeface="HY견고딕" pitchFamily="18" charset="-127"/>
              </a:defRPr>
            </a:lvl1pPr>
          </a:lstStyle>
          <a:p>
            <a:pPr>
              <a:defRPr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Upper End Fitting</a:t>
            </a:r>
            <a:endParaRPr lang="ko-KR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7654" name="Group 12"/>
          <p:cNvGrpSpPr>
            <a:grpSpLocks/>
          </p:cNvGrpSpPr>
          <p:nvPr/>
        </p:nvGrpSpPr>
        <p:grpSpPr bwMode="auto">
          <a:xfrm>
            <a:off x="555625" y="3759200"/>
            <a:ext cx="8348663" cy="2686050"/>
            <a:chOff x="-754" y="1152"/>
            <a:chExt cx="7883" cy="3700"/>
          </a:xfrm>
        </p:grpSpPr>
        <p:sp>
          <p:nvSpPr>
            <p:cNvPr id="27677" name="Rectangle 7"/>
            <p:cNvSpPr>
              <a:spLocks noChangeArrowheads="1"/>
            </p:cNvSpPr>
            <p:nvPr/>
          </p:nvSpPr>
          <p:spPr bwMode="auto">
            <a:xfrm>
              <a:off x="576" y="1152"/>
              <a:ext cx="4800" cy="2736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C0C0C0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ko-KR" altLang="en-US" sz="3200" b="0">
                <a:solidFill>
                  <a:schemeClr val="tx2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grpSp>
          <p:nvGrpSpPr>
            <p:cNvPr id="27678" name="Group 2"/>
            <p:cNvGrpSpPr>
              <a:grpSpLocks/>
            </p:cNvGrpSpPr>
            <p:nvPr/>
          </p:nvGrpSpPr>
          <p:grpSpPr bwMode="auto">
            <a:xfrm>
              <a:off x="1027" y="1440"/>
              <a:ext cx="4234" cy="1887"/>
              <a:chOff x="1028" y="1536"/>
              <a:chExt cx="4420" cy="1992"/>
            </a:xfrm>
          </p:grpSpPr>
          <p:pic>
            <p:nvPicPr>
              <p:cNvPr id="27683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8" y="1680"/>
                <a:ext cx="2016" cy="18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684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6" y="1536"/>
                <a:ext cx="1992" cy="19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7679" name="Text Box 8"/>
            <p:cNvSpPr txBox="1">
              <a:spLocks noChangeArrowheads="1"/>
            </p:cNvSpPr>
            <p:nvPr/>
          </p:nvSpPr>
          <p:spPr bwMode="auto">
            <a:xfrm>
              <a:off x="576" y="1152"/>
              <a:ext cx="866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600" b="0">
                  <a:solidFill>
                    <a:srgbClr val="800000"/>
                  </a:solidFill>
                  <a:latin typeface="Arial" panose="020B0604020202020204" pitchFamily="34" charset="0"/>
                  <a:ea typeface="HY헤드라인M" panose="02030600000101010101" pitchFamily="18" charset="-127"/>
                  <a:cs typeface="Arial" panose="020B0604020202020204" pitchFamily="34" charset="0"/>
                </a:rPr>
                <a:t>SMART</a:t>
              </a:r>
              <a:endParaRPr lang="ko-KR" altLang="en-US" sz="1600" b="0">
                <a:solidFill>
                  <a:srgbClr val="800000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7680" name="Text Box 9"/>
            <p:cNvSpPr txBox="1">
              <a:spLocks noChangeArrowheads="1"/>
            </p:cNvSpPr>
            <p:nvPr/>
          </p:nvSpPr>
          <p:spPr bwMode="auto">
            <a:xfrm>
              <a:off x="4215" y="1152"/>
              <a:ext cx="1161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>
                <a:lnSpc>
                  <a:spcPct val="100000"/>
                </a:lnSpc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600" b="0">
                  <a:solidFill>
                    <a:srgbClr val="800000"/>
                  </a:solidFill>
                  <a:latin typeface="Arial" panose="020B0604020202020204" pitchFamily="34" charset="0"/>
                  <a:ea typeface="HY헤드라인M" panose="02030600000101010101" pitchFamily="18" charset="-127"/>
                  <a:cs typeface="Arial" panose="020B0604020202020204" pitchFamily="34" charset="0"/>
                </a:rPr>
                <a:t>APR1400</a:t>
              </a:r>
              <a:endParaRPr lang="ko-KR" altLang="en-US" sz="1600" b="0">
                <a:solidFill>
                  <a:srgbClr val="800000"/>
                </a:solidFill>
                <a:latin typeface="Arial" panose="020B0604020202020204" pitchFamily="34" charset="0"/>
                <a:ea typeface="HY헤드라인M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7681" name="Text Box 8"/>
            <p:cNvSpPr txBox="1">
              <a:spLocks noChangeArrowheads="1"/>
            </p:cNvSpPr>
            <p:nvPr/>
          </p:nvSpPr>
          <p:spPr bwMode="auto">
            <a:xfrm>
              <a:off x="5809" y="4065"/>
              <a:ext cx="1320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Font typeface="Wingdings 3" panose="05040102010807070707" pitchFamily="18" charset="2"/>
                <a:buNone/>
              </a:pPr>
              <a:r>
                <a:rPr lang="en-US" altLang="ko-KR" sz="1600" b="0" u="sng"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APR1400 </a:t>
              </a:r>
              <a:endParaRPr lang="ko-KR" altLang="en-US" sz="1600" b="0" u="sng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  <p:sp>
          <p:nvSpPr>
            <p:cNvPr id="27682" name="Text Box 8"/>
            <p:cNvSpPr txBox="1">
              <a:spLocks noChangeArrowheads="1"/>
            </p:cNvSpPr>
            <p:nvPr/>
          </p:nvSpPr>
          <p:spPr bwMode="auto">
            <a:xfrm>
              <a:off x="-754" y="4386"/>
              <a:ext cx="1263" cy="4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  <a:buClrTx/>
                <a:buFontTx/>
                <a:buNone/>
              </a:pPr>
              <a:r>
                <a:rPr lang="en-US" altLang="ko-KR" sz="1600" b="0" u="sng"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SMART </a:t>
              </a:r>
              <a:endParaRPr lang="ko-KR" altLang="en-US" sz="1600" b="0" u="sng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endParaRPr>
            </a:p>
          </p:txBody>
        </p:sp>
      </p:grpSp>
      <p:pic>
        <p:nvPicPr>
          <p:cNvPr id="27655" name="그림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75" y="1362075"/>
            <a:ext cx="19526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6" name="그림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3783013"/>
            <a:ext cx="199390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7" name="그룹 4"/>
          <p:cNvGrpSpPr>
            <a:grpSpLocks/>
          </p:cNvGrpSpPr>
          <p:nvPr/>
        </p:nvGrpSpPr>
        <p:grpSpPr bwMode="auto">
          <a:xfrm>
            <a:off x="271463" y="3576638"/>
            <a:ext cx="3694112" cy="3041650"/>
            <a:chOff x="446088" y="1752600"/>
            <a:chExt cx="3692403" cy="3042171"/>
          </a:xfrm>
        </p:grpSpPr>
        <p:pic>
          <p:nvPicPr>
            <p:cNvPr id="27671" name="그림 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088" y="1752600"/>
              <a:ext cx="1479549" cy="282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2" name="Text Box 8"/>
            <p:cNvSpPr txBox="1">
              <a:spLocks noChangeArrowheads="1"/>
            </p:cNvSpPr>
            <p:nvPr/>
          </p:nvSpPr>
          <p:spPr bwMode="auto">
            <a:xfrm>
              <a:off x="1677562" y="2711700"/>
              <a:ext cx="490537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100" b="0">
                  <a:solidFill>
                    <a:srgbClr val="10399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CRA*</a:t>
              </a:r>
            </a:p>
          </p:txBody>
        </p:sp>
        <p:sp>
          <p:nvSpPr>
            <p:cNvPr id="27673" name="Line 11"/>
            <p:cNvSpPr>
              <a:spLocks noChangeShapeType="1"/>
            </p:cNvSpPr>
            <p:nvPr/>
          </p:nvSpPr>
          <p:spPr bwMode="auto">
            <a:xfrm rot="7200000">
              <a:off x="1148237" y="3259001"/>
              <a:ext cx="754762" cy="37807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27674" name="Text Box 8"/>
            <p:cNvSpPr txBox="1">
              <a:spLocks noChangeArrowheads="1"/>
            </p:cNvSpPr>
            <p:nvPr/>
          </p:nvSpPr>
          <p:spPr bwMode="auto">
            <a:xfrm>
              <a:off x="2027744" y="3673120"/>
              <a:ext cx="134143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FF0000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Fuel Assembly</a:t>
              </a:r>
            </a:p>
          </p:txBody>
        </p:sp>
        <p:sp>
          <p:nvSpPr>
            <p:cNvPr id="27675" name="Text Box 8"/>
            <p:cNvSpPr txBox="1">
              <a:spLocks noChangeArrowheads="1"/>
            </p:cNvSpPr>
            <p:nvPr/>
          </p:nvSpPr>
          <p:spPr bwMode="auto">
            <a:xfrm>
              <a:off x="1997647" y="3375219"/>
              <a:ext cx="785812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200" b="0">
                  <a:solidFill>
                    <a:srgbClr val="FF0000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Gripper</a:t>
              </a:r>
            </a:p>
          </p:txBody>
        </p:sp>
        <p:sp>
          <p:nvSpPr>
            <p:cNvPr id="27676" name="Text Box 8"/>
            <p:cNvSpPr txBox="1">
              <a:spLocks noChangeArrowheads="1"/>
            </p:cNvSpPr>
            <p:nvPr/>
          </p:nvSpPr>
          <p:spPr bwMode="auto">
            <a:xfrm>
              <a:off x="1677562" y="4533161"/>
              <a:ext cx="2460929" cy="261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rIns="18000">
              <a:spAutoFit/>
            </a:bodyPr>
            <a:lstStyle>
              <a:lvl1pPr>
                <a:lnSpc>
                  <a:spcPct val="110000"/>
                </a:lnSpc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q"/>
                <a:defRPr kumimoji="1" sz="28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lnSpc>
                  <a:spcPct val="110000"/>
                </a:lnSpc>
                <a:spcBef>
                  <a:spcPct val="5000"/>
                </a:spcBef>
                <a:buClr>
                  <a:srgbClr val="23468D"/>
                </a:buClr>
                <a:buSzPct val="80000"/>
                <a:buFont typeface="Wingdings" panose="05000000000000000000" pitchFamily="2" charset="2"/>
                <a:buChar char="l"/>
                <a:defRPr kumimoji="1" sz="2400" b="1">
                  <a:solidFill>
                    <a:schemeClr val="accent2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lnSpc>
                  <a:spcPct val="110000"/>
                </a:lnSpc>
                <a:spcBef>
                  <a:spcPct val="5000"/>
                </a:spcBef>
                <a:buClr>
                  <a:srgbClr val="006699"/>
                </a:buClr>
                <a:buFont typeface="Wingdings" panose="05000000000000000000" pitchFamily="2" charset="2"/>
                <a:buChar char="§"/>
                <a:defRPr kumimoji="1" sz="2400" b="1">
                  <a:solidFill>
                    <a:srgbClr val="006666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lnSpc>
                  <a:spcPct val="110000"/>
                </a:lnSpc>
                <a:spcBef>
                  <a:spcPct val="5000"/>
                </a:spcBef>
                <a:buChar char="–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lnSpc>
                  <a:spcPct val="110000"/>
                </a:lnSpc>
                <a:spcBef>
                  <a:spcPct val="5000"/>
                </a:spcBef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5000"/>
                </a:spcBef>
                <a:spcAft>
                  <a:spcPct val="0"/>
                </a:spcAft>
                <a:buChar char="»"/>
                <a:defRPr kumimoji="1" sz="1600" b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latinLnBrk="1" hangingPunct="1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ko-KR" sz="1100" b="0">
                  <a:solidFill>
                    <a:srgbClr val="103991"/>
                  </a:solidFill>
                  <a:latin typeface="Arial" panose="020B0604020202020204" pitchFamily="34" charset="0"/>
                  <a:ea typeface="HY견고딕" panose="02030600000101010101" pitchFamily="18" charset="-127"/>
                  <a:cs typeface="Arial" panose="020B0604020202020204" pitchFamily="34" charset="0"/>
                </a:rPr>
                <a:t>* CRA  : Control Rod Assembly</a:t>
              </a:r>
            </a:p>
          </p:txBody>
        </p:sp>
      </p:grpSp>
      <p:sp>
        <p:nvSpPr>
          <p:cNvPr id="27658" name="Text Box 8"/>
          <p:cNvSpPr txBox="1">
            <a:spLocks noChangeArrowheads="1"/>
          </p:cNvSpPr>
          <p:nvPr/>
        </p:nvSpPr>
        <p:spPr bwMode="auto">
          <a:xfrm>
            <a:off x="8035925" y="4513263"/>
            <a:ext cx="1090613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200" b="0">
                <a:solidFill>
                  <a:srgbClr val="FF0000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Fuel Assembly</a:t>
            </a:r>
          </a:p>
        </p:txBody>
      </p:sp>
      <p:sp>
        <p:nvSpPr>
          <p:cNvPr id="27659" name="Line 11"/>
          <p:cNvSpPr>
            <a:spLocks noChangeShapeType="1"/>
          </p:cNvSpPr>
          <p:nvPr/>
        </p:nvSpPr>
        <p:spPr bwMode="auto">
          <a:xfrm rot="7200000">
            <a:off x="8104982" y="4941094"/>
            <a:ext cx="406400" cy="1587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660" name="Line 11"/>
          <p:cNvSpPr>
            <a:spLocks noChangeShapeType="1"/>
          </p:cNvSpPr>
          <p:nvPr/>
        </p:nvSpPr>
        <p:spPr bwMode="auto">
          <a:xfrm rot="7200000" flipV="1">
            <a:off x="8000207" y="4298156"/>
            <a:ext cx="412750" cy="30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27661" name="Text Box 8"/>
          <p:cNvSpPr txBox="1">
            <a:spLocks noChangeArrowheads="1"/>
          </p:cNvSpPr>
          <p:nvPr/>
        </p:nvSpPr>
        <p:spPr bwMode="auto">
          <a:xfrm>
            <a:off x="8078788" y="3916363"/>
            <a:ext cx="871537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200" b="0">
                <a:solidFill>
                  <a:srgbClr val="FF0000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Grapple</a:t>
            </a:r>
          </a:p>
        </p:txBody>
      </p:sp>
      <p:pic>
        <p:nvPicPr>
          <p:cNvPr id="27662" name="그림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370013"/>
            <a:ext cx="154940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8" name="직선 연결선 127"/>
          <p:cNvCxnSpPr/>
          <p:nvPr/>
        </p:nvCxnSpPr>
        <p:spPr>
          <a:xfrm>
            <a:off x="1308100" y="5548313"/>
            <a:ext cx="1195388" cy="0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직선 연결선 128"/>
          <p:cNvCxnSpPr/>
          <p:nvPr/>
        </p:nvCxnSpPr>
        <p:spPr>
          <a:xfrm>
            <a:off x="338138" y="5548313"/>
            <a:ext cx="365125" cy="0"/>
          </a:xfrm>
          <a:prstGeom prst="line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아래쪽 화살표 129"/>
          <p:cNvSpPr/>
          <p:nvPr/>
        </p:nvSpPr>
        <p:spPr>
          <a:xfrm rot="10800000">
            <a:off x="1619250" y="5307013"/>
            <a:ext cx="168275" cy="244475"/>
          </a:xfrm>
          <a:prstGeom prst="downArrow">
            <a:avLst>
              <a:gd name="adj1" fmla="val 50000"/>
              <a:gd name="adj2" fmla="val 60788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아래쪽 화살표 130"/>
          <p:cNvSpPr/>
          <p:nvPr/>
        </p:nvSpPr>
        <p:spPr>
          <a:xfrm rot="167349">
            <a:off x="1554163" y="5543550"/>
            <a:ext cx="284162" cy="244475"/>
          </a:xfrm>
          <a:prstGeom prst="downArrow">
            <a:avLst>
              <a:gd name="adj1" fmla="val 50000"/>
              <a:gd name="adj2" fmla="val 4999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67" name="직사각형 1"/>
          <p:cNvSpPr>
            <a:spLocks noChangeArrowheads="1"/>
          </p:cNvSpPr>
          <p:nvPr/>
        </p:nvSpPr>
        <p:spPr bwMode="auto">
          <a:xfrm>
            <a:off x="1541463" y="4843463"/>
            <a:ext cx="1408112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" rIns="18000"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200" b="0">
                <a:solidFill>
                  <a:srgbClr val="103991"/>
                </a:solidFill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Latching Finger</a:t>
            </a:r>
            <a:endParaRPr lang="ko-KR" altLang="en-US" sz="1200" b="0">
              <a:solidFill>
                <a:srgbClr val="103991"/>
              </a:solidFill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27668" name="Line 11"/>
          <p:cNvSpPr>
            <a:spLocks noChangeShapeType="1"/>
          </p:cNvSpPr>
          <p:nvPr/>
        </p:nvSpPr>
        <p:spPr bwMode="auto">
          <a:xfrm rot="7200000">
            <a:off x="1264444" y="5222081"/>
            <a:ext cx="395288" cy="92075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sm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2906713" y="5791200"/>
            <a:ext cx="3525837" cy="461963"/>
          </a:xfrm>
          <a:prstGeom prst="rect">
            <a:avLst/>
          </a:prstGeom>
          <a:solidFill>
            <a:srgbClr val="1A5980"/>
          </a:solidFill>
          <a:ln w="38100">
            <a:solidFill>
              <a:schemeClr val="bg1"/>
            </a:solidFill>
            <a:round/>
            <a:headEnd/>
            <a:tailEnd/>
          </a:ln>
          <a:effectLst/>
          <a:extLst/>
        </p:spPr>
        <p:txBody>
          <a:bodyPr wrap="none" anchor="ctr"/>
          <a:lstStyle>
            <a:defPPr>
              <a:defRPr lang="en-US"/>
            </a:defPPr>
            <a:lvl1pPr algn="ctr">
              <a:defRPr sz="17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Y견고딕" pitchFamily="18" charset="-127"/>
                <a:ea typeface="HY견고딕" pitchFamily="18" charset="-127"/>
              </a:defRPr>
            </a:lvl1pPr>
          </a:lstStyle>
          <a:p>
            <a:pPr>
              <a:defRPr/>
            </a:pPr>
            <a:r>
              <a:rPr lang="en-US" altLang="ko-KR" dirty="0" smtClean="0">
                <a:latin typeface="Arial" panose="020B0604020202020204" pitchFamily="34" charset="0"/>
                <a:cs typeface="Arial" panose="020B0604020202020204" pitchFamily="34" charset="0"/>
              </a:rPr>
              <a:t>Lower End Fitting</a:t>
            </a:r>
            <a:endParaRPr lang="ko-KR" alt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670" name="그림 4" descr="서명log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831" y="6618288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27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0" y="0"/>
            <a:ext cx="9144000" cy="805135"/>
          </a:xfrm>
          <a:prstGeom prst="rect">
            <a:avLst/>
          </a:prstGeom>
          <a:solidFill>
            <a:srgbClr val="1006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890" name="AutoShape 80"/>
          <p:cNvSpPr>
            <a:spLocks noChangeArrowheads="1"/>
          </p:cNvSpPr>
          <p:nvPr/>
        </p:nvSpPr>
        <p:spPr bwMode="gray">
          <a:xfrm>
            <a:off x="2908300" y="5311775"/>
            <a:ext cx="1647825" cy="60960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700" u="sng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WEC</a:t>
            </a:r>
            <a:endParaRPr lang="ko-KR" altLang="en-US" sz="1700" u="sng" baseline="-25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7891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00" y="1844675"/>
            <a:ext cx="1884363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AutoShape 80"/>
          <p:cNvSpPr>
            <a:spLocks noChangeArrowheads="1"/>
          </p:cNvSpPr>
          <p:nvPr/>
        </p:nvSpPr>
        <p:spPr bwMode="gray">
          <a:xfrm>
            <a:off x="5030788" y="5330825"/>
            <a:ext cx="1677987" cy="59055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700" u="sng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AP1000(WEC)</a:t>
            </a:r>
            <a:endParaRPr lang="ko-KR" altLang="en-US" sz="1700" u="sng" baseline="-25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7893" name="_x261019920" descr="EMB00001390be9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44675"/>
            <a:ext cx="2528888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AutoShape 80"/>
          <p:cNvSpPr>
            <a:spLocks noChangeArrowheads="1"/>
          </p:cNvSpPr>
          <p:nvPr/>
        </p:nvSpPr>
        <p:spPr bwMode="gray">
          <a:xfrm>
            <a:off x="412750" y="5341938"/>
            <a:ext cx="1919288" cy="59055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700" u="sng" dirty="0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APR1400</a:t>
            </a:r>
            <a:endParaRPr lang="ko-KR" altLang="en-US" sz="1700" u="sng" baseline="-25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pic>
        <p:nvPicPr>
          <p:cNvPr id="37895" name="Picture 14" descr="rm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0" r="18251" b="24994"/>
          <a:stretch>
            <a:fillRect/>
          </a:stretch>
        </p:blipFill>
        <p:spPr bwMode="auto">
          <a:xfrm>
            <a:off x="2646363" y="1844675"/>
            <a:ext cx="2281237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그림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1844675"/>
            <a:ext cx="2062163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7" name="AutoShape 80"/>
          <p:cNvSpPr>
            <a:spLocks noChangeArrowheads="1"/>
          </p:cNvSpPr>
          <p:nvPr/>
        </p:nvSpPr>
        <p:spPr bwMode="gray">
          <a:xfrm>
            <a:off x="7061200" y="5321300"/>
            <a:ext cx="1677988" cy="590550"/>
          </a:xfrm>
          <a:prstGeom prst="roundRect">
            <a:avLst>
              <a:gd name="adj" fmla="val 11921"/>
            </a:avLst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>
            <a:lvl1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q"/>
              <a:defRPr kumimoji="1" sz="28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lnSpc>
                <a:spcPct val="110000"/>
              </a:lnSpc>
              <a:spcBef>
                <a:spcPct val="5000"/>
              </a:spcBef>
              <a:buClr>
                <a:srgbClr val="23468D"/>
              </a:buClr>
              <a:buSzPct val="80000"/>
              <a:buFont typeface="Wingdings" panose="05000000000000000000" pitchFamily="2" charset="2"/>
              <a:buChar char="l"/>
              <a:defRPr kumimoji="1" sz="2400" b="1">
                <a:solidFill>
                  <a:schemeClr val="accent2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lnSpc>
                <a:spcPct val="110000"/>
              </a:lnSpc>
              <a:spcBef>
                <a:spcPct val="5000"/>
              </a:spcBef>
              <a:buClr>
                <a:srgbClr val="006699"/>
              </a:buClr>
              <a:buFont typeface="Wingdings" panose="05000000000000000000" pitchFamily="2" charset="2"/>
              <a:buChar char="§"/>
              <a:defRPr kumimoji="1" sz="2400" b="1">
                <a:solidFill>
                  <a:srgbClr val="006666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lnSpc>
                <a:spcPct val="110000"/>
              </a:lnSpc>
              <a:spcBef>
                <a:spcPct val="5000"/>
              </a:spcBef>
              <a:buChar char="–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lnSpc>
                <a:spcPct val="110000"/>
              </a:lnSpc>
              <a:spcBef>
                <a:spcPct val="5000"/>
              </a:spcBef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5000"/>
              </a:spcBef>
              <a:spcAft>
                <a:spcPct val="0"/>
              </a:spcAft>
              <a:buChar char="»"/>
              <a:defRPr kumimoji="1" sz="1600" b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ko-KR" sz="1700" u="sng">
                <a:latin typeface="Arial" panose="020B0604020202020204" pitchFamily="34" charset="0"/>
                <a:ea typeface="HY견고딕" panose="02030600000101010101" pitchFamily="18" charset="-127"/>
                <a:cs typeface="Arial" panose="020B0604020202020204" pitchFamily="34" charset="0"/>
              </a:rPr>
              <a:t>SMART </a:t>
            </a:r>
            <a:endParaRPr lang="ko-KR" altLang="en-US" sz="1700" u="sng" baseline="-25000">
              <a:latin typeface="Arial" panose="020B0604020202020204" pitchFamily="34" charset="0"/>
              <a:ea typeface="HY견고딕" panose="02030600000101010101" pitchFamily="18" charset="-127"/>
              <a:cs typeface="Arial" panose="020B0604020202020204" pitchFamily="34" charset="0"/>
            </a:endParaRPr>
          </a:p>
        </p:txBody>
      </p:sp>
      <p:sp>
        <p:nvSpPr>
          <p:cNvPr id="34827" name="내용 개체 틀 2"/>
          <p:cNvSpPr>
            <a:spLocks noGrp="1"/>
          </p:cNvSpPr>
          <p:nvPr/>
        </p:nvSpPr>
        <p:spPr bwMode="auto">
          <a:xfrm>
            <a:off x="0" y="-181427"/>
            <a:ext cx="9420837" cy="1224793"/>
          </a:xfrm>
          <a:prstGeom prst="rect">
            <a:avLst/>
          </a:prstGeom>
          <a:extLst/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r>
              <a:rPr lang="en-US" altLang="ko-K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Comparison with others Refueling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+mj-cs"/>
              </a:rPr>
              <a:t>Machine</a:t>
            </a:r>
            <a:endParaRPr lang="en-US" altLang="ko-KR" sz="16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7535008" y="6492875"/>
            <a:ext cx="760534" cy="365125"/>
          </a:xfrm>
        </p:spPr>
        <p:txBody>
          <a:bodyPr/>
          <a:lstStyle/>
          <a:p>
            <a:fld id="{37DBA384-EC6B-41B0-BA6A-A0716149ECA1}" type="slidenum">
              <a:rPr lang="ko-KR" altLang="en-US" sz="1000" b="1" smtClean="0">
                <a:solidFill>
                  <a:schemeClr val="tx1"/>
                </a:solidFill>
              </a:rPr>
              <a:pPr/>
              <a:t>9</a:t>
            </a:fld>
            <a:endParaRPr lang="ko-KR" altLang="en-US" sz="1000" b="1" dirty="0">
              <a:solidFill>
                <a:schemeClr val="tx1"/>
              </a:solidFill>
            </a:endParaRPr>
          </a:p>
        </p:txBody>
      </p:sp>
      <p:pic>
        <p:nvPicPr>
          <p:cNvPr id="37900" name="그림 4" descr="서명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50" y="6634163"/>
            <a:ext cx="752475" cy="22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723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19660</TotalTime>
  <Words>1578</Words>
  <Application>Microsoft Office PowerPoint</Application>
  <PresentationFormat>화면 슬라이드 쇼(4:3)</PresentationFormat>
  <Paragraphs>555</Paragraphs>
  <Slides>29</Slides>
  <Notes>11</Notes>
  <HiddenSlides>0</HiddenSlides>
  <MMClips>0</MMClips>
  <ScaleCrop>false</ScaleCrop>
  <HeadingPairs>
    <vt:vector size="8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47" baseType="lpstr">
      <vt:lpstr>HY각헤드라인M</vt:lpstr>
      <vt:lpstr>HY견고딕</vt:lpstr>
      <vt:lpstr>HY헤드라인M</vt:lpstr>
      <vt:lpstr>Monotype Sorts</vt:lpstr>
      <vt:lpstr>굴림</vt:lpstr>
      <vt:lpstr>굴림체</vt:lpstr>
      <vt:lpstr>맑은 고딕</vt:lpstr>
      <vt:lpstr>바탕</vt:lpstr>
      <vt:lpstr>바탕체</vt:lpstr>
      <vt:lpstr>Arial</vt:lpstr>
      <vt:lpstr>Arial Narrow</vt:lpstr>
      <vt:lpstr>Symbol</vt:lpstr>
      <vt:lpstr>Tahoma</vt:lpstr>
      <vt:lpstr>Times New Roman</vt:lpstr>
      <vt:lpstr>Wingdings</vt:lpstr>
      <vt:lpstr>Wingdings 3</vt:lpstr>
      <vt:lpstr>Office 테마</vt:lpstr>
      <vt:lpstr>클립</vt:lpstr>
      <vt:lpstr>PowerPoint 프레젠테이션</vt:lpstr>
      <vt:lpstr>Contents</vt:lpstr>
      <vt:lpstr>Fuel Handling System</vt:lpstr>
      <vt:lpstr>Fuel Handling System 기능</vt:lpstr>
      <vt:lpstr>PowerPoint 프레젠테이션</vt:lpstr>
      <vt:lpstr>Arrangement of Fuel Handling System</vt:lpstr>
      <vt:lpstr>Arrangement of Fuel Handling System</vt:lpstr>
      <vt:lpstr>Fuel Assembly</vt:lpstr>
      <vt:lpstr>PowerPoint 프레젠테이션</vt:lpstr>
      <vt:lpstr>3 Step Hoist Box Assembly</vt:lpstr>
      <vt:lpstr>PowerPoint 프레젠테이션</vt:lpstr>
      <vt:lpstr>Human Friendly Operating Technology</vt:lpstr>
      <vt:lpstr>Precision &amp; Automatic Equipment</vt:lpstr>
      <vt:lpstr>Low Radiation Level</vt:lpstr>
      <vt:lpstr>Soft &amp; Safety Drive</vt:lpstr>
      <vt:lpstr>Time Study Report</vt:lpstr>
      <vt:lpstr>Containment Pressure &amp; Radioactivity Suppression System  (CPRSS)용기</vt:lpstr>
      <vt:lpstr>CPRSS Lid 란</vt:lpstr>
      <vt:lpstr>CPRSS 계통 및 구성 기기</vt:lpstr>
      <vt:lpstr>  CPRSS Lid 설치 형상</vt:lpstr>
      <vt:lpstr>General Arrangement (Overall View)</vt:lpstr>
      <vt:lpstr>PowerPoint 프레젠테이션</vt:lpstr>
      <vt:lpstr>Structure Analysis</vt:lpstr>
      <vt:lpstr>Structure Analysis</vt:lpstr>
      <vt:lpstr>PowerPoint 프레젠테이션</vt:lpstr>
      <vt:lpstr>Sealing Calculation </vt:lpstr>
      <vt:lpstr> Lift Rig </vt:lpstr>
      <vt:lpstr>RDP (Refueling Disconnection Panel, 케이블 관통부) 설계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JEONG HYO IL</dc:creator>
  <cp:lastModifiedBy>PARK BYENG TAEK</cp:lastModifiedBy>
  <cp:revision>1019</cp:revision>
  <cp:lastPrinted>2021-10-14T23:15:23Z</cp:lastPrinted>
  <dcterms:created xsi:type="dcterms:W3CDTF">2014-11-11T01:31:19Z</dcterms:created>
  <dcterms:modified xsi:type="dcterms:W3CDTF">2021-10-15T01:01:56Z</dcterms:modified>
</cp:coreProperties>
</file>