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6106" r:id="rId2"/>
    <p:sldId id="6071" r:id="rId3"/>
    <p:sldId id="6069" r:id="rId4"/>
    <p:sldId id="6073" r:id="rId5"/>
    <p:sldId id="6074" r:id="rId6"/>
    <p:sldId id="6076" r:id="rId7"/>
    <p:sldId id="6080" r:id="rId8"/>
    <p:sldId id="6078" r:id="rId9"/>
    <p:sldId id="6081" r:id="rId10"/>
    <p:sldId id="6075" r:id="rId11"/>
    <p:sldId id="6102" r:id="rId12"/>
    <p:sldId id="6104" r:id="rId13"/>
    <p:sldId id="6101" r:id="rId14"/>
    <p:sldId id="6082" r:id="rId15"/>
    <p:sldId id="6083" r:id="rId16"/>
    <p:sldId id="6089" r:id="rId17"/>
    <p:sldId id="6084" r:id="rId18"/>
    <p:sldId id="6095" r:id="rId19"/>
    <p:sldId id="6086" r:id="rId20"/>
    <p:sldId id="6094" r:id="rId21"/>
    <p:sldId id="6096" r:id="rId22"/>
    <p:sldId id="6107" r:id="rId23"/>
    <p:sldId id="6103" r:id="rId24"/>
    <p:sldId id="6100" r:id="rId25"/>
  </p:sldIdLst>
  <p:sldSz cx="9906000" cy="6858000" type="A4"/>
  <p:notesSz cx="6797675" cy="9926638"/>
  <p:embeddedFontLst>
    <p:embeddedFont>
      <p:font typeface="Georgia" panose="02040502050405020303" pitchFamily="18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KoPub돋움체 Bold" panose="020B0600000101010101" charset="-127"/>
      <p:regular r:id="rId36"/>
      <p:bold r:id="rId37"/>
    </p:embeddedFont>
    <p:embeddedFont>
      <p:font typeface="KoPub돋움체 Light" panose="020B0600000101010101" charset="-127"/>
      <p:regular r:id="rId38"/>
    </p:embeddedFont>
    <p:embeddedFont>
      <p:font typeface="KoPub돋움체 Medium" panose="020B0600000101010101" charset="-127"/>
      <p:regular r:id="rId39"/>
    </p:embeddedFont>
    <p:embeddedFont>
      <p:font typeface="맑은 고딕" panose="020B0503020000020004" pitchFamily="50" charset="-127"/>
      <p:regular r:id="rId40"/>
      <p:bold r:id="rId41"/>
    </p:embeddedFont>
    <p:embeddedFont>
      <p:font typeface="HY헤드라인M" panose="02030600000101010101" pitchFamily="18" charset="-127"/>
      <p:regular r:id="rId4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3120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ong Ik Lee" initials="JIL" lastIdx="12" clrIdx="0">
    <p:extLst>
      <p:ext uri="{19B8F6BF-5375-455C-9EA6-DF929625EA0E}">
        <p15:presenceInfo xmlns:p15="http://schemas.microsoft.com/office/powerpoint/2012/main" userId="fe8a703b24a827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1C2"/>
    <a:srgbClr val="0AA9E8"/>
    <a:srgbClr val="00AF50"/>
    <a:srgbClr val="ECE9EE"/>
    <a:srgbClr val="005AB4"/>
    <a:srgbClr val="007F50"/>
    <a:srgbClr val="0071C7"/>
    <a:srgbClr val="0082C5"/>
    <a:srgbClr val="008DA6"/>
    <a:srgbClr val="015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4" autoAdjust="0"/>
    <p:restoredTop sz="94878" autoAdjust="0"/>
  </p:normalViewPr>
  <p:slideViewPr>
    <p:cSldViewPr snapToGrid="0">
      <p:cViewPr varScale="1">
        <p:scale>
          <a:sx n="110" d="100"/>
          <a:sy n="110" d="100"/>
        </p:scale>
        <p:origin x="1758" y="84"/>
      </p:cViewPr>
      <p:guideLst>
        <p:guide pos="3120"/>
        <p:guide orient="horz" pos="2160"/>
      </p:guideLst>
    </p:cSldViewPr>
  </p:slideViewPr>
  <p:outlineViewPr>
    <p:cViewPr>
      <p:scale>
        <a:sx n="33" d="100"/>
        <a:sy n="33" d="100"/>
      </p:scale>
      <p:origin x="0" y="-654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7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6"/>
          </a:xfrm>
          <a:prstGeom prst="rect">
            <a:avLst/>
          </a:prstGeom>
        </p:spPr>
        <p:txBody>
          <a:bodyPr vert="horz" lIns="91101" tIns="45550" rIns="91101" bIns="45550" rtlCol="0"/>
          <a:lstStyle>
            <a:lvl1pPr algn="l">
              <a:defRPr sz="1200"/>
            </a:lvl1pPr>
          </a:lstStyle>
          <a:p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8056"/>
          </a:xfrm>
          <a:prstGeom prst="rect">
            <a:avLst/>
          </a:prstGeom>
        </p:spPr>
        <p:txBody>
          <a:bodyPr vert="horz" lIns="91101" tIns="45550" rIns="91101" bIns="45550" rtlCol="0"/>
          <a:lstStyle>
            <a:lvl1pPr algn="r">
              <a:defRPr sz="1200"/>
            </a:lvl1pPr>
          </a:lstStyle>
          <a:p>
            <a:fld id="{0C3701E4-B578-4F75-8D05-F523BFDFCC0D}" type="datetimeFigureOut">
              <a:rPr lang="ko-KR" altLang="en-US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2021-10-14</a:t>
            </a:fld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101" tIns="45550" rIns="91101" bIns="45550" rtlCol="0" anchor="b"/>
          <a:lstStyle>
            <a:lvl1pPr algn="l">
              <a:defRPr sz="1200"/>
            </a:lvl1pPr>
          </a:lstStyle>
          <a:p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101" tIns="45550" rIns="91101" bIns="45550" rtlCol="0" anchor="b"/>
          <a:lstStyle>
            <a:lvl1pPr algn="r">
              <a:defRPr sz="1200"/>
            </a:lvl1pPr>
          </a:lstStyle>
          <a:p>
            <a:fld id="{FB0E2151-0B62-4D74-97B2-2D58A0F41012}" type="slidenum">
              <a:rPr lang="ko-KR" altLang="en-US" smtClean="0">
                <a:latin typeface="KoPub돋움체 Bold" panose="00000800000000000000" pitchFamily="2" charset="-127"/>
                <a:ea typeface="KoPub돋움체 Bold" panose="00000800000000000000" pitchFamily="2" charset="-127"/>
              </a:rPr>
              <a:t>‹#›</a:t>
            </a:fld>
            <a:endParaRPr lang="ko-KR" altLang="en-US" dirty="0"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2396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6"/>
          </a:xfrm>
          <a:prstGeom prst="rect">
            <a:avLst/>
          </a:prstGeom>
        </p:spPr>
        <p:txBody>
          <a:bodyPr vert="horz" lIns="91101" tIns="45550" rIns="91101" bIns="45550" rtlCol="0"/>
          <a:lstStyle>
            <a:lvl1pPr algn="l">
              <a:defRPr sz="12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6"/>
          </a:xfrm>
          <a:prstGeom prst="rect">
            <a:avLst/>
          </a:prstGeom>
        </p:spPr>
        <p:txBody>
          <a:bodyPr vert="horz" lIns="91101" tIns="45550" rIns="91101" bIns="45550" rtlCol="0"/>
          <a:lstStyle>
            <a:lvl1pPr algn="r">
              <a:defRPr sz="12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fld id="{DA16F88F-BB28-4C64-872A-63C8DB8D61F0}" type="datetimeFigureOut">
              <a:rPr lang="ko-KR" altLang="en-US" smtClean="0"/>
              <a:pPr/>
              <a:t>2021-10-14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01" tIns="45550" rIns="91101" bIns="4555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101" tIns="45550" rIns="91101" bIns="45550" rtlCol="0"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101" tIns="45550" rIns="91101" bIns="45550" rtlCol="0" anchor="b"/>
          <a:lstStyle>
            <a:lvl1pPr algn="l">
              <a:defRPr sz="12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101" tIns="45550" rIns="91101" bIns="45550" rtlCol="0" anchor="b"/>
          <a:lstStyle>
            <a:lvl1pPr algn="r">
              <a:defRPr sz="1200">
                <a:latin typeface="KoPub돋움체 Bold" panose="00000800000000000000" pitchFamily="2" charset="-127"/>
                <a:ea typeface="KoPub돋움체 Bold" panose="00000800000000000000" pitchFamily="2" charset="-127"/>
              </a:defRPr>
            </a:lvl1pPr>
          </a:lstStyle>
          <a:p>
            <a:fld id="{93735049-9A44-4D54-B210-0549061295F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514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KoPub돋움체 Bold" panose="00000800000000000000" pitchFamily="2" charset="-127"/>
        <a:ea typeface="KoPub돋움체 Bold" panose="00000800000000000000" pitchFamily="2" charset="-127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KoPub돋움체 Bold" panose="00000800000000000000" pitchFamily="2" charset="-127"/>
        <a:ea typeface="KoPub돋움체 Bold" panose="00000800000000000000" pitchFamily="2" charset="-127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KoPub돋움체 Bold" panose="00000800000000000000" pitchFamily="2" charset="-127"/>
        <a:ea typeface="KoPub돋움체 Bold" panose="00000800000000000000" pitchFamily="2" charset="-127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KoPub돋움체 Bold" panose="00000800000000000000" pitchFamily="2" charset="-127"/>
        <a:ea typeface="KoPub돋움체 Bold" panose="00000800000000000000" pitchFamily="2" charset="-127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KoPub돋움체 Bold" panose="00000800000000000000" pitchFamily="2" charset="-127"/>
        <a:ea typeface="KoPub돋움체 Bold" panose="00000800000000000000" pitchFamily="2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35049-9A44-4D54-B210-0549061295F5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4866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35049-9A44-4D54-B210-0549061295F5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7609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35049-9A44-4D54-B210-0549061295F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811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>
                <a:latin typeface="+mn-ea"/>
                <a:ea typeface="+mn-ea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236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278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01362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76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48035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목차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645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73050" y="115888"/>
            <a:ext cx="9359900" cy="576262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1426031"/>
          </a:xfrm>
        </p:spPr>
        <p:txBody>
          <a:bodyPr/>
          <a:lstStyle>
            <a:lvl1pPr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defRPr>
                <a:latin typeface="+mn-ea"/>
                <a:ea typeface="+mn-ea"/>
              </a:defRPr>
            </a:lvl1pPr>
            <a:lvl2pPr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defRPr>
                <a:latin typeface="+mn-ea"/>
                <a:ea typeface="+mn-ea"/>
              </a:defRPr>
            </a:lvl2pPr>
            <a:lvl3pPr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defRPr sz="1000">
                <a:latin typeface="+mn-ea"/>
                <a:ea typeface="+mn-ea"/>
              </a:defRPr>
            </a:lvl3pPr>
            <a:lvl4pPr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defRPr sz="1000">
                <a:latin typeface="+mn-ea"/>
                <a:ea typeface="+mn-ea"/>
              </a:defRPr>
            </a:lvl4pPr>
            <a:lvl5pPr>
              <a:lnSpc>
                <a:spcPts val="1600"/>
              </a:lnSpc>
              <a:spcBef>
                <a:spcPts val="300"/>
              </a:spcBef>
              <a:spcAft>
                <a:spcPts val="300"/>
              </a:spcAft>
              <a:defRPr sz="1000"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0"/>
          </p:nvPr>
        </p:nvSpPr>
        <p:spPr>
          <a:xfrm>
            <a:off x="273050" y="765175"/>
            <a:ext cx="9359900" cy="719138"/>
          </a:xfrm>
        </p:spPr>
        <p:txBody>
          <a:bodyPr/>
          <a:lstStyle>
            <a:lvl1pPr marL="0" indent="0">
              <a:buFontTx/>
              <a:buNone/>
              <a:defRPr sz="1800">
                <a:latin typeface="+mn-ea"/>
                <a:ea typeface="+mn-ea"/>
              </a:defRPr>
            </a:lvl1pPr>
            <a:lvl2pPr marL="450850" indent="0">
              <a:buFontTx/>
              <a:buNone/>
              <a:defRPr sz="1800"/>
            </a:lvl2pPr>
            <a:lvl3pPr marL="1003300" indent="0">
              <a:buFontTx/>
              <a:buNone/>
              <a:defRPr sz="1800"/>
            </a:lvl3pPr>
            <a:lvl4pPr marL="1411288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96111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2370BE84-504D-F64A-9B79-2DC03F283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8921DE6E-83EC-1B4D-8F75-40E19C0FB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7CDE1E89-E8F6-B344-A944-08ED7015B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7" name="육각형 21">
            <a:extLst>
              <a:ext uri="{FF2B5EF4-FFF2-40B4-BE49-F238E27FC236}">
                <a16:creationId xmlns:a16="http://schemas.microsoft.com/office/drawing/2014/main" xmlns="" id="{CDC3BB76-3C93-304C-8442-C4869438207B}"/>
              </a:ext>
            </a:extLst>
          </p:cNvPr>
          <p:cNvSpPr/>
          <p:nvPr userDrawn="1"/>
        </p:nvSpPr>
        <p:spPr>
          <a:xfrm rot="3600000">
            <a:off x="8511646" y="-7013"/>
            <a:ext cx="1300116" cy="1120789"/>
          </a:xfrm>
          <a:prstGeom prst="hexagon">
            <a:avLst>
              <a:gd name="adj" fmla="val 31280"/>
              <a:gd name="vf" fmla="val 115470"/>
            </a:avLst>
          </a:prstGeom>
          <a:gradFill>
            <a:gsLst>
              <a:gs pos="100000">
                <a:srgbClr val="FEFEFE">
                  <a:alpha val="0"/>
                </a:srgbClr>
              </a:gs>
              <a:gs pos="0">
                <a:schemeClr val="bg1">
                  <a:alpha val="53000"/>
                </a:schemeClr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spc="-20" dirty="0">
              <a:gradFill>
                <a:gsLst>
                  <a:gs pos="67500">
                    <a:schemeClr val="tx1">
                      <a:lumMod val="75000"/>
                      <a:lumOff val="25000"/>
                    </a:schemeClr>
                  </a:gs>
                  <a:gs pos="74167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</a:gradFill>
              <a:latin typeface="KoPub돋움체 Light" panose="00000300000000000000" pitchFamily="2" charset="-127"/>
              <a:ea typeface="KoPub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79616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마스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5" b="12613"/>
          <a:stretch/>
        </p:blipFill>
        <p:spPr>
          <a:xfrm>
            <a:off x="1355" y="3429000"/>
            <a:ext cx="9903179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353237" y="418728"/>
            <a:ext cx="5895394" cy="408599"/>
          </a:xfrm>
        </p:spPr>
        <p:txBody>
          <a:bodyPr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>
              <a:defRPr sz="2800" b="0" spc="-22" baseline="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4733414" y="6570210"/>
            <a:ext cx="439173" cy="234784"/>
          </a:xfrm>
        </p:spPr>
        <p:txBody>
          <a:bodyPr/>
          <a:lstStyle>
            <a:lvl1pPr algn="ctr">
              <a:defRPr sz="1029" b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xmlns="" id="{9C9757E5-5EF4-47AA-B08B-8F4967FD1F6C}"/>
              </a:ext>
            </a:extLst>
          </p:cNvPr>
          <p:cNvSpPr/>
          <p:nvPr userDrawn="1"/>
        </p:nvSpPr>
        <p:spPr>
          <a:xfrm>
            <a:off x="6704058" y="620469"/>
            <a:ext cx="2851105" cy="1834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fontAlgn="base"/>
            <a:r>
              <a:rPr lang="ko-KR" altLang="en-US" sz="1192" b="1" kern="0" dirty="0" err="1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혁신형</a:t>
            </a:r>
            <a:r>
              <a:rPr lang="ko-KR" altLang="en-US" sz="1192" b="1" kern="0" baseline="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ko-KR" sz="1192" b="1" kern="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SMR </a:t>
            </a:r>
            <a:r>
              <a:rPr lang="ko-KR" altLang="en-US" sz="1192" b="1" kern="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기술개발</a:t>
            </a:r>
            <a:endParaRPr lang="ko-KR" altLang="en-US" sz="1192" b="1" kern="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0" y="0"/>
            <a:ext cx="9906000" cy="45719"/>
          </a:xfrm>
          <a:prstGeom prst="rect">
            <a:avLst/>
          </a:prstGeom>
          <a:solidFill>
            <a:srgbClr val="2B7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7733"/>
            <a:ext cx="9906000" cy="45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558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5020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+mn-ea"/>
                <a:ea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4258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8220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>
                <a:latin typeface="+mn-ea"/>
                <a:ea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>
                <a:latin typeface="+mn-ea"/>
                <a:ea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>
            <a:lvl1pPr>
              <a:defRPr>
                <a:latin typeface="+mn-ea"/>
                <a:ea typeface="+mn-ea"/>
              </a:defRPr>
            </a:lvl1pPr>
            <a:lvl2pPr>
              <a:defRPr>
                <a:latin typeface="+mn-ea"/>
                <a:ea typeface="+mn-ea"/>
              </a:defRPr>
            </a:lvl2pPr>
            <a:lvl3pPr>
              <a:defRPr>
                <a:latin typeface="+mn-ea"/>
                <a:ea typeface="+mn-ea"/>
              </a:defRPr>
            </a:lvl3pPr>
            <a:lvl4pPr>
              <a:defRPr>
                <a:latin typeface="+mn-ea"/>
                <a:ea typeface="+mn-ea"/>
              </a:defRPr>
            </a:lvl4pPr>
            <a:lvl5pPr>
              <a:defRPr>
                <a:latin typeface="+mn-ea"/>
                <a:ea typeface="+mn-ea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719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361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673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5118765" y="0"/>
            <a:ext cx="818603" cy="6858000"/>
          </a:xfrm>
          <a:prstGeom prst="rect">
            <a:avLst/>
          </a:prstGeom>
          <a:gradFill flip="none" rotWithShape="1">
            <a:gsLst>
              <a:gs pos="100000">
                <a:srgbClr val="FAFCFF">
                  <a:alpha val="0"/>
                </a:srgbClr>
              </a:gs>
              <a:gs pos="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  <a:ea typeface="+mn-ea"/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0" y="0"/>
            <a:ext cx="9906000" cy="85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  <a:ea typeface="+mn-ea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25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607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5AB38D53-0BDC-0640-B88F-6A2839F608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r="3968"/>
          <a:stretch/>
        </p:blipFill>
        <p:spPr>
          <a:xfrm>
            <a:off x="0" y="-6012"/>
            <a:ext cx="9906000" cy="687002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직사각형 6">
            <a:extLst>
              <a:ext uri="{FF2B5EF4-FFF2-40B4-BE49-F238E27FC236}">
                <a16:creationId xmlns:a16="http://schemas.microsoft.com/office/drawing/2014/main" xmlns="" id="{E559856D-CFC3-914B-9152-0B826C44BAAD}"/>
              </a:ext>
            </a:extLst>
          </p:cNvPr>
          <p:cNvSpPr/>
          <p:nvPr userDrawn="1"/>
        </p:nvSpPr>
        <p:spPr>
          <a:xfrm>
            <a:off x="11430" y="-1341"/>
            <a:ext cx="9906000" cy="1183866"/>
          </a:xfrm>
          <a:custGeom>
            <a:avLst/>
            <a:gdLst>
              <a:gd name="connsiteX0" fmla="*/ 0 w 12202876"/>
              <a:gd name="connsiteY0" fmla="*/ 0 h 1205779"/>
              <a:gd name="connsiteX1" fmla="*/ 12202876 w 12202876"/>
              <a:gd name="connsiteY1" fmla="*/ 0 h 1205779"/>
              <a:gd name="connsiteX2" fmla="*/ 12202876 w 12202876"/>
              <a:gd name="connsiteY2" fmla="*/ 1205779 h 1205779"/>
              <a:gd name="connsiteX3" fmla="*/ 0 w 12202876"/>
              <a:gd name="connsiteY3" fmla="*/ 1205779 h 1205779"/>
              <a:gd name="connsiteX4" fmla="*/ 0 w 12202876"/>
              <a:gd name="connsiteY4" fmla="*/ 0 h 1205779"/>
              <a:gd name="connsiteX0" fmla="*/ 0 w 12202876"/>
              <a:gd name="connsiteY0" fmla="*/ 0 h 1205779"/>
              <a:gd name="connsiteX1" fmla="*/ 12202876 w 12202876"/>
              <a:gd name="connsiteY1" fmla="*/ 0 h 1205779"/>
              <a:gd name="connsiteX2" fmla="*/ 12202876 w 12202876"/>
              <a:gd name="connsiteY2" fmla="*/ 540761 h 1205779"/>
              <a:gd name="connsiteX3" fmla="*/ 0 w 12202876"/>
              <a:gd name="connsiteY3" fmla="*/ 1205779 h 1205779"/>
              <a:gd name="connsiteX4" fmla="*/ 0 w 12202876"/>
              <a:gd name="connsiteY4" fmla="*/ 0 h 1205779"/>
              <a:gd name="connsiteX0" fmla="*/ 0 w 12202876"/>
              <a:gd name="connsiteY0" fmla="*/ 0 h 1205779"/>
              <a:gd name="connsiteX1" fmla="*/ 12202876 w 12202876"/>
              <a:gd name="connsiteY1" fmla="*/ 0 h 1205779"/>
              <a:gd name="connsiteX2" fmla="*/ 12202876 w 12202876"/>
              <a:gd name="connsiteY2" fmla="*/ 851203 h 1205779"/>
              <a:gd name="connsiteX3" fmla="*/ 0 w 12202876"/>
              <a:gd name="connsiteY3" fmla="*/ 1205779 h 1205779"/>
              <a:gd name="connsiteX4" fmla="*/ 0 w 12202876"/>
              <a:gd name="connsiteY4" fmla="*/ 0 h 120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2876" h="1205779">
                <a:moveTo>
                  <a:pt x="0" y="0"/>
                </a:moveTo>
                <a:lnTo>
                  <a:pt x="12202876" y="0"/>
                </a:lnTo>
                <a:lnTo>
                  <a:pt x="12202876" y="851203"/>
                </a:lnTo>
                <a:lnTo>
                  <a:pt x="0" y="120577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DFDFD"/>
              </a:gs>
              <a:gs pos="50000">
                <a:srgbClr val="E6E6E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  <a:ea typeface="+mn-ea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xmlns="" id="{C5B642F1-038D-DD49-A5A3-C6C55CADDA84}"/>
              </a:ext>
            </a:extLst>
          </p:cNvPr>
          <p:cNvGrpSpPr/>
          <p:nvPr userDrawn="1"/>
        </p:nvGrpSpPr>
        <p:grpSpPr>
          <a:xfrm>
            <a:off x="-228656" y="163019"/>
            <a:ext cx="1121328" cy="1254836"/>
            <a:chOff x="-228656" y="163019"/>
            <a:chExt cx="1121328" cy="1254836"/>
          </a:xfrm>
        </p:grpSpPr>
        <p:sp>
          <p:nvSpPr>
            <p:cNvPr id="7" name="자유형 6">
              <a:extLst>
                <a:ext uri="{FF2B5EF4-FFF2-40B4-BE49-F238E27FC236}">
                  <a16:creationId xmlns:a16="http://schemas.microsoft.com/office/drawing/2014/main" xmlns="" id="{E20898C6-EDBC-D840-9AFC-6792DAB88D12}"/>
                </a:ext>
              </a:extLst>
            </p:cNvPr>
            <p:cNvSpPr/>
            <p:nvPr userDrawn="1"/>
          </p:nvSpPr>
          <p:spPr>
            <a:xfrm rot="1887410">
              <a:off x="-228656" y="682084"/>
              <a:ext cx="659582" cy="735771"/>
            </a:xfrm>
            <a:custGeom>
              <a:avLst/>
              <a:gdLst>
                <a:gd name="connsiteX0" fmla="*/ 18062 w 659582"/>
                <a:gd name="connsiteY0" fmla="*/ 0 h 735771"/>
                <a:gd name="connsiteX1" fmla="*/ 422722 w 659582"/>
                <a:gd name="connsiteY1" fmla="*/ 0 h 735771"/>
                <a:gd name="connsiteX2" fmla="*/ 659582 w 659582"/>
                <a:gd name="connsiteY2" fmla="*/ 378612 h 735771"/>
                <a:gd name="connsiteX3" fmla="*/ 436143 w 659582"/>
                <a:gd name="connsiteY3" fmla="*/ 735771 h 735771"/>
                <a:gd name="connsiteX4" fmla="*/ 0 w 659582"/>
                <a:gd name="connsiteY4" fmla="*/ 28872 h 73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582" h="735771">
                  <a:moveTo>
                    <a:pt x="18062" y="0"/>
                  </a:moveTo>
                  <a:lnTo>
                    <a:pt x="422722" y="0"/>
                  </a:lnTo>
                  <a:lnTo>
                    <a:pt x="659582" y="378612"/>
                  </a:lnTo>
                  <a:lnTo>
                    <a:pt x="436143" y="735771"/>
                  </a:lnTo>
                  <a:lnTo>
                    <a:pt x="0" y="28872"/>
                  </a:lnTo>
                  <a:close/>
                </a:path>
              </a:pathLst>
            </a:custGeom>
            <a:gradFill>
              <a:gsLst>
                <a:gs pos="0">
                  <a:srgbClr val="009D3F">
                    <a:alpha val="40000"/>
                  </a:srgbClr>
                </a:gs>
                <a:gs pos="100000">
                  <a:srgbClr val="005C25">
                    <a:alpha val="29000"/>
                  </a:srgbClr>
                </a:gs>
              </a:gsLst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8" name="자유형 7">
              <a:extLst>
                <a:ext uri="{FF2B5EF4-FFF2-40B4-BE49-F238E27FC236}">
                  <a16:creationId xmlns:a16="http://schemas.microsoft.com/office/drawing/2014/main" xmlns="" id="{5A532620-1656-4240-A990-6A255D7A00AA}"/>
                </a:ext>
              </a:extLst>
            </p:cNvPr>
            <p:cNvSpPr/>
            <p:nvPr userDrawn="1"/>
          </p:nvSpPr>
          <p:spPr>
            <a:xfrm rot="1866588">
              <a:off x="-131123" y="528231"/>
              <a:ext cx="797582" cy="757224"/>
            </a:xfrm>
            <a:custGeom>
              <a:avLst/>
              <a:gdLst>
                <a:gd name="connsiteX0" fmla="*/ 156062 w 797582"/>
                <a:gd name="connsiteY0" fmla="*/ 0 h 757224"/>
                <a:gd name="connsiteX1" fmla="*/ 560722 w 797582"/>
                <a:gd name="connsiteY1" fmla="*/ 0 h 757224"/>
                <a:gd name="connsiteX2" fmla="*/ 797582 w 797582"/>
                <a:gd name="connsiteY2" fmla="*/ 378612 h 757224"/>
                <a:gd name="connsiteX3" fmla="*/ 560722 w 797582"/>
                <a:gd name="connsiteY3" fmla="*/ 757224 h 757224"/>
                <a:gd name="connsiteX4" fmla="*/ 313281 w 797582"/>
                <a:gd name="connsiteY4" fmla="*/ 757224 h 757224"/>
                <a:gd name="connsiteX5" fmla="*/ 0 w 797582"/>
                <a:gd name="connsiteY5" fmla="*/ 249459 h 75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7582" h="757224">
                  <a:moveTo>
                    <a:pt x="156062" y="0"/>
                  </a:moveTo>
                  <a:lnTo>
                    <a:pt x="560722" y="0"/>
                  </a:lnTo>
                  <a:lnTo>
                    <a:pt x="797582" y="378612"/>
                  </a:lnTo>
                  <a:lnTo>
                    <a:pt x="560722" y="757224"/>
                  </a:lnTo>
                  <a:lnTo>
                    <a:pt x="313281" y="757224"/>
                  </a:lnTo>
                  <a:lnTo>
                    <a:pt x="0" y="249459"/>
                  </a:lnTo>
                  <a:close/>
                </a:path>
              </a:pathLst>
            </a:custGeom>
            <a:gradFill>
              <a:gsLst>
                <a:gs pos="0">
                  <a:srgbClr val="009D3F"/>
                </a:gs>
                <a:gs pos="100000">
                  <a:srgbClr val="005C25">
                    <a:alpha val="29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9" name="육각형 19">
              <a:extLst>
                <a:ext uri="{FF2B5EF4-FFF2-40B4-BE49-F238E27FC236}">
                  <a16:creationId xmlns:a16="http://schemas.microsoft.com/office/drawing/2014/main" xmlns="" id="{5B387C8B-CBD5-3343-B459-1EDE189CBF10}"/>
                </a:ext>
              </a:extLst>
            </p:cNvPr>
            <p:cNvSpPr/>
            <p:nvPr userDrawn="1"/>
          </p:nvSpPr>
          <p:spPr>
            <a:xfrm rot="1900427">
              <a:off x="14292" y="396371"/>
              <a:ext cx="878380" cy="757224"/>
            </a:xfrm>
            <a:prstGeom prst="hexagon">
              <a:avLst>
                <a:gd name="adj" fmla="val 31280"/>
                <a:gd name="vf" fmla="val 115470"/>
              </a:avLst>
            </a:prstGeom>
            <a:gradFill flip="none" rotWithShape="1">
              <a:gsLst>
                <a:gs pos="0">
                  <a:srgbClr val="009D3F"/>
                </a:gs>
                <a:gs pos="100000">
                  <a:srgbClr val="005C25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0" name="사각형: 둥근 모서리 13">
              <a:extLst>
                <a:ext uri="{FF2B5EF4-FFF2-40B4-BE49-F238E27FC236}">
                  <a16:creationId xmlns:a16="http://schemas.microsoft.com/office/drawing/2014/main" xmlns="" id="{BD37FE0C-FD7A-3C4D-B832-CBFEA5C6804A}"/>
                </a:ext>
              </a:extLst>
            </p:cNvPr>
            <p:cNvSpPr/>
            <p:nvPr userDrawn="1"/>
          </p:nvSpPr>
          <p:spPr>
            <a:xfrm flipH="1">
              <a:off x="229810" y="750790"/>
              <a:ext cx="108931" cy="6175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alpha val="20000"/>
                  </a:schemeClr>
                </a:gs>
                <a:gs pos="3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1" name="사각형: 둥근 모서리 14">
              <a:extLst>
                <a:ext uri="{FF2B5EF4-FFF2-40B4-BE49-F238E27FC236}">
                  <a16:creationId xmlns:a16="http://schemas.microsoft.com/office/drawing/2014/main" xmlns="" id="{B2F5C736-8F1C-DA4B-847D-7947A8974390}"/>
                </a:ext>
              </a:extLst>
            </p:cNvPr>
            <p:cNvSpPr/>
            <p:nvPr userDrawn="1"/>
          </p:nvSpPr>
          <p:spPr>
            <a:xfrm rot="10800000" flipH="1">
              <a:off x="372808" y="221649"/>
              <a:ext cx="108931" cy="61751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2" name="자유형 11">
              <a:extLst>
                <a:ext uri="{FF2B5EF4-FFF2-40B4-BE49-F238E27FC236}">
                  <a16:creationId xmlns:a16="http://schemas.microsoft.com/office/drawing/2014/main" xmlns="" id="{F42BB6E2-EAAB-2C47-B48C-F37E8942E8A6}"/>
                </a:ext>
              </a:extLst>
            </p:cNvPr>
            <p:cNvSpPr/>
            <p:nvPr userDrawn="1"/>
          </p:nvSpPr>
          <p:spPr>
            <a:xfrm rot="3820778" flipH="1">
              <a:off x="41403" y="153690"/>
              <a:ext cx="108932" cy="270869"/>
            </a:xfrm>
            <a:custGeom>
              <a:avLst/>
              <a:gdLst>
                <a:gd name="connsiteX0" fmla="*/ 92979 w 108932"/>
                <a:gd name="connsiteY0" fmla="*/ 15953 h 270869"/>
                <a:gd name="connsiteX1" fmla="*/ 54466 w 108932"/>
                <a:gd name="connsiteY1" fmla="*/ 0 h 270869"/>
                <a:gd name="connsiteX2" fmla="*/ 0 w 108932"/>
                <a:gd name="connsiteY2" fmla="*/ 54466 h 270869"/>
                <a:gd name="connsiteX3" fmla="*/ 0 w 108932"/>
                <a:gd name="connsiteY3" fmla="*/ 270869 h 270869"/>
                <a:gd name="connsiteX4" fmla="*/ 108932 w 108932"/>
                <a:gd name="connsiteY4" fmla="*/ 216983 h 270869"/>
                <a:gd name="connsiteX5" fmla="*/ 108932 w 108932"/>
                <a:gd name="connsiteY5" fmla="*/ 54466 h 270869"/>
                <a:gd name="connsiteX6" fmla="*/ 92979 w 108932"/>
                <a:gd name="connsiteY6" fmla="*/ 15953 h 270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932" h="270869">
                  <a:moveTo>
                    <a:pt x="92979" y="15953"/>
                  </a:moveTo>
                  <a:cubicBezTo>
                    <a:pt x="83123" y="6096"/>
                    <a:pt x="69506" y="0"/>
                    <a:pt x="54466" y="0"/>
                  </a:cubicBezTo>
                  <a:cubicBezTo>
                    <a:pt x="24385" y="0"/>
                    <a:pt x="0" y="24385"/>
                    <a:pt x="0" y="54466"/>
                  </a:cubicBezTo>
                  <a:lnTo>
                    <a:pt x="0" y="270869"/>
                  </a:lnTo>
                  <a:lnTo>
                    <a:pt x="108932" y="216983"/>
                  </a:lnTo>
                  <a:lnTo>
                    <a:pt x="108932" y="54466"/>
                  </a:lnTo>
                  <a:cubicBezTo>
                    <a:pt x="108932" y="39426"/>
                    <a:pt x="102836" y="25809"/>
                    <a:pt x="92979" y="15953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3" name="자유형 12">
              <a:extLst>
                <a:ext uri="{FF2B5EF4-FFF2-40B4-BE49-F238E27FC236}">
                  <a16:creationId xmlns:a16="http://schemas.microsoft.com/office/drawing/2014/main" xmlns="" id="{13C021B5-AADC-7A4F-BCEB-F982947A5E03}"/>
                </a:ext>
              </a:extLst>
            </p:cNvPr>
            <p:cNvSpPr/>
            <p:nvPr userDrawn="1"/>
          </p:nvSpPr>
          <p:spPr>
            <a:xfrm rot="3820778" flipH="1">
              <a:off x="122444" y="192293"/>
              <a:ext cx="121296" cy="470136"/>
            </a:xfrm>
            <a:custGeom>
              <a:avLst/>
              <a:gdLst>
                <a:gd name="connsiteX0" fmla="*/ 116530 w 121296"/>
                <a:gd name="connsiteY0" fmla="*/ 37041 h 470136"/>
                <a:gd name="connsiteX1" fmla="*/ 60648 w 121296"/>
                <a:gd name="connsiteY1" fmla="*/ 0 h 470136"/>
                <a:gd name="connsiteX2" fmla="*/ 0 w 121296"/>
                <a:gd name="connsiteY2" fmla="*/ 60648 h 470136"/>
                <a:gd name="connsiteX3" fmla="*/ 0 w 121296"/>
                <a:gd name="connsiteY3" fmla="*/ 470136 h 470136"/>
                <a:gd name="connsiteX4" fmla="*/ 121296 w 121296"/>
                <a:gd name="connsiteY4" fmla="*/ 410134 h 470136"/>
                <a:gd name="connsiteX5" fmla="*/ 121296 w 121296"/>
                <a:gd name="connsiteY5" fmla="*/ 60648 h 470136"/>
                <a:gd name="connsiteX6" fmla="*/ 116530 w 121296"/>
                <a:gd name="connsiteY6" fmla="*/ 37041 h 470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296" h="470136">
                  <a:moveTo>
                    <a:pt x="116530" y="37041"/>
                  </a:moveTo>
                  <a:cubicBezTo>
                    <a:pt x="107323" y="15274"/>
                    <a:pt x="85769" y="0"/>
                    <a:pt x="60648" y="0"/>
                  </a:cubicBezTo>
                  <a:cubicBezTo>
                    <a:pt x="27153" y="0"/>
                    <a:pt x="0" y="27153"/>
                    <a:pt x="0" y="60648"/>
                  </a:cubicBezTo>
                  <a:lnTo>
                    <a:pt x="0" y="470136"/>
                  </a:lnTo>
                  <a:lnTo>
                    <a:pt x="121296" y="410134"/>
                  </a:lnTo>
                  <a:lnTo>
                    <a:pt x="121296" y="60648"/>
                  </a:lnTo>
                  <a:cubicBezTo>
                    <a:pt x="121296" y="52274"/>
                    <a:pt x="119599" y="44297"/>
                    <a:pt x="116530" y="3704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4" name="육각형 11">
              <a:extLst>
                <a:ext uri="{FF2B5EF4-FFF2-40B4-BE49-F238E27FC236}">
                  <a16:creationId xmlns:a16="http://schemas.microsoft.com/office/drawing/2014/main" xmlns="" id="{B9271033-F352-9245-B442-5A2E660A4301}"/>
                </a:ext>
              </a:extLst>
            </p:cNvPr>
            <p:cNvSpPr/>
            <p:nvPr userDrawn="1"/>
          </p:nvSpPr>
          <p:spPr>
            <a:xfrm rot="20020778">
              <a:off x="249028" y="272338"/>
              <a:ext cx="245093" cy="121299"/>
            </a:xfrm>
            <a:prstGeom prst="hexagon">
              <a:avLst>
                <a:gd name="adj" fmla="val 25248"/>
                <a:gd name="vf" fmla="val 115470"/>
              </a:avLst>
            </a:prstGeom>
            <a:solidFill>
              <a:schemeClr val="bg1"/>
            </a:solidFill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  <p:sp>
          <p:nvSpPr>
            <p:cNvPr id="15" name="육각형 9">
              <a:extLst>
                <a:ext uri="{FF2B5EF4-FFF2-40B4-BE49-F238E27FC236}">
                  <a16:creationId xmlns:a16="http://schemas.microsoft.com/office/drawing/2014/main" xmlns="" id="{A8EA513C-AE14-3642-980C-E1C179956EE5}"/>
                </a:ext>
              </a:extLst>
            </p:cNvPr>
            <p:cNvSpPr/>
            <p:nvPr userDrawn="1"/>
          </p:nvSpPr>
          <p:spPr>
            <a:xfrm rot="20020778">
              <a:off x="521216" y="163019"/>
              <a:ext cx="142724" cy="121299"/>
            </a:xfrm>
            <a:prstGeom prst="hexagon">
              <a:avLst>
                <a:gd name="adj" fmla="val 30306"/>
                <a:gd name="vf" fmla="val 115470"/>
              </a:avLst>
            </a:prstGeom>
            <a:solidFill>
              <a:srgbClr val="E6E6E6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spc="-20">
                <a:gradFill>
                  <a:gsLst>
                    <a:gs pos="67500">
                      <a:schemeClr val="tx1">
                        <a:lumMod val="75000"/>
                        <a:lumOff val="25000"/>
                      </a:schemeClr>
                    </a:gs>
                    <a:gs pos="74167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1"/>
                </a:gra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30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  <a:ea typeface="+mn-ea"/>
              </a:defRPr>
            </a:lvl1pPr>
          </a:lstStyle>
          <a:p>
            <a:fld id="{9A2AE98F-0017-437D-A77C-786F08820F2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4128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93" r:id="rId8"/>
    <p:sldLayoutId id="2147483691" r:id="rId9"/>
    <p:sldLayoutId id="2147483680" r:id="rId10"/>
    <p:sldLayoutId id="2147483681" r:id="rId11"/>
    <p:sldLayoutId id="2147483682" r:id="rId12"/>
    <p:sldLayoutId id="2147483683" r:id="rId13"/>
    <p:sldLayoutId id="2147483692" r:id="rId14"/>
    <p:sldLayoutId id="2147483695" r:id="rId15"/>
    <p:sldLayoutId id="2147483696" r:id="rId16"/>
    <p:sldLayoutId id="2147483697" r:id="rId17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ea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120" userDrawn="1">
          <p15:clr>
            <a:srgbClr val="F26B43"/>
          </p15:clr>
        </p15:guide>
        <p15:guide id="3" orient="horz" pos="4110" userDrawn="1">
          <p15:clr>
            <a:srgbClr val="F26B43"/>
          </p15:clr>
        </p15:guide>
        <p15:guide id="4" pos="221" userDrawn="1">
          <p15:clr>
            <a:srgbClr val="F26B43"/>
          </p15:clr>
        </p15:guide>
        <p15:guide id="5" pos="6019" userDrawn="1">
          <p15:clr>
            <a:srgbClr val="F26B43"/>
          </p15:clr>
        </p15:guide>
        <p15:guide id="6" pos="3071" userDrawn="1">
          <p15:clr>
            <a:srgbClr val="F26B43"/>
          </p15:clr>
        </p15:guide>
        <p15:guide id="7" pos="3169" userDrawn="1">
          <p15:clr>
            <a:srgbClr val="F26B43"/>
          </p15:clr>
        </p15:guide>
        <p15:guide id="8" orient="horz" pos="572" userDrawn="1">
          <p15:clr>
            <a:srgbClr val="F26B43"/>
          </p15:clr>
        </p15:guide>
        <p15:guide id="9" orient="horz" pos="6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13" Type="http://schemas.openxmlformats.org/officeDocument/2006/relationships/image" Target="../media/image97.jpeg"/><Relationship Id="rId18" Type="http://schemas.openxmlformats.org/officeDocument/2006/relationships/image" Target="../media/image102.png"/><Relationship Id="rId3" Type="http://schemas.openxmlformats.org/officeDocument/2006/relationships/image" Target="../media/image87.jpeg"/><Relationship Id="rId21" Type="http://schemas.openxmlformats.org/officeDocument/2006/relationships/image" Target="../media/image105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17" Type="http://schemas.openxmlformats.org/officeDocument/2006/relationships/image" Target="../media/image10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00.png"/><Relationship Id="rId20" Type="http://schemas.openxmlformats.org/officeDocument/2006/relationships/image" Target="../media/image10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0.png"/><Relationship Id="rId11" Type="http://schemas.openxmlformats.org/officeDocument/2006/relationships/image" Target="../media/image95.emf"/><Relationship Id="rId5" Type="http://schemas.openxmlformats.org/officeDocument/2006/relationships/image" Target="../media/image89.png"/><Relationship Id="rId15" Type="http://schemas.openxmlformats.org/officeDocument/2006/relationships/image" Target="../media/image99.jpeg"/><Relationship Id="rId10" Type="http://schemas.openxmlformats.org/officeDocument/2006/relationships/image" Target="../media/image94.png"/><Relationship Id="rId19" Type="http://schemas.openxmlformats.org/officeDocument/2006/relationships/image" Target="../media/image103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Relationship Id="rId14" Type="http://schemas.openxmlformats.org/officeDocument/2006/relationships/image" Target="../media/image98.emf"/><Relationship Id="rId22" Type="http://schemas.openxmlformats.org/officeDocument/2006/relationships/image" Target="../media/image10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emf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g"/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9.png"/><Relationship Id="rId4" Type="http://schemas.openxmlformats.org/officeDocument/2006/relationships/image" Target="../media/image11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emf"/><Relationship Id="rId18" Type="http://schemas.openxmlformats.org/officeDocument/2006/relationships/image" Target="../media/image31.emf"/><Relationship Id="rId26" Type="http://schemas.openxmlformats.org/officeDocument/2006/relationships/image" Target="../media/image39.emf"/><Relationship Id="rId39" Type="http://schemas.openxmlformats.org/officeDocument/2006/relationships/image" Target="../media/image52.emf"/><Relationship Id="rId21" Type="http://schemas.openxmlformats.org/officeDocument/2006/relationships/image" Target="../media/image34.emf"/><Relationship Id="rId34" Type="http://schemas.openxmlformats.org/officeDocument/2006/relationships/image" Target="../media/image47.emf"/><Relationship Id="rId42" Type="http://schemas.openxmlformats.org/officeDocument/2006/relationships/image" Target="../media/image55.emf"/><Relationship Id="rId47" Type="http://schemas.openxmlformats.org/officeDocument/2006/relationships/image" Target="../media/image60.emf"/><Relationship Id="rId50" Type="http://schemas.openxmlformats.org/officeDocument/2006/relationships/image" Target="../media/image63.emf"/><Relationship Id="rId55" Type="http://schemas.openxmlformats.org/officeDocument/2006/relationships/image" Target="../media/image68.emf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6" Type="http://schemas.openxmlformats.org/officeDocument/2006/relationships/image" Target="../media/image29.emf"/><Relationship Id="rId20" Type="http://schemas.openxmlformats.org/officeDocument/2006/relationships/image" Target="../media/image33.emf"/><Relationship Id="rId29" Type="http://schemas.openxmlformats.org/officeDocument/2006/relationships/image" Target="../media/image42.emf"/><Relationship Id="rId41" Type="http://schemas.openxmlformats.org/officeDocument/2006/relationships/image" Target="../media/image54.emf"/><Relationship Id="rId54" Type="http://schemas.openxmlformats.org/officeDocument/2006/relationships/image" Target="../media/image67.e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emf"/><Relationship Id="rId11" Type="http://schemas.openxmlformats.org/officeDocument/2006/relationships/image" Target="../media/image24.emf"/><Relationship Id="rId24" Type="http://schemas.openxmlformats.org/officeDocument/2006/relationships/image" Target="../media/image37.emf"/><Relationship Id="rId32" Type="http://schemas.openxmlformats.org/officeDocument/2006/relationships/image" Target="../media/image45.emf"/><Relationship Id="rId37" Type="http://schemas.openxmlformats.org/officeDocument/2006/relationships/image" Target="../media/image50.emf"/><Relationship Id="rId40" Type="http://schemas.openxmlformats.org/officeDocument/2006/relationships/image" Target="../media/image53.emf"/><Relationship Id="rId45" Type="http://schemas.openxmlformats.org/officeDocument/2006/relationships/image" Target="../media/image58.emf"/><Relationship Id="rId53" Type="http://schemas.openxmlformats.org/officeDocument/2006/relationships/image" Target="../media/image66.emf"/><Relationship Id="rId58" Type="http://schemas.openxmlformats.org/officeDocument/2006/relationships/image" Target="../media/image71.emf"/><Relationship Id="rId5" Type="http://schemas.openxmlformats.org/officeDocument/2006/relationships/image" Target="../media/image18.emf"/><Relationship Id="rId15" Type="http://schemas.openxmlformats.org/officeDocument/2006/relationships/image" Target="../media/image28.emf"/><Relationship Id="rId23" Type="http://schemas.openxmlformats.org/officeDocument/2006/relationships/image" Target="../media/image36.emf"/><Relationship Id="rId28" Type="http://schemas.openxmlformats.org/officeDocument/2006/relationships/image" Target="../media/image41.emf"/><Relationship Id="rId36" Type="http://schemas.openxmlformats.org/officeDocument/2006/relationships/image" Target="../media/image49.emf"/><Relationship Id="rId49" Type="http://schemas.openxmlformats.org/officeDocument/2006/relationships/image" Target="../media/image62.emf"/><Relationship Id="rId57" Type="http://schemas.openxmlformats.org/officeDocument/2006/relationships/image" Target="../media/image70.emf"/><Relationship Id="rId61" Type="http://schemas.openxmlformats.org/officeDocument/2006/relationships/image" Target="../media/image74.emf"/><Relationship Id="rId10" Type="http://schemas.openxmlformats.org/officeDocument/2006/relationships/image" Target="../media/image23.emf"/><Relationship Id="rId19" Type="http://schemas.openxmlformats.org/officeDocument/2006/relationships/image" Target="../media/image32.emf"/><Relationship Id="rId31" Type="http://schemas.openxmlformats.org/officeDocument/2006/relationships/image" Target="../media/image44.emf"/><Relationship Id="rId44" Type="http://schemas.openxmlformats.org/officeDocument/2006/relationships/image" Target="../media/image57.emf"/><Relationship Id="rId52" Type="http://schemas.openxmlformats.org/officeDocument/2006/relationships/image" Target="../media/image65.emf"/><Relationship Id="rId60" Type="http://schemas.openxmlformats.org/officeDocument/2006/relationships/image" Target="../media/image73.emf"/><Relationship Id="rId4" Type="http://schemas.openxmlformats.org/officeDocument/2006/relationships/image" Target="../media/image17.emf"/><Relationship Id="rId9" Type="http://schemas.openxmlformats.org/officeDocument/2006/relationships/image" Target="../media/image22.emf"/><Relationship Id="rId14" Type="http://schemas.openxmlformats.org/officeDocument/2006/relationships/image" Target="../media/image27.emf"/><Relationship Id="rId22" Type="http://schemas.openxmlformats.org/officeDocument/2006/relationships/image" Target="../media/image35.emf"/><Relationship Id="rId27" Type="http://schemas.openxmlformats.org/officeDocument/2006/relationships/image" Target="../media/image40.emf"/><Relationship Id="rId30" Type="http://schemas.openxmlformats.org/officeDocument/2006/relationships/image" Target="../media/image43.emf"/><Relationship Id="rId35" Type="http://schemas.openxmlformats.org/officeDocument/2006/relationships/image" Target="../media/image48.emf"/><Relationship Id="rId43" Type="http://schemas.openxmlformats.org/officeDocument/2006/relationships/image" Target="../media/image56.emf"/><Relationship Id="rId48" Type="http://schemas.openxmlformats.org/officeDocument/2006/relationships/image" Target="../media/image61.emf"/><Relationship Id="rId56" Type="http://schemas.openxmlformats.org/officeDocument/2006/relationships/image" Target="../media/image69.emf"/><Relationship Id="rId8" Type="http://schemas.openxmlformats.org/officeDocument/2006/relationships/image" Target="../media/image21.emf"/><Relationship Id="rId51" Type="http://schemas.openxmlformats.org/officeDocument/2006/relationships/image" Target="../media/image64.emf"/><Relationship Id="rId3" Type="http://schemas.openxmlformats.org/officeDocument/2006/relationships/image" Target="../media/image16.png"/><Relationship Id="rId12" Type="http://schemas.openxmlformats.org/officeDocument/2006/relationships/image" Target="../media/image25.emf"/><Relationship Id="rId17" Type="http://schemas.openxmlformats.org/officeDocument/2006/relationships/image" Target="../media/image30.emf"/><Relationship Id="rId25" Type="http://schemas.openxmlformats.org/officeDocument/2006/relationships/image" Target="../media/image38.emf"/><Relationship Id="rId33" Type="http://schemas.openxmlformats.org/officeDocument/2006/relationships/image" Target="../media/image46.emf"/><Relationship Id="rId38" Type="http://schemas.openxmlformats.org/officeDocument/2006/relationships/image" Target="../media/image51.emf"/><Relationship Id="rId46" Type="http://schemas.openxmlformats.org/officeDocument/2006/relationships/image" Target="../media/image59.emf"/><Relationship Id="rId59" Type="http://schemas.openxmlformats.org/officeDocument/2006/relationships/image" Target="../media/image7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그림 32" descr="하늘, 실외, 나무이(가) 표시된 사진&#10;&#10;자동 생성된 설명">
            <a:extLst>
              <a:ext uri="{FF2B5EF4-FFF2-40B4-BE49-F238E27FC236}">
                <a16:creationId xmlns:a16="http://schemas.microsoft.com/office/drawing/2014/main" xmlns="" id="{88304118-3710-A14A-B2AC-4CDC92A63E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45" t="3118" r="19114" b="12026"/>
          <a:stretch/>
        </p:blipFill>
        <p:spPr>
          <a:xfrm>
            <a:off x="1" y="0"/>
            <a:ext cx="9905999" cy="6867020"/>
          </a:xfrm>
          <a:prstGeom prst="rect">
            <a:avLst/>
          </a:prstGeom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A32E0C7B-A4E5-E54B-ABCB-991DD81E4BB7}"/>
              </a:ext>
            </a:extLst>
          </p:cNvPr>
          <p:cNvSpPr/>
          <p:nvPr/>
        </p:nvSpPr>
        <p:spPr>
          <a:xfrm>
            <a:off x="0" y="-1"/>
            <a:ext cx="9936299" cy="6867021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46701"/>
                </a:schemeClr>
              </a:gs>
              <a:gs pos="65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34" name="자유형 33">
            <a:extLst>
              <a:ext uri="{FF2B5EF4-FFF2-40B4-BE49-F238E27FC236}">
                <a16:creationId xmlns:a16="http://schemas.microsoft.com/office/drawing/2014/main" xmlns="" id="{3E34AB75-5507-0A47-A3C6-ACA0BC8425D4}"/>
              </a:ext>
            </a:extLst>
          </p:cNvPr>
          <p:cNvSpPr/>
          <p:nvPr/>
        </p:nvSpPr>
        <p:spPr>
          <a:xfrm>
            <a:off x="6959600" y="0"/>
            <a:ext cx="2984500" cy="4657818"/>
          </a:xfrm>
          <a:custGeom>
            <a:avLst/>
            <a:gdLst>
              <a:gd name="connsiteX0" fmla="*/ 0 w 2984500"/>
              <a:gd name="connsiteY0" fmla="*/ 0 h 4657818"/>
              <a:gd name="connsiteX1" fmla="*/ 2984500 w 2984500"/>
              <a:gd name="connsiteY1" fmla="*/ 0 h 4657818"/>
              <a:gd name="connsiteX2" fmla="*/ 2984500 w 2984500"/>
              <a:gd name="connsiteY2" fmla="*/ 4657818 h 4657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4500" h="4657818">
                <a:moveTo>
                  <a:pt x="0" y="0"/>
                </a:moveTo>
                <a:lnTo>
                  <a:pt x="2984500" y="0"/>
                </a:lnTo>
                <a:lnTo>
                  <a:pt x="2984500" y="4657818"/>
                </a:lnTo>
                <a:close/>
              </a:path>
            </a:pathLst>
          </a:cu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x-none" altLang="en-US"/>
          </a:p>
        </p:txBody>
      </p:sp>
      <p:pic>
        <p:nvPicPr>
          <p:cNvPr id="31" name="그림 30" descr="텍스트, 나무이(가) 표시된 사진&#10;&#10;자동 생성된 설명">
            <a:extLst>
              <a:ext uri="{FF2B5EF4-FFF2-40B4-BE49-F238E27FC236}">
                <a16:creationId xmlns:a16="http://schemas.microsoft.com/office/drawing/2014/main" xmlns="" id="{73429024-662F-AE40-B6B3-8654F5155E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6384" t="72" r="12733" b="24850"/>
          <a:stretch/>
        </p:blipFill>
        <p:spPr>
          <a:xfrm>
            <a:off x="8045056" y="3713109"/>
            <a:ext cx="1709091" cy="1418493"/>
          </a:xfrm>
          <a:custGeom>
            <a:avLst/>
            <a:gdLst>
              <a:gd name="connsiteX0" fmla="*/ 854546 w 1709091"/>
              <a:gd name="connsiteY0" fmla="*/ 0 h 1418493"/>
              <a:gd name="connsiteX1" fmla="*/ 1709091 w 1709091"/>
              <a:gd name="connsiteY1" fmla="*/ 1418493 h 1418493"/>
              <a:gd name="connsiteX2" fmla="*/ 0 w 1709091"/>
              <a:gd name="connsiteY2" fmla="*/ 1418493 h 141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09091" h="1418493">
                <a:moveTo>
                  <a:pt x="854546" y="0"/>
                </a:moveTo>
                <a:lnTo>
                  <a:pt x="1709091" y="1418493"/>
                </a:lnTo>
                <a:lnTo>
                  <a:pt x="0" y="1418493"/>
                </a:lnTo>
                <a:close/>
              </a:path>
            </a:pathLst>
          </a:custGeom>
        </p:spPr>
      </p:pic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xmlns="" id="{98D2C282-FE14-0746-80AA-872C682E1B5D}"/>
              </a:ext>
            </a:extLst>
          </p:cNvPr>
          <p:cNvCxnSpPr>
            <a:cxnSpLocks/>
          </p:cNvCxnSpPr>
          <p:nvPr/>
        </p:nvCxnSpPr>
        <p:spPr>
          <a:xfrm>
            <a:off x="1911350" y="4286618"/>
            <a:ext cx="60833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356BB">
                    <a:alpha val="0"/>
                  </a:srgbClr>
                </a:gs>
                <a:gs pos="100000">
                  <a:srgbClr val="0356BB">
                    <a:alpha val="0"/>
                  </a:srgbClr>
                </a:gs>
                <a:gs pos="50000">
                  <a:srgbClr val="0356BB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자유형 7">
            <a:extLst>
              <a:ext uri="{FF2B5EF4-FFF2-40B4-BE49-F238E27FC236}">
                <a16:creationId xmlns:a16="http://schemas.microsoft.com/office/drawing/2014/main" xmlns="" id="{C14C5670-8577-5844-BF40-CBE831CC73F3}"/>
              </a:ext>
            </a:extLst>
          </p:cNvPr>
          <p:cNvSpPr/>
          <p:nvPr/>
        </p:nvSpPr>
        <p:spPr>
          <a:xfrm>
            <a:off x="9150387" y="9527"/>
            <a:ext cx="785912" cy="1143145"/>
          </a:xfrm>
          <a:custGeom>
            <a:avLst/>
            <a:gdLst>
              <a:gd name="connsiteX0" fmla="*/ 1143000 w 1143000"/>
              <a:gd name="connsiteY0" fmla="*/ 0 h 1662546"/>
              <a:gd name="connsiteX1" fmla="*/ 1143000 w 1143000"/>
              <a:gd name="connsiteY1" fmla="*/ 1662546 h 1662546"/>
              <a:gd name="connsiteX2" fmla="*/ 0 w 1143000"/>
              <a:gd name="connsiteY2" fmla="*/ 1662546 h 1662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3000" h="1662546">
                <a:moveTo>
                  <a:pt x="1143000" y="0"/>
                </a:moveTo>
                <a:lnTo>
                  <a:pt x="1143000" y="1662546"/>
                </a:lnTo>
                <a:lnTo>
                  <a:pt x="0" y="1662546"/>
                </a:lnTo>
                <a:close/>
              </a:path>
            </a:pathLst>
          </a:custGeom>
          <a:gradFill>
            <a:gsLst>
              <a:gs pos="100000">
                <a:srgbClr val="268F39">
                  <a:alpha val="50000"/>
                </a:srgbClr>
              </a:gs>
              <a:gs pos="0">
                <a:srgbClr val="00949A">
                  <a:alpha val="5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117A9A8-5B4C-F54A-8B35-DBAE627BC45F}"/>
              </a:ext>
            </a:extLst>
          </p:cNvPr>
          <p:cNvSpPr txBox="1"/>
          <p:nvPr/>
        </p:nvSpPr>
        <p:spPr>
          <a:xfrm>
            <a:off x="2963008" y="4387687"/>
            <a:ext cx="385105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20000"/>
              </a:lnSpc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en-US" altLang="ko-KR" kern="0" dirty="0" smtClean="0">
                <a:ln>
                  <a:solidFill>
                    <a:schemeClr val="tx1">
                      <a:lumMod val="75000"/>
                      <a:lumOff val="25000"/>
                      <a:alpha val="3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KoPubWorldDotum Light" pitchFamily="2" charset="-127"/>
              </a:rPr>
              <a:t>2021.10</a:t>
            </a:r>
            <a:endParaRPr lang="en-US" altLang="ko-KR" kern="0" dirty="0">
              <a:ln>
                <a:solidFill>
                  <a:schemeClr val="tx1">
                    <a:lumMod val="75000"/>
                    <a:lumOff val="25000"/>
                    <a:alpha val="3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KoPubWorldDotum Light" pitchFamily="2" charset="-127"/>
            </a:endParaRPr>
          </a:p>
          <a:p>
            <a:pPr algn="ctr" fontAlgn="base">
              <a:lnSpc>
                <a:spcPct val="120000"/>
              </a:lnSpc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kern="0" dirty="0" smtClean="0">
                <a:ln>
                  <a:solidFill>
                    <a:schemeClr val="tx1">
                      <a:lumMod val="75000"/>
                      <a:lumOff val="25000"/>
                      <a:alpha val="3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KoPubWorldDotum Light" pitchFamily="2" charset="-127"/>
              </a:rPr>
              <a:t>한국수력원자력 중앙연구원 </a:t>
            </a:r>
            <a:r>
              <a:rPr lang="ko-KR" altLang="en-US" kern="0" dirty="0" err="1" smtClean="0">
                <a:ln>
                  <a:solidFill>
                    <a:schemeClr val="tx1">
                      <a:lumMod val="75000"/>
                      <a:lumOff val="25000"/>
                      <a:alpha val="3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KoPubWorldDotum Light" pitchFamily="2" charset="-127"/>
              </a:rPr>
              <a:t>이도환</a:t>
            </a:r>
            <a:endParaRPr lang="en-US" altLang="ko-KR" kern="0" dirty="0">
              <a:ln>
                <a:solidFill>
                  <a:schemeClr val="tx1">
                    <a:lumMod val="75000"/>
                    <a:lumOff val="25000"/>
                    <a:alpha val="3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KoPubWorldDotum Light" pitchFamily="2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61108AD-F90E-EF49-9232-68D4D8C3A48D}"/>
              </a:ext>
            </a:extLst>
          </p:cNvPr>
          <p:cNvSpPr txBox="1"/>
          <p:nvPr/>
        </p:nvSpPr>
        <p:spPr>
          <a:xfrm>
            <a:off x="1375321" y="2571887"/>
            <a:ext cx="7265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ko-KR" altLang="en-US" sz="4800" dirty="0" err="1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혁신형</a:t>
            </a:r>
            <a:r>
              <a:rPr lang="en-US" altLang="ko-KR" sz="48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 SMR</a:t>
            </a:r>
            <a:r>
              <a:rPr lang="en-US" altLang="ko-KR" sz="40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(</a:t>
            </a:r>
            <a:r>
              <a:rPr lang="ko-KR" altLang="en-US" sz="40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소형모듈원자로</a:t>
            </a:r>
            <a:r>
              <a:rPr lang="en-US" altLang="ko-KR" sz="40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)</a:t>
            </a:r>
            <a:r>
              <a:rPr lang="en-US" altLang="ko-KR" sz="48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 </a:t>
            </a:r>
            <a:r>
              <a:rPr lang="ko-KR" altLang="en-US" sz="4800" dirty="0" smtClean="0">
                <a:gradFill flip="none" rotWithShape="1">
                  <a:gsLst>
                    <a:gs pos="100000">
                      <a:srgbClr val="005CD6"/>
                    </a:gs>
                    <a:gs pos="4000">
                      <a:srgbClr val="009D3F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KoPubWorldDotum Bold" pitchFamily="2" charset="-127"/>
              </a:rPr>
              <a:t>기술개발</a:t>
            </a:r>
            <a:endParaRPr lang="ko-KR" altLang="en-US" sz="4800" spc="-300" dirty="0">
              <a:gradFill flip="none" rotWithShape="1">
                <a:gsLst>
                  <a:gs pos="100000">
                    <a:srgbClr val="005CD6"/>
                  </a:gs>
                  <a:gs pos="4000">
                    <a:srgbClr val="009D3F"/>
                  </a:gs>
                </a:gsLst>
                <a:lin ang="2700000" scaled="1"/>
                <a:tileRect/>
              </a:gradFill>
              <a:latin typeface="+mj-ea"/>
              <a:ea typeface="+mj-ea"/>
              <a:cs typeface="KoPubWorldDotum Light" pitchFamily="2" charset="-127"/>
            </a:endParaRPr>
          </a:p>
        </p:txBody>
      </p:sp>
      <p:sp>
        <p:nvSpPr>
          <p:cNvPr id="23" name="삼각형 22">
            <a:extLst>
              <a:ext uri="{FF2B5EF4-FFF2-40B4-BE49-F238E27FC236}">
                <a16:creationId xmlns:a16="http://schemas.microsoft.com/office/drawing/2014/main" xmlns="" id="{81D9F7D0-7F98-7349-8ACE-F0ED6FC2D883}"/>
              </a:ext>
            </a:extLst>
          </p:cNvPr>
          <p:cNvSpPr/>
          <p:nvPr/>
        </p:nvSpPr>
        <p:spPr>
          <a:xfrm rot="10800000">
            <a:off x="8045056" y="5124378"/>
            <a:ext cx="1709091" cy="1418493"/>
          </a:xfrm>
          <a:prstGeom prst="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24" name="삼각형 23">
            <a:extLst>
              <a:ext uri="{FF2B5EF4-FFF2-40B4-BE49-F238E27FC236}">
                <a16:creationId xmlns:a16="http://schemas.microsoft.com/office/drawing/2014/main" xmlns="" id="{DD112AB2-28E6-FA4B-BF51-A1E7621DE073}"/>
              </a:ext>
            </a:extLst>
          </p:cNvPr>
          <p:cNvSpPr/>
          <p:nvPr/>
        </p:nvSpPr>
        <p:spPr>
          <a:xfrm>
            <a:off x="8242357" y="5164542"/>
            <a:ext cx="1709091" cy="1418493"/>
          </a:xfrm>
          <a:prstGeom prst="triangle">
            <a:avLst/>
          </a:prstGeom>
          <a:solidFill>
            <a:srgbClr val="0356BB"/>
          </a:solidFill>
          <a:ln>
            <a:noFill/>
          </a:ln>
          <a:effectLst>
            <a:outerShdw blurRad="76200" dist="762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26" name="삼각형 25">
            <a:extLst>
              <a:ext uri="{FF2B5EF4-FFF2-40B4-BE49-F238E27FC236}">
                <a16:creationId xmlns:a16="http://schemas.microsoft.com/office/drawing/2014/main" xmlns="" id="{1165CC2A-D550-2444-AE91-E0109AB80C01}"/>
              </a:ext>
            </a:extLst>
          </p:cNvPr>
          <p:cNvSpPr/>
          <p:nvPr/>
        </p:nvSpPr>
        <p:spPr>
          <a:xfrm rot="10800000">
            <a:off x="6330699" y="5143443"/>
            <a:ext cx="1709091" cy="1418493"/>
          </a:xfrm>
          <a:prstGeom prst="triangle">
            <a:avLst/>
          </a:prstGeom>
          <a:gradFill>
            <a:gsLst>
              <a:gs pos="100000">
                <a:srgbClr val="0356BB">
                  <a:alpha val="50000"/>
                </a:srgbClr>
              </a:gs>
              <a:gs pos="0">
                <a:srgbClr val="0356BB">
                  <a:alpha val="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cxnSp>
        <p:nvCxnSpPr>
          <p:cNvPr id="38" name="직선 연결선 10">
            <a:extLst>
              <a:ext uri="{FF2B5EF4-FFF2-40B4-BE49-F238E27FC236}">
                <a16:creationId xmlns:a16="http://schemas.microsoft.com/office/drawing/2014/main" xmlns="" id="{F42E4A70-B2A0-294B-9216-4CF43FA81C8E}"/>
              </a:ext>
            </a:extLst>
          </p:cNvPr>
          <p:cNvCxnSpPr>
            <a:cxnSpLocks/>
          </p:cNvCxnSpPr>
          <p:nvPr/>
        </p:nvCxnSpPr>
        <p:spPr>
          <a:xfrm>
            <a:off x="1911350" y="2394318"/>
            <a:ext cx="6083300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0356BB">
                    <a:alpha val="0"/>
                  </a:srgbClr>
                </a:gs>
                <a:gs pos="100000">
                  <a:srgbClr val="0356BB">
                    <a:alpha val="0"/>
                  </a:srgbClr>
                </a:gs>
                <a:gs pos="50000">
                  <a:srgbClr val="0356BB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그림 44" descr="텍스트, 나무이(가) 표시된 사진&#10;&#10;자동 생성된 설명">
            <a:extLst>
              <a:ext uri="{FF2B5EF4-FFF2-40B4-BE49-F238E27FC236}">
                <a16:creationId xmlns:a16="http://schemas.microsoft.com/office/drawing/2014/main" xmlns="" id="{316483E1-B489-1348-BE03-50592683E3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4536" t="53181" r="14152" b="19"/>
          <a:stretch>
            <a:fillRect/>
          </a:stretch>
        </p:blipFill>
        <p:spPr>
          <a:xfrm>
            <a:off x="1325700" y="4569959"/>
            <a:ext cx="2730618" cy="2295743"/>
          </a:xfrm>
          <a:custGeom>
            <a:avLst/>
            <a:gdLst>
              <a:gd name="connsiteX0" fmla="*/ 0 w 2863145"/>
              <a:gd name="connsiteY0" fmla="*/ 0 h 2407164"/>
              <a:gd name="connsiteX1" fmla="*/ 1378551 w 2863145"/>
              <a:gd name="connsiteY1" fmla="*/ 0 h 2407164"/>
              <a:gd name="connsiteX2" fmla="*/ 2863145 w 2863145"/>
              <a:gd name="connsiteY2" fmla="*/ 2407164 h 2407164"/>
              <a:gd name="connsiteX3" fmla="*/ 1516406 w 2863145"/>
              <a:gd name="connsiteY3" fmla="*/ 2407164 h 240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3145" h="2407164">
                <a:moveTo>
                  <a:pt x="0" y="0"/>
                </a:moveTo>
                <a:lnTo>
                  <a:pt x="1378551" y="0"/>
                </a:lnTo>
                <a:lnTo>
                  <a:pt x="2863145" y="2407164"/>
                </a:lnTo>
                <a:lnTo>
                  <a:pt x="1516406" y="2407164"/>
                </a:lnTo>
                <a:close/>
              </a:path>
            </a:pathLst>
          </a:custGeom>
        </p:spPr>
      </p:pic>
      <p:sp>
        <p:nvSpPr>
          <p:cNvPr id="44" name="직사각형 3">
            <a:extLst>
              <a:ext uri="{FF2B5EF4-FFF2-40B4-BE49-F238E27FC236}">
                <a16:creationId xmlns:a16="http://schemas.microsoft.com/office/drawing/2014/main" xmlns="" id="{D8E9E830-34CD-B644-897F-2E52B00141C2}"/>
              </a:ext>
            </a:extLst>
          </p:cNvPr>
          <p:cNvSpPr/>
          <p:nvPr/>
        </p:nvSpPr>
        <p:spPr>
          <a:xfrm>
            <a:off x="1328035" y="4576984"/>
            <a:ext cx="2730618" cy="2295743"/>
          </a:xfrm>
          <a:custGeom>
            <a:avLst/>
            <a:gdLst>
              <a:gd name="connsiteX0" fmla="*/ 0 w 1801090"/>
              <a:gd name="connsiteY0" fmla="*/ 0 h 3131127"/>
              <a:gd name="connsiteX1" fmla="*/ 1801090 w 1801090"/>
              <a:gd name="connsiteY1" fmla="*/ 0 h 3131127"/>
              <a:gd name="connsiteX2" fmla="*/ 1801090 w 1801090"/>
              <a:gd name="connsiteY2" fmla="*/ 3131127 h 3131127"/>
              <a:gd name="connsiteX3" fmla="*/ 0 w 1801090"/>
              <a:gd name="connsiteY3" fmla="*/ 3131127 h 3131127"/>
              <a:gd name="connsiteX4" fmla="*/ 0 w 1801090"/>
              <a:gd name="connsiteY4" fmla="*/ 0 h 3131127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0 w 3740726"/>
              <a:gd name="connsiteY3" fmla="*/ 3131127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704109 w 3740726"/>
              <a:gd name="connsiteY3" fmla="*/ 3144982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690254 w 3740726"/>
              <a:gd name="connsiteY3" fmla="*/ 3131128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981199 w 3740726"/>
              <a:gd name="connsiteY3" fmla="*/ 3144982 h 3144982"/>
              <a:gd name="connsiteX4" fmla="*/ 0 w 3740726"/>
              <a:gd name="connsiteY4" fmla="*/ 0 h 314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0726" h="3144982">
                <a:moveTo>
                  <a:pt x="0" y="0"/>
                </a:moveTo>
                <a:lnTo>
                  <a:pt x="1801090" y="0"/>
                </a:lnTo>
                <a:lnTo>
                  <a:pt x="3740726" y="3144982"/>
                </a:lnTo>
                <a:lnTo>
                  <a:pt x="1981199" y="31449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22000"/>
                </a:schemeClr>
              </a:gs>
              <a:gs pos="12000">
                <a:srgbClr val="0356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DC18C024-CF2A-FD4D-AA68-845CF196137A}"/>
              </a:ext>
            </a:extLst>
          </p:cNvPr>
          <p:cNvSpPr/>
          <p:nvPr/>
        </p:nvSpPr>
        <p:spPr>
          <a:xfrm>
            <a:off x="0" y="4562934"/>
            <a:ext cx="2649712" cy="2295743"/>
          </a:xfrm>
          <a:custGeom>
            <a:avLst/>
            <a:gdLst>
              <a:gd name="connsiteX0" fmla="*/ 0 w 1787236"/>
              <a:gd name="connsiteY0" fmla="*/ 0 h 3131127"/>
              <a:gd name="connsiteX1" fmla="*/ 1787236 w 1787236"/>
              <a:gd name="connsiteY1" fmla="*/ 0 h 3131127"/>
              <a:gd name="connsiteX2" fmla="*/ 1787236 w 1787236"/>
              <a:gd name="connsiteY2" fmla="*/ 3131127 h 3131127"/>
              <a:gd name="connsiteX3" fmla="*/ 0 w 1787236"/>
              <a:gd name="connsiteY3" fmla="*/ 3131127 h 3131127"/>
              <a:gd name="connsiteX4" fmla="*/ 0 w 1787236"/>
              <a:gd name="connsiteY4" fmla="*/ 0 h 3131127"/>
              <a:gd name="connsiteX0" fmla="*/ 1842655 w 3629891"/>
              <a:gd name="connsiteY0" fmla="*/ 0 h 3144981"/>
              <a:gd name="connsiteX1" fmla="*/ 3629891 w 3629891"/>
              <a:gd name="connsiteY1" fmla="*/ 0 h 3144981"/>
              <a:gd name="connsiteX2" fmla="*/ 3629891 w 3629891"/>
              <a:gd name="connsiteY2" fmla="*/ 3131127 h 3144981"/>
              <a:gd name="connsiteX3" fmla="*/ 0 w 3629891"/>
              <a:gd name="connsiteY3" fmla="*/ 3144981 h 3144981"/>
              <a:gd name="connsiteX4" fmla="*/ 1842655 w 3629891"/>
              <a:gd name="connsiteY4" fmla="*/ 0 h 3144981"/>
              <a:gd name="connsiteX0" fmla="*/ 1842655 w 3629891"/>
              <a:gd name="connsiteY0" fmla="*/ 0 h 3144981"/>
              <a:gd name="connsiteX1" fmla="*/ 3629891 w 3629891"/>
              <a:gd name="connsiteY1" fmla="*/ 0 h 3144981"/>
              <a:gd name="connsiteX2" fmla="*/ 1870363 w 3629891"/>
              <a:gd name="connsiteY2" fmla="*/ 3117272 h 3144981"/>
              <a:gd name="connsiteX3" fmla="*/ 0 w 3629891"/>
              <a:gd name="connsiteY3" fmla="*/ 3144981 h 3144981"/>
              <a:gd name="connsiteX4" fmla="*/ 1842655 w 3629891"/>
              <a:gd name="connsiteY4" fmla="*/ 0 h 3144981"/>
              <a:gd name="connsiteX0" fmla="*/ 1842655 w 3629891"/>
              <a:gd name="connsiteY0" fmla="*/ 0 h 3144981"/>
              <a:gd name="connsiteX1" fmla="*/ 3629891 w 3629891"/>
              <a:gd name="connsiteY1" fmla="*/ 0 h 3144981"/>
              <a:gd name="connsiteX2" fmla="*/ 1745673 w 3629891"/>
              <a:gd name="connsiteY2" fmla="*/ 3131126 h 3144981"/>
              <a:gd name="connsiteX3" fmla="*/ 0 w 3629891"/>
              <a:gd name="connsiteY3" fmla="*/ 3144981 h 3144981"/>
              <a:gd name="connsiteX4" fmla="*/ 1842655 w 3629891"/>
              <a:gd name="connsiteY4" fmla="*/ 0 h 3144981"/>
              <a:gd name="connsiteX0" fmla="*/ 1842655 w 3629891"/>
              <a:gd name="connsiteY0" fmla="*/ 0 h 3144981"/>
              <a:gd name="connsiteX1" fmla="*/ 3629891 w 3629891"/>
              <a:gd name="connsiteY1" fmla="*/ 0 h 3144981"/>
              <a:gd name="connsiteX2" fmla="*/ 1787236 w 3629891"/>
              <a:gd name="connsiteY2" fmla="*/ 3144981 h 3144981"/>
              <a:gd name="connsiteX3" fmla="*/ 0 w 3629891"/>
              <a:gd name="connsiteY3" fmla="*/ 3144981 h 3144981"/>
              <a:gd name="connsiteX4" fmla="*/ 1842655 w 3629891"/>
              <a:gd name="connsiteY4" fmla="*/ 0 h 3144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29891" h="3144981">
                <a:moveTo>
                  <a:pt x="1842655" y="0"/>
                </a:moveTo>
                <a:lnTo>
                  <a:pt x="3629891" y="0"/>
                </a:lnTo>
                <a:lnTo>
                  <a:pt x="1787236" y="3144981"/>
                </a:lnTo>
                <a:lnTo>
                  <a:pt x="0" y="3144981"/>
                </a:lnTo>
                <a:lnTo>
                  <a:pt x="1842655" y="0"/>
                </a:lnTo>
                <a:close/>
              </a:path>
            </a:pathLst>
          </a:custGeom>
          <a:solidFill>
            <a:srgbClr val="0356BB"/>
          </a:solidFill>
          <a:ln>
            <a:noFill/>
          </a:ln>
          <a:effectLst>
            <a:outerShdw blurRad="762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 dirty="0"/>
          </a:p>
        </p:txBody>
      </p:sp>
      <p:sp>
        <p:nvSpPr>
          <p:cNvPr id="27" name="삼각형 26">
            <a:extLst>
              <a:ext uri="{FF2B5EF4-FFF2-40B4-BE49-F238E27FC236}">
                <a16:creationId xmlns:a16="http://schemas.microsoft.com/office/drawing/2014/main" xmlns="" id="{DC3D9BE5-9A55-6843-94F6-94BC305B8713}"/>
              </a:ext>
            </a:extLst>
          </p:cNvPr>
          <p:cNvSpPr/>
          <p:nvPr/>
        </p:nvSpPr>
        <p:spPr>
          <a:xfrm>
            <a:off x="416311" y="146412"/>
            <a:ext cx="942589" cy="872208"/>
          </a:xfrm>
          <a:prstGeom prst="triangl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32" name="삼각형 31">
            <a:extLst>
              <a:ext uri="{FF2B5EF4-FFF2-40B4-BE49-F238E27FC236}">
                <a16:creationId xmlns:a16="http://schemas.microsoft.com/office/drawing/2014/main" xmlns="" id="{3A502718-3AB9-DA41-9DBB-944F1A9807D6}"/>
              </a:ext>
            </a:extLst>
          </p:cNvPr>
          <p:cNvSpPr/>
          <p:nvPr/>
        </p:nvSpPr>
        <p:spPr>
          <a:xfrm>
            <a:off x="247016" y="265622"/>
            <a:ext cx="1779966" cy="1647061"/>
          </a:xfrm>
          <a:prstGeom prst="triangle">
            <a:avLst/>
          </a:prstGeom>
          <a:gradFill>
            <a:gsLst>
              <a:gs pos="100000">
                <a:srgbClr val="268F39">
                  <a:alpha val="50000"/>
                </a:srgbClr>
              </a:gs>
              <a:gs pos="0">
                <a:srgbClr val="00949A">
                  <a:alpha val="50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  <p:sp>
        <p:nvSpPr>
          <p:cNvPr id="5" name="직사각형 3">
            <a:extLst>
              <a:ext uri="{FF2B5EF4-FFF2-40B4-BE49-F238E27FC236}">
                <a16:creationId xmlns:a16="http://schemas.microsoft.com/office/drawing/2014/main" xmlns="" id="{2DC89F37-516A-A948-A42F-DFE3AA976599}"/>
              </a:ext>
            </a:extLst>
          </p:cNvPr>
          <p:cNvSpPr/>
          <p:nvPr/>
        </p:nvSpPr>
        <p:spPr>
          <a:xfrm>
            <a:off x="6905498" y="-8629"/>
            <a:ext cx="3015652" cy="2535382"/>
          </a:xfrm>
          <a:custGeom>
            <a:avLst/>
            <a:gdLst>
              <a:gd name="connsiteX0" fmla="*/ 0 w 1801090"/>
              <a:gd name="connsiteY0" fmla="*/ 0 h 3131127"/>
              <a:gd name="connsiteX1" fmla="*/ 1801090 w 1801090"/>
              <a:gd name="connsiteY1" fmla="*/ 0 h 3131127"/>
              <a:gd name="connsiteX2" fmla="*/ 1801090 w 1801090"/>
              <a:gd name="connsiteY2" fmla="*/ 3131127 h 3131127"/>
              <a:gd name="connsiteX3" fmla="*/ 0 w 1801090"/>
              <a:gd name="connsiteY3" fmla="*/ 3131127 h 3131127"/>
              <a:gd name="connsiteX4" fmla="*/ 0 w 1801090"/>
              <a:gd name="connsiteY4" fmla="*/ 0 h 3131127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0 w 3740726"/>
              <a:gd name="connsiteY3" fmla="*/ 3131127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704109 w 3740726"/>
              <a:gd name="connsiteY3" fmla="*/ 3144982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690254 w 3740726"/>
              <a:gd name="connsiteY3" fmla="*/ 3131128 h 3144982"/>
              <a:gd name="connsiteX4" fmla="*/ 0 w 3740726"/>
              <a:gd name="connsiteY4" fmla="*/ 0 h 3144982"/>
              <a:gd name="connsiteX0" fmla="*/ 0 w 3740726"/>
              <a:gd name="connsiteY0" fmla="*/ 0 h 3144982"/>
              <a:gd name="connsiteX1" fmla="*/ 1801090 w 3740726"/>
              <a:gd name="connsiteY1" fmla="*/ 0 h 3144982"/>
              <a:gd name="connsiteX2" fmla="*/ 3740726 w 3740726"/>
              <a:gd name="connsiteY2" fmla="*/ 3144982 h 3144982"/>
              <a:gd name="connsiteX3" fmla="*/ 1981199 w 3740726"/>
              <a:gd name="connsiteY3" fmla="*/ 3144982 h 3144982"/>
              <a:gd name="connsiteX4" fmla="*/ 0 w 3740726"/>
              <a:gd name="connsiteY4" fmla="*/ 0 h 314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0726" h="3144982">
                <a:moveTo>
                  <a:pt x="0" y="0"/>
                </a:moveTo>
                <a:lnTo>
                  <a:pt x="1801090" y="0"/>
                </a:lnTo>
                <a:lnTo>
                  <a:pt x="3740726" y="3144982"/>
                </a:lnTo>
                <a:lnTo>
                  <a:pt x="1981199" y="31449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356BB">
                  <a:alpha val="37201"/>
                </a:srgbClr>
              </a:gs>
              <a:gs pos="0">
                <a:srgbClr val="0356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/>
          </a:p>
        </p:txBody>
      </p:sp>
    </p:spTree>
    <p:extLst>
      <p:ext uri="{BB962C8B-B14F-4D97-AF65-F5344CB8AC3E}">
        <p14:creationId xmlns:p14="http://schemas.microsoft.com/office/powerpoint/2010/main" val="333621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833399" y="2056108"/>
            <a:ext cx="8718465" cy="447940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3</a:t>
            </a:r>
            <a:r>
              <a:rPr lang="en-US" altLang="ko-KR" dirty="0" smtClean="0">
                <a:latin typeface="+mn-ea"/>
                <a:ea typeface="+mn-ea"/>
              </a:rPr>
              <a:t>. SMR </a:t>
            </a:r>
            <a:r>
              <a:rPr lang="ko-KR" altLang="en-US" dirty="0" smtClean="0">
                <a:latin typeface="+mn-ea"/>
                <a:ea typeface="+mn-ea"/>
              </a:rPr>
              <a:t>개발 필요성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733414" y="6581096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10</a:t>
            </a:fld>
            <a:endParaRPr lang="ko-KR" altLang="en-US" dirty="0">
              <a:latin typeface="+mn-ea"/>
              <a:ea typeface="+mn-ea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830225" y="2056108"/>
            <a:ext cx="8724938" cy="439777"/>
            <a:chOff x="5028603" y="1450271"/>
            <a:chExt cx="4529735" cy="439777"/>
          </a:xfrm>
        </p:grpSpPr>
        <p:sp>
          <p:nvSpPr>
            <p:cNvPr id="30" name="양쪽 모서리가 둥근 사각형 29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28603" y="1500882"/>
              <a:ext cx="452973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>
                  <a:solidFill>
                    <a:schemeClr val="bg1"/>
                  </a:solidFill>
                  <a:latin typeface="+mn-ea"/>
                </a:rPr>
                <a:t>해외 시장에서 경쟁력 상실 우려</a:t>
              </a:r>
            </a:p>
          </p:txBody>
        </p:sp>
      </p:grpSp>
      <p:sp>
        <p:nvSpPr>
          <p:cNvPr id="28" name="양쪽 모서리가 둥근 사각형 27"/>
          <p:cNvSpPr/>
          <p:nvPr/>
        </p:nvSpPr>
        <p:spPr>
          <a:xfrm>
            <a:off x="839285" y="2495885"/>
            <a:ext cx="8712703" cy="402812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00" dirty="0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13998" y="2587854"/>
            <a:ext cx="8362016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en-US" altLang="ko-KR" sz="1600" spc="-19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2030</a:t>
            </a:r>
            <a:r>
              <a:rPr lang="ko-KR" altLang="en-US" sz="1600" spc="-19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년</a:t>
            </a:r>
            <a:r>
              <a:rPr lang="en-US" altLang="ko-KR" sz="1600" spc="-190" dirty="0">
                <a:solidFill>
                  <a:schemeClr val="accent4">
                    <a:lumMod val="75000"/>
                  </a:schemeClr>
                </a:solidFill>
                <a:latin typeface="+mn-ea"/>
              </a:rPr>
              <a:t> </a:t>
            </a:r>
            <a:r>
              <a:rPr lang="ko-KR" altLang="en-US" sz="1600" spc="-19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이후 </a:t>
            </a:r>
            <a:r>
              <a:rPr lang="ko-KR" altLang="en-US" sz="1600" spc="-210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세계 시장을 겨냥한 </a:t>
            </a:r>
            <a:r>
              <a:rPr lang="ko-KR" altLang="en-US" sz="1600" spc="-210" dirty="0" smtClean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수출 </a:t>
            </a:r>
            <a:r>
              <a:rPr lang="ko-KR" altLang="en-US" sz="1600" spc="-210" dirty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전략형 </a:t>
            </a:r>
            <a:r>
              <a:rPr lang="en-US" altLang="ko-KR" sz="1600" spc="-210" dirty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SMR </a:t>
            </a:r>
            <a:r>
              <a:rPr lang="ko-KR" altLang="en-US" sz="1600" spc="-210" dirty="0">
                <a:solidFill>
                  <a:schemeClr val="accent4">
                    <a:lumMod val="75000"/>
                  </a:schemeClr>
                </a:solidFill>
                <a:effectLst/>
                <a:latin typeface="+mn-ea"/>
              </a:rPr>
              <a:t>개발 필요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44258" y="3149409"/>
            <a:ext cx="8531756" cy="49500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SMART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는 신속한 인허가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취득을 위해 이전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대형원전의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설계개념을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적용하여 안전성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경제성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유연성 부족</a:t>
            </a:r>
            <a:endParaRPr lang="ko-KR" altLang="en-US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최근 개발 노형들의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경우 모듈화 및 안전계통의 단순화를 통해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경쟁력 제고</a:t>
            </a:r>
            <a:endParaRPr lang="ko-KR" altLang="en-US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글로벌 시장에서 경쟁력 있는 수출 </a:t>
            </a:r>
            <a:r>
              <a:rPr lang="ko-KR" altLang="en-US" b="1" kern="0" spc="-100" dirty="0" err="1" smtClean="0">
                <a:solidFill>
                  <a:schemeClr val="accent5"/>
                </a:solidFill>
                <a:latin typeface="+mn-ea"/>
              </a:rPr>
              <a:t>전략형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 </a:t>
            </a: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경수로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 </a:t>
            </a: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필요성 대두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4953000" y="3822148"/>
            <a:ext cx="4358582" cy="2486161"/>
            <a:chOff x="5276277" y="4710467"/>
            <a:chExt cx="4032374" cy="1552223"/>
          </a:xfrm>
        </p:grpSpPr>
        <p:grpSp>
          <p:nvGrpSpPr>
            <p:cNvPr id="7" name="그룹 6"/>
            <p:cNvGrpSpPr/>
            <p:nvPr/>
          </p:nvGrpSpPr>
          <p:grpSpPr>
            <a:xfrm>
              <a:off x="5276277" y="4894265"/>
              <a:ext cx="4032374" cy="1368425"/>
              <a:chOff x="5276277" y="5045075"/>
              <a:chExt cx="4032374" cy="1368425"/>
            </a:xfrm>
          </p:grpSpPr>
          <p:sp>
            <p:nvSpPr>
              <p:cNvPr id="110" name="직사각형 109"/>
              <p:cNvSpPr/>
              <p:nvPr/>
            </p:nvSpPr>
            <p:spPr>
              <a:xfrm>
                <a:off x="5947789" y="5185940"/>
                <a:ext cx="3360862" cy="1325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14" name="직사각형 113"/>
              <p:cNvSpPr/>
              <p:nvPr/>
            </p:nvSpPr>
            <p:spPr>
              <a:xfrm>
                <a:off x="5276277" y="5461848"/>
                <a:ext cx="4032374" cy="1325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18" name="직사각형 117"/>
              <p:cNvSpPr/>
              <p:nvPr/>
            </p:nvSpPr>
            <p:spPr>
              <a:xfrm>
                <a:off x="5276277" y="5730875"/>
                <a:ext cx="4032374" cy="1325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21" name="직사각형 120"/>
              <p:cNvSpPr/>
              <p:nvPr/>
            </p:nvSpPr>
            <p:spPr>
              <a:xfrm>
                <a:off x="5276277" y="6003925"/>
                <a:ext cx="4032374" cy="1325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22" name="직사각형 121"/>
              <p:cNvSpPr/>
              <p:nvPr/>
            </p:nvSpPr>
            <p:spPr>
              <a:xfrm>
                <a:off x="5276277" y="6276975"/>
                <a:ext cx="4032374" cy="1325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09" name="직사각형 108"/>
              <p:cNvSpPr/>
              <p:nvPr/>
            </p:nvSpPr>
            <p:spPr>
              <a:xfrm>
                <a:off x="5276402" y="5182764"/>
                <a:ext cx="671388" cy="27506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07" name="직사각형 106"/>
              <p:cNvSpPr/>
              <p:nvPr/>
            </p:nvSpPr>
            <p:spPr>
              <a:xfrm>
                <a:off x="6619302" y="5050262"/>
                <a:ext cx="1343025" cy="13250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108" name="직사각형 107"/>
              <p:cNvSpPr/>
              <p:nvPr/>
            </p:nvSpPr>
            <p:spPr>
              <a:xfrm>
                <a:off x="7962203" y="5050262"/>
                <a:ext cx="1343025" cy="13250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sp>
            <p:nvSpPr>
              <p:cNvPr id="4" name="직사각형 3"/>
              <p:cNvSpPr/>
              <p:nvPr/>
            </p:nvSpPr>
            <p:spPr>
              <a:xfrm>
                <a:off x="5276401" y="5050262"/>
                <a:ext cx="1343025" cy="13250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 dirty="0">
                  <a:latin typeface="+mn-ea"/>
                </a:endParaRPr>
              </a:p>
            </p:txBody>
          </p:sp>
          <p:cxnSp>
            <p:nvCxnSpPr>
              <p:cNvPr id="48" name="직선 연결선 47"/>
              <p:cNvCxnSpPr/>
              <p:nvPr/>
            </p:nvCxnSpPr>
            <p:spPr>
              <a:xfrm>
                <a:off x="5276401" y="5048250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/>
              <p:cNvCxnSpPr/>
              <p:nvPr/>
            </p:nvCxnSpPr>
            <p:spPr>
              <a:xfrm>
                <a:off x="5276401" y="5184775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/>
              <p:cNvCxnSpPr/>
              <p:nvPr/>
            </p:nvCxnSpPr>
            <p:spPr>
              <a:xfrm>
                <a:off x="5947913" y="5321300"/>
                <a:ext cx="335756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/>
              <p:cNvCxnSpPr/>
              <p:nvPr/>
            </p:nvCxnSpPr>
            <p:spPr>
              <a:xfrm>
                <a:off x="5276401" y="5457825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/>
              <p:cNvCxnSpPr/>
              <p:nvPr/>
            </p:nvCxnSpPr>
            <p:spPr>
              <a:xfrm>
                <a:off x="5276401" y="5594350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직선 연결선 52"/>
              <p:cNvCxnSpPr/>
              <p:nvPr/>
            </p:nvCxnSpPr>
            <p:spPr>
              <a:xfrm>
                <a:off x="5276401" y="5730875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53"/>
              <p:cNvCxnSpPr/>
              <p:nvPr/>
            </p:nvCxnSpPr>
            <p:spPr>
              <a:xfrm>
                <a:off x="5276401" y="5867400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54"/>
              <p:cNvCxnSpPr/>
              <p:nvPr/>
            </p:nvCxnSpPr>
            <p:spPr>
              <a:xfrm>
                <a:off x="5276401" y="6003925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/>
              <p:cNvCxnSpPr/>
              <p:nvPr/>
            </p:nvCxnSpPr>
            <p:spPr>
              <a:xfrm>
                <a:off x="5276401" y="6140450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/>
              <p:cNvCxnSpPr/>
              <p:nvPr/>
            </p:nvCxnSpPr>
            <p:spPr>
              <a:xfrm>
                <a:off x="5276401" y="6276975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/>
              <p:cNvCxnSpPr/>
              <p:nvPr/>
            </p:nvCxnSpPr>
            <p:spPr>
              <a:xfrm>
                <a:off x="5276401" y="6413500"/>
                <a:ext cx="402907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>
              <a:xfrm>
                <a:off x="5276401" y="5045075"/>
                <a:ext cx="0" cy="136842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/>
              <p:cNvCxnSpPr/>
              <p:nvPr/>
            </p:nvCxnSpPr>
            <p:spPr>
              <a:xfrm>
                <a:off x="6619426" y="5045075"/>
                <a:ext cx="0" cy="136842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/>
              <p:cNvCxnSpPr/>
              <p:nvPr/>
            </p:nvCxnSpPr>
            <p:spPr>
              <a:xfrm>
                <a:off x="7962451" y="5045075"/>
                <a:ext cx="0" cy="136842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/>
              <p:cNvCxnSpPr/>
              <p:nvPr/>
            </p:nvCxnSpPr>
            <p:spPr>
              <a:xfrm>
                <a:off x="9305476" y="5045075"/>
                <a:ext cx="0" cy="1368425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/>
              <p:cNvCxnSpPr/>
              <p:nvPr/>
            </p:nvCxnSpPr>
            <p:spPr>
              <a:xfrm>
                <a:off x="5947913" y="5182764"/>
                <a:ext cx="0" cy="27506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6" name="그룹 75"/>
              <p:cNvGrpSpPr/>
              <p:nvPr/>
            </p:nvGrpSpPr>
            <p:grpSpPr>
              <a:xfrm>
                <a:off x="5825797" y="5062652"/>
                <a:ext cx="3008641" cy="94248"/>
                <a:chOff x="5825797" y="5043261"/>
                <a:chExt cx="3008641" cy="94248"/>
              </a:xfrm>
            </p:grpSpPr>
            <p:sp>
              <p:nvSpPr>
                <p:cNvPr id="69" name="TextBox 68"/>
                <p:cNvSpPr txBox="1"/>
                <p:nvPr/>
              </p:nvSpPr>
              <p:spPr>
                <a:xfrm>
                  <a:off x="5825797" y="5043261"/>
                  <a:ext cx="24423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rgbClr val="FFFFFF"/>
                      </a:solidFill>
                      <a:latin typeface="+mn-ea"/>
                    </a:rPr>
                    <a:t>구분</a:t>
                  </a:r>
                </a:p>
              </p:txBody>
            </p:sp>
            <p:sp>
              <p:nvSpPr>
                <p:cNvPr id="72" name="TextBox 71"/>
                <p:cNvSpPr txBox="1"/>
                <p:nvPr/>
              </p:nvSpPr>
              <p:spPr>
                <a:xfrm>
                  <a:off x="7042840" y="5043261"/>
                  <a:ext cx="496198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rgbClr val="FFFFFF"/>
                      </a:solidFill>
                      <a:latin typeface="+mn-ea"/>
                    </a:rPr>
                    <a:t>SMART</a:t>
                  </a:r>
                  <a:endParaRPr lang="ko-KR" altLang="en-US" sz="900" spc="-5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8433488" y="5043261"/>
                  <a:ext cx="400950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 err="1">
                      <a:solidFill>
                        <a:srgbClr val="FFFFFF"/>
                      </a:solidFill>
                      <a:latin typeface="+mn-ea"/>
                    </a:rPr>
                    <a:t>NuScale</a:t>
                  </a:r>
                  <a:endParaRPr lang="ko-KR" altLang="en-US" sz="900" spc="-5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24" name="그룹 123"/>
              <p:cNvGrpSpPr/>
              <p:nvPr/>
            </p:nvGrpSpPr>
            <p:grpSpPr>
              <a:xfrm>
                <a:off x="6161552" y="5199176"/>
                <a:ext cx="2672886" cy="94248"/>
                <a:chOff x="6161552" y="5182764"/>
                <a:chExt cx="2672886" cy="94248"/>
              </a:xfrm>
            </p:grpSpPr>
            <p:sp>
              <p:nvSpPr>
                <p:cNvPr id="79" name="TextBox 78"/>
                <p:cNvSpPr txBox="1"/>
                <p:nvPr/>
              </p:nvSpPr>
              <p:spPr>
                <a:xfrm>
                  <a:off x="6161552" y="5182764"/>
                  <a:ext cx="24423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모듈</a:t>
                  </a:r>
                </a:p>
              </p:txBody>
            </p:sp>
            <p:sp>
              <p:nvSpPr>
                <p:cNvPr id="80" name="TextBox 79"/>
                <p:cNvSpPr txBox="1"/>
                <p:nvPr/>
              </p:nvSpPr>
              <p:spPr>
                <a:xfrm>
                  <a:off x="7042840" y="5182764"/>
                  <a:ext cx="496198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110 </a:t>
                  </a:r>
                  <a:r>
                    <a:rPr lang="en-US" altLang="ko-KR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MWe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1" name="TextBox 80"/>
                <p:cNvSpPr txBox="1"/>
                <p:nvPr/>
              </p:nvSpPr>
              <p:spPr>
                <a:xfrm>
                  <a:off x="8433488" y="5182764"/>
                  <a:ext cx="400950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50 </a:t>
                  </a:r>
                  <a:r>
                    <a:rPr lang="en-US" altLang="ko-KR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MWe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86" name="그룹 85"/>
              <p:cNvGrpSpPr/>
              <p:nvPr/>
            </p:nvGrpSpPr>
            <p:grpSpPr>
              <a:xfrm>
                <a:off x="5647197" y="5472226"/>
                <a:ext cx="3457804" cy="94247"/>
                <a:chOff x="5647197" y="5043261"/>
                <a:chExt cx="3457804" cy="94247"/>
              </a:xfrm>
            </p:grpSpPr>
            <p:sp>
              <p:nvSpPr>
                <p:cNvPr id="87" name="TextBox 86"/>
                <p:cNvSpPr txBox="1"/>
                <p:nvPr/>
              </p:nvSpPr>
              <p:spPr>
                <a:xfrm>
                  <a:off x="5647197" y="5043261"/>
                  <a:ext cx="60143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노심손상빈도</a:t>
                  </a:r>
                </a:p>
              </p:txBody>
            </p:sp>
            <p:sp>
              <p:nvSpPr>
                <p:cNvPr id="88" name="TextBox 87"/>
                <p:cNvSpPr txBox="1"/>
                <p:nvPr/>
              </p:nvSpPr>
              <p:spPr>
                <a:xfrm>
                  <a:off x="6933303" y="5043261"/>
                  <a:ext cx="828673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1.0x10</a:t>
                  </a:r>
                  <a:r>
                    <a:rPr lang="en-US" altLang="ko-KR" sz="900" spc="-50" baseline="30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-7</a:t>
                  </a: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/R-Y </a:t>
                  </a: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이하</a:t>
                  </a:r>
                  <a:endParaRPr lang="ko-KR" altLang="en-US" sz="900" spc="-50" baseline="30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9" name="TextBox 88"/>
                <p:cNvSpPr txBox="1"/>
                <p:nvPr/>
              </p:nvSpPr>
              <p:spPr>
                <a:xfrm>
                  <a:off x="8162925" y="5043261"/>
                  <a:ext cx="942076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1.0x10</a:t>
                  </a:r>
                  <a:r>
                    <a:rPr lang="en-US" altLang="ko-KR" sz="900" spc="-50" baseline="300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-9</a:t>
                  </a: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/R-Y </a:t>
                  </a: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이하</a:t>
                  </a:r>
                  <a:endParaRPr lang="ko-KR" altLang="en-US" sz="900" spc="-50" baseline="30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</p:grpSp>
          <p:sp>
            <p:nvSpPr>
              <p:cNvPr id="91" name="TextBox 90"/>
              <p:cNvSpPr txBox="1"/>
              <p:nvPr/>
            </p:nvSpPr>
            <p:spPr>
              <a:xfrm>
                <a:off x="5608220" y="5608751"/>
                <a:ext cx="889088" cy="94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5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원자로 냉각재펌프</a:t>
                </a: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600801" y="5623757"/>
                <a:ext cx="1380276" cy="94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500"/>
                  </a:spcBef>
                  <a:buClr>
                    <a:schemeClr val="accent2"/>
                  </a:buClr>
                  <a:buSzPct val="70000"/>
                </a:pPr>
                <a:r>
                  <a:rPr lang="en-US" altLang="ko-KR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4</a:t>
                </a:r>
                <a:r>
                  <a:rPr lang="ko-KR" altLang="en-US" sz="900" spc="-5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개측면</a:t>
                </a:r>
                <a:endParaRPr lang="ko-KR" altLang="en-US" sz="9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8076301" y="5623757"/>
                <a:ext cx="1115324" cy="9424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5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없음</a:t>
                </a:r>
              </a:p>
            </p:txBody>
          </p:sp>
          <p:grpSp>
            <p:nvGrpSpPr>
              <p:cNvPr id="127" name="그룹 126"/>
              <p:cNvGrpSpPr/>
              <p:nvPr/>
            </p:nvGrpSpPr>
            <p:grpSpPr>
              <a:xfrm>
                <a:off x="5608221" y="5745276"/>
                <a:ext cx="3583404" cy="94248"/>
                <a:chOff x="5608221" y="5745276"/>
                <a:chExt cx="3583404" cy="94248"/>
              </a:xfrm>
            </p:grpSpPr>
            <p:sp>
              <p:nvSpPr>
                <p:cNvPr id="95" name="TextBox 94"/>
                <p:cNvSpPr txBox="1"/>
                <p:nvPr/>
              </p:nvSpPr>
              <p:spPr>
                <a:xfrm>
                  <a:off x="5608221" y="5745276"/>
                  <a:ext cx="679386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재순환밸브</a:t>
                  </a:r>
                </a:p>
              </p:txBody>
            </p:sp>
            <p:sp>
              <p:nvSpPr>
                <p:cNvPr id="96" name="TextBox 95"/>
                <p:cNvSpPr txBox="1"/>
                <p:nvPr/>
              </p:nvSpPr>
              <p:spPr>
                <a:xfrm>
                  <a:off x="6600801" y="5745276"/>
                  <a:ext cx="1380276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-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97" name="TextBox 96"/>
                <p:cNvSpPr txBox="1"/>
                <p:nvPr/>
              </p:nvSpPr>
              <p:spPr>
                <a:xfrm>
                  <a:off x="8076301" y="5745276"/>
                  <a:ext cx="111532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있음</a:t>
                  </a:r>
                </a:p>
              </p:txBody>
            </p:sp>
          </p:grpSp>
          <p:grpSp>
            <p:nvGrpSpPr>
              <p:cNvPr id="128" name="그룹 127"/>
              <p:cNvGrpSpPr/>
              <p:nvPr/>
            </p:nvGrpSpPr>
            <p:grpSpPr>
              <a:xfrm>
                <a:off x="5608221" y="5881801"/>
                <a:ext cx="3583404" cy="94248"/>
                <a:chOff x="5608221" y="5881801"/>
                <a:chExt cx="3583404" cy="94248"/>
              </a:xfrm>
            </p:grpSpPr>
            <p:sp>
              <p:nvSpPr>
                <p:cNvPr id="99" name="TextBox 98"/>
                <p:cNvSpPr txBox="1"/>
                <p:nvPr/>
              </p:nvSpPr>
              <p:spPr>
                <a:xfrm>
                  <a:off x="5608221" y="5881801"/>
                  <a:ext cx="829358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안전 등급 </a:t>
                  </a: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DC </a:t>
                  </a: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전력</a:t>
                  </a:r>
                </a:p>
              </p:txBody>
            </p:sp>
            <p:sp>
              <p:nvSpPr>
                <p:cNvPr id="100" name="TextBox 99"/>
                <p:cNvSpPr txBox="1"/>
                <p:nvPr/>
              </p:nvSpPr>
              <p:spPr>
                <a:xfrm>
                  <a:off x="6600801" y="5881801"/>
                  <a:ext cx="1380276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필요</a:t>
                  </a:r>
                </a:p>
              </p:txBody>
            </p:sp>
            <p:sp>
              <p:nvSpPr>
                <p:cNvPr id="101" name="TextBox 100"/>
                <p:cNvSpPr txBox="1"/>
                <p:nvPr/>
              </p:nvSpPr>
              <p:spPr>
                <a:xfrm>
                  <a:off x="8076301" y="5881801"/>
                  <a:ext cx="1115324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불필요</a:t>
                  </a:r>
                </a:p>
              </p:txBody>
            </p:sp>
          </p:grpSp>
          <p:grpSp>
            <p:nvGrpSpPr>
              <p:cNvPr id="130" name="그룹 129"/>
              <p:cNvGrpSpPr/>
              <p:nvPr/>
            </p:nvGrpSpPr>
            <p:grpSpPr>
              <a:xfrm>
                <a:off x="5608221" y="6018326"/>
                <a:ext cx="3583404" cy="188495"/>
                <a:chOff x="5608221" y="6024064"/>
                <a:chExt cx="3583404" cy="188495"/>
              </a:xfrm>
            </p:grpSpPr>
            <p:sp>
              <p:nvSpPr>
                <p:cNvPr id="103" name="TextBox 102"/>
                <p:cNvSpPr txBox="1"/>
                <p:nvPr/>
              </p:nvSpPr>
              <p:spPr>
                <a:xfrm>
                  <a:off x="5608221" y="6024064"/>
                  <a:ext cx="679386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격남용기</a:t>
                  </a: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 냉각</a:t>
                  </a:r>
                </a:p>
              </p:txBody>
            </p:sp>
            <p:sp>
              <p:nvSpPr>
                <p:cNvPr id="104" name="TextBox 103"/>
                <p:cNvSpPr txBox="1"/>
                <p:nvPr/>
              </p:nvSpPr>
              <p:spPr>
                <a:xfrm>
                  <a:off x="6638052" y="6024064"/>
                  <a:ext cx="1229175" cy="18849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원자로</a:t>
                  </a:r>
                  <a:r>
                    <a:rPr lang="en-US" altLang="ko-KR" sz="900" spc="-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 </a:t>
                  </a:r>
                  <a:r>
                    <a:rPr lang="ko-KR" altLang="en-US" sz="900" spc="-10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건물내</a:t>
                  </a:r>
                  <a:r>
                    <a:rPr lang="ko-KR" altLang="en-US" sz="900" spc="-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 재상전수 탱크</a:t>
                  </a:r>
                  <a:r>
                    <a:rPr lang="en-US" altLang="ko-KR" sz="900" spc="-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+ </a:t>
                  </a:r>
                  <a:r>
                    <a:rPr lang="ko-KR" altLang="en-US" sz="900" spc="-1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비상냉각 탱크</a:t>
                  </a:r>
                </a:p>
              </p:txBody>
            </p:sp>
            <p:sp>
              <p:nvSpPr>
                <p:cNvPr id="105" name="TextBox 104"/>
                <p:cNvSpPr txBox="1"/>
                <p:nvPr/>
              </p:nvSpPr>
              <p:spPr>
                <a:xfrm>
                  <a:off x="8076301" y="6024064"/>
                  <a:ext cx="1115324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외부 침수</a:t>
                  </a:r>
                </a:p>
              </p:txBody>
            </p:sp>
          </p:grpSp>
          <p:grpSp>
            <p:nvGrpSpPr>
              <p:cNvPr id="126" name="그룹 125"/>
              <p:cNvGrpSpPr/>
              <p:nvPr/>
            </p:nvGrpSpPr>
            <p:grpSpPr>
              <a:xfrm>
                <a:off x="5608221" y="6154851"/>
                <a:ext cx="3583404" cy="116796"/>
                <a:chOff x="5608221" y="6180453"/>
                <a:chExt cx="3583404" cy="116796"/>
              </a:xfrm>
            </p:grpSpPr>
            <p:sp>
              <p:nvSpPr>
                <p:cNvPr id="111" name="TextBox 110"/>
                <p:cNvSpPr txBox="1"/>
                <p:nvPr/>
              </p:nvSpPr>
              <p:spPr>
                <a:xfrm>
                  <a:off x="5608221" y="6180453"/>
                  <a:ext cx="679386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격납용기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12" name="TextBox 111"/>
                <p:cNvSpPr txBox="1"/>
                <p:nvPr/>
              </p:nvSpPr>
              <p:spPr>
                <a:xfrm>
                  <a:off x="6602326" y="6203001"/>
                  <a:ext cx="1380276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콘크리트 건물</a:t>
                  </a:r>
                </a:p>
              </p:txBody>
            </p:sp>
            <p:sp>
              <p:nvSpPr>
                <p:cNvPr id="113" name="TextBox 112"/>
                <p:cNvSpPr txBox="1"/>
                <p:nvPr/>
              </p:nvSpPr>
              <p:spPr>
                <a:xfrm>
                  <a:off x="8076301" y="6180453"/>
                  <a:ext cx="111532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철제 용기</a:t>
                  </a:r>
                </a:p>
              </p:txBody>
            </p:sp>
          </p:grpSp>
          <p:grpSp>
            <p:nvGrpSpPr>
              <p:cNvPr id="125" name="그룹 124"/>
              <p:cNvGrpSpPr/>
              <p:nvPr/>
            </p:nvGrpSpPr>
            <p:grpSpPr>
              <a:xfrm>
                <a:off x="5608221" y="6291376"/>
                <a:ext cx="3583404" cy="94248"/>
                <a:chOff x="5608221" y="6319626"/>
                <a:chExt cx="3583404" cy="94248"/>
              </a:xfrm>
            </p:grpSpPr>
            <p:sp>
              <p:nvSpPr>
                <p:cNvPr id="115" name="TextBox 114"/>
                <p:cNvSpPr txBox="1"/>
                <p:nvPr/>
              </p:nvSpPr>
              <p:spPr>
                <a:xfrm>
                  <a:off x="5608221" y="6319626"/>
                  <a:ext cx="679386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기본모듈 배치</a:t>
                  </a:r>
                </a:p>
              </p:txBody>
            </p:sp>
            <p:sp>
              <p:nvSpPr>
                <p:cNvPr id="116" name="TextBox 115"/>
                <p:cNvSpPr txBox="1"/>
                <p:nvPr/>
              </p:nvSpPr>
              <p:spPr>
                <a:xfrm>
                  <a:off x="6600801" y="6319626"/>
                  <a:ext cx="1380276" cy="9424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 (stand alone)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17" name="TextBox 116"/>
                <p:cNvSpPr txBox="1"/>
                <p:nvPr/>
              </p:nvSpPr>
              <p:spPr>
                <a:xfrm>
                  <a:off x="8076301" y="6319626"/>
                  <a:ext cx="1115324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12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23" name="그룹 122"/>
              <p:cNvGrpSpPr/>
              <p:nvPr/>
            </p:nvGrpSpPr>
            <p:grpSpPr>
              <a:xfrm>
                <a:off x="6070029" y="5333497"/>
                <a:ext cx="3121596" cy="188495"/>
                <a:chOff x="6070029" y="5304673"/>
                <a:chExt cx="3121596" cy="188495"/>
              </a:xfrm>
            </p:grpSpPr>
            <p:sp>
              <p:nvSpPr>
                <p:cNvPr id="84" name="TextBox 83"/>
                <p:cNvSpPr txBox="1"/>
                <p:nvPr/>
              </p:nvSpPr>
              <p:spPr>
                <a:xfrm>
                  <a:off x="7042840" y="5309082"/>
                  <a:ext cx="496198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110 </a:t>
                  </a:r>
                  <a:r>
                    <a:rPr lang="en-US" altLang="ko-KR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MWe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85" name="TextBox 84"/>
                <p:cNvSpPr txBox="1"/>
                <p:nvPr/>
              </p:nvSpPr>
              <p:spPr>
                <a:xfrm>
                  <a:off x="8119615" y="5309082"/>
                  <a:ext cx="1072010" cy="9424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600 </a:t>
                  </a:r>
                  <a:r>
                    <a:rPr lang="en-US" altLang="ko-KR" sz="900" spc="-50" dirty="0" err="1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MWe</a:t>
                  </a: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 (12</a:t>
                  </a: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개 모듈</a:t>
                  </a:r>
                  <a:r>
                    <a:rPr lang="en-US" altLang="ko-KR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)</a:t>
                  </a:r>
                  <a:endPara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119" name="TextBox 118"/>
                <p:cNvSpPr txBox="1"/>
                <p:nvPr/>
              </p:nvSpPr>
              <p:spPr>
                <a:xfrm>
                  <a:off x="6070029" y="5304673"/>
                  <a:ext cx="427280" cy="18849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5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900" spc="-5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ea"/>
                    </a:rPr>
                    <a:t>플랜트출격</a:t>
                  </a:r>
                </a:p>
              </p:txBody>
            </p:sp>
          </p:grpSp>
          <p:sp>
            <p:nvSpPr>
              <p:cNvPr id="120" name="TextBox 119"/>
              <p:cNvSpPr txBox="1"/>
              <p:nvPr/>
            </p:nvSpPr>
            <p:spPr>
              <a:xfrm>
                <a:off x="5398517" y="5267439"/>
                <a:ext cx="427280" cy="18849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5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900" spc="-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전기 출력</a:t>
                </a:r>
              </a:p>
            </p:txBody>
          </p:sp>
        </p:grpSp>
        <p:sp>
          <p:nvSpPr>
            <p:cNvPr id="132" name="TextBox 131"/>
            <p:cNvSpPr txBox="1"/>
            <p:nvPr/>
          </p:nvSpPr>
          <p:spPr>
            <a:xfrm>
              <a:off x="6305551" y="4710467"/>
              <a:ext cx="1970776" cy="109956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spcBef>
                  <a:spcPts val="500"/>
                </a:spcBef>
                <a:buClr>
                  <a:schemeClr val="accent2"/>
                </a:buClr>
                <a:buSzPct val="70000"/>
              </a:pPr>
              <a:r>
                <a:rPr lang="en-US" altLang="ko-KR" sz="105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SMART vs. </a:t>
              </a:r>
              <a:r>
                <a:rPr lang="en-US" altLang="ko-KR" sz="1050" spc="-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NuScale</a:t>
              </a:r>
              <a:r>
                <a:rPr lang="en-US" altLang="ko-KR" sz="105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05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제원 비교</a:t>
              </a:r>
            </a:p>
          </p:txBody>
        </p:sp>
      </p:grp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2"/>
          <a:srcRect l="24306" r="29017"/>
          <a:stretch/>
        </p:blipFill>
        <p:spPr>
          <a:xfrm>
            <a:off x="944258" y="4044397"/>
            <a:ext cx="1543965" cy="2306578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232" y="4244977"/>
            <a:ext cx="1829116" cy="206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4</a:t>
            </a:r>
            <a:r>
              <a:rPr lang="en-US" altLang="ko-KR" dirty="0" smtClean="0">
                <a:latin typeface="+mn-ea"/>
                <a:ea typeface="+mn-ea"/>
              </a:rPr>
              <a:t>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ko-KR" altLang="en-US" dirty="0" smtClean="0">
                <a:latin typeface="+mn-ea"/>
                <a:ea typeface="+mn-ea"/>
              </a:rPr>
              <a:t> </a:t>
            </a:r>
            <a:r>
              <a:rPr lang="en-US" altLang="ko-KR" dirty="0" smtClean="0">
                <a:latin typeface="+mn-ea"/>
                <a:ea typeface="+mn-ea"/>
              </a:rPr>
              <a:t>SMR </a:t>
            </a:r>
            <a:r>
              <a:rPr lang="ko-KR" altLang="en-US" dirty="0" smtClean="0">
                <a:latin typeface="+mn-ea"/>
                <a:ea typeface="+mn-ea"/>
              </a:rPr>
              <a:t>개발 계획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733414" y="6581096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11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국회 포럼을 통한 필요성 논의 및 산학연 협력을 통한 계획 수립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78" name="그룹 177"/>
          <p:cNvGrpSpPr/>
          <p:nvPr/>
        </p:nvGrpSpPr>
        <p:grpSpPr>
          <a:xfrm>
            <a:off x="485961" y="1709239"/>
            <a:ext cx="9032736" cy="4805861"/>
            <a:chOff x="527862" y="1699355"/>
            <a:chExt cx="4347471" cy="4435460"/>
          </a:xfrm>
        </p:grpSpPr>
        <p:sp>
          <p:nvSpPr>
            <p:cNvPr id="179" name="직사각형 178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180" name="그룹 179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181" name="양쪽 모서리가 둥근 사각형 180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182" name="TextBox 181"/>
              <p:cNvSpPr txBox="1"/>
              <p:nvPr/>
            </p:nvSpPr>
            <p:spPr>
              <a:xfrm>
                <a:off x="5042379" y="1501713"/>
                <a:ext cx="4502181" cy="33689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혁신형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SMR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개발방안 논의 및 계획 수립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" name="그룹 10"/>
          <p:cNvGrpSpPr/>
          <p:nvPr/>
        </p:nvGrpSpPr>
        <p:grpSpPr>
          <a:xfrm>
            <a:off x="1178169" y="4739049"/>
            <a:ext cx="7759794" cy="1637983"/>
            <a:chOff x="-345187" y="3911681"/>
            <a:chExt cx="10145680" cy="2470557"/>
          </a:xfrm>
        </p:grpSpPr>
        <p:grpSp>
          <p:nvGrpSpPr>
            <p:cNvPr id="137" name="그룹 136">
              <a:extLst>
                <a:ext uri="{FF2B5EF4-FFF2-40B4-BE49-F238E27FC236}">
                  <a16:creationId xmlns:a16="http://schemas.microsoft.com/office/drawing/2014/main" xmlns="" id="{5FFDAE80-757E-4A20-8C6E-9CD57BDC9962}"/>
                </a:ext>
              </a:extLst>
            </p:cNvPr>
            <p:cNvGrpSpPr/>
            <p:nvPr/>
          </p:nvGrpSpPr>
          <p:grpSpPr>
            <a:xfrm>
              <a:off x="1888840" y="3911681"/>
              <a:ext cx="6952328" cy="560640"/>
              <a:chOff x="2132134" y="1397501"/>
              <a:chExt cx="6952328" cy="560640"/>
            </a:xfrm>
          </p:grpSpPr>
          <p:sp>
            <p:nvSpPr>
              <p:cNvPr id="138" name="타원 137">
                <a:extLst>
                  <a:ext uri="{FF2B5EF4-FFF2-40B4-BE49-F238E27FC236}">
                    <a16:creationId xmlns:a16="http://schemas.microsoft.com/office/drawing/2014/main" xmlns="" id="{1DFE6A87-1933-6F42-B2C2-1638AD6B714C}"/>
                  </a:ext>
                </a:extLst>
              </p:cNvPr>
              <p:cNvSpPr/>
              <p:nvPr/>
            </p:nvSpPr>
            <p:spPr>
              <a:xfrm>
                <a:off x="2355911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맑은 고딕" panose="020B0503020000020004" pitchFamily="50" charset="-127"/>
                  <a:cs typeface="+mn-cs"/>
                </a:endParaRPr>
              </a:p>
            </p:txBody>
          </p:sp>
          <p:sp>
            <p:nvSpPr>
              <p:cNvPr id="139" name="타원 138">
                <a:extLst>
                  <a:ext uri="{FF2B5EF4-FFF2-40B4-BE49-F238E27FC236}">
                    <a16:creationId xmlns:a16="http://schemas.microsoft.com/office/drawing/2014/main" xmlns="" id="{B678832F-9C36-A841-98C7-6E449D03DCFE}"/>
                  </a:ext>
                </a:extLst>
              </p:cNvPr>
              <p:cNvSpPr/>
              <p:nvPr/>
            </p:nvSpPr>
            <p:spPr>
              <a:xfrm>
                <a:off x="3276095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0" name="타원 139">
                <a:extLst>
                  <a:ext uri="{FF2B5EF4-FFF2-40B4-BE49-F238E27FC236}">
                    <a16:creationId xmlns:a16="http://schemas.microsoft.com/office/drawing/2014/main" xmlns="" id="{2D3C7E1B-4922-014D-A0A0-592229EC26C8}"/>
                  </a:ext>
                </a:extLst>
              </p:cNvPr>
              <p:cNvSpPr/>
              <p:nvPr/>
            </p:nvSpPr>
            <p:spPr>
              <a:xfrm>
                <a:off x="4166100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 dirty="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41" name="직사각형 140">
                <a:extLst>
                  <a:ext uri="{FF2B5EF4-FFF2-40B4-BE49-F238E27FC236}">
                    <a16:creationId xmlns:a16="http://schemas.microsoft.com/office/drawing/2014/main" xmlns="" id="{24F5D186-2A90-B34A-A5AC-2F4BD6C46B62}"/>
                  </a:ext>
                </a:extLst>
              </p:cNvPr>
              <p:cNvSpPr/>
              <p:nvPr/>
            </p:nvSpPr>
            <p:spPr>
              <a:xfrm>
                <a:off x="2132134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2021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2" name="직사각형 141">
                <a:extLst>
                  <a:ext uri="{FF2B5EF4-FFF2-40B4-BE49-F238E27FC236}">
                    <a16:creationId xmlns:a16="http://schemas.microsoft.com/office/drawing/2014/main" xmlns="" id="{B9B69F6A-8418-274C-AD51-94DD46956F6F}"/>
                  </a:ext>
                </a:extLst>
              </p:cNvPr>
              <p:cNvSpPr/>
              <p:nvPr/>
            </p:nvSpPr>
            <p:spPr>
              <a:xfrm>
                <a:off x="3039382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2022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3" name="직사각형 142">
                <a:extLst>
                  <a:ext uri="{FF2B5EF4-FFF2-40B4-BE49-F238E27FC236}">
                    <a16:creationId xmlns:a16="http://schemas.microsoft.com/office/drawing/2014/main" xmlns="" id="{68E66352-B945-9549-A751-F261F910C22B}"/>
                  </a:ext>
                </a:extLst>
              </p:cNvPr>
              <p:cNvSpPr/>
              <p:nvPr/>
            </p:nvSpPr>
            <p:spPr>
              <a:xfrm>
                <a:off x="3916094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2023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4" name="직사각형 143">
                <a:extLst>
                  <a:ext uri="{FF2B5EF4-FFF2-40B4-BE49-F238E27FC236}">
                    <a16:creationId xmlns:a16="http://schemas.microsoft.com/office/drawing/2014/main" xmlns="" id="{72E681AC-28F2-6C48-A0C4-17E47BE3D4A1}"/>
                  </a:ext>
                </a:extLst>
              </p:cNvPr>
              <p:cNvSpPr/>
              <p:nvPr/>
            </p:nvSpPr>
            <p:spPr>
              <a:xfrm>
                <a:off x="4843922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2024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5" name="직사각형 144">
                <a:extLst>
                  <a:ext uri="{FF2B5EF4-FFF2-40B4-BE49-F238E27FC236}">
                    <a16:creationId xmlns:a16="http://schemas.microsoft.com/office/drawing/2014/main" xmlns="" id="{1D2D408C-7BA1-A04E-BBF8-02935E5F599E}"/>
                  </a:ext>
                </a:extLst>
              </p:cNvPr>
              <p:cNvSpPr/>
              <p:nvPr/>
            </p:nvSpPr>
            <p:spPr>
              <a:xfrm>
                <a:off x="5714970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2025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6" name="직사각형 145">
                <a:extLst>
                  <a:ext uri="{FF2B5EF4-FFF2-40B4-BE49-F238E27FC236}">
                    <a16:creationId xmlns:a16="http://schemas.microsoft.com/office/drawing/2014/main" xmlns="" id="{2E870FB0-95B0-7A40-AEF7-9E0EE634775D}"/>
                  </a:ext>
                </a:extLst>
              </p:cNvPr>
              <p:cNvSpPr/>
              <p:nvPr/>
            </p:nvSpPr>
            <p:spPr>
              <a:xfrm>
                <a:off x="6613674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2026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7" name="직사각형 146">
                <a:extLst>
                  <a:ext uri="{FF2B5EF4-FFF2-40B4-BE49-F238E27FC236}">
                    <a16:creationId xmlns:a16="http://schemas.microsoft.com/office/drawing/2014/main" xmlns="" id="{E033257E-EDE6-7444-9069-A0E08542C801}"/>
                  </a:ext>
                </a:extLst>
              </p:cNvPr>
              <p:cNvSpPr/>
              <p:nvPr/>
            </p:nvSpPr>
            <p:spPr>
              <a:xfrm>
                <a:off x="7527141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2027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8" name="직사각형 147">
                <a:extLst>
                  <a:ext uri="{FF2B5EF4-FFF2-40B4-BE49-F238E27FC236}">
                    <a16:creationId xmlns:a16="http://schemas.microsoft.com/office/drawing/2014/main" xmlns="" id="{FE8283E4-CDF2-694B-936B-115259826BB1}"/>
                  </a:ext>
                </a:extLst>
              </p:cNvPr>
              <p:cNvSpPr/>
              <p:nvPr/>
            </p:nvSpPr>
            <p:spPr>
              <a:xfrm>
                <a:off x="8440609" y="1397501"/>
                <a:ext cx="643853" cy="38298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000" b="0" i="0" u="none" strike="noStrike" kern="1200" cap="none" spc="0" normalizeH="0" baseline="0" noProof="0" dirty="0">
                    <a:ln>
                      <a:solidFill>
                        <a:prstClr val="black">
                          <a:lumMod val="75000"/>
                          <a:lumOff val="25000"/>
                          <a:alpha val="30000"/>
                        </a:prstClr>
                      </a:solidFill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2028</a:t>
                </a:r>
                <a:endParaRPr kumimoji="0" lang="ko-KR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49" name="타원 148">
                <a:extLst>
                  <a:ext uri="{FF2B5EF4-FFF2-40B4-BE49-F238E27FC236}">
                    <a16:creationId xmlns:a16="http://schemas.microsoft.com/office/drawing/2014/main" xmlns="" id="{4F36CBF0-B983-5E4D-9EF6-39DF587BC91C}"/>
                  </a:ext>
                </a:extLst>
              </p:cNvPr>
              <p:cNvSpPr/>
              <p:nvPr/>
            </p:nvSpPr>
            <p:spPr>
              <a:xfrm>
                <a:off x="5071175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0" name="타원 149">
                <a:extLst>
                  <a:ext uri="{FF2B5EF4-FFF2-40B4-BE49-F238E27FC236}">
                    <a16:creationId xmlns:a16="http://schemas.microsoft.com/office/drawing/2014/main" xmlns="" id="{F365408A-03FB-714D-AB9D-129EBFBA5D12}"/>
                  </a:ext>
                </a:extLst>
              </p:cNvPr>
              <p:cNvSpPr/>
              <p:nvPr/>
            </p:nvSpPr>
            <p:spPr>
              <a:xfrm>
                <a:off x="5955517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 dirty="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1" name="타원 150">
                <a:extLst>
                  <a:ext uri="{FF2B5EF4-FFF2-40B4-BE49-F238E27FC236}">
                    <a16:creationId xmlns:a16="http://schemas.microsoft.com/office/drawing/2014/main" xmlns="" id="{122A391B-A7D7-1040-943F-29FD2CA1558B}"/>
                  </a:ext>
                </a:extLst>
              </p:cNvPr>
              <p:cNvSpPr/>
              <p:nvPr/>
            </p:nvSpPr>
            <p:spPr>
              <a:xfrm>
                <a:off x="6854222" y="1792903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2" name="타원 151">
                <a:extLst>
                  <a:ext uri="{FF2B5EF4-FFF2-40B4-BE49-F238E27FC236}">
                    <a16:creationId xmlns:a16="http://schemas.microsoft.com/office/drawing/2014/main" xmlns="" id="{CC9CEDF1-E508-B84A-99F9-36614E4D2302}"/>
                  </a:ext>
                </a:extLst>
              </p:cNvPr>
              <p:cNvSpPr/>
              <p:nvPr/>
            </p:nvSpPr>
            <p:spPr>
              <a:xfrm>
                <a:off x="7767688" y="1787420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  <p:sp>
            <p:nvSpPr>
              <p:cNvPr id="153" name="타원 152">
                <a:extLst>
                  <a:ext uri="{FF2B5EF4-FFF2-40B4-BE49-F238E27FC236}">
                    <a16:creationId xmlns:a16="http://schemas.microsoft.com/office/drawing/2014/main" xmlns="" id="{7E59D2C5-6F59-7341-934D-BAFD7FCDDB64}"/>
                  </a:ext>
                </a:extLst>
              </p:cNvPr>
              <p:cNvSpPr/>
              <p:nvPr/>
            </p:nvSpPr>
            <p:spPr>
              <a:xfrm>
                <a:off x="8689245" y="1787420"/>
                <a:ext cx="165238" cy="165238"/>
              </a:xfrm>
              <a:prstGeom prst="ellipse">
                <a:avLst/>
              </a:prstGeom>
              <a:gradFill>
                <a:gsLst>
                  <a:gs pos="53000">
                    <a:schemeClr val="bg1"/>
                  </a:gs>
                  <a:gs pos="32000">
                    <a:srgbClr val="DEDEDE"/>
                  </a:gs>
                </a:gsLst>
                <a:lin ang="13500000" scaled="1"/>
              </a:gradFill>
              <a:ln w="3810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>
                  <a:solidFill>
                    <a:prstClr val="white"/>
                  </a:solidFill>
                  <a:latin typeface="Calibri" panose="020F0502020204030204"/>
                  <a:ea typeface="맑은 고딕" panose="020B0503020000020004" pitchFamily="50" charset="-127"/>
                </a:endParaRPr>
              </a:p>
            </p:txBody>
          </p:sp>
        </p:grpSp>
        <p:cxnSp>
          <p:nvCxnSpPr>
            <p:cNvPr id="90" name="직선 연결선[R] 6">
              <a:extLst>
                <a:ext uri="{FF2B5EF4-FFF2-40B4-BE49-F238E27FC236}">
                  <a16:creationId xmlns:a16="http://schemas.microsoft.com/office/drawing/2014/main" xmlns="" id="{7F9F3C34-08DA-8840-9188-AA22B89FD926}"/>
                </a:ext>
              </a:extLst>
            </p:cNvPr>
            <p:cNvCxnSpPr>
              <a:cxnSpLocks/>
            </p:cNvCxnSpPr>
            <p:nvPr/>
          </p:nvCxnSpPr>
          <p:spPr>
            <a:xfrm>
              <a:off x="-345187" y="4390223"/>
              <a:ext cx="10145680" cy="0"/>
            </a:xfrm>
            <a:prstGeom prst="line">
              <a:avLst/>
            </a:prstGeom>
            <a:ln w="22225">
              <a:gradFill flip="none" rotWithShape="1">
                <a:gsLst>
                  <a:gs pos="71000">
                    <a:schemeClr val="bg1">
                      <a:lumMod val="50000"/>
                    </a:schemeClr>
                  </a:gs>
                  <a:gs pos="0">
                    <a:schemeClr val="bg1">
                      <a:lumMod val="8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그룹 93">
              <a:extLst>
                <a:ext uri="{FF2B5EF4-FFF2-40B4-BE49-F238E27FC236}">
                  <a16:creationId xmlns:a16="http://schemas.microsoft.com/office/drawing/2014/main" xmlns="" id="{D5FC7CFF-67FF-A74A-9EC5-6E423DE5A0AD}"/>
                </a:ext>
              </a:extLst>
            </p:cNvPr>
            <p:cNvGrpSpPr/>
            <p:nvPr/>
          </p:nvGrpSpPr>
          <p:grpSpPr>
            <a:xfrm>
              <a:off x="1780988" y="4567737"/>
              <a:ext cx="7156870" cy="157772"/>
              <a:chOff x="6184073" y="-2250022"/>
              <a:chExt cx="7301033" cy="1961352"/>
            </a:xfrm>
          </p:grpSpPr>
          <p:cxnSp>
            <p:nvCxnSpPr>
              <p:cNvPr id="98" name="직선 연결선 97"/>
              <p:cNvCxnSpPr/>
              <p:nvPr/>
            </p:nvCxnSpPr>
            <p:spPr>
              <a:xfrm>
                <a:off x="6184073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/>
              <p:cNvCxnSpPr/>
              <p:nvPr/>
            </p:nvCxnSpPr>
            <p:spPr>
              <a:xfrm>
                <a:off x="7077630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/>
              <p:cNvCxnSpPr/>
              <p:nvPr/>
            </p:nvCxnSpPr>
            <p:spPr>
              <a:xfrm>
                <a:off x="7983267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직선 연결선 128"/>
              <p:cNvCxnSpPr/>
              <p:nvPr/>
            </p:nvCxnSpPr>
            <p:spPr>
              <a:xfrm>
                <a:off x="8961608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직선 연결선 130"/>
              <p:cNvCxnSpPr/>
              <p:nvPr/>
            </p:nvCxnSpPr>
            <p:spPr>
              <a:xfrm>
                <a:off x="10700178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직선 연결선 132"/>
              <p:cNvCxnSpPr/>
              <p:nvPr/>
            </p:nvCxnSpPr>
            <p:spPr>
              <a:xfrm>
                <a:off x="11664116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직선 연결선 133"/>
              <p:cNvCxnSpPr/>
              <p:nvPr/>
            </p:nvCxnSpPr>
            <p:spPr>
              <a:xfrm>
                <a:off x="12598904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직선 연결선 134"/>
              <p:cNvCxnSpPr/>
              <p:nvPr/>
            </p:nvCxnSpPr>
            <p:spPr>
              <a:xfrm>
                <a:off x="13485106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직선 연결선 47">
                <a:extLst>
                  <a:ext uri="{FF2B5EF4-FFF2-40B4-BE49-F238E27FC236}">
                    <a16:creationId xmlns:a16="http://schemas.microsoft.com/office/drawing/2014/main" xmlns="" id="{0BAA62DC-3D8B-CA4B-98CC-DE84D409D0C8}"/>
                  </a:ext>
                </a:extLst>
              </p:cNvPr>
              <p:cNvCxnSpPr/>
              <p:nvPr/>
            </p:nvCxnSpPr>
            <p:spPr>
              <a:xfrm>
                <a:off x="9826557" y="-2250022"/>
                <a:ext cx="0" cy="1961352"/>
              </a:xfrm>
              <a:prstGeom prst="line">
                <a:avLst/>
              </a:prstGeom>
              <a:ln w="6350">
                <a:solidFill>
                  <a:schemeClr val="bg1">
                    <a:lumMod val="50000"/>
                    <a:alpha val="99000"/>
                  </a:schemeClr>
                </a:solidFill>
              </a:ln>
              <a:effectLst>
                <a:outerShdw blurRad="50800" dist="25400" algn="l" rotWithShape="0">
                  <a:schemeClr val="tx2">
                    <a:alpha val="50000"/>
                  </a:scheme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5" name="그룹 154">
              <a:extLst>
                <a:ext uri="{FF2B5EF4-FFF2-40B4-BE49-F238E27FC236}">
                  <a16:creationId xmlns:a16="http://schemas.microsoft.com/office/drawing/2014/main" xmlns="" id="{573313D4-0974-4B77-B071-7A12252A04F0}"/>
                </a:ext>
              </a:extLst>
            </p:cNvPr>
            <p:cNvGrpSpPr/>
            <p:nvPr/>
          </p:nvGrpSpPr>
          <p:grpSpPr>
            <a:xfrm>
              <a:off x="433528" y="4928314"/>
              <a:ext cx="8547871" cy="1453924"/>
              <a:chOff x="539035" y="2438626"/>
              <a:chExt cx="8547871" cy="1453924"/>
            </a:xfrm>
          </p:grpSpPr>
          <p:grpSp>
            <p:nvGrpSpPr>
              <p:cNvPr id="156" name="그룹 155">
                <a:extLst>
                  <a:ext uri="{FF2B5EF4-FFF2-40B4-BE49-F238E27FC236}">
                    <a16:creationId xmlns:a16="http://schemas.microsoft.com/office/drawing/2014/main" xmlns="" id="{4FBCFD58-4EE2-4E69-976A-4C25DB12AD67}"/>
                  </a:ext>
                </a:extLst>
              </p:cNvPr>
              <p:cNvGrpSpPr/>
              <p:nvPr/>
            </p:nvGrpSpPr>
            <p:grpSpPr>
              <a:xfrm>
                <a:off x="539035" y="2438626"/>
                <a:ext cx="8541521" cy="590301"/>
                <a:chOff x="539035" y="2453140"/>
                <a:chExt cx="8541521" cy="590301"/>
              </a:xfrm>
            </p:grpSpPr>
            <p:sp>
              <p:nvSpPr>
                <p:cNvPr id="172" name="직사각형 171">
                  <a:extLst>
                    <a:ext uri="{FF2B5EF4-FFF2-40B4-BE49-F238E27FC236}">
                      <a16:creationId xmlns:a16="http://schemas.microsoft.com/office/drawing/2014/main" xmlns="" id="{1CCAED77-37A3-485C-8783-3E9DFBCFDE19}"/>
                    </a:ext>
                  </a:extLst>
                </p:cNvPr>
                <p:cNvSpPr/>
                <p:nvPr/>
              </p:nvSpPr>
              <p:spPr>
                <a:xfrm>
                  <a:off x="1900976" y="2792039"/>
                  <a:ext cx="7179580" cy="25200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chemeClr val="tx1">
                        <a:lumMod val="50000"/>
                        <a:lumOff val="50000"/>
                        <a:alpha val="44000"/>
                      </a:schemeClr>
                    </a:gs>
                    <a:gs pos="26000">
                      <a:schemeClr val="tx1">
                        <a:lumMod val="50000"/>
                        <a:lumOff val="50000"/>
                        <a:alpha val="5000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0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맑은 고딕" panose="020B0503020000020004" pitchFamily="50" charset="-127"/>
                    <a:cs typeface="+mn-cs"/>
                  </a:endParaRPr>
                </a:p>
              </p:txBody>
            </p:sp>
            <p:sp>
              <p:nvSpPr>
                <p:cNvPr id="173" name="TextBox 172">
                  <a:extLst>
                    <a:ext uri="{FF2B5EF4-FFF2-40B4-BE49-F238E27FC236}">
                      <a16:creationId xmlns:a16="http://schemas.microsoft.com/office/drawing/2014/main" xmlns="" id="{B536F365-B4EC-4D91-981A-222ADC30D764}"/>
                    </a:ext>
                  </a:extLst>
                </p:cNvPr>
                <p:cNvSpPr txBox="1"/>
                <p:nvPr/>
              </p:nvSpPr>
              <p:spPr>
                <a:xfrm>
                  <a:off x="2802591" y="2453140"/>
                  <a:ext cx="858963" cy="34816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14288" algn="ctr" defTabSz="914400" rtl="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ko-KR" altLang="en-US" sz="900">
                      <a:ln>
                        <a:solidFill>
                          <a:srgbClr val="0073CD">
                            <a:alpha val="30000"/>
                          </a:srgbClr>
                        </a:solidFill>
                      </a:ln>
                      <a:solidFill>
                        <a:srgbClr val="0073CD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rPr>
                    <a:t>기본 설계</a:t>
                  </a:r>
                </a:p>
              </p:txBody>
            </p:sp>
            <p:grpSp>
              <p:nvGrpSpPr>
                <p:cNvPr id="174" name="그룹 173">
                  <a:extLst>
                    <a:ext uri="{FF2B5EF4-FFF2-40B4-BE49-F238E27FC236}">
                      <a16:creationId xmlns:a16="http://schemas.microsoft.com/office/drawing/2014/main" xmlns="" id="{D9C531F2-7E62-43F2-8444-71C306FE02E4}"/>
                    </a:ext>
                  </a:extLst>
                </p:cNvPr>
                <p:cNvGrpSpPr/>
                <p:nvPr/>
              </p:nvGrpSpPr>
              <p:grpSpPr>
                <a:xfrm>
                  <a:off x="539035" y="2573748"/>
                  <a:ext cx="1229351" cy="469693"/>
                  <a:chOff x="1066991" y="1720428"/>
                  <a:chExt cx="1825228" cy="909593"/>
                </a:xfrm>
              </p:grpSpPr>
              <p:sp>
                <p:nvSpPr>
                  <p:cNvPr id="176" name="사각형: 둥근 모서리 138">
                    <a:extLst>
                      <a:ext uri="{FF2B5EF4-FFF2-40B4-BE49-F238E27FC236}">
                        <a16:creationId xmlns:a16="http://schemas.microsoft.com/office/drawing/2014/main" xmlns="" id="{6AEB2A16-F1C1-46AA-A178-F654F646BC3C}"/>
                      </a:ext>
                    </a:extLst>
                  </p:cNvPr>
                  <p:cNvSpPr/>
                  <p:nvPr/>
                </p:nvSpPr>
                <p:spPr>
                  <a:xfrm>
                    <a:off x="1066991" y="1720428"/>
                    <a:ext cx="1662475" cy="909592"/>
                  </a:xfrm>
                  <a:prstGeom prst="roundRect">
                    <a:avLst/>
                  </a:prstGeom>
                  <a:gradFill>
                    <a:gsLst>
                      <a:gs pos="45000">
                        <a:srgbClr val="0073CD"/>
                      </a:gs>
                      <a:gs pos="100000">
                        <a:srgbClr val="00A1D6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5692" dist="12700" dir="2700000" algn="tl" rotWithShape="0">
                      <a:prstClr val="black">
                        <a:alpha val="24053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Ins="180000" rtlCol="0" anchor="ctr">
                    <a:noAutofit/>
                  </a:bodyPr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  <p:sp>
                <p:nvSpPr>
                  <p:cNvPr id="177" name="자유형: 도형 139">
                    <a:extLst>
                      <a:ext uri="{FF2B5EF4-FFF2-40B4-BE49-F238E27FC236}">
                        <a16:creationId xmlns:a16="http://schemas.microsoft.com/office/drawing/2014/main" xmlns="" id="{A52C091A-8244-41BA-B254-AE78FB4B915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04158" y="1441959"/>
                    <a:ext cx="909592" cy="1466531"/>
                  </a:xfrm>
                  <a:custGeom>
                    <a:avLst/>
                    <a:gdLst>
                      <a:gd name="connsiteX0" fmla="*/ 0 w 909592"/>
                      <a:gd name="connsiteY0" fmla="*/ 1466531 h 1466531"/>
                      <a:gd name="connsiteX1" fmla="*/ 0 w 909592"/>
                      <a:gd name="connsiteY1" fmla="*/ 124193 h 1466531"/>
                      <a:gd name="connsiteX2" fmla="*/ 370708 w 909592"/>
                      <a:gd name="connsiteY2" fmla="*/ 124193 h 1466531"/>
                      <a:gd name="connsiteX3" fmla="*/ 442740 w 909592"/>
                      <a:gd name="connsiteY3" fmla="*/ 0 h 1466531"/>
                      <a:gd name="connsiteX4" fmla="*/ 514772 w 909592"/>
                      <a:gd name="connsiteY4" fmla="*/ 124193 h 1466531"/>
                      <a:gd name="connsiteX5" fmla="*/ 909592 w 909592"/>
                      <a:gd name="connsiteY5" fmla="*/ 124193 h 1466531"/>
                      <a:gd name="connsiteX6" fmla="*/ 909592 w 909592"/>
                      <a:gd name="connsiteY6" fmla="*/ 1466531 h 1466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9592" h="1466531">
                        <a:moveTo>
                          <a:pt x="0" y="1466531"/>
                        </a:moveTo>
                        <a:lnTo>
                          <a:pt x="0" y="124193"/>
                        </a:lnTo>
                        <a:lnTo>
                          <a:pt x="370708" y="124193"/>
                        </a:lnTo>
                        <a:lnTo>
                          <a:pt x="442740" y="0"/>
                        </a:lnTo>
                        <a:lnTo>
                          <a:pt x="514772" y="124193"/>
                        </a:lnTo>
                        <a:lnTo>
                          <a:pt x="909592" y="124193"/>
                        </a:lnTo>
                        <a:lnTo>
                          <a:pt x="909592" y="146653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wrap="none" tIns="144000" rtlCol="0" anchor="ctr">
                    <a:noAutofit/>
                  </a:bodyPr>
                  <a:lstStyle/>
                  <a:p>
                    <a:pPr algn="ctr"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dirty="0" err="1" smtClean="0">
                        <a:ln>
                          <a:solidFill>
                            <a:srgbClr val="0073CD">
                              <a:alpha val="30000"/>
                            </a:srgbClr>
                          </a:solidFill>
                        </a:ln>
                        <a:solidFill>
                          <a:srgbClr val="0073CD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KoPubWorldDotum Light" pitchFamily="2" charset="-127"/>
                      </a:rPr>
                      <a:t>한수원과제</a:t>
                    </a:r>
                    <a:endParaRPr lang="ko-KR" altLang="en-US" sz="900" dirty="0">
                      <a:ln>
                        <a:solidFill>
                          <a:srgbClr val="0073CD">
                            <a:alpha val="30000"/>
                          </a:srgbClr>
                        </a:solidFill>
                      </a:ln>
                      <a:solidFill>
                        <a:srgbClr val="0073CD"/>
                      </a:solidFill>
                      <a:latin typeface="KoPub돋움체 Medium" panose="00000600000000000000" pitchFamily="2" charset="-127"/>
                      <a:ea typeface="KoPub돋움체 Medium" panose="00000600000000000000" pitchFamily="2" charset="-127"/>
                      <a:cs typeface="KoPubWorldDotum Light" pitchFamily="2" charset="-127"/>
                    </a:endParaRPr>
                  </a:p>
                </p:txBody>
              </p:sp>
            </p:grpSp>
            <p:sp>
              <p:nvSpPr>
                <p:cNvPr id="175" name="사각형: 둥근 모서리 137">
                  <a:extLst>
                    <a:ext uri="{FF2B5EF4-FFF2-40B4-BE49-F238E27FC236}">
                      <a16:creationId xmlns:a16="http://schemas.microsoft.com/office/drawing/2014/main" xmlns="" id="{35D4EF9E-AEE4-4BFD-A816-E512619701AF}"/>
                    </a:ext>
                  </a:extLst>
                </p:cNvPr>
                <p:cNvSpPr/>
                <p:nvPr/>
              </p:nvSpPr>
              <p:spPr>
                <a:xfrm>
                  <a:off x="2007778" y="2745528"/>
                  <a:ext cx="2711789" cy="11822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73C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indent="14288" algn="ctr"/>
                  <a:endParaRPr lang="ko-KR" altLang="en-US" sz="1000">
                    <a:ln>
                      <a:solidFill>
                        <a:prstClr val="white">
                          <a:alpha val="30000"/>
                        </a:prstClr>
                      </a:solidFill>
                    </a:ln>
                    <a:solidFill>
                      <a:prstClr val="white"/>
                    </a:solidFill>
                    <a:latin typeface="KoPub돋움체 Light" panose="00000300000000000000" pitchFamily="2" charset="-127"/>
                    <a:ea typeface="KoPub돋움체 Light" panose="00000300000000000000" pitchFamily="2" charset="-127"/>
                    <a:cs typeface="KoPubWorldDotum Light" pitchFamily="2" charset="-127"/>
                  </a:endParaRPr>
                </a:p>
              </p:txBody>
            </p:sp>
          </p:grpSp>
          <p:grpSp>
            <p:nvGrpSpPr>
              <p:cNvPr id="157" name="그룹 156">
                <a:extLst>
                  <a:ext uri="{FF2B5EF4-FFF2-40B4-BE49-F238E27FC236}">
                    <a16:creationId xmlns:a16="http://schemas.microsoft.com/office/drawing/2014/main" xmlns="" id="{AFDC6E04-AAD9-47D0-BC83-452393E00494}"/>
                  </a:ext>
                </a:extLst>
              </p:cNvPr>
              <p:cNvGrpSpPr/>
              <p:nvPr/>
            </p:nvGrpSpPr>
            <p:grpSpPr>
              <a:xfrm>
                <a:off x="539035" y="3089035"/>
                <a:ext cx="8547871" cy="803515"/>
                <a:chOff x="539035" y="3132577"/>
                <a:chExt cx="8547871" cy="803515"/>
              </a:xfrm>
            </p:grpSpPr>
            <p:grpSp>
              <p:nvGrpSpPr>
                <p:cNvPr id="158" name="그룹 157">
                  <a:extLst>
                    <a:ext uri="{FF2B5EF4-FFF2-40B4-BE49-F238E27FC236}">
                      <a16:creationId xmlns:a16="http://schemas.microsoft.com/office/drawing/2014/main" xmlns="" id="{3F803948-DBBF-4A30-8BA0-178F80BD6A78}"/>
                    </a:ext>
                  </a:extLst>
                </p:cNvPr>
                <p:cNvGrpSpPr/>
                <p:nvPr/>
              </p:nvGrpSpPr>
              <p:grpSpPr>
                <a:xfrm>
                  <a:off x="539035" y="3310348"/>
                  <a:ext cx="1229351" cy="469693"/>
                  <a:chOff x="1066991" y="1720428"/>
                  <a:chExt cx="1825228" cy="909593"/>
                </a:xfrm>
              </p:grpSpPr>
              <p:sp>
                <p:nvSpPr>
                  <p:cNvPr id="170" name="사각형: 둥근 모서리 132">
                    <a:extLst>
                      <a:ext uri="{FF2B5EF4-FFF2-40B4-BE49-F238E27FC236}">
                        <a16:creationId xmlns:a16="http://schemas.microsoft.com/office/drawing/2014/main" xmlns="" id="{FD096CB7-4A46-4757-BD69-A76F3F081F1A}"/>
                      </a:ext>
                    </a:extLst>
                  </p:cNvPr>
                  <p:cNvSpPr/>
                  <p:nvPr/>
                </p:nvSpPr>
                <p:spPr>
                  <a:xfrm>
                    <a:off x="1066991" y="1720428"/>
                    <a:ext cx="1662475" cy="909592"/>
                  </a:xfrm>
                  <a:prstGeom prst="roundRect">
                    <a:avLst/>
                  </a:prstGeom>
                  <a:gradFill>
                    <a:gsLst>
                      <a:gs pos="45000">
                        <a:srgbClr val="009C5A"/>
                      </a:gs>
                      <a:gs pos="100000">
                        <a:srgbClr val="00AE66"/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35692" dist="12700" dir="2700000" algn="tl" rotWithShape="0">
                      <a:prstClr val="black">
                        <a:alpha val="24053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Ins="180000" rtlCol="0" anchor="ctr">
                    <a:noAutofit/>
                  </a:bodyPr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  <p:sp>
                <p:nvSpPr>
                  <p:cNvPr id="171" name="자유형: 도형 133">
                    <a:extLst>
                      <a:ext uri="{FF2B5EF4-FFF2-40B4-BE49-F238E27FC236}">
                        <a16:creationId xmlns:a16="http://schemas.microsoft.com/office/drawing/2014/main" xmlns="" id="{18539E62-8A34-42B5-9E81-1D8F7590025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04158" y="1441959"/>
                    <a:ext cx="909592" cy="1466531"/>
                  </a:xfrm>
                  <a:custGeom>
                    <a:avLst/>
                    <a:gdLst>
                      <a:gd name="connsiteX0" fmla="*/ 0 w 909592"/>
                      <a:gd name="connsiteY0" fmla="*/ 1466531 h 1466531"/>
                      <a:gd name="connsiteX1" fmla="*/ 0 w 909592"/>
                      <a:gd name="connsiteY1" fmla="*/ 124193 h 1466531"/>
                      <a:gd name="connsiteX2" fmla="*/ 370708 w 909592"/>
                      <a:gd name="connsiteY2" fmla="*/ 124193 h 1466531"/>
                      <a:gd name="connsiteX3" fmla="*/ 442740 w 909592"/>
                      <a:gd name="connsiteY3" fmla="*/ 0 h 1466531"/>
                      <a:gd name="connsiteX4" fmla="*/ 514772 w 909592"/>
                      <a:gd name="connsiteY4" fmla="*/ 124193 h 1466531"/>
                      <a:gd name="connsiteX5" fmla="*/ 909592 w 909592"/>
                      <a:gd name="connsiteY5" fmla="*/ 124193 h 1466531"/>
                      <a:gd name="connsiteX6" fmla="*/ 909592 w 909592"/>
                      <a:gd name="connsiteY6" fmla="*/ 1466531 h 1466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9592" h="1466531">
                        <a:moveTo>
                          <a:pt x="0" y="1466531"/>
                        </a:moveTo>
                        <a:lnTo>
                          <a:pt x="0" y="124193"/>
                        </a:lnTo>
                        <a:lnTo>
                          <a:pt x="370708" y="124193"/>
                        </a:lnTo>
                        <a:lnTo>
                          <a:pt x="442740" y="0"/>
                        </a:lnTo>
                        <a:lnTo>
                          <a:pt x="514772" y="124193"/>
                        </a:lnTo>
                        <a:lnTo>
                          <a:pt x="909592" y="124193"/>
                        </a:lnTo>
                        <a:lnTo>
                          <a:pt x="909592" y="146653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18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wrap="none" tIns="144000" rtlCol="0" anchor="ctr">
                    <a:noAutofit/>
                  </a:bodyPr>
                  <a:lstStyle/>
                  <a:p>
                    <a:pPr algn="ctr"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KoPubWorldDotum Medium" pitchFamily="2" charset="-127"/>
                      </a:rPr>
                      <a:t>정부과제</a:t>
                    </a:r>
                  </a:p>
                </p:txBody>
              </p:sp>
            </p:grpSp>
            <p:grpSp>
              <p:nvGrpSpPr>
                <p:cNvPr id="159" name="그룹 158">
                  <a:extLst>
                    <a:ext uri="{FF2B5EF4-FFF2-40B4-BE49-F238E27FC236}">
                      <a16:creationId xmlns:a16="http://schemas.microsoft.com/office/drawing/2014/main" xmlns="" id="{2B56D285-8ABA-4CC9-BB97-4F69DA84E36A}"/>
                    </a:ext>
                  </a:extLst>
                </p:cNvPr>
                <p:cNvGrpSpPr/>
                <p:nvPr/>
              </p:nvGrpSpPr>
              <p:grpSpPr>
                <a:xfrm>
                  <a:off x="1900976" y="3132577"/>
                  <a:ext cx="7185930" cy="803515"/>
                  <a:chOff x="1900976" y="3147091"/>
                  <a:chExt cx="7185930" cy="803515"/>
                </a:xfrm>
              </p:grpSpPr>
              <p:sp>
                <p:nvSpPr>
                  <p:cNvPr id="160" name="TextBox 159">
                    <a:extLst>
                      <a:ext uri="{FF2B5EF4-FFF2-40B4-BE49-F238E27FC236}">
                        <a16:creationId xmlns:a16="http://schemas.microsoft.com/office/drawing/2014/main" xmlns="" id="{8949C7B6-08AA-4C8B-A1EA-666E3503692B}"/>
                      </a:ext>
                    </a:extLst>
                  </p:cNvPr>
                  <p:cNvSpPr txBox="1"/>
                  <p:nvPr/>
                </p:nvSpPr>
                <p:spPr>
                  <a:xfrm>
                    <a:off x="5131714" y="3147091"/>
                    <a:ext cx="858964" cy="36905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표준 설계</a:t>
                    </a:r>
                  </a:p>
                </p:txBody>
              </p:sp>
              <p:sp>
                <p:nvSpPr>
                  <p:cNvPr id="161" name="TextBox 160">
                    <a:extLst>
                      <a:ext uri="{FF2B5EF4-FFF2-40B4-BE49-F238E27FC236}">
                        <a16:creationId xmlns:a16="http://schemas.microsoft.com/office/drawing/2014/main" xmlns="" id="{A7EAE5A0-AAAB-4BDC-A3E6-0925A842E3E7}"/>
                      </a:ext>
                    </a:extLst>
                  </p:cNvPr>
                  <p:cNvSpPr txBox="1"/>
                  <p:nvPr/>
                </p:nvSpPr>
                <p:spPr>
                  <a:xfrm>
                    <a:off x="7455814" y="3147091"/>
                    <a:ext cx="858964" cy="36905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인허가</a:t>
                    </a:r>
                  </a:p>
                </p:txBody>
              </p:sp>
              <p:sp>
                <p:nvSpPr>
                  <p:cNvPr id="162" name="TextBox 161">
                    <a:extLst>
                      <a:ext uri="{FF2B5EF4-FFF2-40B4-BE49-F238E27FC236}">
                        <a16:creationId xmlns:a16="http://schemas.microsoft.com/office/drawing/2014/main" xmlns="" id="{DD84780A-BB51-4ECE-8EB9-929D591E9F51}"/>
                      </a:ext>
                    </a:extLst>
                  </p:cNvPr>
                  <p:cNvSpPr txBox="1"/>
                  <p:nvPr/>
                </p:nvSpPr>
                <p:spPr>
                  <a:xfrm>
                    <a:off x="2281648" y="3147091"/>
                    <a:ext cx="858964" cy="36905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dirty="0" err="1">
                        <a:ln>
                          <a:solidFill>
                            <a:prstClr val="black">
                              <a:lumMod val="75000"/>
                              <a:lumOff val="25000"/>
                              <a:alpha val="3000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Light" pitchFamily="2" charset="-127"/>
                      </a:rPr>
                      <a:t>예타</a:t>
                    </a:r>
                    <a:r>
                      <a:rPr lang="ko-KR" altLang="en-US" sz="90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3000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Light" pitchFamily="2" charset="-127"/>
                      </a:rPr>
                      <a:t> 심사</a:t>
                    </a:r>
                  </a:p>
                </p:txBody>
              </p:sp>
              <p:sp>
                <p:nvSpPr>
                  <p:cNvPr id="163" name="TextBox 162">
                    <a:extLst>
                      <a:ext uri="{FF2B5EF4-FFF2-40B4-BE49-F238E27FC236}">
                        <a16:creationId xmlns:a16="http://schemas.microsoft.com/office/drawing/2014/main" xmlns="" id="{34FF0A80-6D0A-44B1-A92B-3559585715D4}"/>
                      </a:ext>
                    </a:extLst>
                  </p:cNvPr>
                  <p:cNvSpPr txBox="1"/>
                  <p:nvPr/>
                </p:nvSpPr>
                <p:spPr>
                  <a:xfrm>
                    <a:off x="5954198" y="3532082"/>
                    <a:ext cx="2139230" cy="369052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  <a:buClr>
                        <a:srgbClr val="049172"/>
                      </a:buClr>
                      <a:defRPr/>
                    </a:pP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혁신기술 </a:t>
                    </a:r>
                    <a:r>
                      <a:rPr lang="en-US" altLang="ko-KR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(</a:t>
                    </a: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개발 </a:t>
                    </a:r>
                    <a:r>
                      <a:rPr lang="en-US" altLang="ko-KR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/ </a:t>
                    </a: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제조 </a:t>
                    </a:r>
                    <a:r>
                      <a:rPr lang="en-US" altLang="ko-KR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/ </a:t>
                    </a:r>
                    <a:r>
                      <a:rPr lang="ko-KR" altLang="en-US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검증</a:t>
                    </a:r>
                    <a:r>
                      <a:rPr lang="en-US" altLang="ko-KR" sz="900" spc="-80">
                        <a:ln>
                          <a:solidFill>
                            <a:srgbClr val="009C5A">
                              <a:alpha val="30000"/>
                            </a:srgbClr>
                          </a:solidFill>
                        </a:ln>
                        <a:solidFill>
                          <a:srgbClr val="009C5A"/>
                        </a:solidFill>
                        <a:latin typeface="KoPub돋움체 Light" panose="00000300000000000000" pitchFamily="2" charset="-127"/>
                        <a:ea typeface="KoPub돋움체 Light" panose="00000300000000000000" pitchFamily="2" charset="-127"/>
                        <a:cs typeface="KoPubWorldDotum Medium" pitchFamily="2" charset="-127"/>
                      </a:rPr>
                      <a:t>)</a:t>
                    </a:r>
                  </a:p>
                </p:txBody>
              </p:sp>
              <p:sp>
                <p:nvSpPr>
                  <p:cNvPr id="164" name="직사각형 163">
                    <a:extLst>
                      <a:ext uri="{FF2B5EF4-FFF2-40B4-BE49-F238E27FC236}">
                        <a16:creationId xmlns:a16="http://schemas.microsoft.com/office/drawing/2014/main" xmlns="" id="{967F5A9C-60C0-4421-8A71-8513A86E2C60}"/>
                      </a:ext>
                    </a:extLst>
                  </p:cNvPr>
                  <p:cNvSpPr/>
                  <p:nvPr/>
                </p:nvSpPr>
                <p:spPr>
                  <a:xfrm>
                    <a:off x="1900976" y="3475568"/>
                    <a:ext cx="7179580" cy="2520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50000"/>
                          <a:lumOff val="50000"/>
                          <a:alpha val="44000"/>
                        </a:schemeClr>
                      </a:gs>
                      <a:gs pos="26000">
                        <a:schemeClr val="tx1">
                          <a:lumMod val="50000"/>
                          <a:lumOff val="50000"/>
                          <a:alpha val="50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  <p:sp>
                <p:nvSpPr>
                  <p:cNvPr id="165" name="직사각형 164">
                    <a:extLst>
                      <a:ext uri="{FF2B5EF4-FFF2-40B4-BE49-F238E27FC236}">
                        <a16:creationId xmlns:a16="http://schemas.microsoft.com/office/drawing/2014/main" xmlns="" id="{811BD71A-095C-493E-93E8-504F493F2FB1}"/>
                      </a:ext>
                    </a:extLst>
                  </p:cNvPr>
                  <p:cNvSpPr/>
                  <p:nvPr/>
                </p:nvSpPr>
                <p:spPr>
                  <a:xfrm>
                    <a:off x="1900976" y="3860674"/>
                    <a:ext cx="7179580" cy="2520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chemeClr val="tx1">
                          <a:lumMod val="50000"/>
                          <a:lumOff val="50000"/>
                          <a:alpha val="44000"/>
                        </a:schemeClr>
                      </a:gs>
                      <a:gs pos="26000">
                        <a:schemeClr val="tx1">
                          <a:lumMod val="50000"/>
                          <a:lumOff val="50000"/>
                          <a:alpha val="50000"/>
                        </a:schemeClr>
                      </a:gs>
                    </a:gsLst>
                    <a:lin ang="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맑은 고딕" panose="020B0503020000020004" pitchFamily="50" charset="-127"/>
                      <a:cs typeface="+mn-cs"/>
                    </a:endParaRPr>
                  </a:p>
                </p:txBody>
              </p:sp>
              <p:sp>
                <p:nvSpPr>
                  <p:cNvPr id="166" name="사각형: 둥근 모서리 128">
                    <a:extLst>
                      <a:ext uri="{FF2B5EF4-FFF2-40B4-BE49-F238E27FC236}">
                        <a16:creationId xmlns:a16="http://schemas.microsoft.com/office/drawing/2014/main" xmlns="" id="{6CEBD5C7-8E43-46A0-9E30-B3ED7FE31F4C}"/>
                      </a:ext>
                    </a:extLst>
                  </p:cNvPr>
                  <p:cNvSpPr/>
                  <p:nvPr/>
                </p:nvSpPr>
                <p:spPr>
                  <a:xfrm>
                    <a:off x="2007778" y="3429057"/>
                    <a:ext cx="1367117" cy="11822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  <p:sp>
                <p:nvSpPr>
                  <p:cNvPr id="167" name="사각형: 둥근 모서리 129">
                    <a:extLst>
                      <a:ext uri="{FF2B5EF4-FFF2-40B4-BE49-F238E27FC236}">
                        <a16:creationId xmlns:a16="http://schemas.microsoft.com/office/drawing/2014/main" xmlns="" id="{DA139F9C-2D50-4373-8CBF-583E8739B3B9}"/>
                      </a:ext>
                    </a:extLst>
                  </p:cNvPr>
                  <p:cNvSpPr/>
                  <p:nvPr/>
                </p:nvSpPr>
                <p:spPr>
                  <a:xfrm>
                    <a:off x="4636678" y="3429057"/>
                    <a:ext cx="1719792" cy="11822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009C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  <p:sp>
                <p:nvSpPr>
                  <p:cNvPr id="168" name="사각형: 둥근 모서리 130">
                    <a:extLst>
                      <a:ext uri="{FF2B5EF4-FFF2-40B4-BE49-F238E27FC236}">
                        <a16:creationId xmlns:a16="http://schemas.microsoft.com/office/drawing/2014/main" xmlns="" id="{D913444E-9122-4034-8B1B-8973C2501985}"/>
                      </a:ext>
                    </a:extLst>
                  </p:cNvPr>
                  <p:cNvSpPr/>
                  <p:nvPr/>
                </p:nvSpPr>
                <p:spPr>
                  <a:xfrm>
                    <a:off x="6398802" y="3429057"/>
                    <a:ext cx="2688103" cy="118223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009C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  <p:sp>
                <p:nvSpPr>
                  <p:cNvPr id="169" name="사각형: 둥근 모서리 131">
                    <a:extLst>
                      <a:ext uri="{FF2B5EF4-FFF2-40B4-BE49-F238E27FC236}">
                        <a16:creationId xmlns:a16="http://schemas.microsoft.com/office/drawing/2014/main" xmlns="" id="{4298DA86-5DF5-45CD-8D57-2155A53F4590}"/>
                      </a:ext>
                    </a:extLst>
                  </p:cNvPr>
                  <p:cNvSpPr/>
                  <p:nvPr/>
                </p:nvSpPr>
                <p:spPr>
                  <a:xfrm>
                    <a:off x="4003718" y="3815568"/>
                    <a:ext cx="5083188" cy="135038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009C5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indent="14288" algn="ctr"/>
                    <a:endParaRPr lang="ko-KR" altLang="en-US" sz="1000">
                      <a:ln>
                        <a:solidFill>
                          <a:prstClr val="white">
                            <a:alpha val="30000"/>
                          </a:prstClr>
                        </a:solidFill>
                      </a:ln>
                      <a:solidFill>
                        <a:prstClr val="white"/>
                      </a:solidFill>
                      <a:latin typeface="KoPub돋움체 Light" panose="00000300000000000000" pitchFamily="2" charset="-127"/>
                      <a:ea typeface="KoPub돋움체 Light" panose="00000300000000000000" pitchFamily="2" charset="-127"/>
                      <a:cs typeface="KoPubWorldDotum Light" pitchFamily="2" charset="-127"/>
                    </a:endParaRPr>
                  </a:p>
                </p:txBody>
              </p:sp>
            </p:grpSp>
          </p:grpSp>
        </p:grpSp>
      </p:grpSp>
      <p:sp>
        <p:nvSpPr>
          <p:cNvPr id="183" name="TextBox 182"/>
          <p:cNvSpPr txBox="1"/>
          <p:nvPr/>
        </p:nvSpPr>
        <p:spPr>
          <a:xfrm>
            <a:off x="785241" y="2225264"/>
            <a:ext cx="8297404" cy="249299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혁신형</a:t>
            </a:r>
            <a:r>
              <a:rPr lang="ko-KR" altLang="en-US" sz="1400" spc="-100" dirty="0" smtClean="0">
                <a:latin typeface="+mn-ea"/>
              </a:rPr>
              <a:t> </a:t>
            </a:r>
            <a:r>
              <a:rPr lang="en-US" altLang="ko-KR" sz="1400" spc="-100" dirty="0" smtClean="0">
                <a:latin typeface="+mn-ea"/>
              </a:rPr>
              <a:t>SMR </a:t>
            </a:r>
            <a:r>
              <a:rPr lang="ko-KR" altLang="en-US" sz="1400" spc="-100" dirty="0" smtClean="0">
                <a:latin typeface="+mn-ea"/>
              </a:rPr>
              <a:t>추진위원회 </a:t>
            </a:r>
            <a:r>
              <a:rPr lang="en-US" altLang="ko-KR" sz="1400" spc="-100" dirty="0" smtClean="0">
                <a:latin typeface="+mn-ea"/>
              </a:rPr>
              <a:t>(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20.5)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>
                <a:latin typeface="+mn-ea"/>
              </a:rPr>
              <a:t>혁신형</a:t>
            </a:r>
            <a:r>
              <a:rPr lang="ko-KR" altLang="en-US" sz="1400" spc="-100" dirty="0">
                <a:latin typeface="+mn-ea"/>
              </a:rPr>
              <a:t> </a:t>
            </a:r>
            <a:r>
              <a:rPr lang="en-US" altLang="ko-KR" sz="1400" spc="-100" dirty="0">
                <a:latin typeface="+mn-ea"/>
              </a:rPr>
              <a:t>SMR </a:t>
            </a:r>
            <a:r>
              <a:rPr lang="ko-KR" altLang="en-US" sz="1400" spc="-100" dirty="0" smtClean="0">
                <a:latin typeface="+mn-ea"/>
              </a:rPr>
              <a:t>산학연 포럼 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20.9)</a:t>
            </a:r>
            <a:endParaRPr lang="en-US" altLang="ko-KR" sz="1400" dirty="0">
              <a:ln>
                <a:solidFill>
                  <a:schemeClr val="tx1">
                    <a:lumMod val="75000"/>
                    <a:lumOff val="25000"/>
                    <a:alpha val="3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KoPubWorldDotum Light" pitchFamily="2" charset="-127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한수원 과제 착수 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21.1)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제</a:t>
            </a:r>
            <a:r>
              <a:rPr lang="en-US" altLang="ko-KR" sz="1400" spc="-100" dirty="0" smtClean="0">
                <a:effectLst/>
                <a:latin typeface="+mn-ea"/>
              </a:rPr>
              <a:t>1</a:t>
            </a:r>
            <a:r>
              <a:rPr lang="ko-KR" altLang="en-US" sz="1400" spc="-100" dirty="0" smtClean="0">
                <a:effectLst/>
                <a:latin typeface="+mn-ea"/>
              </a:rPr>
              <a:t>회 </a:t>
            </a:r>
            <a:r>
              <a:rPr lang="ko-KR" altLang="en-US" sz="1400" spc="-100" dirty="0" err="1" smtClean="0">
                <a:effectLst/>
                <a:latin typeface="+mn-ea"/>
              </a:rPr>
              <a:t>혁신형</a:t>
            </a:r>
            <a:r>
              <a:rPr lang="ko-KR" altLang="en-US" sz="1400" spc="-100" dirty="0" smtClean="0">
                <a:effectLst/>
                <a:latin typeface="+mn-ea"/>
              </a:rPr>
              <a:t> </a:t>
            </a:r>
            <a:r>
              <a:rPr lang="en-US" altLang="ko-KR" sz="1400" spc="-100" dirty="0" smtClean="0">
                <a:effectLst/>
                <a:latin typeface="+mn-ea"/>
              </a:rPr>
              <a:t>SMR </a:t>
            </a:r>
            <a:r>
              <a:rPr lang="ko-KR" altLang="en-US" sz="1400" spc="-100" dirty="0" err="1" smtClean="0">
                <a:effectLst/>
                <a:latin typeface="+mn-ea"/>
              </a:rPr>
              <a:t>국회포럼</a:t>
            </a:r>
            <a:r>
              <a:rPr lang="ko-KR" altLang="en-US" sz="1400" spc="-100" dirty="0" smtClean="0">
                <a:effectLst/>
                <a:latin typeface="+mn-ea"/>
              </a:rPr>
              <a:t> </a:t>
            </a:r>
            <a:r>
              <a:rPr lang="en-US" altLang="ko-KR" sz="1400" spc="-100" dirty="0" smtClean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21.4)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혁신형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SMR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제도분과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국회포럼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21.7)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제</a:t>
            </a:r>
            <a:r>
              <a:rPr lang="en-US" altLang="ko-KR" sz="1400" spc="-100" dirty="0" smtClean="0">
                <a:latin typeface="+mn-ea"/>
              </a:rPr>
              <a:t>2</a:t>
            </a:r>
            <a:r>
              <a:rPr lang="ko-KR" altLang="en-US" sz="1400" spc="-100" dirty="0" smtClean="0">
                <a:latin typeface="+mn-ea"/>
              </a:rPr>
              <a:t>회 </a:t>
            </a:r>
            <a:r>
              <a:rPr lang="ko-KR" altLang="en-US" sz="1400" spc="-100" dirty="0" err="1">
                <a:latin typeface="+mn-ea"/>
              </a:rPr>
              <a:t>혁신형</a:t>
            </a:r>
            <a:r>
              <a:rPr lang="ko-KR" altLang="en-US" sz="1400" spc="-100" dirty="0">
                <a:latin typeface="+mn-ea"/>
              </a:rPr>
              <a:t> </a:t>
            </a:r>
            <a:r>
              <a:rPr lang="en-US" altLang="ko-KR" sz="1400" spc="-100" dirty="0">
                <a:latin typeface="+mn-ea"/>
              </a:rPr>
              <a:t>SMR </a:t>
            </a:r>
            <a:r>
              <a:rPr lang="ko-KR" altLang="en-US" sz="1400" spc="-100" dirty="0" err="1">
                <a:latin typeface="+mn-ea"/>
              </a:rPr>
              <a:t>국회포럼</a:t>
            </a:r>
            <a:r>
              <a:rPr lang="ko-KR" altLang="en-US" sz="1400" spc="-100" dirty="0">
                <a:latin typeface="+mn-ea"/>
              </a:rPr>
              <a:t> 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21.9)</a:t>
            </a:r>
            <a:endParaRPr lang="ko-KR" altLang="en-US" sz="1400" spc="-100" dirty="0" smtClean="0">
              <a:latin typeface="+mn-ea"/>
              <a:sym typeface="Symbol" panose="05050102010706020507" pitchFamily="18" charset="2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예비 타당성조사 기획 및 신청 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21.2~</a:t>
            </a:r>
            <a:r>
              <a:rPr lang="en-US" altLang="ko-KR" sz="1400" spc="-100" dirty="0">
                <a:latin typeface="+mn-ea"/>
                <a:sym typeface="Symbol" panose="05050102010706020507" pitchFamily="18" charset="2"/>
              </a:rPr>
              <a:t>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21.9)</a:t>
            </a:r>
          </a:p>
        </p:txBody>
      </p:sp>
      <p:pic>
        <p:nvPicPr>
          <p:cNvPr id="65" name="그림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1" r="3682" b="14301"/>
          <a:stretch/>
        </p:blipFill>
        <p:spPr>
          <a:xfrm>
            <a:off x="4843065" y="2713873"/>
            <a:ext cx="4094898" cy="170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9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</a:rPr>
              <a:t>4. </a:t>
            </a:r>
            <a:r>
              <a:rPr lang="ko-KR" altLang="en-US" dirty="0" err="1">
                <a:latin typeface="+mn-ea"/>
              </a:rPr>
              <a:t>혁신형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>
                <a:latin typeface="+mn-ea"/>
              </a:rPr>
              <a:t>SMR </a:t>
            </a:r>
            <a:r>
              <a:rPr lang="ko-KR" altLang="en-US" dirty="0">
                <a:latin typeface="+mn-ea"/>
              </a:rPr>
              <a:t>개발 계획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733414" y="6570210"/>
            <a:ext cx="463547" cy="234784"/>
          </a:xfrm>
        </p:spPr>
        <p:txBody>
          <a:bodyPr/>
          <a:lstStyle/>
          <a:p>
            <a:fld id="{9A2AE98F-0017-437D-A77C-786F08820F2B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6" name="직사각형 5"/>
          <p:cNvSpPr/>
          <p:nvPr/>
        </p:nvSpPr>
        <p:spPr>
          <a:xfrm>
            <a:off x="0" y="1274872"/>
            <a:ext cx="155532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346332" y="1274872"/>
            <a:ext cx="1559668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1300228" y="1296555"/>
            <a:ext cx="7305544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err="1" smtClean="0">
                <a:solidFill>
                  <a:schemeClr val="accent5"/>
                </a:solidFill>
                <a:latin typeface="+mn-ea"/>
              </a:rPr>
              <a:t>혁신형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 최종목표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, 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기술개발 목표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9" name="모서리가 둥근 직사각형 18"/>
          <p:cNvSpPr/>
          <p:nvPr/>
        </p:nvSpPr>
        <p:spPr>
          <a:xfrm>
            <a:off x="1285481" y="2159907"/>
            <a:ext cx="8269681" cy="1429897"/>
          </a:xfrm>
          <a:prstGeom prst="roundRect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n-ea"/>
            </a:endParaRPr>
          </a:p>
        </p:txBody>
      </p:sp>
      <p:sp>
        <p:nvSpPr>
          <p:cNvPr id="22" name="양쪽 모서리가 둥근 사각형 21"/>
          <p:cNvSpPr/>
          <p:nvPr/>
        </p:nvSpPr>
        <p:spPr>
          <a:xfrm rot="16200000">
            <a:off x="127514" y="2394751"/>
            <a:ext cx="1429896" cy="960205"/>
          </a:xfrm>
          <a:prstGeom prst="round2SameRect">
            <a:avLst>
              <a:gd name="adj1" fmla="val 730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394099" y="2667575"/>
            <a:ext cx="896725" cy="43088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sz="1400" b="1" kern="0" dirty="0" smtClean="0">
                <a:solidFill>
                  <a:schemeClr val="bg1"/>
                </a:solidFill>
                <a:latin typeface="+mn-ea"/>
              </a:rPr>
              <a:t>기술개발 </a:t>
            </a:r>
            <a:r>
              <a:rPr lang="ko-KR" altLang="en-US" sz="1400" b="1" kern="0" dirty="0">
                <a:solidFill>
                  <a:schemeClr val="bg1"/>
                </a:solidFill>
                <a:latin typeface="+mn-ea"/>
              </a:rPr>
              <a:t>목표</a:t>
            </a: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285481" y="1736851"/>
            <a:ext cx="8269681" cy="346492"/>
          </a:xfrm>
          <a:prstGeom prst="roundRect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7" name="양쪽 모서리가 둥근 사각형 16"/>
          <p:cNvSpPr/>
          <p:nvPr/>
        </p:nvSpPr>
        <p:spPr>
          <a:xfrm rot="16200000">
            <a:off x="663697" y="1429995"/>
            <a:ext cx="357532" cy="960205"/>
          </a:xfrm>
          <a:prstGeom prst="round2SameRect">
            <a:avLst>
              <a:gd name="adj1" fmla="val 13962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394098" y="1802375"/>
            <a:ext cx="896725" cy="215444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sz="1400" b="1" kern="0" dirty="0" smtClean="0">
                <a:solidFill>
                  <a:schemeClr val="bg1"/>
                </a:solidFill>
                <a:latin typeface="+mn-ea"/>
              </a:rPr>
              <a:t>최종 </a:t>
            </a:r>
            <a:r>
              <a:rPr lang="ko-KR" altLang="en-US" sz="1400" b="1" kern="0" dirty="0">
                <a:solidFill>
                  <a:schemeClr val="bg1"/>
                </a:solidFill>
                <a:latin typeface="+mn-ea"/>
              </a:rPr>
              <a:t>목표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1724814" y="1756209"/>
            <a:ext cx="7533485" cy="30777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400" dirty="0" err="1">
                <a:solidFill>
                  <a:schemeClr val="accent5"/>
                </a:solidFill>
                <a:latin typeface="+mn-ea"/>
              </a:rPr>
              <a:t>혁신형</a:t>
            </a:r>
            <a:r>
              <a:rPr lang="ko-KR" altLang="en-US" sz="1400" dirty="0">
                <a:solidFill>
                  <a:schemeClr val="accent5"/>
                </a:solidFill>
                <a:latin typeface="+mn-ea"/>
              </a:rPr>
              <a:t> </a:t>
            </a:r>
            <a:r>
              <a:rPr lang="en-US" altLang="ko-KR" sz="1400" dirty="0">
                <a:solidFill>
                  <a:schemeClr val="accent5"/>
                </a:solidFill>
                <a:latin typeface="+mn-ea"/>
              </a:rPr>
              <a:t>SMR </a:t>
            </a:r>
            <a:r>
              <a:rPr lang="ko-KR" altLang="en-US" sz="1400" dirty="0">
                <a:solidFill>
                  <a:schemeClr val="accent5"/>
                </a:solidFill>
                <a:latin typeface="+mn-ea"/>
              </a:rPr>
              <a:t>글로벌 경쟁력 강화를 통한 </a:t>
            </a:r>
            <a:r>
              <a:rPr lang="en-US" altLang="ko-KR" sz="1400" dirty="0">
                <a:solidFill>
                  <a:schemeClr val="accent5"/>
                </a:solidFill>
                <a:latin typeface="+mn-ea"/>
              </a:rPr>
              <a:t>2030</a:t>
            </a:r>
            <a:r>
              <a:rPr lang="ko-KR" altLang="en-US" sz="1400" dirty="0">
                <a:solidFill>
                  <a:schemeClr val="accent5"/>
                </a:solidFill>
                <a:latin typeface="+mn-ea"/>
              </a:rPr>
              <a:t>년대 수출 달성</a:t>
            </a:r>
          </a:p>
        </p:txBody>
      </p:sp>
      <p:sp>
        <p:nvSpPr>
          <p:cNvPr id="97" name="직사각형 9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394099" y="5564902"/>
            <a:ext cx="896725" cy="215444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sz="1400" b="1" kern="0" dirty="0">
                <a:solidFill>
                  <a:schemeClr val="bg1"/>
                </a:solidFill>
                <a:latin typeface="+mn-ea"/>
              </a:rPr>
              <a:t>핵심기술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1427951" y="2234940"/>
            <a:ext cx="8127212" cy="30777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400" spc="-150" dirty="0" err="1">
                <a:solidFill>
                  <a:schemeClr val="accent1">
                    <a:lumMod val="75000"/>
                  </a:schemeClr>
                </a:solidFill>
                <a:latin typeface="+mn-ea"/>
              </a:rPr>
              <a:t>안전성･경제성･유연성이</a:t>
            </a:r>
            <a:r>
              <a:rPr lang="ko-KR" altLang="en-US" sz="1400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 확보된 혁신형 </a:t>
            </a:r>
            <a:r>
              <a:rPr lang="en-US" altLang="ko-KR" sz="1400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SMR </a:t>
            </a:r>
            <a:r>
              <a:rPr lang="ko-KR" altLang="en-US" sz="1400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핵심기술 개발 및 </a:t>
            </a:r>
            <a:r>
              <a:rPr lang="en-US" altLang="ko-KR" sz="1400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2028</a:t>
            </a:r>
            <a:r>
              <a:rPr lang="ko-KR" altLang="en-US" sz="1400" spc="-15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년 시장경쟁력 있는 표준설계 및 기술 검증</a:t>
            </a:r>
          </a:p>
        </p:txBody>
      </p:sp>
      <p:sp>
        <p:nvSpPr>
          <p:cNvPr id="65" name="모서리가 둥근 직사각형 64"/>
          <p:cNvSpPr/>
          <p:nvPr/>
        </p:nvSpPr>
        <p:spPr>
          <a:xfrm>
            <a:off x="1436893" y="2854521"/>
            <a:ext cx="2616501" cy="6297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+mn-ea"/>
            </a:endParaRPr>
          </a:p>
        </p:txBody>
      </p:sp>
      <p:sp>
        <p:nvSpPr>
          <p:cNvPr id="66" name="모서리가 둥근 직사각형 65"/>
          <p:cNvSpPr/>
          <p:nvPr/>
        </p:nvSpPr>
        <p:spPr>
          <a:xfrm>
            <a:off x="1664583" y="2613112"/>
            <a:ext cx="2161120" cy="405305"/>
          </a:xfrm>
          <a:prstGeom prst="roundRect">
            <a:avLst>
              <a:gd name="adj" fmla="val 134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1657904" y="2685716"/>
            <a:ext cx="2178686" cy="27699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spc="-50" dirty="0" err="1" smtClean="0">
                <a:solidFill>
                  <a:schemeClr val="bg1"/>
                </a:solidFill>
                <a:latin typeface="+mn-ea"/>
              </a:rPr>
              <a:t>기존원전</a:t>
            </a:r>
            <a:r>
              <a:rPr lang="ko-KR" altLang="en-US" sz="1200" spc="-50" dirty="0" smtClean="0">
                <a:solidFill>
                  <a:schemeClr val="bg1"/>
                </a:solidFill>
                <a:latin typeface="+mn-ea"/>
              </a:rPr>
              <a:t> 대비 안전성 향상 </a:t>
            </a:r>
            <a:endParaRPr lang="ko-KR" altLang="en-US" sz="1200" spc="-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4131121" y="2854521"/>
            <a:ext cx="2616501" cy="6297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+mn-ea"/>
            </a:endParaRPr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4358812" y="2613112"/>
            <a:ext cx="2161120" cy="405305"/>
          </a:xfrm>
          <a:prstGeom prst="roundRect">
            <a:avLst>
              <a:gd name="adj" fmla="val 134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4369696" y="2597886"/>
            <a:ext cx="2161120" cy="43088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100" spc="-150" dirty="0">
                <a:solidFill>
                  <a:schemeClr val="bg1"/>
                </a:solidFill>
                <a:latin typeface="+mn-ea"/>
              </a:rPr>
              <a:t>경쟁 예상 </a:t>
            </a:r>
            <a:r>
              <a:rPr lang="ko-KR" altLang="en-US" sz="1100" spc="-150" dirty="0" smtClean="0">
                <a:solidFill>
                  <a:schemeClr val="bg1"/>
                </a:solidFill>
                <a:latin typeface="+mn-ea"/>
              </a:rPr>
              <a:t>노형</a:t>
            </a:r>
            <a:endParaRPr lang="en-US" altLang="ko-KR" sz="1100" spc="-150" dirty="0">
              <a:solidFill>
                <a:schemeClr val="bg1"/>
              </a:solidFill>
              <a:latin typeface="+mn-ea"/>
            </a:endParaRPr>
          </a:p>
          <a:p>
            <a:pPr lvl="0" algn="ctr">
              <a:defRPr/>
            </a:pPr>
            <a:r>
              <a:rPr lang="ko-KR" altLang="en-US" sz="1100" spc="-150" dirty="0">
                <a:solidFill>
                  <a:schemeClr val="bg1"/>
                </a:solidFill>
                <a:latin typeface="+mn-ea"/>
              </a:rPr>
              <a:t>대비 경쟁력 있는 </a:t>
            </a:r>
            <a:r>
              <a:rPr lang="ko-KR" altLang="en-US" sz="1100" spc="-150" dirty="0" smtClean="0">
                <a:solidFill>
                  <a:schemeClr val="bg1"/>
                </a:solidFill>
                <a:latin typeface="+mn-ea"/>
              </a:rPr>
              <a:t>경제성 제고</a:t>
            </a:r>
            <a:endParaRPr lang="ko-KR" altLang="en-US" sz="1100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5" name="모서리가 둥근 직사각형 104"/>
          <p:cNvSpPr/>
          <p:nvPr/>
        </p:nvSpPr>
        <p:spPr>
          <a:xfrm>
            <a:off x="6825348" y="2854521"/>
            <a:ext cx="2616501" cy="6297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+mn-ea"/>
            </a:endParaRPr>
          </a:p>
        </p:txBody>
      </p:sp>
      <p:sp>
        <p:nvSpPr>
          <p:cNvPr id="106" name="모서리가 둥근 직사각형 105"/>
          <p:cNvSpPr/>
          <p:nvPr/>
        </p:nvSpPr>
        <p:spPr>
          <a:xfrm>
            <a:off x="7053038" y="2613112"/>
            <a:ext cx="2161120" cy="405305"/>
          </a:xfrm>
          <a:prstGeom prst="roundRect">
            <a:avLst>
              <a:gd name="adj" fmla="val 134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dirty="0">
              <a:latin typeface="+mn-ea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7063926" y="2597886"/>
            <a:ext cx="2150232" cy="43088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세계 최고 수준의 </a:t>
            </a:r>
            <a:r>
              <a:rPr lang="ko-KR" altLang="en-US" sz="1100" dirty="0" err="1">
                <a:solidFill>
                  <a:schemeClr val="bg1"/>
                </a:solidFill>
                <a:latin typeface="+mn-ea"/>
              </a:rPr>
              <a:t>부하추종</a:t>
            </a:r>
            <a:endParaRPr lang="en-US" altLang="ko-KR" sz="1100" dirty="0">
              <a:solidFill>
                <a:schemeClr val="bg1"/>
              </a:solidFill>
              <a:latin typeface="+mn-ea"/>
            </a:endParaRPr>
          </a:p>
          <a:p>
            <a:pPr lvl="0" algn="ctr">
              <a:defRPr/>
            </a:pPr>
            <a:r>
              <a:rPr lang="ko-KR" altLang="en-US" sz="1100" dirty="0">
                <a:solidFill>
                  <a:schemeClr val="bg1"/>
                </a:solidFill>
                <a:latin typeface="+mn-ea"/>
              </a:rPr>
              <a:t>능력 확보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1723422" y="3017434"/>
            <a:ext cx="2043442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노심손상빈도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1.0e-9/M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･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Y</a:t>
            </a:r>
          </a:p>
          <a:p>
            <a:pPr lvl="0" algn="ctr">
              <a:defRPr/>
            </a:pP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기존원전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대비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100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배 이상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4262048" y="3017434"/>
            <a:ext cx="2354652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건설단가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= $4,000/</a:t>
            </a:r>
            <a:r>
              <a:rPr lang="en-US" altLang="ko-KR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kWe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defRPr/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발전단가 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= $65/MWh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6913652" y="3017434"/>
            <a:ext cx="2439898" cy="461665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일일부하추종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: 100%-20%-100%</a:t>
            </a:r>
          </a:p>
          <a:p>
            <a:pPr algn="ctr">
              <a:defRPr/>
            </a:pPr>
            <a:r>
              <a:rPr lang="ko-KR" alt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최대속도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: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분당 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5%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39" name="모서리가 둥근 직사각형 138"/>
          <p:cNvSpPr/>
          <p:nvPr/>
        </p:nvSpPr>
        <p:spPr>
          <a:xfrm>
            <a:off x="2057106" y="3585097"/>
            <a:ext cx="1744686" cy="33283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latin typeface="+mn-ea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2086863" y="3613159"/>
            <a:ext cx="1714929" cy="27699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혁신형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SMR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xmlns="" id="{3C12E993-810A-4D37-B920-7852BAD35AC7}"/>
              </a:ext>
            </a:extLst>
          </p:cNvPr>
          <p:cNvSpPr txBox="1"/>
          <p:nvPr/>
        </p:nvSpPr>
        <p:spPr>
          <a:xfrm>
            <a:off x="5774157" y="3588295"/>
            <a:ext cx="1714929" cy="27699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lvl="0" algn="ctr">
              <a:defRPr/>
            </a:pPr>
            <a:r>
              <a:rPr lang="ko-KR" altLang="en-US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경쟁노형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(</a:t>
            </a:r>
            <a:r>
              <a:rPr lang="en-US" altLang="ko-KR" sz="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Nuscale</a:t>
            </a:r>
            <a:r>
              <a:rPr lang="en-US" altLang="ko-KR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027" name="_x893408848" descr="EMB0000071861c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8" b="7751"/>
          <a:stretch>
            <a:fillRect/>
          </a:stretch>
        </p:blipFill>
        <p:spPr bwMode="auto">
          <a:xfrm>
            <a:off x="7815312" y="3706748"/>
            <a:ext cx="1739849" cy="258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_x893407912" descr="EMB0000071861c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77" y="3725050"/>
            <a:ext cx="923586" cy="246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그룹 12"/>
          <p:cNvGrpSpPr/>
          <p:nvPr/>
        </p:nvGrpSpPr>
        <p:grpSpPr>
          <a:xfrm>
            <a:off x="1873947" y="3941283"/>
            <a:ext cx="2061884" cy="278190"/>
            <a:chOff x="2009463" y="4185002"/>
            <a:chExt cx="2061884" cy="278190"/>
          </a:xfrm>
        </p:grpSpPr>
        <p:sp>
          <p:nvSpPr>
            <p:cNvPr id="113" name="모서리가 둥근 직사각형 112"/>
            <p:cNvSpPr/>
            <p:nvPr/>
          </p:nvSpPr>
          <p:spPr>
            <a:xfrm>
              <a:off x="2009463" y="4185002"/>
              <a:ext cx="2061884" cy="278190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2225982" y="4210859"/>
              <a:ext cx="1628846" cy="22647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</a:rPr>
                <a:t>80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</a:rPr>
                <a:t>년</a:t>
              </a:r>
              <a:endParaRPr lang="ko-KR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3920264" y="3940090"/>
            <a:ext cx="1870842" cy="287285"/>
            <a:chOff x="4055780" y="4183809"/>
            <a:chExt cx="1870842" cy="287285"/>
          </a:xfrm>
        </p:grpSpPr>
        <p:sp>
          <p:nvSpPr>
            <p:cNvPr id="123" name="모서리가 둥근 직사각형 122"/>
            <p:cNvSpPr/>
            <p:nvPr/>
          </p:nvSpPr>
          <p:spPr>
            <a:xfrm>
              <a:off x="4055780" y="4183809"/>
              <a:ext cx="1870841" cy="27211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7689" y="4210236"/>
              <a:ext cx="1838933" cy="26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설계수명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5791105" y="3940227"/>
            <a:ext cx="2161048" cy="278190"/>
            <a:chOff x="5926621" y="4183946"/>
            <a:chExt cx="2161048" cy="278190"/>
          </a:xfrm>
        </p:grpSpPr>
        <p:sp>
          <p:nvSpPr>
            <p:cNvPr id="132" name="모서리가 둥근 직사각형 131"/>
            <p:cNvSpPr/>
            <p:nvPr/>
          </p:nvSpPr>
          <p:spPr>
            <a:xfrm>
              <a:off x="5926621" y="4183946"/>
              <a:ext cx="2161048" cy="278190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6143140" y="4184540"/>
              <a:ext cx="1707184" cy="276999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</a:rPr>
                <a:t>60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</a:rPr>
                <a:t>년</a:t>
              </a:r>
              <a:endParaRPr lang="ko-KR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" name="그룹 11"/>
          <p:cNvGrpSpPr/>
          <p:nvPr/>
        </p:nvGrpSpPr>
        <p:grpSpPr>
          <a:xfrm>
            <a:off x="1886713" y="4231328"/>
            <a:ext cx="6064802" cy="287285"/>
            <a:chOff x="2022229" y="4475047"/>
            <a:chExt cx="6064802" cy="287285"/>
          </a:xfrm>
        </p:grpSpPr>
        <p:sp>
          <p:nvSpPr>
            <p:cNvPr id="193" name="모서리가 둥근 직사각형 192"/>
            <p:cNvSpPr/>
            <p:nvPr/>
          </p:nvSpPr>
          <p:spPr>
            <a:xfrm>
              <a:off x="4052183" y="4475047"/>
              <a:ext cx="1872214" cy="27211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194" name="그룹 193"/>
            <p:cNvGrpSpPr/>
            <p:nvPr/>
          </p:nvGrpSpPr>
          <p:grpSpPr>
            <a:xfrm>
              <a:off x="2022229" y="4476240"/>
              <a:ext cx="2043757" cy="278190"/>
              <a:chOff x="1453541" y="4024110"/>
              <a:chExt cx="1904544" cy="340256"/>
            </a:xfrm>
          </p:grpSpPr>
          <p:sp>
            <p:nvSpPr>
              <p:cNvPr id="199" name="모서리가 둥근 직사각형 198"/>
              <p:cNvSpPr/>
              <p:nvPr/>
            </p:nvSpPr>
            <p:spPr>
              <a:xfrm>
                <a:off x="1453541" y="4024110"/>
                <a:ext cx="1904544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34707"/>
                <a:ext cx="1519009" cy="31905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lvl="0" algn="ctr">
                  <a:defRPr/>
                </a:pP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170MWe</a:t>
                </a: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4115" y="4501474"/>
              <a:ext cx="1840282" cy="26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모듈 전기 출력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196" name="그룹 195"/>
            <p:cNvGrpSpPr/>
            <p:nvPr/>
          </p:nvGrpSpPr>
          <p:grpSpPr>
            <a:xfrm>
              <a:off x="5924397" y="4475184"/>
              <a:ext cx="2162634" cy="278190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197" name="모서리가 둥근 직사각형 196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4707"/>
                <a:ext cx="1519009" cy="319058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lvl="0" algn="ctr">
                  <a:defRPr/>
                </a:pP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60MWe</a:t>
                </a: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1" name="그룹 10"/>
          <p:cNvGrpSpPr/>
          <p:nvPr/>
        </p:nvGrpSpPr>
        <p:grpSpPr>
          <a:xfrm>
            <a:off x="1875234" y="4524633"/>
            <a:ext cx="6076825" cy="287285"/>
            <a:chOff x="2010750" y="4768352"/>
            <a:chExt cx="6076825" cy="287285"/>
          </a:xfrm>
        </p:grpSpPr>
        <p:sp>
          <p:nvSpPr>
            <p:cNvPr id="202" name="모서리가 둥근 직사각형 201"/>
            <p:cNvSpPr/>
            <p:nvPr/>
          </p:nvSpPr>
          <p:spPr>
            <a:xfrm>
              <a:off x="4056602" y="4768352"/>
              <a:ext cx="1870416" cy="27211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203" name="그룹 202"/>
            <p:cNvGrpSpPr/>
            <p:nvPr/>
          </p:nvGrpSpPr>
          <p:grpSpPr>
            <a:xfrm>
              <a:off x="2010750" y="4769545"/>
              <a:ext cx="2061415" cy="278190"/>
              <a:chOff x="1436893" y="4024110"/>
              <a:chExt cx="1922846" cy="340256"/>
            </a:xfrm>
          </p:grpSpPr>
          <p:sp>
            <p:nvSpPr>
              <p:cNvPr id="208" name="모서리가 둥근 직사각형 207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34707"/>
                <a:ext cx="1519009" cy="31905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lvl="0" algn="ctr">
                  <a:defRPr/>
                </a:pP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60MWe(4</a:t>
                </a:r>
                <a:r>
                  <a:rPr lang="ko-KR" altLang="en-US" sz="1200" dirty="0" smtClean="0">
                    <a:solidFill>
                      <a:schemeClr val="bg1"/>
                    </a:solidFill>
                    <a:latin typeface="+mn-ea"/>
                  </a:rPr>
                  <a:t>모듈</a:t>
                </a: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)</a:t>
                </a: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8503" y="4794779"/>
              <a:ext cx="1838515" cy="26085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총 </a:t>
              </a:r>
              <a:r>
                <a:rPr lang="ko-KR" alt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전기출력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05" name="그룹 204"/>
            <p:cNvGrpSpPr/>
            <p:nvPr/>
          </p:nvGrpSpPr>
          <p:grpSpPr>
            <a:xfrm>
              <a:off x="5927018" y="4768489"/>
              <a:ext cx="2160557" cy="278190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206" name="모서리가 둥근 직사각형 205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4707"/>
                <a:ext cx="1519009" cy="319058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lvl="0" algn="ctr">
                  <a:defRPr/>
                </a:pP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720MWe(12</a:t>
                </a:r>
                <a:r>
                  <a:rPr lang="ko-KR" altLang="en-US" sz="1200" dirty="0" smtClean="0">
                    <a:solidFill>
                      <a:schemeClr val="bg1"/>
                    </a:solidFill>
                    <a:latin typeface="+mn-ea"/>
                  </a:rPr>
                  <a:t>모듈</a:t>
                </a:r>
                <a:r>
                  <a:rPr lang="en-US" altLang="ko-KR" sz="1200" dirty="0" smtClean="0">
                    <a:solidFill>
                      <a:schemeClr val="bg1"/>
                    </a:solidFill>
                    <a:latin typeface="+mn-ea"/>
                  </a:rPr>
                  <a:t>)</a:t>
                </a:r>
                <a:endParaRPr lang="ko-KR" altLang="en-US" sz="12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0" name="그룹 9"/>
          <p:cNvGrpSpPr/>
          <p:nvPr/>
        </p:nvGrpSpPr>
        <p:grpSpPr>
          <a:xfrm>
            <a:off x="1872861" y="4812560"/>
            <a:ext cx="6079371" cy="299867"/>
            <a:chOff x="2008377" y="5056279"/>
            <a:chExt cx="6079371" cy="299867"/>
          </a:xfrm>
        </p:grpSpPr>
        <p:sp>
          <p:nvSpPr>
            <p:cNvPr id="211" name="모서리가 둥근 직사각형 210"/>
            <p:cNvSpPr/>
            <p:nvPr/>
          </p:nvSpPr>
          <p:spPr>
            <a:xfrm>
              <a:off x="4055086" y="5065926"/>
              <a:ext cx="1871200" cy="27212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212" name="그룹 211"/>
            <p:cNvGrpSpPr/>
            <p:nvPr/>
          </p:nvGrpSpPr>
          <p:grpSpPr>
            <a:xfrm>
              <a:off x="2008377" y="5056279"/>
              <a:ext cx="2062279" cy="299867"/>
              <a:chOff x="1436893" y="4010851"/>
              <a:chExt cx="1922846" cy="366769"/>
            </a:xfrm>
          </p:grpSpPr>
          <p:sp>
            <p:nvSpPr>
              <p:cNvPr id="217" name="모서리가 둥근 직사각형 216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10851"/>
                <a:ext cx="1519009" cy="36676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1.0x10</a:t>
                </a:r>
                <a:r>
                  <a:rPr lang="en-US" altLang="ko-KR" sz="1200" kern="0" baseline="30000" dirty="0">
                    <a:solidFill>
                      <a:schemeClr val="bg1"/>
                    </a:solidFill>
                    <a:latin typeface="+mn-ea"/>
                  </a:rPr>
                  <a:t>-9 </a:t>
                </a: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/M･Y </a:t>
                </a:r>
                <a:r>
                  <a:rPr lang="ko-KR" altLang="en-US" sz="1200" kern="0" dirty="0">
                    <a:solidFill>
                      <a:schemeClr val="bg1"/>
                    </a:solidFill>
                    <a:latin typeface="+mn-ea"/>
                  </a:rPr>
                  <a:t>이하</a:t>
                </a:r>
              </a:p>
            </p:txBody>
          </p:sp>
        </p:grp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7001" y="5092353"/>
              <a:ext cx="1839285" cy="2608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노심손상빈도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14" name="그룹 213"/>
            <p:cNvGrpSpPr/>
            <p:nvPr/>
          </p:nvGrpSpPr>
          <p:grpSpPr>
            <a:xfrm>
              <a:off x="5926286" y="5066075"/>
              <a:ext cx="2161462" cy="278191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215" name="모서리가 둥근 직사각형 214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6576"/>
                <a:ext cx="1519009" cy="289362"/>
              </a:xfrm>
              <a:prstGeom prst="rect">
                <a:avLst/>
              </a:prstGeom>
              <a:grpFill/>
            </p:spPr>
            <p:txBody>
              <a:bodyPr wrap="square" rtlCol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1.0x10</a:t>
                </a:r>
                <a:r>
                  <a:rPr lang="en-US" altLang="ko-KR" sz="1200" kern="0" baseline="30000" dirty="0">
                    <a:solidFill>
                      <a:schemeClr val="bg1"/>
                    </a:solidFill>
                    <a:latin typeface="+mn-ea"/>
                  </a:rPr>
                  <a:t>-9 </a:t>
                </a: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/M･Y </a:t>
                </a:r>
                <a:r>
                  <a:rPr lang="ko-KR" altLang="en-US" sz="1200" kern="0" dirty="0">
                    <a:solidFill>
                      <a:schemeClr val="bg1"/>
                    </a:solidFill>
                    <a:latin typeface="+mn-ea"/>
                  </a:rPr>
                  <a:t>이하</a:t>
                </a:r>
              </a:p>
            </p:txBody>
          </p:sp>
        </p:grpSp>
      </p:grpSp>
      <p:grpSp>
        <p:nvGrpSpPr>
          <p:cNvPr id="8" name="그룹 7"/>
          <p:cNvGrpSpPr/>
          <p:nvPr/>
        </p:nvGrpSpPr>
        <p:grpSpPr>
          <a:xfrm>
            <a:off x="1873020" y="5107394"/>
            <a:ext cx="6073965" cy="299867"/>
            <a:chOff x="2008536" y="5351113"/>
            <a:chExt cx="6073965" cy="299867"/>
          </a:xfrm>
        </p:grpSpPr>
        <p:sp>
          <p:nvSpPr>
            <p:cNvPr id="221" name="모서리가 둥근 직사각형 220"/>
            <p:cNvSpPr/>
            <p:nvPr/>
          </p:nvSpPr>
          <p:spPr>
            <a:xfrm>
              <a:off x="4053425" y="5360760"/>
              <a:ext cx="1869536" cy="27212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222" name="그룹 221"/>
            <p:cNvGrpSpPr/>
            <p:nvPr/>
          </p:nvGrpSpPr>
          <p:grpSpPr>
            <a:xfrm>
              <a:off x="2008536" y="5351113"/>
              <a:ext cx="2060445" cy="299867"/>
              <a:chOff x="1436893" y="4010851"/>
              <a:chExt cx="1922846" cy="366769"/>
            </a:xfrm>
          </p:grpSpPr>
          <p:sp>
            <p:nvSpPr>
              <p:cNvPr id="227" name="모서리가 둥근 직사각형 226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10851"/>
                <a:ext cx="1519009" cy="36676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$</a:t>
                </a:r>
                <a:r>
                  <a:rPr lang="en-US" altLang="ko-KR" sz="1200" kern="0" dirty="0" smtClean="0">
                    <a:solidFill>
                      <a:schemeClr val="bg1"/>
                    </a:solidFill>
                    <a:latin typeface="+mn-ea"/>
                  </a:rPr>
                  <a:t>4,000 </a:t>
                </a:r>
                <a:r>
                  <a:rPr lang="ko-KR" altLang="en-US" sz="1200" kern="0" dirty="0" smtClean="0">
                    <a:solidFill>
                      <a:schemeClr val="bg1"/>
                    </a:solidFill>
                    <a:latin typeface="+mn-ea"/>
                  </a:rPr>
                  <a:t>이하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5312" y="5387187"/>
              <a:ext cx="1837649" cy="2608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건설비용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24" name="그룹 223"/>
            <p:cNvGrpSpPr/>
            <p:nvPr/>
          </p:nvGrpSpPr>
          <p:grpSpPr>
            <a:xfrm>
              <a:off x="5922961" y="5360909"/>
              <a:ext cx="2159540" cy="278191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225" name="모서리가 둥근 직사각형 224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6576"/>
                <a:ext cx="1519009" cy="320176"/>
              </a:xfrm>
              <a:prstGeom prst="rect">
                <a:avLst/>
              </a:prstGeom>
              <a:grpFill/>
            </p:spPr>
            <p:txBody>
              <a:bodyPr wrap="square" rtlCol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 smtClean="0">
                    <a:solidFill>
                      <a:schemeClr val="bg1"/>
                    </a:solidFill>
                    <a:latin typeface="+mn-ea"/>
                  </a:rPr>
                  <a:t>$4,000~5,000/</a:t>
                </a:r>
                <a:r>
                  <a:rPr lang="en-US" altLang="ko-KR" sz="1200" kern="0" dirty="0" err="1" smtClean="0">
                    <a:solidFill>
                      <a:schemeClr val="bg1"/>
                    </a:solidFill>
                    <a:latin typeface="+mn-ea"/>
                  </a:rPr>
                  <a:t>kWe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5" name="그룹 4"/>
          <p:cNvGrpSpPr/>
          <p:nvPr/>
        </p:nvGrpSpPr>
        <p:grpSpPr>
          <a:xfrm>
            <a:off x="1872861" y="5407363"/>
            <a:ext cx="6074136" cy="299867"/>
            <a:chOff x="2008377" y="5651082"/>
            <a:chExt cx="6074136" cy="299867"/>
          </a:xfrm>
        </p:grpSpPr>
        <p:sp>
          <p:nvSpPr>
            <p:cNvPr id="230" name="모서리가 둥근 직사각형 229"/>
            <p:cNvSpPr/>
            <p:nvPr/>
          </p:nvSpPr>
          <p:spPr>
            <a:xfrm>
              <a:off x="4053324" y="5660729"/>
              <a:ext cx="1869588" cy="27212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231" name="그룹 230"/>
            <p:cNvGrpSpPr/>
            <p:nvPr/>
          </p:nvGrpSpPr>
          <p:grpSpPr>
            <a:xfrm>
              <a:off x="2008377" y="5651082"/>
              <a:ext cx="2060503" cy="299867"/>
              <a:chOff x="1436893" y="4010851"/>
              <a:chExt cx="1922846" cy="366769"/>
            </a:xfrm>
          </p:grpSpPr>
          <p:sp>
            <p:nvSpPr>
              <p:cNvPr id="236" name="모서리가 둥근 직사각형 235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10851"/>
                <a:ext cx="1519009" cy="36676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ko-KR" altLang="en-US" sz="1200" kern="0" dirty="0" err="1" smtClean="0">
                    <a:solidFill>
                      <a:schemeClr val="bg1"/>
                    </a:solidFill>
                    <a:latin typeface="+mn-ea"/>
                  </a:rPr>
                  <a:t>무붕산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5211" y="5687156"/>
              <a:ext cx="1837701" cy="2608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반응도제어</a:t>
              </a: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33" name="그룹 232"/>
            <p:cNvGrpSpPr/>
            <p:nvPr/>
          </p:nvGrpSpPr>
          <p:grpSpPr>
            <a:xfrm>
              <a:off x="5922912" y="5660878"/>
              <a:ext cx="2159601" cy="278191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234" name="모서리가 둥근 직사각형 233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6576"/>
                <a:ext cx="1519009" cy="320176"/>
              </a:xfrm>
              <a:prstGeom prst="rect">
                <a:avLst/>
              </a:prstGeom>
              <a:grpFill/>
            </p:spPr>
            <p:txBody>
              <a:bodyPr wrap="square" rtlCol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ko-KR" altLang="en-US" sz="1200" kern="0" dirty="0" smtClean="0">
                    <a:solidFill>
                      <a:schemeClr val="bg1"/>
                    </a:solidFill>
                    <a:latin typeface="+mn-ea"/>
                  </a:rPr>
                  <a:t>수용성 붕산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4" name="그룹 3"/>
          <p:cNvGrpSpPr/>
          <p:nvPr/>
        </p:nvGrpSpPr>
        <p:grpSpPr>
          <a:xfrm>
            <a:off x="1869789" y="5703390"/>
            <a:ext cx="6077432" cy="299867"/>
            <a:chOff x="2005305" y="5947109"/>
            <a:chExt cx="6077432" cy="299867"/>
          </a:xfrm>
        </p:grpSpPr>
        <p:sp>
          <p:nvSpPr>
            <p:cNvPr id="239" name="모서리가 둥근 직사각형 238"/>
            <p:cNvSpPr/>
            <p:nvPr/>
          </p:nvSpPr>
          <p:spPr>
            <a:xfrm>
              <a:off x="4051361" y="5956756"/>
              <a:ext cx="1870603" cy="27212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240" name="그룹 239"/>
            <p:cNvGrpSpPr/>
            <p:nvPr/>
          </p:nvGrpSpPr>
          <p:grpSpPr>
            <a:xfrm>
              <a:off x="2005305" y="5947109"/>
              <a:ext cx="2061621" cy="299867"/>
              <a:chOff x="1436893" y="4010851"/>
              <a:chExt cx="1922846" cy="366769"/>
            </a:xfrm>
          </p:grpSpPr>
          <p:sp>
            <p:nvSpPr>
              <p:cNvPr id="245" name="모서리가 둥근 직사각형 244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8812" y="4010851"/>
                <a:ext cx="1519009" cy="366769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ko-KR" altLang="en-US" sz="1200" kern="0" dirty="0" smtClean="0">
                    <a:solidFill>
                      <a:schemeClr val="bg1"/>
                    </a:solidFill>
                    <a:latin typeface="+mn-ea"/>
                  </a:rPr>
                  <a:t>내장형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83266" y="5983183"/>
              <a:ext cx="1838698" cy="2608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제어봉구동장치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242" name="그룹 241"/>
            <p:cNvGrpSpPr/>
            <p:nvPr/>
          </p:nvGrpSpPr>
          <p:grpSpPr>
            <a:xfrm>
              <a:off x="5921964" y="5956905"/>
              <a:ext cx="2160773" cy="278191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243" name="모서리가 둥근 직사각형 242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630266" y="4036576"/>
                <a:ext cx="1519009" cy="320176"/>
              </a:xfrm>
              <a:prstGeom prst="rect">
                <a:avLst/>
              </a:prstGeom>
              <a:grpFill/>
            </p:spPr>
            <p:txBody>
              <a:bodyPr wrap="square" rtlCol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ko-KR" altLang="en-US" sz="1200" kern="0" dirty="0" smtClean="0">
                    <a:solidFill>
                      <a:schemeClr val="bg1"/>
                    </a:solidFill>
                    <a:latin typeface="+mn-ea"/>
                  </a:rPr>
                  <a:t>외장형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grpSp>
        <p:nvGrpSpPr>
          <p:cNvPr id="15" name="그룹 14"/>
          <p:cNvGrpSpPr/>
          <p:nvPr/>
        </p:nvGrpSpPr>
        <p:grpSpPr>
          <a:xfrm>
            <a:off x="1723422" y="5985945"/>
            <a:ext cx="6231922" cy="350865"/>
            <a:chOff x="1858938" y="6229664"/>
            <a:chExt cx="6231922" cy="350865"/>
          </a:xfrm>
        </p:grpSpPr>
        <p:sp>
          <p:nvSpPr>
            <p:cNvPr id="100" name="모서리가 둥근 직사각형 99"/>
            <p:cNvSpPr/>
            <p:nvPr/>
          </p:nvSpPr>
          <p:spPr>
            <a:xfrm>
              <a:off x="4059483" y="6264813"/>
              <a:ext cx="1870603" cy="27211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9525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>
                <a:latin typeface="+mn-ea"/>
              </a:endParaRPr>
            </a:p>
          </p:txBody>
        </p:sp>
        <p:grpSp>
          <p:nvGrpSpPr>
            <p:cNvPr id="104" name="그룹 103"/>
            <p:cNvGrpSpPr/>
            <p:nvPr/>
          </p:nvGrpSpPr>
          <p:grpSpPr>
            <a:xfrm>
              <a:off x="1858938" y="6229664"/>
              <a:ext cx="2377929" cy="350865"/>
              <a:chOff x="1292804" y="3979663"/>
              <a:chExt cx="2217862" cy="429146"/>
            </a:xfrm>
          </p:grpSpPr>
          <p:sp>
            <p:nvSpPr>
              <p:cNvPr id="119" name="모서리가 둥근 직사각형 118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292804" y="3979663"/>
                <a:ext cx="2217862" cy="42914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 smtClean="0">
                    <a:solidFill>
                      <a:schemeClr val="bg1"/>
                    </a:solidFill>
                    <a:latin typeface="+mn-ea"/>
                  </a:rPr>
                  <a:t>100%-20%-100%@5%/min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xmlns="" id="{3C12E993-810A-4D37-B920-7852BAD35AC7}"/>
                </a:ext>
              </a:extLst>
            </p:cNvPr>
            <p:cNvSpPr txBox="1"/>
            <p:nvPr/>
          </p:nvSpPr>
          <p:spPr>
            <a:xfrm>
              <a:off x="4091388" y="6283170"/>
              <a:ext cx="1838699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lvl="0" algn="ctr">
                <a:defRPr/>
              </a:pPr>
              <a:r>
                <a:rPr lang="ko-KR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일일부하추종 능력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109" name="그룹 108"/>
            <p:cNvGrpSpPr/>
            <p:nvPr/>
          </p:nvGrpSpPr>
          <p:grpSpPr>
            <a:xfrm>
              <a:off x="5930086" y="6264962"/>
              <a:ext cx="2160774" cy="278191"/>
              <a:chOff x="1436893" y="4024110"/>
              <a:chExt cx="1922846" cy="340256"/>
            </a:xfrm>
            <a:solidFill>
              <a:schemeClr val="accent4"/>
            </a:solidFill>
          </p:grpSpPr>
          <p:sp>
            <p:nvSpPr>
              <p:cNvPr id="117" name="모서리가 둥근 직사각형 116"/>
              <p:cNvSpPr/>
              <p:nvPr/>
            </p:nvSpPr>
            <p:spPr>
              <a:xfrm>
                <a:off x="1436893" y="4024110"/>
                <a:ext cx="1922846" cy="340256"/>
              </a:xfrm>
              <a:prstGeom prst="roundRect">
                <a:avLst>
                  <a:gd name="adj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xmlns="" id="{3C12E993-810A-4D37-B920-7852BAD35AC7}"/>
                  </a:ext>
                </a:extLst>
              </p:cNvPr>
              <p:cNvSpPr txBox="1"/>
              <p:nvPr/>
            </p:nvSpPr>
            <p:spPr>
              <a:xfrm>
                <a:off x="1436893" y="4036576"/>
                <a:ext cx="1922846" cy="320176"/>
              </a:xfrm>
              <a:prstGeom prst="rect">
                <a:avLst/>
              </a:prstGeom>
              <a:grpFill/>
            </p:spPr>
            <p:txBody>
              <a:bodyPr wrap="square" rtlCol="0" anchor="ctr">
                <a:no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 fontAlgn="base" latinLnBrk="0">
                  <a:lnSpc>
                    <a:spcPct val="140000"/>
                  </a:lnSpc>
                </a:pP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100%-20%-100</a:t>
                </a:r>
                <a:r>
                  <a:rPr lang="en-US" altLang="ko-KR" sz="1200" kern="0" dirty="0" smtClean="0">
                    <a:solidFill>
                      <a:schemeClr val="bg1"/>
                    </a:solidFill>
                    <a:latin typeface="+mn-ea"/>
                  </a:rPr>
                  <a:t>%@0.8%/</a:t>
                </a:r>
                <a:r>
                  <a:rPr lang="en-US" altLang="ko-KR" sz="1200" kern="0" dirty="0">
                    <a:solidFill>
                      <a:schemeClr val="bg1"/>
                    </a:solidFill>
                    <a:latin typeface="+mn-ea"/>
                  </a:rPr>
                  <a:t>min</a:t>
                </a:r>
                <a:endParaRPr lang="ko-KR" altLang="en-US" sz="1200" kern="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115" name="TextBox 114"/>
          <p:cNvSpPr txBox="1"/>
          <p:nvPr/>
        </p:nvSpPr>
        <p:spPr>
          <a:xfrm>
            <a:off x="5823836" y="6380661"/>
            <a:ext cx="3914523" cy="369332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900" spc="-30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en-US" altLang="ko-KR" sz="900" spc="-30" dirty="0" err="1" smtClean="0">
                <a:solidFill>
                  <a:srgbClr val="0000FF"/>
                </a:solidFill>
                <a:latin typeface="+mn-ea"/>
              </a:rPr>
              <a:t>NuScale</a:t>
            </a:r>
            <a:r>
              <a:rPr lang="en-US" altLang="ko-KR" sz="900" spc="-30" dirty="0" smtClean="0">
                <a:solidFill>
                  <a:srgbClr val="0000FF"/>
                </a:solidFill>
                <a:latin typeface="+mn-ea"/>
              </a:rPr>
              <a:t> Load Following: </a:t>
            </a:r>
            <a:r>
              <a:rPr lang="en-US" altLang="ko-KR" sz="900" spc="-30" dirty="0" smtClean="0">
                <a:latin typeface="+mn-ea"/>
              </a:rPr>
              <a:t>SMR Nuclear Technology 2016 “Compensating for Renewables: SMR Capability for Load Following”</a:t>
            </a:r>
            <a:endParaRPr lang="en-US" altLang="ko-KR" sz="900" spc="-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426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sz="1000" smtClean="0"/>
              <a:pPr/>
              <a:t>13</a:t>
            </a:fld>
            <a:endParaRPr lang="ko-KR" altLang="en-US" sz="1000" dirty="0"/>
          </a:p>
        </p:txBody>
      </p:sp>
      <p:sp>
        <p:nvSpPr>
          <p:cNvPr id="6" name="직사각형 5"/>
          <p:cNvSpPr/>
          <p:nvPr/>
        </p:nvSpPr>
        <p:spPr>
          <a:xfrm>
            <a:off x="0" y="1274872"/>
            <a:ext cx="155532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8346332" y="1274872"/>
            <a:ext cx="1559668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1300228" y="1324414"/>
            <a:ext cx="7305544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err="1" smtClean="0">
                <a:solidFill>
                  <a:schemeClr val="accent5"/>
                </a:solidFill>
                <a:latin typeface="+mn-ea"/>
              </a:rPr>
              <a:t>혁신형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 </a:t>
            </a:r>
            <a:r>
              <a:rPr lang="en-US" altLang="ko-KR" b="1" kern="0" spc="-100" dirty="0">
                <a:solidFill>
                  <a:schemeClr val="accent5"/>
                </a:solidFill>
                <a:latin typeface="+mn-ea"/>
              </a:rPr>
              <a:t>SMR 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핵심기술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800099" y="1863969"/>
            <a:ext cx="8475786" cy="4853227"/>
            <a:chOff x="914400" y="1930192"/>
            <a:chExt cx="8361485" cy="4787004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xmlns="" id="{530CE2FC-59F5-A044-9FBD-DB1636012EE6}"/>
                </a:ext>
              </a:extLst>
            </p:cNvPr>
            <p:cNvSpPr txBox="1"/>
            <p:nvPr/>
          </p:nvSpPr>
          <p:spPr>
            <a:xfrm>
              <a:off x="6475297" y="2188686"/>
              <a:ext cx="561167" cy="267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Light" panose="00000300000000000000" pitchFamily="2" charset="-127"/>
                  <a:ea typeface="KoPub돋움체 Light" panose="00000300000000000000" pitchFamily="2" charset="-127"/>
                  <a:cs typeface="KoPubWorldDotum Light" pitchFamily="2" charset="-127"/>
                </a:rPr>
                <a:t>SMR</a:t>
              </a:r>
            </a:p>
          </p:txBody>
        </p:sp>
        <p:sp>
          <p:nvSpPr>
            <p:cNvPr id="137" name="직각 삼각형[R] 3">
              <a:extLst>
                <a:ext uri="{FF2B5EF4-FFF2-40B4-BE49-F238E27FC236}">
                  <a16:creationId xmlns:a16="http://schemas.microsoft.com/office/drawing/2014/main" xmlns="" id="{62CAB8BE-E4D4-6C4E-99CF-98112F0C0C52}"/>
                </a:ext>
              </a:extLst>
            </p:cNvPr>
            <p:cNvSpPr/>
            <p:nvPr/>
          </p:nvSpPr>
          <p:spPr>
            <a:xfrm rot="16200000" flipH="1">
              <a:off x="6473354" y="2431039"/>
              <a:ext cx="108659" cy="126345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pic>
          <p:nvPicPr>
            <p:cNvPr id="139" name="그림 138">
              <a:extLst>
                <a:ext uri="{FF2B5EF4-FFF2-40B4-BE49-F238E27FC236}">
                  <a16:creationId xmlns:a16="http://schemas.microsoft.com/office/drawing/2014/main" xmlns="" id="{427A5195-718E-D74A-A2BF-DC2993B6E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823" y="1938652"/>
              <a:ext cx="5783116" cy="1096407"/>
            </a:xfrm>
            <a:prstGeom prst="rect">
              <a:avLst/>
            </a:prstGeom>
          </p:spPr>
        </p:pic>
        <p:pic>
          <p:nvPicPr>
            <p:cNvPr id="140" name="그림 139">
              <a:extLst>
                <a:ext uri="{FF2B5EF4-FFF2-40B4-BE49-F238E27FC236}">
                  <a16:creationId xmlns:a16="http://schemas.microsoft.com/office/drawing/2014/main" xmlns="" id="{1620ED2D-6A9C-EA46-9754-86C8484FF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0975" y="2009509"/>
              <a:ext cx="884167" cy="857381"/>
            </a:xfrm>
            <a:prstGeom prst="rect">
              <a:avLst/>
            </a:prstGeom>
          </p:spPr>
        </p:pic>
        <p:pic>
          <p:nvPicPr>
            <p:cNvPr id="149" name="그림 148">
              <a:extLst>
                <a:ext uri="{FF2B5EF4-FFF2-40B4-BE49-F238E27FC236}">
                  <a16:creationId xmlns:a16="http://schemas.microsoft.com/office/drawing/2014/main" xmlns="" id="{C4A5721B-C1D7-D043-8D2F-26ADD7718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59738" y="2024074"/>
              <a:ext cx="885431" cy="858608"/>
            </a:xfrm>
            <a:prstGeom prst="rect">
              <a:avLst/>
            </a:prstGeom>
          </p:spPr>
        </p:pic>
        <p:pic>
          <p:nvPicPr>
            <p:cNvPr id="150" name="그림 149">
              <a:extLst>
                <a:ext uri="{FF2B5EF4-FFF2-40B4-BE49-F238E27FC236}">
                  <a16:creationId xmlns:a16="http://schemas.microsoft.com/office/drawing/2014/main" xmlns="" id="{C4AA358B-774B-9447-8DD7-B313A0EFB4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17680" y="2013035"/>
              <a:ext cx="885432" cy="858608"/>
            </a:xfrm>
            <a:prstGeom prst="rect">
              <a:avLst/>
            </a:prstGeom>
          </p:spPr>
        </p:pic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xmlns="" id="{0A535E1B-CE70-024E-9E2B-6E2C32A2324A}"/>
                </a:ext>
              </a:extLst>
            </p:cNvPr>
            <p:cNvSpPr txBox="1"/>
            <p:nvPr/>
          </p:nvSpPr>
          <p:spPr>
            <a:xfrm>
              <a:off x="914401" y="2990859"/>
              <a:ext cx="125193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전기가 필요 없는</a:t>
              </a:r>
              <a:endParaRPr lang="en-US" altLang="ko-KR" sz="1100" spc="-80" dirty="0">
                <a:ln>
                  <a:solidFill>
                    <a:srgbClr val="007F50">
                      <a:alpha val="30000"/>
                    </a:srgbClr>
                  </a:solidFill>
                </a:ln>
                <a:solidFill>
                  <a:srgbClr val="007F5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100" spc="-80" dirty="0" err="1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안전계통</a:t>
              </a:r>
              <a:endParaRPr lang="ko-KR" altLang="en-US" sz="1100" spc="-80" dirty="0">
                <a:ln>
                  <a:solidFill>
                    <a:srgbClr val="007F50">
                      <a:alpha val="30000"/>
                    </a:srgbClr>
                  </a:solidFill>
                </a:ln>
                <a:solidFill>
                  <a:srgbClr val="007F5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xmlns="" id="{970E2C54-67C5-4441-8FC7-769B684E285B}"/>
                </a:ext>
              </a:extLst>
            </p:cNvPr>
            <p:cNvSpPr txBox="1"/>
            <p:nvPr/>
          </p:nvSpPr>
          <p:spPr>
            <a:xfrm>
              <a:off x="2356099" y="2990859"/>
              <a:ext cx="7088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강력한</a:t>
              </a:r>
              <a:endParaRPr lang="en-US" altLang="ko-KR" sz="1100" spc="-80" dirty="0">
                <a:ln>
                  <a:solidFill>
                    <a:srgbClr val="008885">
                      <a:alpha val="30000"/>
                    </a:srgbClr>
                  </a:solidFill>
                </a:ln>
                <a:solidFill>
                  <a:srgbClr val="00888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내진설계</a:t>
              </a:r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xmlns="" id="{8EC3540D-3D48-6648-B887-8F531FED62E0}"/>
                </a:ext>
              </a:extLst>
            </p:cNvPr>
            <p:cNvSpPr txBox="1"/>
            <p:nvPr/>
          </p:nvSpPr>
          <p:spPr>
            <a:xfrm>
              <a:off x="3317487" y="2999006"/>
              <a:ext cx="1053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smtClean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기존 원전과</a:t>
              </a:r>
              <a:endParaRPr lang="en-US" altLang="ko-KR" sz="1100" spc="-80" dirty="0">
                <a:ln>
                  <a:solidFill>
                    <a:srgbClr val="008DA6">
                      <a:alpha val="30000"/>
                    </a:srgbClr>
                  </a:solidFill>
                </a:ln>
                <a:solidFill>
                  <a:srgbClr val="008DA6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차별화 된 안전</a:t>
              </a:r>
            </a:p>
          </p:txBody>
        </p:sp>
        <p:pic>
          <p:nvPicPr>
            <p:cNvPr id="187" name="그림 186">
              <a:extLst>
                <a:ext uri="{FF2B5EF4-FFF2-40B4-BE49-F238E27FC236}">
                  <a16:creationId xmlns:a16="http://schemas.microsoft.com/office/drawing/2014/main" xmlns="" id="{725B032B-D1CB-474F-A4AF-B6BE1B952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39151" t="14960" r="6485" b="2850"/>
            <a:stretch>
              <a:fillRect/>
            </a:stretch>
          </p:blipFill>
          <p:spPr>
            <a:xfrm>
              <a:off x="5767905" y="2025298"/>
              <a:ext cx="884169" cy="857384"/>
            </a:xfrm>
            <a:custGeom>
              <a:avLst/>
              <a:gdLst>
                <a:gd name="connsiteX0" fmla="*/ 493186 w 986372"/>
                <a:gd name="connsiteY0" fmla="*/ 0 h 986372"/>
                <a:gd name="connsiteX1" fmla="*/ 986372 w 986372"/>
                <a:gd name="connsiteY1" fmla="*/ 493186 h 986372"/>
                <a:gd name="connsiteX2" fmla="*/ 493186 w 986372"/>
                <a:gd name="connsiteY2" fmla="*/ 986372 h 986372"/>
                <a:gd name="connsiteX3" fmla="*/ 0 w 986372"/>
                <a:gd name="connsiteY3" fmla="*/ 493186 h 986372"/>
                <a:gd name="connsiteX4" fmla="*/ 493186 w 986372"/>
                <a:gd name="connsiteY4" fmla="*/ 0 h 98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372" h="986372">
                  <a:moveTo>
                    <a:pt x="493186" y="0"/>
                  </a:moveTo>
                  <a:cubicBezTo>
                    <a:pt x="765565" y="0"/>
                    <a:pt x="986372" y="220807"/>
                    <a:pt x="986372" y="493186"/>
                  </a:cubicBezTo>
                  <a:cubicBezTo>
                    <a:pt x="986372" y="765565"/>
                    <a:pt x="765565" y="986372"/>
                    <a:pt x="493186" y="986372"/>
                  </a:cubicBezTo>
                  <a:cubicBezTo>
                    <a:pt x="220807" y="986372"/>
                    <a:pt x="0" y="765565"/>
                    <a:pt x="0" y="493186"/>
                  </a:cubicBezTo>
                  <a:cubicBezTo>
                    <a:pt x="0" y="220807"/>
                    <a:pt x="220807" y="0"/>
                    <a:pt x="493186" y="0"/>
                  </a:cubicBezTo>
                  <a:close/>
                </a:path>
              </a:pathLst>
            </a:custGeom>
            <a:ln w="76200">
              <a:noFill/>
            </a:ln>
          </p:spPr>
        </p:pic>
        <p:pic>
          <p:nvPicPr>
            <p:cNvPr id="188" name="그림 187">
              <a:extLst>
                <a:ext uri="{FF2B5EF4-FFF2-40B4-BE49-F238E27FC236}">
                  <a16:creationId xmlns:a16="http://schemas.microsoft.com/office/drawing/2014/main" xmlns="" id="{03AA6142-6F30-B448-94B8-FBE0F89300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34914" t="18337" r="11835" b="9520"/>
            <a:stretch/>
          </p:blipFill>
          <p:spPr>
            <a:xfrm>
              <a:off x="4551172" y="2025298"/>
              <a:ext cx="884169" cy="857384"/>
            </a:xfrm>
            <a:custGeom>
              <a:avLst/>
              <a:gdLst>
                <a:gd name="connsiteX0" fmla="*/ 493186 w 986372"/>
                <a:gd name="connsiteY0" fmla="*/ 0 h 986372"/>
                <a:gd name="connsiteX1" fmla="*/ 986372 w 986372"/>
                <a:gd name="connsiteY1" fmla="*/ 493186 h 986372"/>
                <a:gd name="connsiteX2" fmla="*/ 493186 w 986372"/>
                <a:gd name="connsiteY2" fmla="*/ 986372 h 986372"/>
                <a:gd name="connsiteX3" fmla="*/ 0 w 986372"/>
                <a:gd name="connsiteY3" fmla="*/ 493186 h 986372"/>
                <a:gd name="connsiteX4" fmla="*/ 493186 w 986372"/>
                <a:gd name="connsiteY4" fmla="*/ 0 h 986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6372" h="986372">
                  <a:moveTo>
                    <a:pt x="493186" y="0"/>
                  </a:moveTo>
                  <a:cubicBezTo>
                    <a:pt x="765565" y="0"/>
                    <a:pt x="986372" y="220807"/>
                    <a:pt x="986372" y="493186"/>
                  </a:cubicBezTo>
                  <a:cubicBezTo>
                    <a:pt x="986372" y="765565"/>
                    <a:pt x="765565" y="986372"/>
                    <a:pt x="493186" y="986372"/>
                  </a:cubicBezTo>
                  <a:cubicBezTo>
                    <a:pt x="220807" y="986372"/>
                    <a:pt x="0" y="765565"/>
                    <a:pt x="0" y="493186"/>
                  </a:cubicBezTo>
                  <a:cubicBezTo>
                    <a:pt x="0" y="220807"/>
                    <a:pt x="220807" y="0"/>
                    <a:pt x="493186" y="0"/>
                  </a:cubicBezTo>
                  <a:close/>
                </a:path>
              </a:pathLst>
            </a:custGeom>
            <a:ln w="76200">
              <a:noFill/>
            </a:ln>
          </p:spPr>
        </p:pic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xmlns="" id="{AFED9108-A320-5747-856F-19134D5B75C6}"/>
                </a:ext>
              </a:extLst>
            </p:cNvPr>
            <p:cNvSpPr txBox="1"/>
            <p:nvPr/>
          </p:nvSpPr>
          <p:spPr>
            <a:xfrm>
              <a:off x="4650223" y="2990859"/>
              <a:ext cx="70883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중대사고</a:t>
              </a:r>
              <a:endParaRPr lang="en-US" altLang="ko-KR" sz="1100" spc="-80" dirty="0">
                <a:ln>
                  <a:solidFill>
                    <a:srgbClr val="0082C5">
                      <a:alpha val="30000"/>
                    </a:srgbClr>
                  </a:solidFill>
                </a:ln>
                <a:solidFill>
                  <a:srgbClr val="0082C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제로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xmlns="" id="{0D40FB81-F788-D542-9F84-BEDBC06E56A6}"/>
                </a:ext>
              </a:extLst>
            </p:cNvPr>
            <p:cNvSpPr txBox="1"/>
            <p:nvPr/>
          </p:nvSpPr>
          <p:spPr>
            <a:xfrm>
              <a:off x="5778159" y="2999006"/>
              <a:ext cx="88417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smtClean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주민 소개</a:t>
              </a:r>
              <a:endParaRPr lang="en-US" altLang="ko-KR" sz="1100" spc="-80" dirty="0">
                <a:ln>
                  <a:solidFill>
                    <a:srgbClr val="0071C7">
                      <a:alpha val="30000"/>
                    </a:srgbClr>
                  </a:solidFill>
                </a:ln>
                <a:solidFill>
                  <a:srgbClr val="0071C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불필요</a:t>
              </a:r>
            </a:p>
          </p:txBody>
        </p:sp>
        <p:grpSp>
          <p:nvGrpSpPr>
            <p:cNvPr id="191" name="그룹 190">
              <a:extLst>
                <a:ext uri="{FF2B5EF4-FFF2-40B4-BE49-F238E27FC236}">
                  <a16:creationId xmlns:a16="http://schemas.microsoft.com/office/drawing/2014/main" xmlns="" id="{49CF6990-84C0-3C4C-99D1-E0A34B6F16E8}"/>
                </a:ext>
              </a:extLst>
            </p:cNvPr>
            <p:cNvGrpSpPr/>
            <p:nvPr/>
          </p:nvGrpSpPr>
          <p:grpSpPr>
            <a:xfrm>
              <a:off x="6982435" y="2512001"/>
              <a:ext cx="419286" cy="94895"/>
              <a:chOff x="6502400" y="997320"/>
              <a:chExt cx="695795" cy="162395"/>
            </a:xfrm>
          </p:grpSpPr>
          <p:sp>
            <p:nvSpPr>
              <p:cNvPr id="199" name="타원 198">
                <a:extLst>
                  <a:ext uri="{FF2B5EF4-FFF2-40B4-BE49-F238E27FC236}">
                    <a16:creationId xmlns:a16="http://schemas.microsoft.com/office/drawing/2014/main" xmlns="" id="{3EB69C5C-CE1A-8B44-B416-232F69E4A335}"/>
                  </a:ext>
                </a:extLst>
              </p:cNvPr>
              <p:cNvSpPr/>
              <p:nvPr/>
            </p:nvSpPr>
            <p:spPr>
              <a:xfrm>
                <a:off x="65024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00" name="타원 199">
                <a:extLst>
                  <a:ext uri="{FF2B5EF4-FFF2-40B4-BE49-F238E27FC236}">
                    <a16:creationId xmlns:a16="http://schemas.microsoft.com/office/drawing/2014/main" xmlns="" id="{BAA6B5B2-2A07-8F4F-BA08-C37FE6444AB6}"/>
                  </a:ext>
                </a:extLst>
              </p:cNvPr>
              <p:cNvSpPr/>
              <p:nvPr/>
            </p:nvSpPr>
            <p:spPr>
              <a:xfrm>
                <a:off x="67691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01" name="타원 200">
                <a:extLst>
                  <a:ext uri="{FF2B5EF4-FFF2-40B4-BE49-F238E27FC236}">
                    <a16:creationId xmlns:a16="http://schemas.microsoft.com/office/drawing/2014/main" xmlns="" id="{66195A84-58EF-1E44-9A55-3EB23F7A35EC}"/>
                  </a:ext>
                </a:extLst>
              </p:cNvPr>
              <p:cNvSpPr/>
              <p:nvPr/>
            </p:nvSpPr>
            <p:spPr>
              <a:xfrm>
                <a:off x="70358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</p:grpSp>
        <p:grpSp>
          <p:nvGrpSpPr>
            <p:cNvPr id="192" name="그룹 191">
              <a:extLst>
                <a:ext uri="{FF2B5EF4-FFF2-40B4-BE49-F238E27FC236}">
                  <a16:creationId xmlns:a16="http://schemas.microsoft.com/office/drawing/2014/main" xmlns="" id="{D2D868C4-C3A8-BD4E-91FB-FA125D5D908B}"/>
                </a:ext>
              </a:extLst>
            </p:cNvPr>
            <p:cNvGrpSpPr/>
            <p:nvPr/>
          </p:nvGrpSpPr>
          <p:grpSpPr>
            <a:xfrm>
              <a:off x="7639063" y="1930192"/>
              <a:ext cx="1541434" cy="1353407"/>
              <a:chOff x="7635323" y="1500863"/>
              <a:chExt cx="1911515" cy="1730777"/>
            </a:xfrm>
          </p:grpSpPr>
          <p:sp>
            <p:nvSpPr>
              <p:cNvPr id="193" name="직사각형 192">
                <a:extLst>
                  <a:ext uri="{FF2B5EF4-FFF2-40B4-BE49-F238E27FC236}">
                    <a16:creationId xmlns:a16="http://schemas.microsoft.com/office/drawing/2014/main" xmlns="" id="{C4B528D8-5993-E649-8FDA-87B34B6891DE}"/>
                  </a:ext>
                </a:extLst>
              </p:cNvPr>
              <p:cNvSpPr/>
              <p:nvPr/>
            </p:nvSpPr>
            <p:spPr>
              <a:xfrm>
                <a:off x="7716412" y="1500863"/>
                <a:ext cx="1753572" cy="15678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5131" dist="38100" dir="2700000" algn="tl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pic>
            <p:nvPicPr>
              <p:cNvPr id="194" name="그림 193">
                <a:extLst>
                  <a:ext uri="{FF2B5EF4-FFF2-40B4-BE49-F238E27FC236}">
                    <a16:creationId xmlns:a16="http://schemas.microsoft.com/office/drawing/2014/main" xmlns="" id="{4A897F0C-01C5-254C-B435-682DC82B39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897" t="15412" r="43639" b="4832"/>
              <a:stretch/>
            </p:blipFill>
            <p:spPr>
              <a:xfrm>
                <a:off x="8109542" y="1680419"/>
                <a:ext cx="404157" cy="1063579"/>
              </a:xfrm>
              <a:prstGeom prst="rect">
                <a:avLst/>
              </a:prstGeom>
            </p:spPr>
          </p:pic>
          <p:pic>
            <p:nvPicPr>
              <p:cNvPr id="195" name="그림 194">
                <a:extLst>
                  <a:ext uri="{FF2B5EF4-FFF2-40B4-BE49-F238E27FC236}">
                    <a16:creationId xmlns:a16="http://schemas.microsoft.com/office/drawing/2014/main" xmlns="" id="{27B8ABC2-E3C0-5B4A-9D9C-77476B343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rcRect/>
              <a:stretch/>
            </p:blipFill>
            <p:spPr>
              <a:xfrm>
                <a:off x="8644299" y="1671306"/>
                <a:ext cx="477844" cy="1070725"/>
              </a:xfrm>
              <a:prstGeom prst="rect">
                <a:avLst/>
              </a:prstGeom>
            </p:spPr>
          </p:pic>
          <p:sp>
            <p:nvSpPr>
              <p:cNvPr id="196" name="직사각형 195">
                <a:extLst>
                  <a:ext uri="{FF2B5EF4-FFF2-40B4-BE49-F238E27FC236}">
                    <a16:creationId xmlns:a16="http://schemas.microsoft.com/office/drawing/2014/main" xmlns="" id="{18F32AA5-744B-AD45-855E-34986841E285}"/>
                  </a:ext>
                </a:extLst>
              </p:cNvPr>
              <p:cNvSpPr/>
              <p:nvPr/>
            </p:nvSpPr>
            <p:spPr>
              <a:xfrm flipH="1">
                <a:off x="7639558" y="2867782"/>
                <a:ext cx="1907280" cy="363858"/>
              </a:xfrm>
              <a:prstGeom prst="rect">
                <a:avLst/>
              </a:prstGeom>
              <a:gradFill>
                <a:gsLst>
                  <a:gs pos="45000">
                    <a:srgbClr val="004098"/>
                  </a:gs>
                  <a:gs pos="100000">
                    <a:srgbClr val="005CD6"/>
                  </a:gs>
                </a:gsLst>
                <a:lin ang="2700000" scaled="1"/>
              </a:gradFill>
              <a:ln>
                <a:noFill/>
              </a:ln>
              <a:effectLst>
                <a:outerShdw blurRad="135692" dist="12700" dir="2700000" algn="tl" rotWithShape="0">
                  <a:prstClr val="black">
                    <a:alpha val="24053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11113" algn="ctr"/>
                <a:r>
                  <a:rPr lang="ko-KR" altLang="en-US" sz="1200" dirty="0" smtClean="0">
                    <a:ln>
                      <a:solidFill>
                        <a:schemeClr val="bg1">
                          <a:alpha val="3000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안전성 향상</a:t>
                </a:r>
                <a:endParaRPr lang="ko-KR" altLang="en-US" sz="12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197" name="직각 삼각형[R] 3">
                <a:extLst>
                  <a:ext uri="{FF2B5EF4-FFF2-40B4-BE49-F238E27FC236}">
                    <a16:creationId xmlns:a16="http://schemas.microsoft.com/office/drawing/2014/main" xmlns="" id="{735707CD-84CE-1746-9870-1DDE5D78C754}"/>
                  </a:ext>
                </a:extLst>
              </p:cNvPr>
              <p:cNvSpPr/>
              <p:nvPr/>
            </p:nvSpPr>
            <p:spPr>
              <a:xfrm>
                <a:off x="9469984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198" name="직각 삼각형[R] 3">
                <a:extLst>
                  <a:ext uri="{FF2B5EF4-FFF2-40B4-BE49-F238E27FC236}">
                    <a16:creationId xmlns:a16="http://schemas.microsoft.com/office/drawing/2014/main" xmlns="" id="{0FFED785-D3FB-B444-AD0C-3E4E4F41EA7C}"/>
                  </a:ext>
                </a:extLst>
              </p:cNvPr>
              <p:cNvSpPr/>
              <p:nvPr/>
            </p:nvSpPr>
            <p:spPr>
              <a:xfrm flipH="1">
                <a:off x="7635323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</p:grp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xmlns="" id="{7C26CC2B-2A06-154B-BEDE-772AB185532C}"/>
                </a:ext>
              </a:extLst>
            </p:cNvPr>
            <p:cNvSpPr txBox="1"/>
            <p:nvPr/>
          </p:nvSpPr>
          <p:spPr>
            <a:xfrm>
              <a:off x="6475297" y="5376636"/>
              <a:ext cx="561167" cy="267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Light" panose="00000300000000000000" pitchFamily="2" charset="-127"/>
                  <a:ea typeface="KoPub돋움체 Light" panose="00000300000000000000" pitchFamily="2" charset="-127"/>
                  <a:cs typeface="KoPubWorldDotum Light" pitchFamily="2" charset="-127"/>
                </a:rPr>
                <a:t>SMR</a:t>
              </a:r>
            </a:p>
          </p:txBody>
        </p:sp>
        <p:sp>
          <p:nvSpPr>
            <p:cNvPr id="204" name="직각 삼각형[R] 3">
              <a:extLst>
                <a:ext uri="{FF2B5EF4-FFF2-40B4-BE49-F238E27FC236}">
                  <a16:creationId xmlns:a16="http://schemas.microsoft.com/office/drawing/2014/main" xmlns="" id="{F7FCA08E-3915-3244-840D-F8501ACBE33E}"/>
                </a:ext>
              </a:extLst>
            </p:cNvPr>
            <p:cNvSpPr/>
            <p:nvPr/>
          </p:nvSpPr>
          <p:spPr>
            <a:xfrm rot="16200000" flipH="1">
              <a:off x="6473354" y="5718342"/>
              <a:ext cx="108659" cy="126345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pic>
          <p:nvPicPr>
            <p:cNvPr id="205" name="그림 204">
              <a:extLst>
                <a:ext uri="{FF2B5EF4-FFF2-40B4-BE49-F238E27FC236}">
                  <a16:creationId xmlns:a16="http://schemas.microsoft.com/office/drawing/2014/main" xmlns="" id="{DD11D017-1C07-7B44-9C73-D2946D7E7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823" y="5225955"/>
              <a:ext cx="5783116" cy="1096407"/>
            </a:xfrm>
            <a:prstGeom prst="rect">
              <a:avLst/>
            </a:prstGeom>
          </p:spPr>
        </p:pic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xmlns="" id="{E1F94640-C31E-7F40-B5A5-5AA9322566C6}"/>
                </a:ext>
              </a:extLst>
            </p:cNvPr>
            <p:cNvSpPr txBox="1"/>
            <p:nvPr/>
          </p:nvSpPr>
          <p:spPr>
            <a:xfrm>
              <a:off x="914400" y="6278162"/>
              <a:ext cx="1313200" cy="258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smtClean="0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산업용 수소 생산</a:t>
              </a:r>
              <a:endParaRPr lang="ko-KR" altLang="en-US" sz="1100" spc="-80" dirty="0">
                <a:ln>
                  <a:solidFill>
                    <a:srgbClr val="007F50">
                      <a:alpha val="30000"/>
                    </a:srgbClr>
                  </a:solidFill>
                </a:ln>
                <a:solidFill>
                  <a:srgbClr val="007F5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xmlns="" id="{6A512998-DD6F-0B4A-B3C7-C7D7CA5E3791}"/>
                </a:ext>
              </a:extLst>
            </p:cNvPr>
            <p:cNvSpPr txBox="1"/>
            <p:nvPr/>
          </p:nvSpPr>
          <p:spPr>
            <a:xfrm>
              <a:off x="2033268" y="6278162"/>
              <a:ext cx="1332023" cy="258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smtClean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담수</a:t>
              </a:r>
              <a:r>
                <a:rPr lang="en-US" altLang="ko-KR" sz="1100" spc="-80" dirty="0" smtClean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/</a:t>
              </a:r>
              <a:r>
                <a:rPr lang="ko-KR" altLang="en-US" sz="1100" spc="-80" dirty="0" err="1" smtClean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공정열</a:t>
              </a:r>
              <a:r>
                <a:rPr lang="ko-KR" altLang="en-US" sz="1100" spc="-80" dirty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100" spc="-80" dirty="0" smtClean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공급</a:t>
              </a:r>
              <a:endParaRPr lang="ko-KR" altLang="en-US" sz="1100" spc="-80" dirty="0">
                <a:ln>
                  <a:solidFill>
                    <a:srgbClr val="008885">
                      <a:alpha val="30000"/>
                    </a:srgbClr>
                  </a:solidFill>
                </a:ln>
                <a:solidFill>
                  <a:srgbClr val="00888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xmlns="" id="{2D73F64F-056F-6842-8AB3-EC25C77AC5E6}"/>
                </a:ext>
              </a:extLst>
            </p:cNvPr>
            <p:cNvSpPr txBox="1"/>
            <p:nvPr/>
          </p:nvSpPr>
          <p:spPr>
            <a:xfrm>
              <a:off x="3306103" y="6286309"/>
              <a:ext cx="1057634" cy="258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spc="-80" dirty="0" err="1" smtClean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탄력운전</a:t>
              </a:r>
              <a:r>
                <a:rPr lang="en-US" altLang="ko-KR" sz="1100" spc="-80" dirty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r>
                <a:rPr lang="ko-KR" altLang="en-US" sz="1100" spc="-80" dirty="0" smtClean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용이</a:t>
              </a:r>
              <a:endParaRPr lang="ko-KR" altLang="en-US" sz="1100" spc="-80" dirty="0">
                <a:ln>
                  <a:solidFill>
                    <a:srgbClr val="008DA6">
                      <a:alpha val="30000"/>
                    </a:srgbClr>
                  </a:solidFill>
                </a:ln>
                <a:solidFill>
                  <a:srgbClr val="008DA6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xmlns="" id="{0930636A-DD14-E74E-9F06-A8C5BAA60839}"/>
                </a:ext>
              </a:extLst>
            </p:cNvPr>
            <p:cNvSpPr txBox="1"/>
            <p:nvPr/>
          </p:nvSpPr>
          <p:spPr>
            <a:xfrm>
              <a:off x="4443793" y="6278162"/>
              <a:ext cx="10956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재생에너지와의</a:t>
              </a:r>
              <a:endParaRPr lang="en-US" altLang="ko-KR" sz="1100" spc="-80" dirty="0">
                <a:ln>
                  <a:solidFill>
                    <a:srgbClr val="0082C5">
                      <a:alpha val="30000"/>
                    </a:srgbClr>
                  </a:solidFill>
                </a:ln>
                <a:solidFill>
                  <a:srgbClr val="0082C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조화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xmlns="" id="{3F536F13-563E-C844-B1AA-1C843F7088A9}"/>
                </a:ext>
              </a:extLst>
            </p:cNvPr>
            <p:cNvSpPr txBox="1"/>
            <p:nvPr/>
          </p:nvSpPr>
          <p:spPr>
            <a:xfrm>
              <a:off x="5668092" y="6286309"/>
              <a:ext cx="10956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기후변화</a:t>
              </a:r>
              <a:endParaRPr lang="en-US" altLang="ko-KR" sz="1100" spc="-80" dirty="0">
                <a:ln>
                  <a:solidFill>
                    <a:srgbClr val="0071C7">
                      <a:alpha val="30000"/>
                    </a:srgbClr>
                  </a:solidFill>
                </a:ln>
                <a:solidFill>
                  <a:srgbClr val="0071C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대응 기여</a:t>
              </a:r>
            </a:p>
          </p:txBody>
        </p:sp>
        <p:grpSp>
          <p:nvGrpSpPr>
            <p:cNvPr id="211" name="그룹 210">
              <a:extLst>
                <a:ext uri="{FF2B5EF4-FFF2-40B4-BE49-F238E27FC236}">
                  <a16:creationId xmlns:a16="http://schemas.microsoft.com/office/drawing/2014/main" xmlns="" id="{B67CE5D8-9687-6145-B5FC-287213D4BCE2}"/>
                </a:ext>
              </a:extLst>
            </p:cNvPr>
            <p:cNvGrpSpPr/>
            <p:nvPr/>
          </p:nvGrpSpPr>
          <p:grpSpPr>
            <a:xfrm>
              <a:off x="6982435" y="5699951"/>
              <a:ext cx="419286" cy="94895"/>
              <a:chOff x="6502400" y="997320"/>
              <a:chExt cx="695795" cy="162395"/>
            </a:xfrm>
          </p:grpSpPr>
          <p:sp>
            <p:nvSpPr>
              <p:cNvPr id="224" name="타원 223">
                <a:extLst>
                  <a:ext uri="{FF2B5EF4-FFF2-40B4-BE49-F238E27FC236}">
                    <a16:creationId xmlns:a16="http://schemas.microsoft.com/office/drawing/2014/main" xmlns="" id="{233A43B1-B8F3-FD4F-AD57-55E3FAF99BAB}"/>
                  </a:ext>
                </a:extLst>
              </p:cNvPr>
              <p:cNvSpPr/>
              <p:nvPr/>
            </p:nvSpPr>
            <p:spPr>
              <a:xfrm>
                <a:off x="65024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25" name="타원 224">
                <a:extLst>
                  <a:ext uri="{FF2B5EF4-FFF2-40B4-BE49-F238E27FC236}">
                    <a16:creationId xmlns:a16="http://schemas.microsoft.com/office/drawing/2014/main" xmlns="" id="{90EAE3A7-BB9C-4244-9FA5-A8C1C48163D0}"/>
                  </a:ext>
                </a:extLst>
              </p:cNvPr>
              <p:cNvSpPr/>
              <p:nvPr/>
            </p:nvSpPr>
            <p:spPr>
              <a:xfrm>
                <a:off x="67691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26" name="타원 225">
                <a:extLst>
                  <a:ext uri="{FF2B5EF4-FFF2-40B4-BE49-F238E27FC236}">
                    <a16:creationId xmlns:a16="http://schemas.microsoft.com/office/drawing/2014/main" xmlns="" id="{2D7EC164-B63E-F147-A756-C14068A062DC}"/>
                  </a:ext>
                </a:extLst>
              </p:cNvPr>
              <p:cNvSpPr/>
              <p:nvPr/>
            </p:nvSpPr>
            <p:spPr>
              <a:xfrm>
                <a:off x="70358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</p:grpSp>
        <p:pic>
          <p:nvPicPr>
            <p:cNvPr id="212" name="그림 211">
              <a:extLst>
                <a:ext uri="{FF2B5EF4-FFF2-40B4-BE49-F238E27FC236}">
                  <a16:creationId xmlns:a16="http://schemas.microsoft.com/office/drawing/2014/main" xmlns="" id="{6D56EB78-E6BC-A248-B4E2-819CE691F82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 l="14810" t="9669" r="15012" b="4558"/>
            <a:stretch>
              <a:fillRect/>
            </a:stretch>
          </p:blipFill>
          <p:spPr>
            <a:xfrm>
              <a:off x="5788740" y="5341869"/>
              <a:ext cx="830839" cy="805670"/>
            </a:xfrm>
            <a:custGeom>
              <a:avLst/>
              <a:gdLst>
                <a:gd name="connsiteX0" fmla="*/ 960984 w 1921968"/>
                <a:gd name="connsiteY0" fmla="*/ 0 h 1921968"/>
                <a:gd name="connsiteX1" fmla="*/ 1921968 w 1921968"/>
                <a:gd name="connsiteY1" fmla="*/ 960984 h 1921968"/>
                <a:gd name="connsiteX2" fmla="*/ 960984 w 1921968"/>
                <a:gd name="connsiteY2" fmla="*/ 1921968 h 1921968"/>
                <a:gd name="connsiteX3" fmla="*/ 0 w 1921968"/>
                <a:gd name="connsiteY3" fmla="*/ 960984 h 1921968"/>
                <a:gd name="connsiteX4" fmla="*/ 960984 w 1921968"/>
                <a:gd name="connsiteY4" fmla="*/ 0 h 1921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1968" h="1921968">
                  <a:moveTo>
                    <a:pt x="960984" y="0"/>
                  </a:moveTo>
                  <a:cubicBezTo>
                    <a:pt x="1491721" y="0"/>
                    <a:pt x="1921968" y="430247"/>
                    <a:pt x="1921968" y="960984"/>
                  </a:cubicBezTo>
                  <a:cubicBezTo>
                    <a:pt x="1921968" y="1491721"/>
                    <a:pt x="1491721" y="1921968"/>
                    <a:pt x="960984" y="1921968"/>
                  </a:cubicBezTo>
                  <a:cubicBezTo>
                    <a:pt x="430247" y="1921968"/>
                    <a:pt x="0" y="1491721"/>
                    <a:pt x="0" y="960984"/>
                  </a:cubicBezTo>
                  <a:cubicBezTo>
                    <a:pt x="0" y="430247"/>
                    <a:pt x="430247" y="0"/>
                    <a:pt x="960984" y="0"/>
                  </a:cubicBezTo>
                  <a:close/>
                </a:path>
              </a:pathLst>
            </a:custGeom>
          </p:spPr>
        </p:pic>
        <p:pic>
          <p:nvPicPr>
            <p:cNvPr id="213" name="그림 212">
              <a:extLst>
                <a:ext uri="{FF2B5EF4-FFF2-40B4-BE49-F238E27FC236}">
                  <a16:creationId xmlns:a16="http://schemas.microsoft.com/office/drawing/2014/main" xmlns="" id="{8864ECCC-B172-1A47-969D-E7238D9DE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562998" y="5332496"/>
              <a:ext cx="861834" cy="835726"/>
            </a:xfrm>
            <a:prstGeom prst="rect">
              <a:avLst/>
            </a:prstGeom>
          </p:spPr>
        </p:pic>
        <p:pic>
          <p:nvPicPr>
            <p:cNvPr id="214" name="그림 213">
              <a:extLst>
                <a:ext uri="{FF2B5EF4-FFF2-40B4-BE49-F238E27FC236}">
                  <a16:creationId xmlns:a16="http://schemas.microsoft.com/office/drawing/2014/main" xmlns="" id="{AAB711E1-CD75-9D44-AFDE-5CD2A547E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317724" y="5376636"/>
              <a:ext cx="826282" cy="766189"/>
            </a:xfrm>
            <a:prstGeom prst="rect">
              <a:avLst/>
            </a:prstGeom>
          </p:spPr>
        </p:pic>
        <p:pic>
          <p:nvPicPr>
            <p:cNvPr id="215" name="그림 214">
              <a:extLst>
                <a:ext uri="{FF2B5EF4-FFF2-40B4-BE49-F238E27FC236}">
                  <a16:creationId xmlns:a16="http://schemas.microsoft.com/office/drawing/2014/main" xmlns="" id="{B86293AC-16A4-2646-B584-513C7DB60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rcRect l="4608" t="3397" r="25508" b="5450"/>
            <a:stretch>
              <a:fillRect/>
            </a:stretch>
          </p:blipFill>
          <p:spPr>
            <a:xfrm>
              <a:off x="1128337" y="5305702"/>
              <a:ext cx="874776" cy="848275"/>
            </a:xfrm>
            <a:custGeom>
              <a:avLst/>
              <a:gdLst>
                <a:gd name="connsiteX0" fmla="*/ 3125656 w 6251312"/>
                <a:gd name="connsiteY0" fmla="*/ 0 h 6251312"/>
                <a:gd name="connsiteX1" fmla="*/ 6251312 w 6251312"/>
                <a:gd name="connsiteY1" fmla="*/ 3125656 h 6251312"/>
                <a:gd name="connsiteX2" fmla="*/ 3125656 w 6251312"/>
                <a:gd name="connsiteY2" fmla="*/ 6251312 h 6251312"/>
                <a:gd name="connsiteX3" fmla="*/ 0 w 6251312"/>
                <a:gd name="connsiteY3" fmla="*/ 3125656 h 6251312"/>
                <a:gd name="connsiteX4" fmla="*/ 3125656 w 6251312"/>
                <a:gd name="connsiteY4" fmla="*/ 0 h 625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51312" h="6251312">
                  <a:moveTo>
                    <a:pt x="3125656" y="0"/>
                  </a:moveTo>
                  <a:cubicBezTo>
                    <a:pt x="4851908" y="0"/>
                    <a:pt x="6251312" y="1399404"/>
                    <a:pt x="6251312" y="3125656"/>
                  </a:cubicBezTo>
                  <a:cubicBezTo>
                    <a:pt x="6251312" y="4851908"/>
                    <a:pt x="4851908" y="6251312"/>
                    <a:pt x="3125656" y="6251312"/>
                  </a:cubicBezTo>
                  <a:cubicBezTo>
                    <a:pt x="1399404" y="6251312"/>
                    <a:pt x="0" y="4851908"/>
                    <a:pt x="0" y="3125656"/>
                  </a:cubicBezTo>
                  <a:cubicBezTo>
                    <a:pt x="0" y="1399404"/>
                    <a:pt x="1399404" y="0"/>
                    <a:pt x="3125656" y="0"/>
                  </a:cubicBezTo>
                  <a:close/>
                </a:path>
              </a:pathLst>
            </a:custGeom>
          </p:spPr>
        </p:pic>
        <p:pic>
          <p:nvPicPr>
            <p:cNvPr id="216" name="그림 215">
              <a:extLst>
                <a:ext uri="{FF2B5EF4-FFF2-40B4-BE49-F238E27FC236}">
                  <a16:creationId xmlns:a16="http://schemas.microsoft.com/office/drawing/2014/main" xmlns="" id="{CB4D00A5-A35C-1546-AE94-4E6537837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448940" y="5558717"/>
              <a:ext cx="719741" cy="463873"/>
            </a:xfrm>
            <a:prstGeom prst="rect">
              <a:avLst/>
            </a:prstGeom>
          </p:spPr>
        </p:pic>
        <p:sp>
          <p:nvSpPr>
            <p:cNvPr id="217" name="Text Box 153">
              <a:extLst>
                <a:ext uri="{FF2B5EF4-FFF2-40B4-BE49-F238E27FC236}">
                  <a16:creationId xmlns:a16="http://schemas.microsoft.com/office/drawing/2014/main" xmlns="" id="{0D051CED-D2F0-C844-A674-2F80885FE2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9104" y="6012298"/>
              <a:ext cx="1418679" cy="20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algn="r" eaLnBrk="1" hangingPunct="1"/>
              <a:endParaRPr lang="en-US" altLang="ko-KR" sz="1100" kern="0" spc="-100" dirty="0">
                <a:ln>
                  <a:solidFill>
                    <a:srgbClr val="3266A0">
                      <a:alpha val="0"/>
                    </a:srgb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grpSp>
          <p:nvGrpSpPr>
            <p:cNvPr id="218" name="그룹 217">
              <a:extLst>
                <a:ext uri="{FF2B5EF4-FFF2-40B4-BE49-F238E27FC236}">
                  <a16:creationId xmlns:a16="http://schemas.microsoft.com/office/drawing/2014/main" xmlns="" id="{88C5D045-7E8F-D44F-9FF1-0204C90EDF52}"/>
                </a:ext>
              </a:extLst>
            </p:cNvPr>
            <p:cNvGrpSpPr/>
            <p:nvPr/>
          </p:nvGrpSpPr>
          <p:grpSpPr>
            <a:xfrm>
              <a:off x="7639063" y="5263152"/>
              <a:ext cx="1541434" cy="1353407"/>
              <a:chOff x="7635323" y="1500863"/>
              <a:chExt cx="1911515" cy="1730777"/>
            </a:xfrm>
          </p:grpSpPr>
          <p:sp>
            <p:nvSpPr>
              <p:cNvPr id="220" name="직사각형 219">
                <a:extLst>
                  <a:ext uri="{FF2B5EF4-FFF2-40B4-BE49-F238E27FC236}">
                    <a16:creationId xmlns:a16="http://schemas.microsoft.com/office/drawing/2014/main" xmlns="" id="{34447F59-0D38-C74B-87E0-F0C69144D0D9}"/>
                  </a:ext>
                </a:extLst>
              </p:cNvPr>
              <p:cNvSpPr/>
              <p:nvPr/>
            </p:nvSpPr>
            <p:spPr>
              <a:xfrm>
                <a:off x="7716412" y="1500863"/>
                <a:ext cx="1753572" cy="15678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5131" dist="38100" dir="2700000" algn="tl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221" name="직사각형 220">
                <a:extLst>
                  <a:ext uri="{FF2B5EF4-FFF2-40B4-BE49-F238E27FC236}">
                    <a16:creationId xmlns:a16="http://schemas.microsoft.com/office/drawing/2014/main" xmlns="" id="{BA890B62-4EAB-6543-941E-77F6BB07BFA5}"/>
                  </a:ext>
                </a:extLst>
              </p:cNvPr>
              <p:cNvSpPr/>
              <p:nvPr/>
            </p:nvSpPr>
            <p:spPr>
              <a:xfrm flipH="1">
                <a:off x="7639558" y="2867782"/>
                <a:ext cx="1907280" cy="363858"/>
              </a:xfrm>
              <a:prstGeom prst="rect">
                <a:avLst/>
              </a:prstGeom>
              <a:gradFill>
                <a:gsLst>
                  <a:gs pos="45000">
                    <a:srgbClr val="004098"/>
                  </a:gs>
                  <a:gs pos="100000">
                    <a:srgbClr val="005CD6"/>
                  </a:gs>
                </a:gsLst>
                <a:lin ang="2700000" scaled="1"/>
              </a:gradFill>
              <a:ln>
                <a:noFill/>
              </a:ln>
              <a:effectLst>
                <a:outerShdw blurRad="135692" dist="12700" dir="2700000" algn="tl" rotWithShape="0">
                  <a:prstClr val="black">
                    <a:alpha val="24053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11113" algn="ctr"/>
                <a:r>
                  <a:rPr lang="ko-KR" altLang="en-US" sz="1200" dirty="0">
                    <a:ln>
                      <a:solidFill>
                        <a:schemeClr val="bg1">
                          <a:alpha val="3000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유연성 </a:t>
                </a:r>
                <a:r>
                  <a:rPr lang="ko-KR" altLang="en-US" sz="1200" dirty="0" smtClean="0">
                    <a:ln>
                      <a:solidFill>
                        <a:schemeClr val="bg1">
                          <a:alpha val="3000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확대</a:t>
                </a:r>
                <a:endParaRPr lang="ko-KR" altLang="en-US" sz="12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222" name="직각 삼각형[R] 3">
                <a:extLst>
                  <a:ext uri="{FF2B5EF4-FFF2-40B4-BE49-F238E27FC236}">
                    <a16:creationId xmlns:a16="http://schemas.microsoft.com/office/drawing/2014/main" xmlns="" id="{58B45A8A-F82E-EB47-B467-C791670F6D2A}"/>
                  </a:ext>
                </a:extLst>
              </p:cNvPr>
              <p:cNvSpPr/>
              <p:nvPr/>
            </p:nvSpPr>
            <p:spPr>
              <a:xfrm>
                <a:off x="9469984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223" name="직각 삼각형[R] 3">
                <a:extLst>
                  <a:ext uri="{FF2B5EF4-FFF2-40B4-BE49-F238E27FC236}">
                    <a16:creationId xmlns:a16="http://schemas.microsoft.com/office/drawing/2014/main" xmlns="" id="{00E5933B-D45E-414F-8A2A-3044673913AF}"/>
                  </a:ext>
                </a:extLst>
              </p:cNvPr>
              <p:cNvSpPr/>
              <p:nvPr/>
            </p:nvSpPr>
            <p:spPr>
              <a:xfrm flipH="1">
                <a:off x="7635323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</p:grpSp>
        <p:pic>
          <p:nvPicPr>
            <p:cNvPr id="219" name="그림 218">
              <a:extLst>
                <a:ext uri="{FF2B5EF4-FFF2-40B4-BE49-F238E27FC236}">
                  <a16:creationId xmlns:a16="http://schemas.microsoft.com/office/drawing/2014/main" xmlns="" id="{3EB210D0-974D-C443-B0B9-503D24F66F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-2196" r="1361"/>
            <a:stretch/>
          </p:blipFill>
          <p:spPr>
            <a:xfrm>
              <a:off x="7848938" y="5451344"/>
              <a:ext cx="1143445" cy="760749"/>
            </a:xfrm>
            <a:prstGeom prst="rect">
              <a:avLst/>
            </a:prstGeom>
          </p:spPr>
        </p:pic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xmlns="" id="{AFDB04E6-48E7-0C48-BB77-2162DF9F3DBC}"/>
                </a:ext>
              </a:extLst>
            </p:cNvPr>
            <p:cNvSpPr txBox="1"/>
            <p:nvPr/>
          </p:nvSpPr>
          <p:spPr>
            <a:xfrm>
              <a:off x="6475297" y="3713933"/>
              <a:ext cx="561167" cy="267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Light" panose="00000300000000000000" pitchFamily="2" charset="-127"/>
                  <a:ea typeface="KoPub돋움체 Light" panose="00000300000000000000" pitchFamily="2" charset="-127"/>
                  <a:cs typeface="KoPubWorldDotum Light" pitchFamily="2" charset="-127"/>
                </a:rPr>
                <a:t>SMR</a:t>
              </a:r>
            </a:p>
          </p:txBody>
        </p:sp>
        <p:sp>
          <p:nvSpPr>
            <p:cNvPr id="229" name="직각 삼각형[R] 3">
              <a:extLst>
                <a:ext uri="{FF2B5EF4-FFF2-40B4-BE49-F238E27FC236}">
                  <a16:creationId xmlns:a16="http://schemas.microsoft.com/office/drawing/2014/main" xmlns="" id="{AEAAA044-D954-3642-8129-77942C09F2DD}"/>
                </a:ext>
              </a:extLst>
            </p:cNvPr>
            <p:cNvSpPr/>
            <p:nvPr/>
          </p:nvSpPr>
          <p:spPr>
            <a:xfrm rot="16200000" flipH="1">
              <a:off x="6473354" y="4055638"/>
              <a:ext cx="108659" cy="126345"/>
            </a:xfrm>
            <a:prstGeom prst="rt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pic>
          <p:nvPicPr>
            <p:cNvPr id="230" name="그림 229">
              <a:extLst>
                <a:ext uri="{FF2B5EF4-FFF2-40B4-BE49-F238E27FC236}">
                  <a16:creationId xmlns:a16="http://schemas.microsoft.com/office/drawing/2014/main" xmlns="" id="{89DC4526-10AA-3244-9F78-924EFB37E9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4823" y="3563252"/>
              <a:ext cx="5783116" cy="1096407"/>
            </a:xfrm>
            <a:prstGeom prst="rect">
              <a:avLst/>
            </a:prstGeom>
          </p:spPr>
        </p:pic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xmlns="" id="{E1FDB933-EA41-D545-A399-D3BA075D3E64}"/>
                </a:ext>
              </a:extLst>
            </p:cNvPr>
            <p:cNvSpPr txBox="1"/>
            <p:nvPr/>
          </p:nvSpPr>
          <p:spPr>
            <a:xfrm>
              <a:off x="914401" y="4615458"/>
              <a:ext cx="125193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건설물량 </a:t>
              </a:r>
              <a:endParaRPr lang="en-US" altLang="ko-KR" sz="1100" spc="-80" dirty="0">
                <a:ln>
                  <a:solidFill>
                    <a:srgbClr val="007F50">
                      <a:alpha val="30000"/>
                    </a:srgbClr>
                  </a:solidFill>
                </a:ln>
                <a:solidFill>
                  <a:srgbClr val="007F50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7F50">
                        <a:alpha val="30000"/>
                      </a:srgbClr>
                    </a:solidFill>
                  </a:ln>
                  <a:solidFill>
                    <a:srgbClr val="007F50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대폭 축소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xmlns="" id="{BAE9CD3C-1440-AF48-8642-5DA353C79DCA}"/>
                </a:ext>
              </a:extLst>
            </p:cNvPr>
            <p:cNvSpPr txBox="1"/>
            <p:nvPr/>
          </p:nvSpPr>
          <p:spPr>
            <a:xfrm>
              <a:off x="2033268" y="4650274"/>
              <a:ext cx="133202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err="1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모듈화・공장</a:t>
              </a:r>
              <a:r>
                <a:rPr lang="ko-KR" altLang="en-US" sz="1100" spc="-80" dirty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제작</a:t>
              </a:r>
              <a:endParaRPr lang="en-US" altLang="ko-KR" sz="1100" spc="-80" dirty="0">
                <a:ln>
                  <a:solidFill>
                    <a:srgbClr val="008885">
                      <a:alpha val="30000"/>
                    </a:srgbClr>
                  </a:solidFill>
                </a:ln>
                <a:solidFill>
                  <a:srgbClr val="00888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885">
                        <a:alpha val="30000"/>
                      </a:srgbClr>
                    </a:solidFill>
                  </a:ln>
                  <a:solidFill>
                    <a:srgbClr val="00888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내륙 수송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xmlns="" id="{B0CF06CF-5451-DC4B-92EB-49E1B14044DD}"/>
                </a:ext>
              </a:extLst>
            </p:cNvPr>
            <p:cNvSpPr txBox="1"/>
            <p:nvPr/>
          </p:nvSpPr>
          <p:spPr>
            <a:xfrm>
              <a:off x="3306103" y="4623606"/>
              <a:ext cx="105390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100" spc="-80" dirty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운영 인력</a:t>
              </a:r>
              <a:endParaRPr lang="en-US" altLang="ko-KR" sz="1100" spc="-80" dirty="0">
                <a:ln>
                  <a:solidFill>
                    <a:srgbClr val="008DA6">
                      <a:alpha val="30000"/>
                    </a:srgbClr>
                  </a:solidFill>
                </a:ln>
                <a:solidFill>
                  <a:srgbClr val="008DA6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algn="ctr"/>
              <a:r>
                <a:rPr lang="ko-KR" altLang="en-US" sz="1100" spc="-80" dirty="0">
                  <a:ln>
                    <a:solidFill>
                      <a:srgbClr val="008DA6">
                        <a:alpha val="30000"/>
                      </a:srgbClr>
                    </a:solidFill>
                  </a:ln>
                  <a:solidFill>
                    <a:srgbClr val="008DA6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대폭 감소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xmlns="" id="{2F0EB2ED-FEB9-744D-85E5-BDB67AA2EABD}"/>
                </a:ext>
              </a:extLst>
            </p:cNvPr>
            <p:cNvSpPr txBox="1"/>
            <p:nvPr/>
          </p:nvSpPr>
          <p:spPr>
            <a:xfrm>
              <a:off x="4366841" y="4615458"/>
              <a:ext cx="13409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 err="1" smtClean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타전원</a:t>
              </a:r>
              <a:r>
                <a:rPr lang="ko-KR" altLang="en-US" sz="1100" spc="-80" dirty="0" smtClean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 </a:t>
              </a:r>
              <a:endParaRPr lang="en-US" altLang="ko-KR" sz="1100" spc="-80" dirty="0">
                <a:ln>
                  <a:solidFill>
                    <a:srgbClr val="0082C5">
                      <a:alpha val="30000"/>
                    </a:srgbClr>
                  </a:solidFill>
                </a:ln>
                <a:solidFill>
                  <a:srgbClr val="0082C5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82C5">
                        <a:alpha val="30000"/>
                      </a:srgbClr>
                    </a:solidFill>
                  </a:ln>
                  <a:solidFill>
                    <a:srgbClr val="0082C5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대비 경제성 확보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xmlns="" id="{37983A57-BF3F-C048-918B-6FB1BF67E958}"/>
                </a:ext>
              </a:extLst>
            </p:cNvPr>
            <p:cNvSpPr txBox="1"/>
            <p:nvPr/>
          </p:nvSpPr>
          <p:spPr>
            <a:xfrm>
              <a:off x="5668092" y="4623606"/>
              <a:ext cx="10956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ko-KR" altLang="en-US" sz="1100" spc="-80" dirty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수출시장</a:t>
              </a:r>
              <a:endParaRPr lang="en-US" altLang="ko-KR" sz="1100" spc="-80" dirty="0">
                <a:ln>
                  <a:solidFill>
                    <a:srgbClr val="0071C7">
                      <a:alpha val="30000"/>
                    </a:srgbClr>
                  </a:solidFill>
                </a:ln>
                <a:solidFill>
                  <a:srgbClr val="0071C7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  <a:p>
              <a:pPr lvl="0" algn="ctr"/>
              <a:r>
                <a:rPr lang="ko-KR" altLang="en-US" sz="1100" spc="-80" dirty="0">
                  <a:ln>
                    <a:solidFill>
                      <a:srgbClr val="0071C7">
                        <a:alpha val="30000"/>
                      </a:srgbClr>
                    </a:solidFill>
                  </a:ln>
                  <a:solidFill>
                    <a:srgbClr val="0071C7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경쟁 우위 달성</a:t>
              </a:r>
            </a:p>
          </p:txBody>
        </p:sp>
        <p:grpSp>
          <p:nvGrpSpPr>
            <p:cNvPr id="236" name="그룹 235">
              <a:extLst>
                <a:ext uri="{FF2B5EF4-FFF2-40B4-BE49-F238E27FC236}">
                  <a16:creationId xmlns:a16="http://schemas.microsoft.com/office/drawing/2014/main" xmlns="" id="{C6CC6122-A10B-A042-872F-E8F247A63542}"/>
                </a:ext>
              </a:extLst>
            </p:cNvPr>
            <p:cNvGrpSpPr/>
            <p:nvPr/>
          </p:nvGrpSpPr>
          <p:grpSpPr>
            <a:xfrm>
              <a:off x="6982435" y="4037248"/>
              <a:ext cx="419286" cy="94895"/>
              <a:chOff x="6502400" y="997320"/>
              <a:chExt cx="695795" cy="162395"/>
            </a:xfrm>
          </p:grpSpPr>
          <p:sp>
            <p:nvSpPr>
              <p:cNvPr id="250" name="타원 249">
                <a:extLst>
                  <a:ext uri="{FF2B5EF4-FFF2-40B4-BE49-F238E27FC236}">
                    <a16:creationId xmlns:a16="http://schemas.microsoft.com/office/drawing/2014/main" xmlns="" id="{959649AC-6DE1-6A4D-8B20-CB9256320A61}"/>
                  </a:ext>
                </a:extLst>
              </p:cNvPr>
              <p:cNvSpPr/>
              <p:nvPr/>
            </p:nvSpPr>
            <p:spPr>
              <a:xfrm>
                <a:off x="65024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51" name="타원 250">
                <a:extLst>
                  <a:ext uri="{FF2B5EF4-FFF2-40B4-BE49-F238E27FC236}">
                    <a16:creationId xmlns:a16="http://schemas.microsoft.com/office/drawing/2014/main" xmlns="" id="{FC77B1B0-C34D-1943-BE06-607F80CB4238}"/>
                  </a:ext>
                </a:extLst>
              </p:cNvPr>
              <p:cNvSpPr/>
              <p:nvPr/>
            </p:nvSpPr>
            <p:spPr>
              <a:xfrm>
                <a:off x="67691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  <p:sp>
            <p:nvSpPr>
              <p:cNvPr id="252" name="타원 251">
                <a:extLst>
                  <a:ext uri="{FF2B5EF4-FFF2-40B4-BE49-F238E27FC236}">
                    <a16:creationId xmlns:a16="http://schemas.microsoft.com/office/drawing/2014/main" xmlns="" id="{AAF99D5A-0927-EA45-AE03-CF3BE6AB8B65}"/>
                  </a:ext>
                </a:extLst>
              </p:cNvPr>
              <p:cNvSpPr/>
              <p:nvPr/>
            </p:nvSpPr>
            <p:spPr>
              <a:xfrm>
                <a:off x="7035800" y="997320"/>
                <a:ext cx="162395" cy="1623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x-none" altLang="en-US"/>
              </a:p>
            </p:txBody>
          </p:sp>
        </p:grpSp>
        <p:pic>
          <p:nvPicPr>
            <p:cNvPr id="237" name="그림 236">
              <a:extLst>
                <a:ext uri="{FF2B5EF4-FFF2-40B4-BE49-F238E27FC236}">
                  <a16:creationId xmlns:a16="http://schemas.microsoft.com/office/drawing/2014/main" xmlns="" id="{F7E210AF-6436-7748-8BEC-A36049772E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275321" y="3697498"/>
              <a:ext cx="860034" cy="787584"/>
            </a:xfrm>
            <a:prstGeom prst="rect">
              <a:avLst/>
            </a:prstGeom>
          </p:spPr>
        </p:pic>
        <p:pic>
          <p:nvPicPr>
            <p:cNvPr id="238" name="그림 237">
              <a:extLst>
                <a:ext uri="{FF2B5EF4-FFF2-40B4-BE49-F238E27FC236}">
                  <a16:creationId xmlns:a16="http://schemas.microsoft.com/office/drawing/2014/main" xmlns="" id="{2CC9432A-E287-F244-B4A2-13970ECA9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147705" y="3777428"/>
              <a:ext cx="818121" cy="652044"/>
            </a:xfrm>
            <a:prstGeom prst="rect">
              <a:avLst/>
            </a:prstGeom>
          </p:spPr>
        </p:pic>
        <p:sp>
          <p:nvSpPr>
            <p:cNvPr id="239" name="오른쪽 화살표 148">
              <a:extLst>
                <a:ext uri="{FF2B5EF4-FFF2-40B4-BE49-F238E27FC236}">
                  <a16:creationId xmlns:a16="http://schemas.microsoft.com/office/drawing/2014/main" xmlns="" id="{88083201-3199-604C-9BBF-EA1097086386}"/>
                </a:ext>
              </a:extLst>
            </p:cNvPr>
            <p:cNvSpPr/>
            <p:nvPr/>
          </p:nvSpPr>
          <p:spPr>
            <a:xfrm rot="5400000">
              <a:off x="1674809" y="3730342"/>
              <a:ext cx="319894" cy="232549"/>
            </a:xfrm>
            <a:prstGeom prst="rightArrow">
              <a:avLst/>
            </a:prstGeom>
            <a:gradFill>
              <a:gsLst>
                <a:gs pos="0">
                  <a:srgbClr val="F7FAFD">
                    <a:alpha val="0"/>
                  </a:srgbClr>
                </a:gs>
                <a:gs pos="50000">
                  <a:srgbClr val="E75761"/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pic>
          <p:nvPicPr>
            <p:cNvPr id="240" name="그림 239">
              <a:extLst>
                <a:ext uri="{FF2B5EF4-FFF2-40B4-BE49-F238E27FC236}">
                  <a16:creationId xmlns:a16="http://schemas.microsoft.com/office/drawing/2014/main" xmlns="" id="{0B5A6785-B66B-964D-B137-4741FBCB59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rcRect l="20759" t="2752" r="33794" b="3572"/>
            <a:stretch>
              <a:fillRect/>
            </a:stretch>
          </p:blipFill>
          <p:spPr>
            <a:xfrm>
              <a:off x="5784735" y="3676060"/>
              <a:ext cx="842802" cy="817270"/>
            </a:xfrm>
            <a:custGeom>
              <a:avLst/>
              <a:gdLst>
                <a:gd name="connsiteX0" fmla="*/ 470112 w 940224"/>
                <a:gd name="connsiteY0" fmla="*/ 0 h 940224"/>
                <a:gd name="connsiteX1" fmla="*/ 940224 w 940224"/>
                <a:gd name="connsiteY1" fmla="*/ 470112 h 940224"/>
                <a:gd name="connsiteX2" fmla="*/ 470112 w 940224"/>
                <a:gd name="connsiteY2" fmla="*/ 940224 h 940224"/>
                <a:gd name="connsiteX3" fmla="*/ 0 w 940224"/>
                <a:gd name="connsiteY3" fmla="*/ 470112 h 940224"/>
                <a:gd name="connsiteX4" fmla="*/ 470112 w 940224"/>
                <a:gd name="connsiteY4" fmla="*/ 0 h 940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224" h="940224">
                  <a:moveTo>
                    <a:pt x="470112" y="0"/>
                  </a:moveTo>
                  <a:cubicBezTo>
                    <a:pt x="729748" y="0"/>
                    <a:pt x="940224" y="210476"/>
                    <a:pt x="940224" y="470112"/>
                  </a:cubicBezTo>
                  <a:cubicBezTo>
                    <a:pt x="940224" y="729748"/>
                    <a:pt x="729748" y="940224"/>
                    <a:pt x="470112" y="940224"/>
                  </a:cubicBezTo>
                  <a:cubicBezTo>
                    <a:pt x="210476" y="940224"/>
                    <a:pt x="0" y="729748"/>
                    <a:pt x="0" y="470112"/>
                  </a:cubicBezTo>
                  <a:cubicBezTo>
                    <a:pt x="0" y="210476"/>
                    <a:pt x="210476" y="0"/>
                    <a:pt x="470112" y="0"/>
                  </a:cubicBezTo>
                  <a:close/>
                </a:path>
              </a:pathLst>
            </a:custGeom>
          </p:spPr>
        </p:pic>
        <p:sp>
          <p:nvSpPr>
            <p:cNvPr id="241" name="Text Box 153">
              <a:extLst>
                <a:ext uri="{FF2B5EF4-FFF2-40B4-BE49-F238E27FC236}">
                  <a16:creationId xmlns:a16="http://schemas.microsoft.com/office/drawing/2014/main" xmlns="" id="{147DE6F6-48D6-CA42-A572-387108004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1185" y="4426589"/>
              <a:ext cx="1161217" cy="197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eaLnBrk="1" hangingPunct="1"/>
              <a:endParaRPr lang="en-US" altLang="ko-KR" sz="1100" kern="0" spc="-100" dirty="0">
                <a:ln>
                  <a:solidFill>
                    <a:srgbClr val="3266A0">
                      <a:alpha val="0"/>
                    </a:srgbClr>
                  </a:solidFill>
                </a:ln>
                <a:solidFill>
                  <a:schemeClr val="accent5">
                    <a:lumMod val="50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pic>
          <p:nvPicPr>
            <p:cNvPr id="242" name="그림 241">
              <a:extLst>
                <a:ext uri="{FF2B5EF4-FFF2-40B4-BE49-F238E27FC236}">
                  <a16:creationId xmlns:a16="http://schemas.microsoft.com/office/drawing/2014/main" xmlns="" id="{DC1DD2B0-EBD1-014F-9E7A-D3DB329BBE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594885" y="3751043"/>
              <a:ext cx="776518" cy="564010"/>
            </a:xfrm>
            <a:prstGeom prst="rect">
              <a:avLst/>
            </a:prstGeom>
          </p:spPr>
        </p:pic>
        <p:pic>
          <p:nvPicPr>
            <p:cNvPr id="243" name="그림 242">
              <a:extLst>
                <a:ext uri="{FF2B5EF4-FFF2-40B4-BE49-F238E27FC236}">
                  <a16:creationId xmlns:a16="http://schemas.microsoft.com/office/drawing/2014/main" xmlns="" id="{864915A5-DBEF-6F4B-9A7A-4D4A3D311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3454642" y="3765715"/>
              <a:ext cx="771319" cy="691480"/>
            </a:xfrm>
            <a:prstGeom prst="rect">
              <a:avLst/>
            </a:prstGeom>
          </p:spPr>
        </p:pic>
        <p:grpSp>
          <p:nvGrpSpPr>
            <p:cNvPr id="244" name="그룹 243">
              <a:extLst>
                <a:ext uri="{FF2B5EF4-FFF2-40B4-BE49-F238E27FC236}">
                  <a16:creationId xmlns:a16="http://schemas.microsoft.com/office/drawing/2014/main" xmlns="" id="{B4EB0244-2267-8042-A599-31B89042F482}"/>
                </a:ext>
              </a:extLst>
            </p:cNvPr>
            <p:cNvGrpSpPr/>
            <p:nvPr/>
          </p:nvGrpSpPr>
          <p:grpSpPr>
            <a:xfrm>
              <a:off x="7639063" y="3597201"/>
              <a:ext cx="1541434" cy="1353406"/>
              <a:chOff x="7635323" y="1500863"/>
              <a:chExt cx="1911515" cy="1730777"/>
            </a:xfrm>
          </p:grpSpPr>
          <p:sp>
            <p:nvSpPr>
              <p:cNvPr id="246" name="직사각형 245">
                <a:extLst>
                  <a:ext uri="{FF2B5EF4-FFF2-40B4-BE49-F238E27FC236}">
                    <a16:creationId xmlns:a16="http://schemas.microsoft.com/office/drawing/2014/main" xmlns="" id="{F04CC18E-08A2-0E44-A692-1C7B89996BC7}"/>
                  </a:ext>
                </a:extLst>
              </p:cNvPr>
              <p:cNvSpPr/>
              <p:nvPr/>
            </p:nvSpPr>
            <p:spPr>
              <a:xfrm>
                <a:off x="7716412" y="1500863"/>
                <a:ext cx="1753572" cy="15678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5131" dist="38100" dir="2700000" algn="tl" rotWithShape="0">
                  <a:prstClr val="black">
                    <a:alpha val="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247" name="직사각형 246">
                <a:extLst>
                  <a:ext uri="{FF2B5EF4-FFF2-40B4-BE49-F238E27FC236}">
                    <a16:creationId xmlns:a16="http://schemas.microsoft.com/office/drawing/2014/main" xmlns="" id="{E7DA1698-A7AE-8645-9416-5D766B89D409}"/>
                  </a:ext>
                </a:extLst>
              </p:cNvPr>
              <p:cNvSpPr/>
              <p:nvPr/>
            </p:nvSpPr>
            <p:spPr>
              <a:xfrm flipH="1">
                <a:off x="7639558" y="2867782"/>
                <a:ext cx="1907280" cy="363858"/>
              </a:xfrm>
              <a:prstGeom prst="rect">
                <a:avLst/>
              </a:prstGeom>
              <a:gradFill>
                <a:gsLst>
                  <a:gs pos="45000">
                    <a:srgbClr val="004098"/>
                  </a:gs>
                  <a:gs pos="100000">
                    <a:srgbClr val="005CD6"/>
                  </a:gs>
                </a:gsLst>
                <a:lin ang="2700000" scaled="1"/>
              </a:gradFill>
              <a:ln>
                <a:noFill/>
              </a:ln>
              <a:effectLst>
                <a:outerShdw blurRad="135692" dist="12700" dir="2700000" algn="tl" rotWithShape="0">
                  <a:prstClr val="black">
                    <a:alpha val="24053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indent="11113" algn="ctr"/>
                <a:r>
                  <a:rPr lang="ko-KR" altLang="en-US" sz="1200" dirty="0">
                    <a:ln>
                      <a:solidFill>
                        <a:schemeClr val="bg1">
                          <a:alpha val="3000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경제성 </a:t>
                </a:r>
                <a:r>
                  <a:rPr lang="ko-KR" altLang="en-US" sz="1200" dirty="0" smtClean="0">
                    <a:ln>
                      <a:solidFill>
                        <a:schemeClr val="bg1">
                          <a:alpha val="30000"/>
                        </a:schemeClr>
                      </a:solidFill>
                    </a:ln>
                    <a:solidFill>
                      <a:schemeClr val="bg1"/>
                    </a:solidFill>
                    <a:latin typeface="KoPub돋움체 Bold" panose="00000800000000000000" pitchFamily="2" charset="-127"/>
                    <a:ea typeface="KoPub돋움체 Bold" panose="00000800000000000000" pitchFamily="2" charset="-127"/>
                    <a:cs typeface="KoPubWorldDotum Bold" pitchFamily="2" charset="-127"/>
                  </a:rPr>
                  <a:t>제고</a:t>
                </a:r>
                <a:endParaRPr lang="ko-KR" altLang="en-US" sz="12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Bold" panose="00000800000000000000" pitchFamily="2" charset="-127"/>
                  <a:ea typeface="KoPub돋움체 Bold" panose="00000800000000000000" pitchFamily="2" charset="-127"/>
                  <a:cs typeface="KoPubWorldDotum Bold" pitchFamily="2" charset="-127"/>
                </a:endParaRPr>
              </a:p>
            </p:txBody>
          </p:sp>
          <p:sp>
            <p:nvSpPr>
              <p:cNvPr id="248" name="직각 삼각형[R] 3">
                <a:extLst>
                  <a:ext uri="{FF2B5EF4-FFF2-40B4-BE49-F238E27FC236}">
                    <a16:creationId xmlns:a16="http://schemas.microsoft.com/office/drawing/2014/main" xmlns="" id="{99D06F74-2DC2-8143-A23B-763CC1A40237}"/>
                  </a:ext>
                </a:extLst>
              </p:cNvPr>
              <p:cNvSpPr/>
              <p:nvPr/>
            </p:nvSpPr>
            <p:spPr>
              <a:xfrm>
                <a:off x="9469984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  <p:sp>
            <p:nvSpPr>
              <p:cNvPr id="249" name="직각 삼각형[R] 3">
                <a:extLst>
                  <a:ext uri="{FF2B5EF4-FFF2-40B4-BE49-F238E27FC236}">
                    <a16:creationId xmlns:a16="http://schemas.microsoft.com/office/drawing/2014/main" xmlns="" id="{2BE88A3E-A667-044D-AAA1-47F248B9745C}"/>
                  </a:ext>
                </a:extLst>
              </p:cNvPr>
              <p:cNvSpPr/>
              <p:nvPr/>
            </p:nvSpPr>
            <p:spPr>
              <a:xfrm flipH="1">
                <a:off x="7635323" y="2781126"/>
                <a:ext cx="76854" cy="86656"/>
              </a:xfrm>
              <a:prstGeom prst="rtTriangl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/>
              </a:p>
            </p:txBody>
          </p:sp>
        </p:grpSp>
        <p:pic>
          <p:nvPicPr>
            <p:cNvPr id="245" name="그림 244" descr="장난감이(가) 표시된 사진&#10;&#10;자동 생성된 설명">
              <a:extLst>
                <a:ext uri="{FF2B5EF4-FFF2-40B4-BE49-F238E27FC236}">
                  <a16:creationId xmlns:a16="http://schemas.microsoft.com/office/drawing/2014/main" xmlns="" id="{9E1DF79A-A7D5-864D-81AE-8468ECEFE7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/>
            <a:srcRect l="22556" t="1728" r="7790" b="4615"/>
            <a:stretch/>
          </p:blipFill>
          <p:spPr>
            <a:xfrm>
              <a:off x="7920997" y="3646094"/>
              <a:ext cx="1145621" cy="971098"/>
            </a:xfrm>
            <a:prstGeom prst="rect">
              <a:avLst/>
            </a:prstGeom>
          </p:spPr>
        </p:pic>
        <p:cxnSp>
          <p:nvCxnSpPr>
            <p:cNvPr id="253" name="직선 연결선[R] 27">
              <a:extLst>
                <a:ext uri="{FF2B5EF4-FFF2-40B4-BE49-F238E27FC236}">
                  <a16:creationId xmlns:a16="http://schemas.microsoft.com/office/drawing/2014/main" xmlns="" id="{6EA86DC3-2356-554F-9344-D1C811499B5F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1" y="3464843"/>
              <a:ext cx="83614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직선 연결선[R] 330">
              <a:extLst>
                <a:ext uri="{FF2B5EF4-FFF2-40B4-BE49-F238E27FC236}">
                  <a16:creationId xmlns:a16="http://schemas.microsoft.com/office/drawing/2014/main" xmlns="" id="{342191B6-040F-E845-9D3A-9CD92C1D0D73}"/>
                </a:ext>
              </a:extLst>
            </p:cNvPr>
            <p:cNvCxnSpPr>
              <a:cxnSpLocks/>
            </p:cNvCxnSpPr>
            <p:nvPr/>
          </p:nvCxnSpPr>
          <p:spPr>
            <a:xfrm>
              <a:off x="914401" y="5109686"/>
              <a:ext cx="83614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모서리가 둥근 직사각형 254">
              <a:extLst>
                <a:ext uri="{FF2B5EF4-FFF2-40B4-BE49-F238E27FC236}">
                  <a16:creationId xmlns:a16="http://schemas.microsoft.com/office/drawing/2014/main" xmlns="" id="{C05BD30E-9FDE-1B40-A288-66232360D048}"/>
                </a:ext>
              </a:extLst>
            </p:cNvPr>
            <p:cNvSpPr/>
            <p:nvPr/>
          </p:nvSpPr>
          <p:spPr>
            <a:xfrm>
              <a:off x="2144714" y="3604564"/>
              <a:ext cx="1106743" cy="288435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95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ko-KR" altLang="en-US" sz="1000" kern="0" spc="-1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현장 작업 대폭 축소로 </a:t>
              </a:r>
              <a:r>
                <a:rPr lang="en-US" altLang="ko-KR" sz="1000" kern="0" spc="-1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/>
              </a:r>
              <a:br>
                <a:rPr lang="en-US" altLang="ko-KR" sz="1000" kern="0" spc="-1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</a:br>
              <a:r>
                <a:rPr lang="ko-KR" altLang="en-US" sz="1000" kern="0" spc="-10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공기 단축</a:t>
              </a:r>
            </a:p>
          </p:txBody>
        </p:sp>
        <p:sp>
          <p:nvSpPr>
            <p:cNvPr id="256" name="모서리가 둥근 직사각형 255">
              <a:extLst>
                <a:ext uri="{FF2B5EF4-FFF2-40B4-BE49-F238E27FC236}">
                  <a16:creationId xmlns:a16="http://schemas.microsoft.com/office/drawing/2014/main" xmlns="" id="{3653B54D-D324-454C-B89C-1A970B1B26A5}"/>
                </a:ext>
              </a:extLst>
            </p:cNvPr>
            <p:cNvSpPr/>
            <p:nvPr/>
          </p:nvSpPr>
          <p:spPr>
            <a:xfrm>
              <a:off x="3275754" y="3604564"/>
              <a:ext cx="1107032" cy="288435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95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Ins="144000" rtlCol="0" anchor="ctr"/>
            <a:lstStyle/>
            <a:p>
              <a:pPr marL="90488" indent="-90488" algn="ctr">
                <a:buFont typeface="Arial" panose="020B0604020202020204" pitchFamily="34" charset="0"/>
                <a:buChar char="•"/>
              </a:pPr>
              <a:r>
                <a:rPr lang="ko-KR" altLang="en-US" sz="1000" kern="0" dirty="0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디지털 트윈</a:t>
              </a:r>
              <a:endParaRPr lang="en-US" altLang="ko-KR" sz="1000" kern="0" dirty="0" smtClean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marL="90488" indent="-90488" algn="ctr">
                <a:buFont typeface="Arial" panose="020B0604020202020204" pitchFamily="34" charset="0"/>
                <a:buChar char="•"/>
              </a:pPr>
              <a:r>
                <a:rPr lang="ko-KR" altLang="en-US" sz="1000" kern="0" spc="-100" dirty="0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상태 및 예측 진단</a:t>
              </a:r>
              <a:endParaRPr lang="ko-KR" altLang="en-US" sz="1000" kern="0" spc="-1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57" name="모서리가 둥근 직사각형 256">
              <a:extLst>
                <a:ext uri="{FF2B5EF4-FFF2-40B4-BE49-F238E27FC236}">
                  <a16:creationId xmlns:a16="http://schemas.microsoft.com/office/drawing/2014/main" xmlns="" id="{1BE01FB0-25FA-3440-A5EA-E07E1B2C4DD9}"/>
                </a:ext>
              </a:extLst>
            </p:cNvPr>
            <p:cNvSpPr/>
            <p:nvPr/>
          </p:nvSpPr>
          <p:spPr>
            <a:xfrm>
              <a:off x="4456653" y="3604564"/>
              <a:ext cx="1109558" cy="288435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95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rIns="144000" rtlCol="0" anchor="ctr"/>
            <a:lstStyle/>
            <a:p>
              <a:pPr algn="ctr"/>
              <a:r>
                <a:rPr lang="ko-KR" altLang="en-US" sz="900" kern="0" dirty="0" err="1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경쟁력있는발전단가</a:t>
              </a:r>
              <a:r>
                <a:rPr lang="ko-KR" altLang="en-US" sz="900" kern="0" dirty="0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endParaRPr lang="en-US" altLang="ko-KR" sz="900" kern="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  <a:p>
              <a:pPr algn="ctr"/>
              <a:r>
                <a:rPr lang="en-US" altLang="ko-KR" sz="900" kern="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(</a:t>
              </a:r>
              <a:r>
                <a:rPr lang="en-US" altLang="ko-KR" sz="900" kern="0" dirty="0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50~65 </a:t>
              </a:r>
              <a:r>
                <a:rPr lang="en-US" altLang="ko-KR" sz="900" kern="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$/</a:t>
              </a:r>
              <a:r>
                <a:rPr lang="en" altLang="ko-KR" sz="900" kern="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MWh)</a:t>
              </a:r>
            </a:p>
          </p:txBody>
        </p:sp>
        <p:sp>
          <p:nvSpPr>
            <p:cNvPr id="258" name="모서리가 둥근 직사각형 257">
              <a:extLst>
                <a:ext uri="{FF2B5EF4-FFF2-40B4-BE49-F238E27FC236}">
                  <a16:creationId xmlns:a16="http://schemas.microsoft.com/office/drawing/2014/main" xmlns="" id="{4C4C6966-F360-6042-9471-EF90C1D5F8DB}"/>
                </a:ext>
              </a:extLst>
            </p:cNvPr>
            <p:cNvSpPr/>
            <p:nvPr/>
          </p:nvSpPr>
          <p:spPr>
            <a:xfrm>
              <a:off x="4446966" y="5343240"/>
              <a:ext cx="1123249" cy="288435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8095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rIns="144000" rtlCol="0" anchor="ctr"/>
            <a:lstStyle/>
            <a:p>
              <a:pPr algn="ctr"/>
              <a:r>
                <a:rPr lang="ko-KR" altLang="en-US" sz="900" kern="0" dirty="0" err="1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태양광∙풍력</a:t>
              </a:r>
              <a:r>
                <a:rPr lang="ko-KR" altLang="en-US" sz="900" kern="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900" kern="0" dirty="0" err="1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간헐성</a:t>
              </a:r>
              <a:r>
                <a:rPr lang="ko-KR" altLang="en-US" sz="900" kern="0" dirty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 </a:t>
              </a:r>
              <a:r>
                <a:rPr lang="ko-KR" altLang="en-US" sz="900" kern="0" dirty="0" smtClean="0">
                  <a:ln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극복</a:t>
              </a:r>
              <a:endParaRPr lang="en-US" altLang="ko-KR" sz="900" kern="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259" name="제목 1"/>
          <p:cNvSpPr txBox="1">
            <a:spLocks/>
          </p:cNvSpPr>
          <p:nvPr/>
        </p:nvSpPr>
        <p:spPr>
          <a:xfrm>
            <a:off x="443278" y="446851"/>
            <a:ext cx="5895394" cy="408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800" b="0" kern="1200" spc="-22" baseline="0">
                <a:solidFill>
                  <a:schemeClr val="accent2"/>
                </a:solidFill>
                <a:latin typeface="G마켓 산스 TTF Bold" panose="02000000000000000000" pitchFamily="2" charset="-127"/>
                <a:ea typeface="G마켓 산스 TTF Bold" panose="02000000000000000000" pitchFamily="2" charset="-127"/>
                <a:cs typeface="+mj-cs"/>
              </a:defRPr>
            </a:lvl1pPr>
          </a:lstStyle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2213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14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안전성 향상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869313" y="1804686"/>
            <a:ext cx="8594821" cy="4435460"/>
            <a:chOff x="527862" y="1699355"/>
            <a:chExt cx="4347471" cy="4435460"/>
          </a:xfrm>
        </p:grpSpPr>
        <p:sp>
          <p:nvSpPr>
            <p:cNvPr id="20" name="직사각형 19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" name="그룹 20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22" name="양쪽 모서리가 둥근 사각형 21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SMART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기술에 기반한 일체형원자로 적용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5618956" y="2769471"/>
            <a:ext cx="3700594" cy="241604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원자로계통</a:t>
            </a:r>
            <a:r>
              <a:rPr lang="ko-KR" altLang="en-US" sz="1400" spc="-100" dirty="0" smtClean="0">
                <a:effectLst/>
                <a:latin typeface="+mn-ea"/>
              </a:rPr>
              <a:t> </a:t>
            </a:r>
            <a:r>
              <a:rPr lang="ko-KR" altLang="en-US" sz="1400" spc="-100" dirty="0" err="1" smtClean="0">
                <a:effectLst/>
                <a:latin typeface="+mn-ea"/>
              </a:rPr>
              <a:t>주요설비를</a:t>
            </a:r>
            <a:r>
              <a:rPr lang="ko-KR" altLang="en-US" sz="1400" spc="-100" dirty="0" smtClean="0">
                <a:effectLst/>
                <a:latin typeface="+mn-ea"/>
              </a:rPr>
              <a:t> 일체화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대형배관</a:t>
            </a:r>
            <a:r>
              <a:rPr lang="ko-KR" altLang="en-US" sz="1400" spc="-100" dirty="0" smtClean="0">
                <a:latin typeface="+mn-ea"/>
              </a:rPr>
              <a:t> 불필요로 대형 </a:t>
            </a:r>
            <a:r>
              <a:rPr lang="ko-KR" altLang="en-US" sz="1400" spc="-100" dirty="0">
                <a:latin typeface="+mn-ea"/>
              </a:rPr>
              <a:t>냉각재 </a:t>
            </a:r>
            <a:r>
              <a:rPr lang="ko-KR" altLang="en-US" sz="1400" spc="-100" dirty="0" err="1">
                <a:latin typeface="+mn-ea"/>
              </a:rPr>
              <a:t>상실사고</a:t>
            </a:r>
            <a:r>
              <a:rPr lang="ko-KR" altLang="en-US" sz="1400" spc="-100" dirty="0">
                <a:latin typeface="+mn-ea"/>
              </a:rPr>
              <a:t> </a:t>
            </a:r>
            <a:r>
              <a:rPr lang="ko-KR" altLang="en-US" sz="1400" spc="-100" dirty="0" smtClean="0">
                <a:latin typeface="+mn-ea"/>
              </a:rPr>
              <a:t>예방 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원자로 건물 </a:t>
            </a:r>
            <a:r>
              <a:rPr lang="ko-KR" altLang="en-US" sz="1400" spc="-100" dirty="0" smtClean="0">
                <a:latin typeface="+mn-ea"/>
              </a:rPr>
              <a:t>축소 가능 </a:t>
            </a:r>
            <a:r>
              <a:rPr lang="en-US" altLang="ko-KR" sz="1400" spc="-100" dirty="0" smtClean="0">
                <a:latin typeface="+mn-ea"/>
              </a:rPr>
              <a:t>(</a:t>
            </a:r>
            <a:r>
              <a:rPr lang="ko-KR" altLang="en-US" sz="1400" spc="-100" dirty="0" smtClean="0">
                <a:latin typeface="+mn-ea"/>
              </a:rPr>
              <a:t>건설물량 경감</a:t>
            </a:r>
            <a:r>
              <a:rPr lang="en-US" altLang="ko-KR" sz="1400" spc="-100" dirty="0" smtClean="0">
                <a:latin typeface="+mn-ea"/>
              </a:rPr>
              <a:t>)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원자로 모듈 전체의 공장제작으로 현장 작업 경감 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제한된 발전소 부지내 다수 원자로 모듈 설치 용이 </a:t>
            </a:r>
            <a:endParaRPr lang="en-US" altLang="ko-KR" sz="1400" spc="-100" dirty="0" smtClean="0">
              <a:latin typeface="+mn-ea"/>
            </a:endParaRPr>
          </a:p>
        </p:txBody>
      </p:sp>
      <p:grpSp>
        <p:nvGrpSpPr>
          <p:cNvPr id="109" name="그룹 108"/>
          <p:cNvGrpSpPr/>
          <p:nvPr/>
        </p:nvGrpSpPr>
        <p:grpSpPr>
          <a:xfrm>
            <a:off x="4183988" y="5464432"/>
            <a:ext cx="1528188" cy="278680"/>
            <a:chOff x="2000261" y="4797744"/>
            <a:chExt cx="6691290" cy="297722"/>
          </a:xfrm>
          <a:noFill/>
        </p:grpSpPr>
        <p:sp>
          <p:nvSpPr>
            <p:cNvPr id="113" name="모서리가 둥근 직사각형 112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274443" y="4831518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400" dirty="0" err="1" smtClean="0">
                  <a:latin typeface="+mn-ea"/>
                </a:rPr>
                <a:t>혁신형</a:t>
              </a:r>
              <a:r>
                <a:rPr lang="ko-KR" altLang="en-US" sz="1400" dirty="0" smtClean="0">
                  <a:latin typeface="+mn-ea"/>
                </a:rPr>
                <a:t> </a:t>
              </a:r>
              <a:r>
                <a:rPr lang="en-US" altLang="ko-KR" sz="1400" dirty="0" smtClean="0">
                  <a:latin typeface="+mn-ea"/>
                </a:rPr>
                <a:t>SMR</a:t>
              </a:r>
              <a:endParaRPr lang="en-US" altLang="ko-KR" sz="1400" dirty="0">
                <a:latin typeface="+mn-ea"/>
              </a:endParaRPr>
            </a:p>
          </p:txBody>
        </p:sp>
      </p:grpSp>
      <p:grpSp>
        <p:nvGrpSpPr>
          <p:cNvPr id="118" name="그룹 117"/>
          <p:cNvGrpSpPr/>
          <p:nvPr/>
        </p:nvGrpSpPr>
        <p:grpSpPr>
          <a:xfrm>
            <a:off x="1346051" y="5463833"/>
            <a:ext cx="1528188" cy="278680"/>
            <a:chOff x="2000261" y="4797744"/>
            <a:chExt cx="6691290" cy="297722"/>
          </a:xfrm>
          <a:noFill/>
        </p:grpSpPr>
        <p:sp>
          <p:nvSpPr>
            <p:cNvPr id="119" name="모서리가 둥근 직사각형 118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2274443" y="4831519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400" dirty="0" err="1" smtClean="0">
                  <a:latin typeface="+mn-ea"/>
                </a:rPr>
                <a:t>대형원전</a:t>
              </a:r>
              <a:endParaRPr lang="en-US" altLang="ko-KR" sz="1400" dirty="0">
                <a:latin typeface="+mn-ea"/>
              </a:endParaRPr>
            </a:p>
          </p:txBody>
        </p:sp>
      </p:grpSp>
      <p:pic>
        <p:nvPicPr>
          <p:cNvPr id="5162" name="_x899869512" descr="EMB000031a4067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15" b="11355"/>
          <a:stretch/>
        </p:blipFill>
        <p:spPr bwMode="auto">
          <a:xfrm>
            <a:off x="1044663" y="2425892"/>
            <a:ext cx="4584349" cy="279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85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15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안전성 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향상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869313" y="1804686"/>
            <a:ext cx="8594821" cy="4435460"/>
            <a:chOff x="527862" y="1699355"/>
            <a:chExt cx="4347471" cy="4435460"/>
          </a:xfrm>
        </p:grpSpPr>
        <p:sp>
          <p:nvSpPr>
            <p:cNvPr id="20" name="직사각형 19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" name="그룹 20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22" name="양쪽 모서리가 둥근 사각형 21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고강도 </a:t>
                </a: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격납용기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적용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5618956" y="2931053"/>
            <a:ext cx="3700594" cy="209288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내압 </a:t>
            </a:r>
            <a:r>
              <a:rPr lang="ko-KR" altLang="en-US" sz="1400" spc="-100" dirty="0" err="1" smtClean="0">
                <a:latin typeface="+mn-ea"/>
              </a:rPr>
              <a:t>격납건물을</a:t>
            </a:r>
            <a:r>
              <a:rPr lang="ko-KR" altLang="en-US" sz="1400" spc="-100" dirty="0" smtClean="0">
                <a:latin typeface="+mn-ea"/>
              </a:rPr>
              <a:t> 고강도 </a:t>
            </a:r>
            <a:r>
              <a:rPr lang="ko-KR" altLang="en-US" sz="1400" spc="-100" dirty="0" err="1" smtClean="0">
                <a:latin typeface="+mn-ea"/>
              </a:rPr>
              <a:t>격납용기로</a:t>
            </a:r>
            <a:r>
              <a:rPr lang="ko-KR" altLang="en-US" sz="1400" spc="-100" dirty="0" smtClean="0">
                <a:latin typeface="+mn-ea"/>
              </a:rPr>
              <a:t> 대체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건물 및 발전소 크기 대폭 축소 </a:t>
            </a:r>
            <a:r>
              <a:rPr lang="ko-KR" altLang="en-US" sz="1400" spc="-100" dirty="0" smtClean="0">
                <a:effectLst/>
                <a:latin typeface="+mn-ea"/>
                <a:sym typeface="Symbol" panose="05050102010706020507" pitchFamily="18" charset="2"/>
              </a:rPr>
              <a:t> 건설비 절감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격납용기</a:t>
            </a:r>
            <a:r>
              <a:rPr lang="ko-KR" altLang="en-US" sz="1400" spc="-100" dirty="0" smtClean="0">
                <a:effectLst/>
                <a:latin typeface="+mn-ea"/>
              </a:rPr>
              <a:t> 공장 제작으로 </a:t>
            </a:r>
            <a:r>
              <a:rPr lang="ko-KR" altLang="en-US" sz="1400" spc="-100" dirty="0" err="1" smtClean="0">
                <a:effectLst/>
                <a:latin typeface="+mn-ea"/>
              </a:rPr>
              <a:t>건설공기</a:t>
            </a:r>
            <a:r>
              <a:rPr lang="ko-KR" altLang="en-US" sz="1400" spc="-100" dirty="0" smtClean="0">
                <a:effectLst/>
                <a:latin typeface="+mn-ea"/>
              </a:rPr>
              <a:t> 단축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격납건물</a:t>
            </a:r>
            <a:r>
              <a:rPr lang="ko-KR" altLang="en-US" sz="1400" spc="-100" dirty="0" smtClean="0">
                <a:effectLst/>
                <a:latin typeface="+mn-ea"/>
              </a:rPr>
              <a:t>  </a:t>
            </a:r>
            <a:r>
              <a:rPr lang="ko-KR" altLang="en-US" sz="1400" spc="-100" dirty="0" err="1" smtClean="0">
                <a:effectLst/>
                <a:latin typeface="+mn-ea"/>
              </a:rPr>
              <a:t>열제거설비</a:t>
            </a:r>
            <a:r>
              <a:rPr lang="en-US" altLang="ko-KR" sz="1400" spc="-100" dirty="0" smtClean="0">
                <a:effectLst/>
                <a:latin typeface="+mn-ea"/>
              </a:rPr>
              <a:t>, </a:t>
            </a:r>
            <a:r>
              <a:rPr lang="ko-KR" altLang="en-US" sz="1400" spc="-100" dirty="0" smtClean="0">
                <a:effectLst/>
                <a:latin typeface="+mn-ea"/>
              </a:rPr>
              <a:t>대기정화설비</a:t>
            </a:r>
            <a:r>
              <a:rPr lang="en-US" altLang="ko-KR" sz="1400" spc="-100" dirty="0" smtClean="0">
                <a:effectLst/>
                <a:latin typeface="+mn-ea"/>
              </a:rPr>
              <a:t>,</a:t>
            </a:r>
            <a:r>
              <a:rPr lang="ko-KR" altLang="en-US" sz="1400" spc="-100" dirty="0" smtClean="0">
                <a:effectLst/>
                <a:latin typeface="+mn-ea"/>
              </a:rPr>
              <a:t> 수소제어설비 등 제거 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격납건물</a:t>
            </a:r>
            <a:r>
              <a:rPr lang="ko-KR" altLang="en-US" sz="1400" spc="-100" dirty="0" smtClean="0">
                <a:effectLst/>
                <a:latin typeface="+mn-ea"/>
              </a:rPr>
              <a:t> 누설 시험 필요성 제거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pic>
        <p:nvPicPr>
          <p:cNvPr id="26" name="그림 25">
            <a:extLst>
              <a:ext uri="{FF2B5EF4-FFF2-40B4-BE49-F238E27FC236}">
                <a16:creationId xmlns:a16="http://schemas.microsoft.com/office/drawing/2014/main" xmlns="" id="{92998F37-AB96-47E2-B5CB-DA6085C64E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09" t="10278" r="42338" b="10556"/>
          <a:stretch/>
        </p:blipFill>
        <p:spPr>
          <a:xfrm>
            <a:off x="4623570" y="3797074"/>
            <a:ext cx="558642" cy="134932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239" y="2553681"/>
            <a:ext cx="2421064" cy="304395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520229" y="3836978"/>
            <a:ext cx="769447" cy="10772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ko-KR" altLang="en-US" sz="1200" spc="-100" dirty="0" err="1" smtClean="0">
                <a:effectLst/>
                <a:latin typeface="+mn-ea"/>
              </a:rPr>
              <a:t>격납건물</a:t>
            </a:r>
            <a:endParaRPr lang="en-US" altLang="ko-KR" sz="1200" spc="-100" dirty="0" smtClean="0">
              <a:effectLst/>
              <a:latin typeface="+mn-ea"/>
            </a:endParaRPr>
          </a:p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en-US" altLang="ko-KR" sz="1200" spc="-100" dirty="0">
                <a:latin typeface="+mn-ea"/>
              </a:rPr>
              <a:t>v</a:t>
            </a:r>
            <a:r>
              <a:rPr lang="en-US" altLang="ko-KR" sz="1200" spc="-100" dirty="0" smtClean="0">
                <a:latin typeface="+mn-ea"/>
              </a:rPr>
              <a:t>s.</a:t>
            </a:r>
            <a:endParaRPr lang="en-US" altLang="ko-KR" sz="1200" spc="-100" dirty="0">
              <a:latin typeface="+mn-ea"/>
            </a:endParaRPr>
          </a:p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ko-KR" altLang="en-US" sz="1200" spc="-100" dirty="0" err="1" smtClean="0">
                <a:effectLst/>
                <a:latin typeface="+mn-ea"/>
              </a:rPr>
              <a:t>격납용기</a:t>
            </a:r>
            <a:endParaRPr lang="en-US" altLang="ko-KR" sz="1200" spc="-100" dirty="0" smtClean="0">
              <a:effectLst/>
              <a:latin typeface="+mn-ea"/>
            </a:endParaRPr>
          </a:p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endParaRPr lang="en-US" altLang="ko-KR" sz="1200" spc="-100" dirty="0" smtClean="0">
              <a:effectLst/>
              <a:latin typeface="+mn-ea"/>
            </a:endParaRPr>
          </a:p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ko-KR" altLang="en-US" sz="1200" spc="-100" dirty="0" err="1" smtClean="0">
                <a:latin typeface="+mn-ea"/>
              </a:rPr>
              <a:t>원자로계통</a:t>
            </a:r>
            <a:endParaRPr lang="en-US" altLang="ko-KR" sz="1200" spc="-100" dirty="0" smtClean="0">
              <a:effectLst/>
              <a:latin typeface="+mn-ea"/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 flipH="1">
            <a:off x="3042139" y="3942614"/>
            <a:ext cx="500392" cy="257127"/>
          </a:xfrm>
          <a:prstGeom prst="straightConnector1">
            <a:avLst/>
          </a:prstGeom>
          <a:ln w="38100">
            <a:solidFill>
              <a:srgbClr val="0061C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flipV="1">
            <a:off x="4259669" y="4315626"/>
            <a:ext cx="452377" cy="34183"/>
          </a:xfrm>
          <a:prstGeom prst="straightConnector1">
            <a:avLst/>
          </a:prstGeom>
          <a:ln w="38100">
            <a:solidFill>
              <a:srgbClr val="0061C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/>
          <p:nvPr/>
        </p:nvCxnSpPr>
        <p:spPr>
          <a:xfrm flipH="1">
            <a:off x="3042139" y="3947096"/>
            <a:ext cx="500392" cy="257127"/>
          </a:xfrm>
          <a:prstGeom prst="straightConnector1">
            <a:avLst/>
          </a:prstGeom>
          <a:ln w="38100">
            <a:solidFill>
              <a:srgbClr val="0061C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화살표 연결선 38"/>
          <p:cNvCxnSpPr/>
          <p:nvPr/>
        </p:nvCxnSpPr>
        <p:spPr>
          <a:xfrm flipH="1">
            <a:off x="2608291" y="4799516"/>
            <a:ext cx="911049" cy="516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/>
          <p:cNvSpPr/>
          <p:nvPr/>
        </p:nvSpPr>
        <p:spPr>
          <a:xfrm>
            <a:off x="1504061" y="3763508"/>
            <a:ext cx="1170774" cy="14281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4293359" y="4631821"/>
            <a:ext cx="581792" cy="1847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그룹 52"/>
          <p:cNvGrpSpPr/>
          <p:nvPr/>
        </p:nvGrpSpPr>
        <p:grpSpPr>
          <a:xfrm>
            <a:off x="4183988" y="5729352"/>
            <a:ext cx="1528188" cy="278680"/>
            <a:chOff x="2000261" y="4797744"/>
            <a:chExt cx="6691290" cy="297722"/>
          </a:xfrm>
          <a:noFill/>
        </p:grpSpPr>
        <p:sp>
          <p:nvSpPr>
            <p:cNvPr id="54" name="모서리가 둥근 직사각형 53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274443" y="4831518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400" dirty="0" err="1" smtClean="0">
                  <a:latin typeface="+mn-ea"/>
                </a:rPr>
                <a:t>혁신형</a:t>
              </a:r>
              <a:r>
                <a:rPr lang="ko-KR" altLang="en-US" sz="1400" dirty="0" smtClean="0">
                  <a:latin typeface="+mn-ea"/>
                </a:rPr>
                <a:t> </a:t>
              </a:r>
              <a:r>
                <a:rPr lang="en-US" altLang="ko-KR" sz="1400" dirty="0" smtClean="0">
                  <a:latin typeface="+mn-ea"/>
                </a:rPr>
                <a:t>SMR</a:t>
              </a:r>
              <a:endParaRPr lang="en-US" altLang="ko-KR" sz="1400" dirty="0">
                <a:latin typeface="+mn-ea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1346051" y="5728753"/>
            <a:ext cx="1528188" cy="278680"/>
            <a:chOff x="2000261" y="4797744"/>
            <a:chExt cx="6691290" cy="297722"/>
          </a:xfrm>
          <a:noFill/>
        </p:grpSpPr>
        <p:sp>
          <p:nvSpPr>
            <p:cNvPr id="57" name="모서리가 둥근 직사각형 56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274443" y="4831519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400" dirty="0" err="1" smtClean="0">
                  <a:latin typeface="+mn-ea"/>
                </a:rPr>
                <a:t>대형원전</a:t>
              </a:r>
              <a:endParaRPr lang="en-US" altLang="ko-KR" sz="1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66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16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안전성 향상</a:t>
            </a:r>
          </a:p>
        </p:txBody>
      </p:sp>
      <p:grpSp>
        <p:nvGrpSpPr>
          <p:cNvPr id="19" name="그룹 18"/>
          <p:cNvGrpSpPr/>
          <p:nvPr/>
        </p:nvGrpSpPr>
        <p:grpSpPr>
          <a:xfrm>
            <a:off x="4988211" y="1834503"/>
            <a:ext cx="4722319" cy="4469641"/>
            <a:chOff x="527862" y="1699355"/>
            <a:chExt cx="4347471" cy="4469641"/>
          </a:xfrm>
        </p:grpSpPr>
        <p:sp>
          <p:nvSpPr>
            <p:cNvPr id="20" name="직사각형 19"/>
            <p:cNvSpPr/>
            <p:nvPr/>
          </p:nvSpPr>
          <p:spPr>
            <a:xfrm>
              <a:off x="527862" y="1762654"/>
              <a:ext cx="4337282" cy="440634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" name="그룹 20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22" name="양쪽 모서리가 둥근 사각형 21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>
                    <a:solidFill>
                      <a:schemeClr val="bg1"/>
                    </a:solidFill>
                    <a:latin typeface="+mn-ea"/>
                  </a:rPr>
                  <a:t>내장형제어봉구동장치 및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핵연료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30" name="직사각형 29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36" name="그룹 35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40" name="양쪽 모서리가 둥근 사각형 39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err="1" smtClean="0">
                  <a:solidFill>
                    <a:schemeClr val="bg1"/>
                  </a:solidFill>
                  <a:latin typeface="+mn-ea"/>
                </a:rPr>
                <a:t>무한냉각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39285" y="2444927"/>
            <a:ext cx="3700594" cy="140807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>
                <a:latin typeface="+mn-ea"/>
              </a:rPr>
              <a:t>철재 </a:t>
            </a:r>
            <a:r>
              <a:rPr lang="ko-KR" altLang="en-US" sz="1400" spc="-100" dirty="0" err="1">
                <a:latin typeface="+mn-ea"/>
              </a:rPr>
              <a:t>격납</a:t>
            </a:r>
            <a:r>
              <a:rPr lang="ko-KR" altLang="en-US" sz="1400" spc="-100" dirty="0">
                <a:latin typeface="+mn-ea"/>
              </a:rPr>
              <a:t> 용기와 원자로를 </a:t>
            </a:r>
            <a:r>
              <a:rPr lang="ko-KR" altLang="en-US" sz="1400" spc="-100" dirty="0" smtClean="0">
                <a:latin typeface="+mn-ea"/>
              </a:rPr>
              <a:t>공통 수조에 </a:t>
            </a:r>
            <a:r>
              <a:rPr lang="ko-KR" altLang="en-US" sz="1400" spc="-100" dirty="0">
                <a:latin typeface="+mn-ea"/>
              </a:rPr>
              <a:t>침수</a:t>
            </a:r>
            <a:endParaRPr lang="en-US" altLang="ko-KR" sz="1400" spc="-100" dirty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latin typeface="+mn-ea"/>
              </a:rPr>
              <a:t>사고시 별도의 </a:t>
            </a:r>
            <a:r>
              <a:rPr lang="ko-KR" altLang="en-US" sz="1400" spc="-100" dirty="0">
                <a:latin typeface="+mn-ea"/>
              </a:rPr>
              <a:t>조치없이 무한 </a:t>
            </a:r>
            <a:r>
              <a:rPr lang="ko-KR" altLang="en-US" sz="1400" spc="-100" dirty="0" smtClean="0">
                <a:latin typeface="+mn-ea"/>
              </a:rPr>
              <a:t>냉각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비상 전원 공급 설비 및 </a:t>
            </a:r>
            <a:r>
              <a:rPr lang="ko-KR" altLang="en-US" sz="1400" spc="-100" dirty="0" err="1" smtClean="0">
                <a:effectLst/>
                <a:latin typeface="+mn-ea"/>
              </a:rPr>
              <a:t>운전원</a:t>
            </a:r>
            <a:r>
              <a:rPr lang="ko-KR" altLang="en-US" sz="1400" spc="-100" dirty="0" smtClean="0">
                <a:effectLst/>
                <a:latin typeface="+mn-ea"/>
              </a:rPr>
              <a:t> 개입 요소 제거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능동 안전설비 및 전원 제거로 경제성 제고</a:t>
            </a:r>
            <a:endParaRPr lang="en-US" altLang="ko-KR" sz="1400" spc="-100" dirty="0" smtClean="0">
              <a:latin typeface="+mn-ea"/>
            </a:endParaRPr>
          </a:p>
        </p:txBody>
      </p:sp>
      <p:pic>
        <p:nvPicPr>
          <p:cNvPr id="2049" name="_x797073896" descr="EMB00001cb00b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41" y="4154587"/>
            <a:ext cx="3610482" cy="210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5529671" y="2307762"/>
            <a:ext cx="3537044" cy="140807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부적절한 </a:t>
            </a:r>
            <a:r>
              <a:rPr lang="ko-KR" altLang="en-US" sz="1400" spc="-100" dirty="0" err="1" smtClean="0">
                <a:latin typeface="+mn-ea"/>
              </a:rPr>
              <a:t>제어봉인출</a:t>
            </a:r>
            <a:r>
              <a:rPr lang="ko-KR" altLang="en-US" sz="1400" spc="-100" dirty="0" smtClean="0">
                <a:latin typeface="+mn-ea"/>
              </a:rPr>
              <a:t> 사고 원천적 배제</a:t>
            </a:r>
            <a:endParaRPr lang="en-US" altLang="ko-KR" sz="1400" spc="-100" dirty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latin typeface="+mn-ea"/>
              </a:rPr>
              <a:t>무붕산운전시 원자로 안전성 확보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가연성흡수봉이 결합된 핵연료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무붕산</a:t>
            </a:r>
            <a:r>
              <a:rPr lang="ko-KR" altLang="en-US" sz="1400" spc="-100" dirty="0" smtClean="0">
                <a:latin typeface="+mn-ea"/>
              </a:rPr>
              <a:t>운전과 </a:t>
            </a:r>
            <a:r>
              <a:rPr lang="ko-KR" altLang="en-US" sz="1400" spc="-100" dirty="0" err="1" smtClean="0">
                <a:latin typeface="+mn-ea"/>
              </a:rPr>
              <a:t>부하추종</a:t>
            </a:r>
            <a:r>
              <a:rPr lang="ko-KR" altLang="en-US" sz="1400" spc="-100" dirty="0" smtClean="0">
                <a:latin typeface="+mn-ea"/>
              </a:rPr>
              <a:t> 운전 용이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pic>
        <p:nvPicPr>
          <p:cNvPr id="46" name="_x797071808" descr="EMB00001cb00bb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0"/>
          <a:stretch/>
        </p:blipFill>
        <p:spPr bwMode="auto">
          <a:xfrm>
            <a:off x="5786393" y="4083013"/>
            <a:ext cx="3148886" cy="202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42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17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안전성 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향상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4988211" y="1834503"/>
            <a:ext cx="4722319" cy="4469641"/>
            <a:chOff x="527862" y="1699355"/>
            <a:chExt cx="4347471" cy="4469641"/>
          </a:xfrm>
        </p:grpSpPr>
        <p:sp>
          <p:nvSpPr>
            <p:cNvPr id="15" name="직사각형 14"/>
            <p:cNvSpPr/>
            <p:nvPr/>
          </p:nvSpPr>
          <p:spPr>
            <a:xfrm>
              <a:off x="527862" y="1762654"/>
              <a:ext cx="4337282" cy="440634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17" name="양쪽 모서리가 둥근 사각형 16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비상계획구역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(EPZ)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축소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24" name="직사각형 23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27" name="양쪽 모서리가 둥근 사각형 26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>
                  <a:solidFill>
                    <a:schemeClr val="bg1"/>
                  </a:solidFill>
                  <a:latin typeface="+mn-ea"/>
                </a:rPr>
                <a:t>원자로 건물 지중화</a:t>
              </a:r>
              <a:r>
                <a:rPr lang="en-US" altLang="ko-KR" sz="1600" dirty="0">
                  <a:solidFill>
                    <a:schemeClr val="bg1"/>
                  </a:solidFill>
                  <a:latin typeface="+mn-ea"/>
                </a:rPr>
                <a:t>(underground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)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5140366" y="2430224"/>
            <a:ext cx="4406939" cy="17312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방사선</a:t>
            </a:r>
            <a:r>
              <a:rPr lang="en-US" altLang="ko-KR" sz="1400" spc="-100" dirty="0" smtClean="0">
                <a:latin typeface="+mn-ea"/>
              </a:rPr>
              <a:t> </a:t>
            </a:r>
            <a:r>
              <a:rPr lang="ko-KR" altLang="en-US" sz="1400" spc="-100" dirty="0" smtClean="0">
                <a:latin typeface="+mn-ea"/>
              </a:rPr>
              <a:t>누출 대비 주민 보호를 위한 비상계획구역 축소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소형원전</a:t>
            </a:r>
            <a:r>
              <a:rPr lang="ko-KR" altLang="en-US" sz="1400" spc="-100" dirty="0" smtClean="0">
                <a:latin typeface="+mn-ea"/>
              </a:rPr>
              <a:t> 고유 특성 및 다중 방호 강화로 방사성 물질 실질적 배제</a:t>
            </a:r>
            <a:endParaRPr lang="en-US" altLang="ko-KR" sz="1400" spc="-100" dirty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대형원전</a:t>
            </a:r>
            <a:r>
              <a:rPr lang="ko-KR" altLang="en-US" sz="1400" spc="-100" dirty="0" smtClean="0">
                <a:latin typeface="+mn-ea"/>
              </a:rPr>
              <a:t> </a:t>
            </a:r>
            <a:r>
              <a:rPr lang="en-US" altLang="ko-KR" sz="1400" spc="-100" dirty="0" smtClean="0">
                <a:latin typeface="+mn-ea"/>
              </a:rPr>
              <a:t>20~30km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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소형원전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 1km 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이내</a:t>
            </a:r>
            <a:endParaRPr lang="en-US" altLang="ko-KR" sz="1400" spc="-100" dirty="0" smtClean="0">
              <a:latin typeface="+mn-ea"/>
              <a:sym typeface="Symbol" panose="05050102010706020507" pitchFamily="18" charset="2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latin typeface="+mn-ea"/>
              </a:rPr>
              <a:t>주민대피 불필요</a:t>
            </a:r>
            <a:endParaRPr lang="en-US" altLang="ko-KR" sz="1400" spc="-10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5691" y="2444927"/>
            <a:ext cx="4152944" cy="140807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지진에 대한 내구성 강화 </a:t>
            </a:r>
            <a:r>
              <a:rPr lang="en-US" altLang="ko-KR" sz="1400" spc="-100" dirty="0" smtClean="0">
                <a:latin typeface="+mn-ea"/>
              </a:rPr>
              <a:t>(</a:t>
            </a:r>
            <a:r>
              <a:rPr lang="ko-KR" altLang="en-US" sz="1400" spc="-100" dirty="0">
                <a:latin typeface="+mn-ea"/>
              </a:rPr>
              <a:t>저</a:t>
            </a:r>
            <a:r>
              <a:rPr lang="ko-KR" altLang="en-US" sz="1400" spc="-100" dirty="0" smtClean="0">
                <a:latin typeface="+mn-ea"/>
              </a:rPr>
              <a:t>층일수록 지진에 안정</a:t>
            </a:r>
            <a:r>
              <a:rPr lang="en-US" altLang="ko-KR" sz="1400" spc="-100" dirty="0" smtClean="0">
                <a:latin typeface="+mn-ea"/>
              </a:rPr>
              <a:t>)</a:t>
            </a: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effectLst/>
                <a:latin typeface="+mn-ea"/>
              </a:rPr>
              <a:t>내진설계 </a:t>
            </a:r>
            <a:r>
              <a:rPr lang="en-US" altLang="ko-KR" sz="1400" spc="-100" dirty="0" smtClean="0">
                <a:effectLst/>
                <a:latin typeface="+mn-ea"/>
              </a:rPr>
              <a:t>: 0.5g (</a:t>
            </a:r>
            <a:r>
              <a:rPr lang="ko-KR" altLang="en-US" sz="1400" spc="-100" dirty="0" smtClean="0">
                <a:effectLst/>
                <a:latin typeface="+mn-ea"/>
              </a:rPr>
              <a:t>기존 </a:t>
            </a:r>
            <a:r>
              <a:rPr lang="en-US" altLang="ko-KR" sz="1400" spc="-100" dirty="0" smtClean="0">
                <a:effectLst/>
                <a:latin typeface="+mn-ea"/>
              </a:rPr>
              <a:t>0.3g)</a:t>
            </a: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방사선 방호에 유리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물리적 방호</a:t>
            </a:r>
            <a:r>
              <a:rPr lang="en-US" altLang="ko-KR" sz="1400" spc="-100" dirty="0" smtClean="0">
                <a:effectLst/>
                <a:latin typeface="+mn-ea"/>
              </a:rPr>
              <a:t>, </a:t>
            </a:r>
            <a:r>
              <a:rPr lang="ko-KR" altLang="en-US" sz="1400" spc="-100" dirty="0" err="1" smtClean="0">
                <a:effectLst/>
                <a:latin typeface="+mn-ea"/>
              </a:rPr>
              <a:t>항공기충돌</a:t>
            </a:r>
            <a:r>
              <a:rPr lang="ko-KR" altLang="en-US" sz="1400" spc="-100" dirty="0" smtClean="0">
                <a:effectLst/>
                <a:latin typeface="+mn-ea"/>
              </a:rPr>
              <a:t> 방호에 효과적  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85" y="4262872"/>
            <a:ext cx="3168674" cy="1887224"/>
          </a:xfrm>
          <a:prstGeom prst="rect">
            <a:avLst/>
          </a:prstGeom>
        </p:spPr>
      </p:pic>
      <p:pic>
        <p:nvPicPr>
          <p:cNvPr id="6145" name="_x765683768" descr="EMB00001cb00bd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094" y="4415330"/>
            <a:ext cx="4631116" cy="181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23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18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경제성 제고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32" name="양쪽 모서리가 둥근 사각형 31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>
                  <a:solidFill>
                    <a:schemeClr val="bg1"/>
                  </a:solidFill>
                  <a:latin typeface="+mn-ea"/>
                </a:rPr>
                <a:t>원자로 모듈 복수 배치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03248" y="2337441"/>
            <a:ext cx="4406939" cy="100482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>
                <a:latin typeface="+mn-ea"/>
              </a:rPr>
              <a:t>하나의 건물</a:t>
            </a:r>
            <a:r>
              <a:rPr lang="en-US" altLang="ko-KR" sz="1400" spc="-100" dirty="0">
                <a:latin typeface="+mn-ea"/>
              </a:rPr>
              <a:t>(</a:t>
            </a:r>
            <a:r>
              <a:rPr lang="ko-KR" altLang="en-US" sz="1400" spc="-100" dirty="0" err="1">
                <a:latin typeface="+mn-ea"/>
              </a:rPr>
              <a:t>비내압</a:t>
            </a:r>
            <a:r>
              <a:rPr lang="en-US" altLang="ko-KR" sz="1400" spc="-100" dirty="0">
                <a:latin typeface="+mn-ea"/>
              </a:rPr>
              <a:t>)</a:t>
            </a:r>
            <a:r>
              <a:rPr lang="ko-KR" altLang="en-US" sz="1400" spc="-100" dirty="0">
                <a:latin typeface="+mn-ea"/>
              </a:rPr>
              <a:t>에 </a:t>
            </a:r>
            <a:r>
              <a:rPr lang="en-US" altLang="ko-KR" sz="1400" spc="-100" dirty="0">
                <a:latin typeface="+mn-ea"/>
              </a:rPr>
              <a:t>4</a:t>
            </a:r>
            <a:r>
              <a:rPr lang="ko-KR" altLang="en-US" sz="1400" spc="-100" dirty="0">
                <a:latin typeface="+mn-ea"/>
              </a:rPr>
              <a:t>개의 원자로  모듈 복수 배치</a:t>
            </a:r>
            <a:endParaRPr lang="en-US" altLang="ko-KR" sz="1400" spc="-100" dirty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>
                <a:latin typeface="+mn-ea"/>
              </a:rPr>
              <a:t>출력범위</a:t>
            </a:r>
            <a:r>
              <a:rPr lang="ko-KR" altLang="en-US" sz="1400" spc="-100" dirty="0">
                <a:latin typeface="+mn-ea"/>
              </a:rPr>
              <a:t> </a:t>
            </a:r>
            <a:r>
              <a:rPr lang="en-US" altLang="ko-KR" sz="1400" spc="-100" dirty="0">
                <a:latin typeface="+mn-ea"/>
              </a:rPr>
              <a:t>: 170 ~ 680 </a:t>
            </a:r>
            <a:r>
              <a:rPr lang="en-US" altLang="ko-KR" sz="1400" spc="-100" dirty="0" err="1">
                <a:latin typeface="+mn-ea"/>
              </a:rPr>
              <a:t>MWe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>
                <a:latin typeface="+mn-ea"/>
              </a:rPr>
              <a:t>공간 최적화 </a:t>
            </a:r>
            <a:r>
              <a:rPr lang="en-US" altLang="ko-KR" sz="1400" spc="-100" dirty="0">
                <a:latin typeface="+mn-ea"/>
              </a:rPr>
              <a:t>: </a:t>
            </a:r>
            <a:r>
              <a:rPr lang="ko-KR" altLang="en-US" sz="1400" spc="-100" dirty="0">
                <a:latin typeface="+mn-ea"/>
              </a:rPr>
              <a:t>기기 공동 활용 </a:t>
            </a:r>
            <a:r>
              <a:rPr lang="ko-KR" altLang="en-US" sz="1400" spc="-100" dirty="0" smtClean="0">
                <a:latin typeface="+mn-ea"/>
              </a:rPr>
              <a:t>가능 </a:t>
            </a:r>
            <a:endParaRPr lang="en-US" altLang="ko-KR" sz="1400" spc="-100" dirty="0" smtClean="0">
              <a:latin typeface="+mn-ea"/>
            </a:endParaRPr>
          </a:p>
        </p:txBody>
      </p:sp>
      <p:grpSp>
        <p:nvGrpSpPr>
          <p:cNvPr id="22" name="그룹 21"/>
          <p:cNvGrpSpPr/>
          <p:nvPr/>
        </p:nvGrpSpPr>
        <p:grpSpPr>
          <a:xfrm>
            <a:off x="577206" y="3473700"/>
            <a:ext cx="3897472" cy="2733340"/>
            <a:chOff x="306716" y="1536799"/>
            <a:chExt cx="5550596" cy="4851008"/>
          </a:xfrm>
        </p:grpSpPr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2" cstate="hq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27" t="15389" r="26667" b="5123"/>
            <a:stretch/>
          </p:blipFill>
          <p:spPr>
            <a:xfrm>
              <a:off x="306716" y="1536799"/>
              <a:ext cx="5550596" cy="4851008"/>
            </a:xfrm>
            <a:prstGeom prst="rect">
              <a:avLst/>
            </a:prstGeom>
          </p:spPr>
        </p:pic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1477110" y="5375337"/>
              <a:ext cx="871174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모듈 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#1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2348599" y="5219885"/>
              <a:ext cx="727664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모듈 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#2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0" name="Rectangle 6"/>
            <p:cNvSpPr>
              <a:spLocks noChangeArrowheads="1"/>
            </p:cNvSpPr>
            <p:nvPr/>
          </p:nvSpPr>
          <p:spPr bwMode="auto">
            <a:xfrm>
              <a:off x="3880973" y="4988409"/>
              <a:ext cx="844816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모듈 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#3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1" name="Rectangle 6"/>
            <p:cNvSpPr>
              <a:spLocks noChangeArrowheads="1"/>
            </p:cNvSpPr>
            <p:nvPr/>
          </p:nvSpPr>
          <p:spPr bwMode="auto">
            <a:xfrm>
              <a:off x="4787930" y="4828282"/>
              <a:ext cx="717132" cy="467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모듈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#</a:t>
              </a: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 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…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2" name="Rectangle 6"/>
            <p:cNvSpPr>
              <a:spLocks noChangeArrowheads="1"/>
            </p:cNvSpPr>
            <p:nvPr/>
          </p:nvSpPr>
          <p:spPr bwMode="auto">
            <a:xfrm>
              <a:off x="678129" y="2042174"/>
              <a:ext cx="1112556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터빈 </a:t>
              </a:r>
              <a:r>
                <a:rPr lang="en-US" altLang="ko-KR" sz="800" dirty="0" smtClean="0">
                  <a:latin typeface="Arial" charset="0"/>
                  <a:ea typeface="HY헤드라인M" pitchFamily="18" charset="-127"/>
                </a:rPr>
                <a:t>/</a:t>
              </a: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발전기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3" name="Rectangle 6"/>
            <p:cNvSpPr>
              <a:spLocks noChangeArrowheads="1"/>
            </p:cNvSpPr>
            <p:nvPr/>
          </p:nvSpPr>
          <p:spPr bwMode="auto">
            <a:xfrm>
              <a:off x="575015" y="4747707"/>
              <a:ext cx="902093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err="1" smtClean="0">
                  <a:latin typeface="Arial" charset="0"/>
                  <a:ea typeface="HY헤드라인M" pitchFamily="18" charset="-127"/>
                </a:rPr>
                <a:t>냉각수조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auto">
            <a:xfrm>
              <a:off x="3076581" y="5131398"/>
              <a:ext cx="804076" cy="632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algn="ctr"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err="1" smtClean="0">
                  <a:latin typeface="Arial" charset="0"/>
                  <a:ea typeface="HY헤드라인M" pitchFamily="18" charset="-127"/>
                </a:rPr>
                <a:t>사용후</a:t>
              </a:r>
              <a:endParaRPr lang="en-US" altLang="ko-KR" sz="800" dirty="0" smtClean="0">
                <a:latin typeface="Arial" charset="0"/>
                <a:ea typeface="HY헤드라인M" pitchFamily="18" charset="-127"/>
              </a:endParaRPr>
            </a:p>
            <a:p>
              <a:pPr algn="ctr"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핵연료</a:t>
              </a:r>
              <a:endParaRPr lang="en-US" altLang="ko-KR" sz="800" dirty="0" smtClean="0">
                <a:latin typeface="Arial" charset="0"/>
                <a:ea typeface="HY헤드라인M" pitchFamily="18" charset="-127"/>
              </a:endParaRPr>
            </a:p>
            <a:p>
              <a:pPr algn="ctr"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err="1" smtClean="0">
                  <a:latin typeface="Arial" charset="0"/>
                  <a:ea typeface="HY헤드라인M" pitchFamily="18" charset="-127"/>
                </a:rPr>
                <a:t>저장조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auto">
            <a:xfrm>
              <a:off x="2589042" y="3173347"/>
              <a:ext cx="1135342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대형 크레인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3474316" y="4037019"/>
              <a:ext cx="1251473" cy="302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pPr defTabSz="762000" eaLnBrk="0" hangingPunct="0">
                <a:lnSpc>
                  <a:spcPct val="90000"/>
                </a:lnSpc>
                <a:buClrTx/>
                <a:buFontTx/>
                <a:buNone/>
              </a:pPr>
              <a:r>
                <a:rPr lang="ko-KR" altLang="en-US" sz="800" dirty="0" smtClean="0">
                  <a:latin typeface="Arial" charset="0"/>
                  <a:ea typeface="HY헤드라인M" pitchFamily="18" charset="-127"/>
                </a:rPr>
                <a:t>재장전 크레인</a:t>
              </a:r>
              <a:endParaRPr lang="en-US" altLang="ko-KR" sz="800" dirty="0">
                <a:latin typeface="Arial" charset="0"/>
                <a:ea typeface="HY헤드라인M" pitchFamily="18" charset="-127"/>
              </a:endParaRPr>
            </a:p>
          </p:txBody>
        </p:sp>
      </p:grpSp>
      <p:grpSp>
        <p:nvGrpSpPr>
          <p:cNvPr id="61" name="그룹 60"/>
          <p:cNvGrpSpPr/>
          <p:nvPr/>
        </p:nvGrpSpPr>
        <p:grpSpPr>
          <a:xfrm>
            <a:off x="4988211" y="1834503"/>
            <a:ext cx="4722319" cy="4469641"/>
            <a:chOff x="527862" y="1699355"/>
            <a:chExt cx="4347471" cy="4469641"/>
          </a:xfrm>
        </p:grpSpPr>
        <p:sp>
          <p:nvSpPr>
            <p:cNvPr id="62" name="직사각형 61"/>
            <p:cNvSpPr/>
            <p:nvPr/>
          </p:nvSpPr>
          <p:spPr>
            <a:xfrm>
              <a:off x="527862" y="1762654"/>
              <a:ext cx="4337282" cy="440634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63" name="그룹 62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64" name="양쪽 모서리가 둥근 사각형 63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계통단순화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5140366" y="2270429"/>
            <a:ext cx="4406939" cy="209288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계통 단순화 및 </a:t>
            </a:r>
            <a:r>
              <a:rPr lang="ko-KR" altLang="en-US" sz="1400" spc="-100" dirty="0" err="1" smtClean="0">
                <a:latin typeface="+mn-ea"/>
              </a:rPr>
              <a:t>안전등급</a:t>
            </a:r>
            <a:r>
              <a:rPr lang="ko-KR" altLang="en-US" sz="1400" spc="-100" dirty="0" smtClean="0">
                <a:latin typeface="+mn-ea"/>
              </a:rPr>
              <a:t> 기기 필요성 제거로 건설비 및 운영비 절감 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안전계통</a:t>
            </a:r>
            <a:r>
              <a:rPr lang="en-US" altLang="ko-KR" sz="1400" spc="-100" dirty="0" smtClean="0">
                <a:latin typeface="+mn-ea"/>
              </a:rPr>
              <a:t>/</a:t>
            </a:r>
            <a:r>
              <a:rPr lang="ko-KR" altLang="en-US" sz="1400" spc="-100" dirty="0" smtClean="0">
                <a:latin typeface="+mn-ea"/>
              </a:rPr>
              <a:t>화학 및 </a:t>
            </a:r>
            <a:r>
              <a:rPr lang="ko-KR" altLang="en-US" sz="1400" spc="-100" dirty="0" err="1" smtClean="0">
                <a:latin typeface="+mn-ea"/>
              </a:rPr>
              <a:t>체적계통</a:t>
            </a:r>
            <a:r>
              <a:rPr lang="ko-KR" altLang="en-US" sz="1400" spc="-100" dirty="0" smtClean="0">
                <a:latin typeface="+mn-ea"/>
              </a:rPr>
              <a:t> 단순화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안전등급</a:t>
            </a:r>
            <a:r>
              <a:rPr lang="ko-KR" altLang="en-US" sz="1400" spc="-100" dirty="0" smtClean="0">
                <a:latin typeface="+mn-ea"/>
              </a:rPr>
              <a:t> </a:t>
            </a:r>
            <a:r>
              <a:rPr lang="ko-KR" altLang="en-US" sz="1400" spc="-100" dirty="0" err="1" smtClean="0">
                <a:latin typeface="+mn-ea"/>
              </a:rPr>
              <a:t>능동설비</a:t>
            </a:r>
            <a:r>
              <a:rPr lang="en-US" altLang="ko-KR" sz="1400" spc="-100" dirty="0">
                <a:latin typeface="+mn-ea"/>
              </a:rPr>
              <a:t> </a:t>
            </a:r>
            <a:r>
              <a:rPr lang="ko-KR" altLang="en-US" sz="1400" spc="-100" dirty="0" smtClean="0">
                <a:latin typeface="+mn-ea"/>
              </a:rPr>
              <a:t>및 전력설비 제거</a:t>
            </a:r>
            <a:endParaRPr lang="en-US" altLang="ko-KR" sz="1400" spc="-100" dirty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붕산주입</a:t>
            </a:r>
            <a:r>
              <a:rPr lang="en-US" altLang="ko-KR" sz="1400" spc="-100" dirty="0" smtClean="0">
                <a:latin typeface="+mn-ea"/>
              </a:rPr>
              <a:t>/</a:t>
            </a:r>
            <a:r>
              <a:rPr lang="ko-KR" altLang="en-US" sz="1400" spc="-100" dirty="0" smtClean="0">
                <a:latin typeface="+mn-ea"/>
              </a:rPr>
              <a:t>회수 계통 제거</a:t>
            </a:r>
            <a:endParaRPr lang="en-US" altLang="ko-KR" sz="1400" spc="-100" dirty="0" smtClean="0">
              <a:latin typeface="+mn-ea"/>
              <a:sym typeface="Symbol" panose="05050102010706020507" pitchFamily="18" charset="2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폐기물 계통 등은 복수 모듈 공동 활용 </a:t>
            </a:r>
            <a:endParaRPr lang="en-US" altLang="ko-KR" sz="1400" spc="-100" dirty="0" smtClean="0">
              <a:latin typeface="+mn-ea"/>
            </a:endParaRPr>
          </a:p>
        </p:txBody>
      </p:sp>
      <p:pic>
        <p:nvPicPr>
          <p:cNvPr id="67" name="_x806672560" descr="EMB00001cb00c0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107" y="4426609"/>
            <a:ext cx="3370287" cy="18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658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19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경제성 제고</a:t>
            </a:r>
          </a:p>
        </p:txBody>
      </p:sp>
      <p:sp>
        <p:nvSpPr>
          <p:cNvPr id="30" name="직사각형 29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32" name="양쪽 모서리가 둥근 사각형 31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기기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구조물 모듈화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32719" y="2448382"/>
            <a:ext cx="4152944" cy="140807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기계</a:t>
            </a:r>
            <a:r>
              <a:rPr lang="en-US" altLang="ko-KR" sz="1400" spc="-100" dirty="0" smtClean="0">
                <a:latin typeface="+mn-ea"/>
              </a:rPr>
              <a:t>, </a:t>
            </a:r>
            <a:r>
              <a:rPr lang="ko-KR" altLang="en-US" sz="1400" spc="-100" dirty="0" smtClean="0">
                <a:latin typeface="+mn-ea"/>
              </a:rPr>
              <a:t>전기 모듈을 공장에서 제작</a:t>
            </a:r>
            <a:r>
              <a:rPr lang="en-US" altLang="ko-KR" sz="1400" spc="-100" dirty="0" smtClean="0">
                <a:latin typeface="+mn-ea"/>
              </a:rPr>
              <a:t>, </a:t>
            </a:r>
            <a:r>
              <a:rPr lang="ko-KR" altLang="en-US" sz="1400" spc="-100" dirty="0" smtClean="0">
                <a:latin typeface="+mn-ea"/>
              </a:rPr>
              <a:t>시험 및 품질 검사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제작 모듈의 육상 및</a:t>
            </a:r>
            <a:r>
              <a:rPr lang="en-US" altLang="ko-KR" sz="1400" spc="-100" dirty="0" smtClean="0">
                <a:effectLst/>
                <a:latin typeface="+mn-ea"/>
              </a:rPr>
              <a:t> </a:t>
            </a:r>
            <a:r>
              <a:rPr lang="ko-KR" altLang="en-US" sz="1400" spc="-100" dirty="0" smtClean="0">
                <a:effectLst/>
                <a:latin typeface="+mn-ea"/>
              </a:rPr>
              <a:t>수상 운송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현장작업을</a:t>
            </a:r>
            <a:r>
              <a:rPr lang="ko-KR" altLang="en-US" sz="1400" spc="-100" dirty="0" smtClean="0">
                <a:effectLst/>
                <a:latin typeface="+mn-ea"/>
              </a:rPr>
              <a:t> 줄여 건설 공기 단축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추가 발전 용량 필요시 증설 가능   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19" y="3934695"/>
            <a:ext cx="914401" cy="1056504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19" y="5057049"/>
            <a:ext cx="1697237" cy="905048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564" y="4118846"/>
            <a:ext cx="2330723" cy="1843251"/>
          </a:xfrm>
          <a:prstGeom prst="rect">
            <a:avLst/>
          </a:prstGeom>
        </p:spPr>
      </p:pic>
      <p:sp>
        <p:nvSpPr>
          <p:cNvPr id="48" name="직사각형 47"/>
          <p:cNvSpPr/>
          <p:nvPr/>
        </p:nvSpPr>
        <p:spPr>
          <a:xfrm>
            <a:off x="5054698" y="2197747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5054825" y="1800887"/>
            <a:ext cx="4521852" cy="439777"/>
            <a:chOff x="5031779" y="1450271"/>
            <a:chExt cx="4523383" cy="439777"/>
          </a:xfrm>
          <a:solidFill>
            <a:schemeClr val="accent4"/>
          </a:solidFill>
        </p:grpSpPr>
        <p:sp>
          <p:nvSpPr>
            <p:cNvPr id="50" name="양쪽 모서리가 둥근 사각형 49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혁신제조기술 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5234245" y="2379602"/>
            <a:ext cx="4152944" cy="68480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전자빔</a:t>
            </a:r>
            <a:r>
              <a:rPr lang="ko-KR" altLang="en-US" sz="1400" spc="-100" dirty="0" smtClean="0">
                <a:latin typeface="+mn-ea"/>
              </a:rPr>
              <a:t>  용접 및 다이오드 레이저 </a:t>
            </a:r>
            <a:r>
              <a:rPr lang="ko-KR" altLang="en-US" sz="1400" spc="-100" dirty="0" err="1" smtClean="0">
                <a:latin typeface="+mn-ea"/>
              </a:rPr>
              <a:t>클레딩</a:t>
            </a:r>
            <a:r>
              <a:rPr lang="ko-KR" altLang="en-US" sz="1400" spc="-100" dirty="0" smtClean="0">
                <a:latin typeface="+mn-ea"/>
              </a:rPr>
              <a:t> 기술 적용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effectLst/>
                <a:latin typeface="+mn-ea"/>
              </a:rPr>
              <a:t>제작기간 단축 및 </a:t>
            </a:r>
            <a:r>
              <a:rPr lang="ko-KR" altLang="en-US" sz="1400" spc="-100" dirty="0" err="1" smtClean="0">
                <a:effectLst/>
                <a:latin typeface="+mn-ea"/>
              </a:rPr>
              <a:t>가동중</a:t>
            </a:r>
            <a:r>
              <a:rPr lang="ko-KR" altLang="en-US" sz="1400" spc="-100" dirty="0" smtClean="0">
                <a:effectLst/>
                <a:latin typeface="+mn-ea"/>
              </a:rPr>
              <a:t> 검사 최소화</a:t>
            </a:r>
            <a:endParaRPr lang="en-US" altLang="ko-KR" sz="1400" spc="-100" dirty="0">
              <a:latin typeface="+mn-ea"/>
            </a:endParaRPr>
          </a:p>
        </p:txBody>
      </p:sp>
      <p:pic>
        <p:nvPicPr>
          <p:cNvPr id="53" name="_x810017104" descr="EMB00001cb00c2a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90"/>
          <a:stretch/>
        </p:blipFill>
        <p:spPr bwMode="auto">
          <a:xfrm>
            <a:off x="5141061" y="3350525"/>
            <a:ext cx="4194193" cy="283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88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1. </a:t>
            </a:r>
            <a:r>
              <a:rPr lang="ko-KR" altLang="en-US" dirty="0" smtClean="0">
                <a:latin typeface="+mn-ea"/>
                <a:ea typeface="+mn-ea"/>
              </a:rPr>
              <a:t>추진배경</a:t>
            </a:r>
            <a:endParaRPr lang="ko-KR" altLang="en-US" dirty="0">
              <a:latin typeface="+mn-ea"/>
              <a:ea typeface="+mn-ea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0" y="1292992"/>
            <a:ext cx="9906001" cy="369460"/>
            <a:chOff x="-1" y="1274872"/>
            <a:chExt cx="9906001" cy="369460"/>
          </a:xfrm>
        </p:grpSpPr>
        <p:sp>
          <p:nvSpPr>
            <p:cNvPr id="82" name="직사각형 81"/>
            <p:cNvSpPr/>
            <p:nvPr/>
          </p:nvSpPr>
          <p:spPr>
            <a:xfrm>
              <a:off x="-1" y="1274872"/>
              <a:ext cx="839285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9078082" y="1274872"/>
              <a:ext cx="827918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60A97A3-D072-437B-892F-DD6631D8BCCA}"/>
                </a:ext>
              </a:extLst>
            </p:cNvPr>
            <p:cNvSpPr/>
            <p:nvPr/>
          </p:nvSpPr>
          <p:spPr>
            <a:xfrm>
              <a:off x="1305911" y="1321102"/>
              <a:ext cx="730554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b="1" kern="0" spc="-100" dirty="0" err="1" smtClean="0">
                  <a:solidFill>
                    <a:schemeClr val="accent5"/>
                  </a:solidFill>
                  <a:latin typeface="+mn-ea"/>
                </a:rPr>
                <a:t>대형원전의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 단점을 대체할 수 있는 방안으로 소형 </a:t>
              </a:r>
              <a:r>
                <a:rPr lang="ko-KR" altLang="en-US" b="1" kern="0" spc="-100" dirty="0">
                  <a:solidFill>
                    <a:schemeClr val="accent5"/>
                  </a:solidFill>
                  <a:latin typeface="+mn-ea"/>
                </a:rPr>
                <a:t>원전 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부상</a:t>
              </a:r>
              <a:endParaRPr lang="ko-KR" altLang="en-US" b="1" kern="0" spc="-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201" name="그룹 200"/>
          <p:cNvGrpSpPr/>
          <p:nvPr/>
        </p:nvGrpSpPr>
        <p:grpSpPr>
          <a:xfrm>
            <a:off x="947868" y="1926417"/>
            <a:ext cx="8594821" cy="4435460"/>
            <a:chOff x="527862" y="1699355"/>
            <a:chExt cx="4347471" cy="4435460"/>
          </a:xfrm>
        </p:grpSpPr>
        <p:sp>
          <p:nvSpPr>
            <p:cNvPr id="212" name="직사각형 211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3" name="그룹 212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220" name="양쪽 모서리가 둥근 사각형 219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21" name="TextBox 220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>
                    <a:solidFill>
                      <a:srgbClr val="FFC000"/>
                    </a:solidFill>
                    <a:latin typeface="+mn-ea"/>
                  </a:rPr>
                  <a:t>글</a:t>
                </a:r>
                <a:r>
                  <a:rPr lang="ko-KR" altLang="en-US" sz="1700" dirty="0" smtClean="0">
                    <a:solidFill>
                      <a:srgbClr val="FFC000"/>
                    </a:solidFill>
                    <a:latin typeface="+mn-ea"/>
                  </a:rPr>
                  <a:t>로벌 원자력 시장 수요 변화</a:t>
                </a:r>
                <a:endParaRPr lang="ko-KR" altLang="en-US" sz="1700" dirty="0">
                  <a:solidFill>
                    <a:srgbClr val="FFC000"/>
                  </a:solidFill>
                  <a:latin typeface="+mn-ea"/>
                </a:endParaRPr>
              </a:p>
            </p:txBody>
          </p:sp>
        </p:grpSp>
      </p:grpSp>
      <p:sp>
        <p:nvSpPr>
          <p:cNvPr id="207" name="양쪽 모서리가 둥근 사각형 206"/>
          <p:cNvSpPr/>
          <p:nvPr/>
        </p:nvSpPr>
        <p:spPr>
          <a:xfrm>
            <a:off x="957939" y="2525126"/>
            <a:ext cx="8574680" cy="404203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00" dirty="0">
              <a:latin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1330066" y="2958733"/>
            <a:ext cx="8192478" cy="148502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effectLst/>
                <a:latin typeface="+mn-ea"/>
              </a:rPr>
              <a:t>전통적으로 원자력발전은 전력을 안정적으로 공급하는 </a:t>
            </a:r>
            <a:r>
              <a:rPr lang="ko-KR" altLang="en-US" sz="1400" spc="-100" dirty="0" err="1" smtClean="0">
                <a:effectLst/>
                <a:latin typeface="+mn-ea"/>
              </a:rPr>
              <a:t>기저부하의</a:t>
            </a:r>
            <a:r>
              <a:rPr lang="ko-KR" altLang="en-US" sz="1400" spc="-100" dirty="0" smtClean="0">
                <a:effectLst/>
                <a:latin typeface="+mn-ea"/>
              </a:rPr>
              <a:t> 역할 담당 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발전원가</a:t>
            </a:r>
            <a:r>
              <a:rPr lang="ko-KR" altLang="en-US" sz="1400" spc="-100" dirty="0" smtClean="0">
                <a:effectLst/>
                <a:latin typeface="+mn-ea"/>
              </a:rPr>
              <a:t> 절감을 위해 대형화에 집중 </a:t>
            </a:r>
            <a:r>
              <a:rPr lang="en-US" altLang="ko-KR" sz="1400" spc="-100" dirty="0" smtClean="0">
                <a:effectLst/>
                <a:latin typeface="+mn-ea"/>
              </a:rPr>
              <a:t>(700MWe </a:t>
            </a:r>
            <a:r>
              <a:rPr lang="en-US" altLang="ko-KR" sz="1400" spc="-100" dirty="0" smtClean="0">
                <a:effectLst/>
                <a:latin typeface="+mn-ea"/>
                <a:sym typeface="Symbol" panose="05050102010706020507" pitchFamily="18" charset="2"/>
              </a:rPr>
              <a:t>1400MWe)</a:t>
            </a: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건설을 위한 초기 투자 비용이 크고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공기지연시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투자회수 기간 및 이자비용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 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증가</a:t>
            </a: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미국 </a:t>
            </a:r>
            <a:r>
              <a:rPr lang="en-US" altLang="ko-KR" sz="1400" spc="-100" dirty="0" err="1" smtClean="0">
                <a:latin typeface="+mn-ea"/>
                <a:sym typeface="Symbol" panose="05050102010706020507" pitchFamily="18" charset="2"/>
              </a:rPr>
              <a:t>Vogtle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 #3,4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(4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년 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10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년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), 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핀란드 </a:t>
            </a:r>
            <a:r>
              <a:rPr lang="en-US" altLang="ko-KR" sz="1400" spc="-100" dirty="0" err="1" smtClean="0">
                <a:latin typeface="+mn-ea"/>
                <a:sym typeface="Symbol" panose="05050102010706020507" pitchFamily="18" charset="2"/>
              </a:rPr>
              <a:t>Olkilute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 #3 (6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년 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17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년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), 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프랑스 </a:t>
            </a:r>
            <a:r>
              <a:rPr lang="en-US" altLang="ko-KR" sz="1400" spc="-100" dirty="0" err="1" smtClean="0">
                <a:latin typeface="+mn-ea"/>
                <a:sym typeface="Symbol" panose="05050102010706020507" pitchFamily="18" charset="2"/>
              </a:rPr>
              <a:t>Flamanville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 #3 (6</a:t>
            </a:r>
            <a:r>
              <a:rPr lang="ko-KR" altLang="en-US" sz="1400" spc="-100" dirty="0">
                <a:latin typeface="+mn-ea"/>
                <a:sym typeface="Symbol" panose="05050102010706020507" pitchFamily="18" charset="2"/>
              </a:rPr>
              <a:t>년  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18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년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)</a:t>
            </a:r>
            <a:endParaRPr lang="ko-KR" altLang="en-US" sz="1400" spc="-100" dirty="0" smtClean="0">
              <a:latin typeface="+mn-ea"/>
              <a:sym typeface="Symbol" panose="05050102010706020507" pitchFamily="18" charset="2"/>
            </a:endParaRPr>
          </a:p>
          <a:p>
            <a:pPr marL="285750" indent="-28575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후쿠시마 원전사고 후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대형원전에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대한 사회적 수용성 저하</a:t>
            </a:r>
            <a:endParaRPr lang="en-US" altLang="ko-KR" sz="1400" spc="-100" dirty="0" smtClean="0">
              <a:latin typeface="+mn-ea"/>
              <a:sym typeface="Symbol" panose="05050102010706020507" pitchFamily="18" charset="2"/>
            </a:endParaRPr>
          </a:p>
          <a:p>
            <a:pPr marL="285750" indent="-28575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대용량 </a:t>
            </a:r>
            <a:r>
              <a:rPr lang="ko-KR" altLang="en-US" sz="1400" spc="-100" dirty="0" err="1" smtClean="0">
                <a:latin typeface="+mn-ea"/>
                <a:sym typeface="Symbol" panose="05050102010706020507" pitchFamily="18" charset="2"/>
              </a:rPr>
              <a:t>송전망</a:t>
            </a:r>
            <a:r>
              <a:rPr lang="ko-KR" altLang="en-US" sz="1400" spc="-100" dirty="0" smtClean="0">
                <a:latin typeface="+mn-ea"/>
                <a:sym typeface="Symbol" panose="05050102010706020507" pitchFamily="18" charset="2"/>
              </a:rPr>
              <a:t> 건설에 대한 재원 및 사회적 합의 필요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978083" y="2597376"/>
            <a:ext cx="8574445" cy="2308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ko-KR" altLang="en-US" sz="1500" spc="-100" dirty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최근 </a:t>
            </a:r>
            <a:r>
              <a:rPr lang="ko-KR" altLang="en-US" sz="1500" spc="-100" dirty="0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투자 리스크 부각과 사고시 미치는 영향에 대한 우려로 </a:t>
            </a:r>
            <a:r>
              <a:rPr lang="ko-KR" altLang="en-US" sz="1500" spc="-100" dirty="0" err="1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대형원전에</a:t>
            </a:r>
            <a:r>
              <a:rPr lang="ko-KR" altLang="en-US" sz="1500" spc="-100" dirty="0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 대한 선호도 감소</a:t>
            </a:r>
            <a:endParaRPr lang="ko-KR" altLang="en-US" sz="1500" spc="-100" dirty="0">
              <a:solidFill>
                <a:schemeClr val="accent3">
                  <a:lumMod val="75000"/>
                </a:schemeClr>
              </a:solidFill>
              <a:effectLst/>
              <a:latin typeface="+mn-ea"/>
            </a:endParaRPr>
          </a:p>
        </p:txBody>
      </p:sp>
      <p:pic>
        <p:nvPicPr>
          <p:cNvPr id="2049" name="_x871569704" descr="EMB0000223c098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37" y="4489256"/>
            <a:ext cx="2592388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_x871584608" descr="EMB0000223c098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694" y="4443755"/>
            <a:ext cx="2592388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24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5</a:t>
            </a:r>
            <a:r>
              <a:rPr lang="en-US" altLang="ko-KR" dirty="0" smtClean="0">
                <a:latin typeface="+mn-ea"/>
                <a:ea typeface="+mn-ea"/>
              </a:rPr>
              <a:t>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20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>
                <a:solidFill>
                  <a:schemeClr val="accent5"/>
                </a:solidFill>
                <a:latin typeface="+mn-ea"/>
              </a:rPr>
              <a:t>경제성 제고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4988211" y="1834503"/>
            <a:ext cx="4722319" cy="4469641"/>
            <a:chOff x="527862" y="1699355"/>
            <a:chExt cx="4347471" cy="4469641"/>
          </a:xfrm>
        </p:grpSpPr>
        <p:sp>
          <p:nvSpPr>
            <p:cNvPr id="26" name="직사각형 25"/>
            <p:cNvSpPr/>
            <p:nvPr/>
          </p:nvSpPr>
          <p:spPr>
            <a:xfrm>
              <a:off x="527862" y="1762654"/>
              <a:ext cx="4337282" cy="440634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28" name="양쪽 모서리가 둥근 사각형 27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다수모듈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통합 제어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30" name="직사각형 29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32" name="양쪽 모서리가 둥근 사각형 31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err="1" smtClean="0">
                  <a:solidFill>
                    <a:schemeClr val="bg1"/>
                  </a:solidFill>
                  <a:latin typeface="+mn-ea"/>
                </a:rPr>
                <a:t>디지털트윈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140366" y="2403456"/>
            <a:ext cx="4406939" cy="140807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기동</a:t>
            </a:r>
            <a:r>
              <a:rPr lang="en-US" altLang="ko-KR" sz="1400" spc="-100" dirty="0" smtClean="0">
                <a:latin typeface="+mn-ea"/>
              </a:rPr>
              <a:t>/</a:t>
            </a:r>
            <a:r>
              <a:rPr lang="ko-KR" altLang="en-US" sz="1400" spc="-100" dirty="0" smtClean="0">
                <a:latin typeface="+mn-ea"/>
              </a:rPr>
              <a:t>정지</a:t>
            </a:r>
            <a:r>
              <a:rPr lang="en-US" altLang="ko-KR" sz="1400" spc="-100" dirty="0" smtClean="0">
                <a:latin typeface="+mn-ea"/>
              </a:rPr>
              <a:t>/</a:t>
            </a:r>
            <a:r>
              <a:rPr lang="ko-KR" altLang="en-US" sz="1400" spc="-100" dirty="0" smtClean="0">
                <a:latin typeface="+mn-ea"/>
              </a:rPr>
              <a:t>출력 운전 등 전 범위 자동화 확대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100" dirty="0" smtClean="0">
                <a:latin typeface="+mn-ea"/>
              </a:rPr>
              <a:t>4</a:t>
            </a:r>
            <a:r>
              <a:rPr lang="ko-KR" altLang="en-US" sz="1400" spc="-100" dirty="0" smtClean="0">
                <a:latin typeface="+mn-ea"/>
              </a:rPr>
              <a:t>개 원자로 모듈을 공통 공간에서 통합 제어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운전인력</a:t>
            </a:r>
            <a:r>
              <a:rPr lang="ko-KR" altLang="en-US" sz="1400" spc="-100" dirty="0" smtClean="0">
                <a:latin typeface="+mn-ea"/>
              </a:rPr>
              <a:t> 최소화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안전계통</a:t>
            </a:r>
            <a:r>
              <a:rPr lang="ko-KR" altLang="en-US" sz="1400" spc="-100" dirty="0" smtClean="0">
                <a:latin typeface="+mn-ea"/>
              </a:rPr>
              <a:t> 하드웨어 플랫폼 확대로 사이버 </a:t>
            </a:r>
            <a:r>
              <a:rPr lang="ko-KR" altLang="en-US" sz="1400" spc="-100" dirty="0" err="1" smtClean="0">
                <a:latin typeface="+mn-ea"/>
              </a:rPr>
              <a:t>보안성</a:t>
            </a:r>
            <a:r>
              <a:rPr lang="ko-KR" altLang="en-US" sz="1400" spc="-100" dirty="0" smtClean="0">
                <a:latin typeface="+mn-ea"/>
              </a:rPr>
              <a:t> 제고</a:t>
            </a:r>
            <a:endParaRPr lang="en-US" altLang="ko-KR" sz="1400" spc="-100" dirty="0" smtClean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2536" y="2403456"/>
            <a:ext cx="4152944" cy="104644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latin typeface="+mn-ea"/>
              </a:rPr>
              <a:t>상태진단</a:t>
            </a:r>
            <a:r>
              <a:rPr lang="en-US" altLang="ko-KR" sz="1400" spc="-100" dirty="0" smtClean="0">
                <a:latin typeface="+mn-ea"/>
              </a:rPr>
              <a:t>, </a:t>
            </a:r>
            <a:r>
              <a:rPr lang="ko-KR" altLang="en-US" sz="1400" spc="-100" dirty="0" err="1" smtClean="0">
                <a:latin typeface="+mn-ea"/>
              </a:rPr>
              <a:t>예측진단</a:t>
            </a:r>
            <a:r>
              <a:rPr lang="ko-KR" altLang="en-US" sz="1400" spc="-100" dirty="0" smtClean="0">
                <a:latin typeface="+mn-ea"/>
              </a:rPr>
              <a:t> 기술에 기반한 디지털 트윈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effectLst/>
                <a:latin typeface="+mn-ea"/>
              </a:rPr>
              <a:t>불시정지</a:t>
            </a:r>
            <a:r>
              <a:rPr lang="ko-KR" altLang="en-US" sz="1400" spc="-100" dirty="0" smtClean="0">
                <a:effectLst/>
                <a:latin typeface="+mn-ea"/>
              </a:rPr>
              <a:t> 저감 및 예방정비 물량 최소화</a:t>
            </a:r>
            <a:endParaRPr lang="en-US" altLang="ko-KR" sz="1400" spc="-100" dirty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err="1" smtClean="0">
                <a:effectLst/>
                <a:latin typeface="+mn-ea"/>
              </a:rPr>
              <a:t>조기결함</a:t>
            </a:r>
            <a:r>
              <a:rPr lang="ko-KR" altLang="en-US" sz="1400" spc="-100" dirty="0" smtClean="0">
                <a:effectLst/>
                <a:latin typeface="+mn-ea"/>
              </a:rPr>
              <a:t> 진단으로</a:t>
            </a:r>
            <a:r>
              <a:rPr lang="ko-KR" altLang="en-US" sz="1400" spc="-100" dirty="0" smtClean="0">
                <a:latin typeface="+mn-ea"/>
              </a:rPr>
              <a:t> </a:t>
            </a:r>
            <a:r>
              <a:rPr lang="ko-KR" altLang="en-US" sz="1400" spc="-100" dirty="0" smtClean="0">
                <a:effectLst/>
                <a:latin typeface="+mn-ea"/>
              </a:rPr>
              <a:t>재고 관리 최적화 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179" name="_x806673928" descr="EMB00001cb00c1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63"/>
          <a:stretch/>
        </p:blipFill>
        <p:spPr bwMode="auto">
          <a:xfrm>
            <a:off x="405255" y="4262872"/>
            <a:ext cx="4407872" cy="177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_x806673928" descr="EMB00001cb00c1b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9" t="44170" r="1384" b="2862"/>
          <a:stretch/>
        </p:blipFill>
        <p:spPr bwMode="auto">
          <a:xfrm>
            <a:off x="5386793" y="3874833"/>
            <a:ext cx="3914084" cy="226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93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5. </a:t>
            </a:r>
            <a:r>
              <a:rPr lang="ko-KR" altLang="en-US" dirty="0" err="1" smtClean="0">
                <a:latin typeface="+mn-ea"/>
                <a:ea typeface="+mn-ea"/>
              </a:rPr>
              <a:t>혁신형</a:t>
            </a:r>
            <a:r>
              <a:rPr lang="en-US" altLang="ko-KR" dirty="0" smtClean="0">
                <a:latin typeface="+mn-ea"/>
                <a:ea typeface="+mn-ea"/>
              </a:rPr>
              <a:t> SMR </a:t>
            </a:r>
            <a:r>
              <a:rPr lang="ko-KR" altLang="en-US" dirty="0" smtClean="0">
                <a:latin typeface="+mn-ea"/>
                <a:ea typeface="+mn-ea"/>
              </a:rPr>
              <a:t>개발 방향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21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유연성 확대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4988211" y="1834503"/>
            <a:ext cx="4722319" cy="4469641"/>
            <a:chOff x="527862" y="1699355"/>
            <a:chExt cx="4347471" cy="4469641"/>
          </a:xfrm>
        </p:grpSpPr>
        <p:sp>
          <p:nvSpPr>
            <p:cNvPr id="32" name="직사각형 31"/>
            <p:cNvSpPr/>
            <p:nvPr/>
          </p:nvSpPr>
          <p:spPr>
            <a:xfrm>
              <a:off x="527862" y="1762654"/>
              <a:ext cx="4337282" cy="4406342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33" name="그룹 32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36" name="양쪽 모서리가 둥근 사각형 35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부하추종운전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39" name="직사각형 38"/>
          <p:cNvSpPr/>
          <p:nvPr/>
        </p:nvSpPr>
        <p:spPr>
          <a:xfrm>
            <a:off x="353172" y="2221601"/>
            <a:ext cx="4512039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40" name="그룹 39"/>
          <p:cNvGrpSpPr/>
          <p:nvPr/>
        </p:nvGrpSpPr>
        <p:grpSpPr>
          <a:xfrm>
            <a:off x="353299" y="1824741"/>
            <a:ext cx="4521852" cy="439777"/>
            <a:chOff x="5031779" y="1450271"/>
            <a:chExt cx="4523383" cy="439777"/>
          </a:xfrm>
        </p:grpSpPr>
        <p:sp>
          <p:nvSpPr>
            <p:cNvPr id="41" name="양쪽 모서리가 둥근 사각형 40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활용 다각화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054280" y="2489619"/>
            <a:ext cx="4592796" cy="17697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전력계통의 요구에 따라 탄력적으로 원전의 출력 변동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세계 최고 수준의 </a:t>
            </a:r>
            <a:r>
              <a:rPr lang="ko-KR" altLang="en-US" sz="1400" spc="-100" dirty="0" err="1" smtClean="0">
                <a:latin typeface="+mn-ea"/>
              </a:rPr>
              <a:t>부하추종</a:t>
            </a:r>
            <a:r>
              <a:rPr lang="ko-KR" altLang="en-US" sz="1400" spc="-100" dirty="0" smtClean="0">
                <a:latin typeface="+mn-ea"/>
              </a:rPr>
              <a:t> 능력 구현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err="1" smtClean="0">
                <a:latin typeface="+mn-ea"/>
              </a:rPr>
              <a:t>부하추종</a:t>
            </a:r>
            <a:r>
              <a:rPr lang="ko-KR" altLang="en-US" sz="1400" spc="-100" dirty="0" smtClean="0">
                <a:latin typeface="+mn-ea"/>
              </a:rPr>
              <a:t> 운전 완전 자동화 </a:t>
            </a:r>
            <a:r>
              <a:rPr lang="en-US" altLang="ko-KR" sz="1400" spc="-100" dirty="0" smtClean="0">
                <a:latin typeface="+mn-ea"/>
              </a:rPr>
              <a:t>(</a:t>
            </a:r>
            <a:r>
              <a:rPr lang="ko-KR" altLang="en-US" sz="1400" spc="-100" dirty="0" err="1" smtClean="0">
                <a:latin typeface="+mn-ea"/>
              </a:rPr>
              <a:t>운전원</a:t>
            </a:r>
            <a:r>
              <a:rPr lang="ko-KR" altLang="en-US" sz="1400" spc="-100" dirty="0" smtClean="0">
                <a:latin typeface="+mn-ea"/>
              </a:rPr>
              <a:t> 개입 최소화</a:t>
            </a:r>
            <a:r>
              <a:rPr lang="en-US" altLang="ko-KR" sz="1400" spc="-100" dirty="0" smtClean="0">
                <a:latin typeface="+mn-ea"/>
              </a:rPr>
              <a:t>)</a:t>
            </a:r>
            <a:r>
              <a:rPr lang="ko-KR" altLang="en-US" sz="1400" spc="-100" dirty="0" smtClean="0">
                <a:latin typeface="+mn-ea"/>
              </a:rPr>
              <a:t>  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100" dirty="0" smtClean="0">
                <a:latin typeface="+mn-ea"/>
              </a:rPr>
              <a:t>100%Pr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</a:t>
            </a:r>
            <a:r>
              <a:rPr lang="en-US" altLang="ko-KR" sz="1400" spc="-100" dirty="0" smtClean="0">
                <a:latin typeface="+mn-ea"/>
              </a:rPr>
              <a:t>20%Pr</a:t>
            </a:r>
            <a:r>
              <a:rPr lang="en-US" altLang="ko-KR" sz="1400" spc="-100" dirty="0" smtClean="0">
                <a:latin typeface="+mn-ea"/>
                <a:sym typeface="Symbol" panose="05050102010706020507" pitchFamily="18" charset="2"/>
              </a:rPr>
              <a:t>100%</a:t>
            </a:r>
            <a:r>
              <a:rPr lang="en-US" altLang="ko-KR" sz="1400" spc="-100" dirty="0" smtClean="0">
                <a:latin typeface="+mn-ea"/>
              </a:rPr>
              <a:t>, </a:t>
            </a:r>
            <a:r>
              <a:rPr lang="ko-KR" altLang="en-US" sz="1400" spc="-100" dirty="0" smtClean="0">
                <a:latin typeface="+mn-ea"/>
              </a:rPr>
              <a:t>분당 최대 </a:t>
            </a:r>
            <a:r>
              <a:rPr lang="en-US" altLang="ko-KR" sz="1400" spc="-100" dirty="0" smtClean="0">
                <a:latin typeface="+mn-ea"/>
              </a:rPr>
              <a:t>5%</a:t>
            </a:r>
            <a:r>
              <a:rPr lang="ko-KR" altLang="en-US" sz="1400" spc="-100" dirty="0" smtClean="0">
                <a:latin typeface="+mn-ea"/>
              </a:rPr>
              <a:t>의</a:t>
            </a:r>
            <a:r>
              <a:rPr lang="en-US" altLang="ko-KR" sz="1400" spc="-100" dirty="0" smtClean="0">
                <a:latin typeface="+mn-ea"/>
              </a:rPr>
              <a:t> </a:t>
            </a:r>
            <a:r>
              <a:rPr lang="ko-KR" altLang="en-US" sz="1400" spc="-100" dirty="0" smtClean="0">
                <a:latin typeface="+mn-ea"/>
              </a:rPr>
              <a:t>속도</a:t>
            </a:r>
            <a:endParaRPr lang="en-US" altLang="ko-KR" sz="1400" spc="-1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원자로 </a:t>
            </a:r>
            <a:r>
              <a:rPr lang="ko-KR" altLang="en-US" sz="1400" spc="-100" dirty="0" err="1" smtClean="0">
                <a:latin typeface="+mn-ea"/>
              </a:rPr>
              <a:t>모듈간</a:t>
            </a:r>
            <a:r>
              <a:rPr lang="ko-KR" altLang="en-US" sz="1400" spc="-100" dirty="0" smtClean="0">
                <a:latin typeface="+mn-ea"/>
              </a:rPr>
              <a:t> </a:t>
            </a:r>
            <a:r>
              <a:rPr lang="ko-KR" altLang="en-US" sz="1400" spc="-100" dirty="0" err="1" smtClean="0">
                <a:latin typeface="+mn-ea"/>
              </a:rPr>
              <a:t>출력조합을</a:t>
            </a:r>
            <a:r>
              <a:rPr lang="ko-KR" altLang="en-US" sz="1400" spc="-100" dirty="0" smtClean="0">
                <a:latin typeface="+mn-ea"/>
              </a:rPr>
              <a:t> 통해 다양한 </a:t>
            </a:r>
            <a:r>
              <a:rPr lang="ko-KR" altLang="en-US" sz="1400" spc="-100" dirty="0" err="1" smtClean="0">
                <a:latin typeface="+mn-ea"/>
              </a:rPr>
              <a:t>부하조건</a:t>
            </a:r>
            <a:r>
              <a:rPr lang="ko-KR" altLang="en-US" sz="1400" spc="-100" dirty="0" smtClean="0">
                <a:latin typeface="+mn-ea"/>
              </a:rPr>
              <a:t> 대응 용이 </a:t>
            </a:r>
            <a:endParaRPr lang="en-US" altLang="ko-KR" sz="1400" spc="-10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2719" y="2444927"/>
            <a:ext cx="4152944" cy="104644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화석연료 감축에 따라 다양한 에너지 활용 수요 증가 </a:t>
            </a:r>
            <a:endParaRPr lang="en-US" altLang="ko-KR" sz="1400" spc="-100" dirty="0" smtClean="0">
              <a:latin typeface="+mn-ea"/>
            </a:endParaRPr>
          </a:p>
          <a:p>
            <a:pPr marL="742950" lvl="1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ko-KR" altLang="en-US" sz="1400" spc="-100" dirty="0" smtClean="0">
                <a:effectLst/>
                <a:latin typeface="+mn-ea"/>
              </a:rPr>
              <a:t>지역난방</a:t>
            </a:r>
            <a:r>
              <a:rPr lang="en-US" altLang="ko-KR" sz="1400" spc="-100" dirty="0" smtClean="0">
                <a:effectLst/>
                <a:latin typeface="+mn-ea"/>
              </a:rPr>
              <a:t>/</a:t>
            </a:r>
            <a:r>
              <a:rPr lang="ko-KR" altLang="en-US" sz="1400" spc="-100" dirty="0" smtClean="0">
                <a:effectLst/>
                <a:latin typeface="+mn-ea"/>
              </a:rPr>
              <a:t>담수화</a:t>
            </a:r>
            <a:r>
              <a:rPr lang="en-US" altLang="ko-KR" sz="1400" spc="-100" dirty="0" smtClean="0">
                <a:effectLst/>
                <a:latin typeface="+mn-ea"/>
              </a:rPr>
              <a:t>/</a:t>
            </a:r>
            <a:r>
              <a:rPr lang="ko-KR" altLang="en-US" sz="1400" spc="-100" dirty="0" err="1" smtClean="0">
                <a:effectLst/>
                <a:latin typeface="+mn-ea"/>
              </a:rPr>
              <a:t>에너지저장</a:t>
            </a:r>
            <a:r>
              <a:rPr lang="en-US" altLang="ko-KR" sz="1400" spc="-100" dirty="0" smtClean="0">
                <a:effectLst/>
                <a:latin typeface="+mn-ea"/>
              </a:rPr>
              <a:t>/</a:t>
            </a:r>
            <a:r>
              <a:rPr lang="ko-KR" altLang="en-US" sz="1400" spc="-100" dirty="0" err="1" smtClean="0">
                <a:effectLst/>
                <a:latin typeface="+mn-ea"/>
              </a:rPr>
              <a:t>수소생산</a:t>
            </a:r>
            <a:endParaRPr lang="en-US" altLang="ko-KR" sz="1400" spc="-100" dirty="0" smtClean="0">
              <a:effectLst/>
              <a:latin typeface="+mn-ea"/>
            </a:endParaRPr>
          </a:p>
          <a:p>
            <a:pPr marL="285750" indent="-285750">
              <a:lnSpc>
                <a:spcPct val="150000"/>
              </a:lnSpc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100" dirty="0" smtClean="0">
                <a:latin typeface="+mn-ea"/>
              </a:rPr>
              <a:t>원자로 </a:t>
            </a:r>
            <a:r>
              <a:rPr lang="ko-KR" altLang="en-US" sz="1400" spc="-100" dirty="0" err="1" smtClean="0">
                <a:latin typeface="+mn-ea"/>
              </a:rPr>
              <a:t>모듈별로</a:t>
            </a:r>
            <a:r>
              <a:rPr lang="ko-KR" altLang="en-US" sz="1400" spc="-100" dirty="0" smtClean="0">
                <a:latin typeface="+mn-ea"/>
              </a:rPr>
              <a:t> 다양한 활용 가능</a:t>
            </a:r>
            <a:endParaRPr lang="en-US" altLang="ko-KR" sz="1400" spc="-100" dirty="0" smtClean="0">
              <a:effectLst/>
              <a:latin typeface="+mn-ea"/>
            </a:endParaRPr>
          </a:p>
        </p:txBody>
      </p:sp>
      <p:pic>
        <p:nvPicPr>
          <p:cNvPr id="5121" name="_x806683864" descr="EMB00001cb00bc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41"/>
          <a:stretch/>
        </p:blipFill>
        <p:spPr bwMode="auto">
          <a:xfrm>
            <a:off x="785241" y="3671776"/>
            <a:ext cx="3454986" cy="217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그룹 19"/>
          <p:cNvGrpSpPr/>
          <p:nvPr/>
        </p:nvGrpSpPr>
        <p:grpSpPr>
          <a:xfrm>
            <a:off x="4999277" y="4259334"/>
            <a:ext cx="2229516" cy="1544411"/>
            <a:chOff x="641801" y="2780928"/>
            <a:chExt cx="7530599" cy="3816424"/>
          </a:xfrm>
        </p:grpSpPr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77"/>
            <a:stretch/>
          </p:blipFill>
          <p:spPr>
            <a:xfrm>
              <a:off x="641801" y="3047190"/>
              <a:ext cx="7530599" cy="3550162"/>
            </a:xfrm>
            <a:prstGeom prst="rect">
              <a:avLst/>
            </a:prstGeom>
          </p:spPr>
        </p:pic>
        <p:sp>
          <p:nvSpPr>
            <p:cNvPr id="22" name="직사각형 21"/>
            <p:cNvSpPr/>
            <p:nvPr/>
          </p:nvSpPr>
          <p:spPr>
            <a:xfrm>
              <a:off x="827584" y="2780928"/>
              <a:ext cx="7272808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그룹 23"/>
          <p:cNvGrpSpPr/>
          <p:nvPr/>
        </p:nvGrpSpPr>
        <p:grpSpPr>
          <a:xfrm>
            <a:off x="7874201" y="5868489"/>
            <a:ext cx="1528188" cy="278680"/>
            <a:chOff x="2000261" y="4797744"/>
            <a:chExt cx="6691290" cy="297722"/>
          </a:xfrm>
          <a:noFill/>
        </p:grpSpPr>
        <p:sp>
          <p:nvSpPr>
            <p:cNvPr id="26" name="모서리가 둥근 직사각형 25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274443" y="4831518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400" dirty="0" smtClean="0">
                  <a:latin typeface="+mn-ea"/>
                </a:rPr>
                <a:t>부하추종운전</a:t>
              </a:r>
              <a:endParaRPr lang="en-US" altLang="ko-KR" sz="1400" dirty="0">
                <a:latin typeface="+mn-ea"/>
              </a:endParaRPr>
            </a:p>
          </p:txBody>
        </p:sp>
      </p:grpSp>
      <p:grpSp>
        <p:nvGrpSpPr>
          <p:cNvPr id="28" name="그룹 27"/>
          <p:cNvGrpSpPr/>
          <p:nvPr/>
        </p:nvGrpSpPr>
        <p:grpSpPr>
          <a:xfrm>
            <a:off x="5583038" y="5868489"/>
            <a:ext cx="1528188" cy="278680"/>
            <a:chOff x="2000261" y="4797744"/>
            <a:chExt cx="6691290" cy="297722"/>
          </a:xfrm>
          <a:noFill/>
        </p:grpSpPr>
        <p:sp>
          <p:nvSpPr>
            <p:cNvPr id="29" name="모서리가 둥근 직사각형 28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274443" y="4831519"/>
              <a:ext cx="6142917" cy="23016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en-US" altLang="ko-KR" sz="1400" dirty="0" smtClean="0">
                  <a:latin typeface="+mn-ea"/>
                </a:rPr>
                <a:t>Duck Curve</a:t>
              </a:r>
              <a:endParaRPr lang="en-US" altLang="ko-KR" sz="1400" dirty="0">
                <a:latin typeface="+mn-ea"/>
              </a:endParaRPr>
            </a:p>
          </p:txBody>
        </p:sp>
      </p:grp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14324" y="3196129"/>
            <a:ext cx="6107607" cy="38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1265" name="_x810019984" descr="EMB00001cb00c2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3" r="72411" b="1604"/>
          <a:stretch>
            <a:fillRect/>
          </a:stretch>
        </p:blipFill>
        <p:spPr bwMode="auto">
          <a:xfrm rot="5400000">
            <a:off x="7659226" y="3908133"/>
            <a:ext cx="1429127" cy="234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41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6</a:t>
            </a:r>
            <a:r>
              <a:rPr lang="en-US" altLang="ko-KR" dirty="0" smtClean="0">
                <a:latin typeface="+mn-ea"/>
                <a:ea typeface="+mn-ea"/>
              </a:rPr>
              <a:t>. </a:t>
            </a:r>
            <a:r>
              <a:rPr lang="ko-KR" altLang="en-US" dirty="0" smtClean="0">
                <a:latin typeface="+mn-ea"/>
                <a:ea typeface="+mn-ea"/>
              </a:rPr>
              <a:t>기대효과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b="0" smtClean="0"/>
              <a:pPr/>
              <a:t>22</a:t>
            </a:fld>
            <a:endParaRPr lang="ko-KR" altLang="en-US" b="0" dirty="0"/>
          </a:p>
        </p:txBody>
      </p:sp>
      <p:grpSp>
        <p:nvGrpSpPr>
          <p:cNvPr id="7" name="그룹 6"/>
          <p:cNvGrpSpPr/>
          <p:nvPr/>
        </p:nvGrpSpPr>
        <p:grpSpPr>
          <a:xfrm>
            <a:off x="-1" y="1274872"/>
            <a:ext cx="9906001" cy="369460"/>
            <a:chOff x="-1" y="1274872"/>
            <a:chExt cx="9906001" cy="369460"/>
          </a:xfrm>
        </p:grpSpPr>
        <p:sp>
          <p:nvSpPr>
            <p:cNvPr id="82" name="직사각형 81"/>
            <p:cNvSpPr/>
            <p:nvPr/>
          </p:nvSpPr>
          <p:spPr>
            <a:xfrm>
              <a:off x="-1" y="1274872"/>
              <a:ext cx="839285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9078082" y="1274872"/>
              <a:ext cx="827918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60A97A3-D072-437B-892F-DD6631D8BCCA}"/>
                </a:ext>
              </a:extLst>
            </p:cNvPr>
            <p:cNvSpPr/>
            <p:nvPr/>
          </p:nvSpPr>
          <p:spPr>
            <a:xfrm>
              <a:off x="1300228" y="1312405"/>
              <a:ext cx="730554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en-US" altLang="ko-KR" b="1" kern="0" spc="-100" dirty="0" smtClean="0">
                  <a:solidFill>
                    <a:schemeClr val="accent5"/>
                  </a:solidFill>
                  <a:latin typeface="+mn-ea"/>
                </a:rPr>
                <a:t>SMR </a:t>
              </a:r>
              <a:r>
                <a:rPr lang="ko-KR" altLang="en-US" b="1" kern="0" spc="-100" dirty="0" err="1" smtClean="0">
                  <a:solidFill>
                    <a:schemeClr val="accent5"/>
                  </a:solidFill>
                  <a:latin typeface="+mn-ea"/>
                </a:rPr>
                <a:t>수출시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 기대효과</a:t>
              </a:r>
              <a:endParaRPr lang="ko-KR" altLang="en-US" b="1" kern="0" spc="-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201" name="그룹 200"/>
          <p:cNvGrpSpPr/>
          <p:nvPr/>
        </p:nvGrpSpPr>
        <p:grpSpPr>
          <a:xfrm>
            <a:off x="474813" y="1887166"/>
            <a:ext cx="9077950" cy="4633642"/>
            <a:chOff x="465537" y="1699355"/>
            <a:chExt cx="4409796" cy="4435460"/>
          </a:xfrm>
        </p:grpSpPr>
        <p:sp>
          <p:nvSpPr>
            <p:cNvPr id="212" name="직사각형 211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3" name="그룹 212"/>
            <p:cNvGrpSpPr/>
            <p:nvPr/>
          </p:nvGrpSpPr>
          <p:grpSpPr>
            <a:xfrm>
              <a:off x="465537" y="1699355"/>
              <a:ext cx="4409796" cy="439777"/>
              <a:chOff x="4966932" y="1450271"/>
              <a:chExt cx="4588230" cy="439777"/>
            </a:xfrm>
          </p:grpSpPr>
          <p:sp>
            <p:nvSpPr>
              <p:cNvPr id="220" name="양쪽 모서리가 둥근 사각형 219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21" name="TextBox 220"/>
              <p:cNvSpPr txBox="1"/>
              <p:nvPr/>
            </p:nvSpPr>
            <p:spPr>
              <a:xfrm>
                <a:off x="4966932" y="1467147"/>
                <a:ext cx="4502181" cy="369332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SMR </a:t>
                </a: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수출시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산업생계계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활성화 기대 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(</a:t>
                </a:r>
                <a:r>
                  <a:rPr lang="ko-KR" altLang="en-US" sz="1700" dirty="0" smtClean="0">
                    <a:solidFill>
                      <a:schemeClr val="bg1"/>
                    </a:solidFill>
                  </a:rPr>
                  <a:t>美</a:t>
                </a:r>
                <a:r>
                  <a:rPr lang="ko-KR" altLang="en-US" dirty="0" smtClean="0"/>
                  <a:t> </a:t>
                </a:r>
                <a:r>
                  <a:rPr lang="en-US" altLang="ko-KR" sz="1700" dirty="0" err="1" smtClean="0">
                    <a:solidFill>
                      <a:schemeClr val="bg1"/>
                    </a:solidFill>
                    <a:latin typeface="+mn-ea"/>
                  </a:rPr>
                  <a:t>NuScale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분석 사례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) 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210" name="TextBox 209"/>
          <p:cNvSpPr txBox="1"/>
          <p:nvPr/>
        </p:nvSpPr>
        <p:spPr>
          <a:xfrm>
            <a:off x="723942" y="2531520"/>
            <a:ext cx="3738694" cy="224676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건설시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12,000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개의 제조 관련 고용 효과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대량의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제조물량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발생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8,000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톤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이상의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구조용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강재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백만 </a:t>
            </a:r>
            <a:r>
              <a:rPr lang="en-US" altLang="ko-KR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ft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이상의 전선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48,000 </a:t>
            </a:r>
            <a:r>
              <a:rPr lang="en-US" altLang="ko-KR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ft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이상의 케이블 트레이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500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품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목 이상의 전기 기기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150,000 </a:t>
            </a:r>
            <a:r>
              <a:rPr lang="en-US" altLang="ko-KR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ft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이상의 배관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41,000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 이상의 밸브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742950" lvl="1" indent="-285750">
              <a:spcBef>
                <a:spcPts val="3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ü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1,000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개 이상의 기계부품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2882" y="2723615"/>
            <a:ext cx="2373764" cy="164151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855" y="2723615"/>
            <a:ext cx="2264483" cy="1610455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881" y="4491656"/>
            <a:ext cx="3393092" cy="190262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74520" y="5970058"/>
            <a:ext cx="3773552" cy="400110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1000" spc="-30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1000" spc="-30" dirty="0" smtClean="0">
                <a:solidFill>
                  <a:srgbClr val="0000FF"/>
                </a:solidFill>
                <a:latin typeface="+mn-ea"/>
              </a:rPr>
              <a:t>참조</a:t>
            </a:r>
            <a:r>
              <a:rPr lang="en-US" altLang="ko-KR" sz="1000" spc="-30" dirty="0" smtClean="0">
                <a:solidFill>
                  <a:srgbClr val="0000FF"/>
                </a:solidFill>
                <a:latin typeface="+mn-ea"/>
              </a:rPr>
              <a:t>: </a:t>
            </a:r>
            <a:r>
              <a:rPr lang="en-US" altLang="ko-KR" sz="1000" spc="-30" dirty="0" err="1" smtClean="0">
                <a:latin typeface="+mn-ea"/>
              </a:rPr>
              <a:t>NuScale</a:t>
            </a:r>
            <a:r>
              <a:rPr lang="en-US" altLang="ko-KR" sz="1000" spc="-30" dirty="0" smtClean="0">
                <a:latin typeface="+mn-ea"/>
              </a:rPr>
              <a:t> Power, “Changing the Power that Changes the World“</a:t>
            </a:r>
            <a:endParaRPr lang="en-US" altLang="ko-KR" sz="1000" spc="-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7245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6. </a:t>
            </a:r>
            <a:r>
              <a:rPr lang="ko-KR" altLang="en-US" dirty="0">
                <a:latin typeface="+mn-ea"/>
                <a:ea typeface="+mn-ea"/>
              </a:rPr>
              <a:t>기</a:t>
            </a:r>
            <a:r>
              <a:rPr lang="ko-KR" altLang="en-US" dirty="0" smtClean="0">
                <a:latin typeface="+mn-ea"/>
                <a:ea typeface="+mn-ea"/>
              </a:rPr>
              <a:t>대효과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23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28" name="아래쪽 화살표 246">
            <a:extLst>
              <a:ext uri="{FF2B5EF4-FFF2-40B4-BE49-F238E27FC236}">
                <a16:creationId xmlns:a16="http://schemas.microsoft.com/office/drawing/2014/main" xmlns="" id="{DEF3952F-BA47-4CB2-BB1D-3957CA5F6F5C}"/>
              </a:ext>
            </a:extLst>
          </p:cNvPr>
          <p:cNvSpPr/>
          <p:nvPr/>
        </p:nvSpPr>
        <p:spPr>
          <a:xfrm rot="16200000">
            <a:off x="2960167" y="3451420"/>
            <a:ext cx="4164536" cy="1602752"/>
          </a:xfrm>
          <a:custGeom>
            <a:avLst/>
            <a:gdLst>
              <a:gd name="connsiteX0" fmla="*/ 0 w 4580212"/>
              <a:gd name="connsiteY0" fmla="*/ 964683 h 1929365"/>
              <a:gd name="connsiteX1" fmla="*/ 1145053 w 4580212"/>
              <a:gd name="connsiteY1" fmla="*/ 964683 h 1929365"/>
              <a:gd name="connsiteX2" fmla="*/ 1145053 w 4580212"/>
              <a:gd name="connsiteY2" fmla="*/ 0 h 1929365"/>
              <a:gd name="connsiteX3" fmla="*/ 3435159 w 4580212"/>
              <a:gd name="connsiteY3" fmla="*/ 0 h 1929365"/>
              <a:gd name="connsiteX4" fmla="*/ 3435159 w 4580212"/>
              <a:gd name="connsiteY4" fmla="*/ 964683 h 1929365"/>
              <a:gd name="connsiteX5" fmla="*/ 4580212 w 4580212"/>
              <a:gd name="connsiteY5" fmla="*/ 964683 h 1929365"/>
              <a:gd name="connsiteX6" fmla="*/ 2290106 w 4580212"/>
              <a:gd name="connsiteY6" fmla="*/ 1929365 h 1929365"/>
              <a:gd name="connsiteX7" fmla="*/ 0 w 4580212"/>
              <a:gd name="connsiteY7" fmla="*/ 964683 h 1929365"/>
              <a:gd name="connsiteX0" fmla="*/ 2817347 w 7397559"/>
              <a:gd name="connsiteY0" fmla="*/ 3208011 h 4172693"/>
              <a:gd name="connsiteX1" fmla="*/ 3962400 w 7397559"/>
              <a:gd name="connsiteY1" fmla="*/ 3208011 h 4172693"/>
              <a:gd name="connsiteX2" fmla="*/ 0 w 7397559"/>
              <a:gd name="connsiteY2" fmla="*/ 0 h 4172693"/>
              <a:gd name="connsiteX3" fmla="*/ 6252506 w 7397559"/>
              <a:gd name="connsiteY3" fmla="*/ 2243328 h 4172693"/>
              <a:gd name="connsiteX4" fmla="*/ 6252506 w 7397559"/>
              <a:gd name="connsiteY4" fmla="*/ 3208011 h 4172693"/>
              <a:gd name="connsiteX5" fmla="*/ 7397559 w 7397559"/>
              <a:gd name="connsiteY5" fmla="*/ 3208011 h 4172693"/>
              <a:gd name="connsiteX6" fmla="*/ 5107453 w 7397559"/>
              <a:gd name="connsiteY6" fmla="*/ 4172693 h 4172693"/>
              <a:gd name="connsiteX7" fmla="*/ 2817347 w 7397559"/>
              <a:gd name="connsiteY7" fmla="*/ 3208011 h 4172693"/>
              <a:gd name="connsiteX0" fmla="*/ 2817347 w 10105178"/>
              <a:gd name="connsiteY0" fmla="*/ 3208011 h 4172693"/>
              <a:gd name="connsiteX1" fmla="*/ 3962400 w 10105178"/>
              <a:gd name="connsiteY1" fmla="*/ 3208011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962400 w 10105178"/>
              <a:gd name="connsiteY1" fmla="*/ 3208011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608832 w 10105178"/>
              <a:gd name="connsiteY1" fmla="*/ 3183627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2817347 w 10105178"/>
              <a:gd name="connsiteY0" fmla="*/ 3208011 h 4172693"/>
              <a:gd name="connsiteX1" fmla="*/ 3608832 w 10105178"/>
              <a:gd name="connsiteY1" fmla="*/ 3183627 h 4172693"/>
              <a:gd name="connsiteX2" fmla="*/ 0 w 10105178"/>
              <a:gd name="connsiteY2" fmla="*/ 0 h 4172693"/>
              <a:gd name="connsiteX3" fmla="*/ 10105178 w 10105178"/>
              <a:gd name="connsiteY3" fmla="*/ 12192 h 4172693"/>
              <a:gd name="connsiteX4" fmla="*/ 6252506 w 10105178"/>
              <a:gd name="connsiteY4" fmla="*/ 3208011 h 4172693"/>
              <a:gd name="connsiteX5" fmla="*/ 7397559 w 10105178"/>
              <a:gd name="connsiteY5" fmla="*/ 3208011 h 4172693"/>
              <a:gd name="connsiteX6" fmla="*/ 5107453 w 10105178"/>
              <a:gd name="connsiteY6" fmla="*/ 4172693 h 4172693"/>
              <a:gd name="connsiteX7" fmla="*/ 2817347 w 10105178"/>
              <a:gd name="connsiteY7" fmla="*/ 3208011 h 4172693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1348762"/>
              <a:gd name="connsiteY0" fmla="*/ 3305547 h 4270229"/>
              <a:gd name="connsiteX1" fmla="*/ 4852416 w 11348762"/>
              <a:gd name="connsiteY1" fmla="*/ 3281163 h 4270229"/>
              <a:gd name="connsiteX2" fmla="*/ 0 w 11348762"/>
              <a:gd name="connsiteY2" fmla="*/ 0 h 4270229"/>
              <a:gd name="connsiteX3" fmla="*/ 11348762 w 11348762"/>
              <a:gd name="connsiteY3" fmla="*/ 109728 h 4270229"/>
              <a:gd name="connsiteX4" fmla="*/ 7496090 w 11348762"/>
              <a:gd name="connsiteY4" fmla="*/ 3305547 h 4270229"/>
              <a:gd name="connsiteX5" fmla="*/ 8641143 w 11348762"/>
              <a:gd name="connsiteY5" fmla="*/ 3305547 h 4270229"/>
              <a:gd name="connsiteX6" fmla="*/ 6351037 w 11348762"/>
              <a:gd name="connsiteY6" fmla="*/ 4270229 h 4270229"/>
              <a:gd name="connsiteX7" fmla="*/ 4060931 w 11348762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496090 w 12653306"/>
              <a:gd name="connsiteY4" fmla="*/ 3305547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496090 w 12653306"/>
              <a:gd name="connsiteY4" fmla="*/ 3305547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764314 w 12653306"/>
              <a:gd name="connsiteY4" fmla="*/ 3293355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  <a:gd name="connsiteX0" fmla="*/ 4060931 w 12653306"/>
              <a:gd name="connsiteY0" fmla="*/ 3305547 h 4270229"/>
              <a:gd name="connsiteX1" fmla="*/ 4852416 w 12653306"/>
              <a:gd name="connsiteY1" fmla="*/ 3281163 h 4270229"/>
              <a:gd name="connsiteX2" fmla="*/ 0 w 12653306"/>
              <a:gd name="connsiteY2" fmla="*/ 0 h 4270229"/>
              <a:gd name="connsiteX3" fmla="*/ 12653306 w 12653306"/>
              <a:gd name="connsiteY3" fmla="*/ 109728 h 4270229"/>
              <a:gd name="connsiteX4" fmla="*/ 7764314 w 12653306"/>
              <a:gd name="connsiteY4" fmla="*/ 3293355 h 4270229"/>
              <a:gd name="connsiteX5" fmla="*/ 8641143 w 12653306"/>
              <a:gd name="connsiteY5" fmla="*/ 3305547 h 4270229"/>
              <a:gd name="connsiteX6" fmla="*/ 6351037 w 12653306"/>
              <a:gd name="connsiteY6" fmla="*/ 4270229 h 4270229"/>
              <a:gd name="connsiteX7" fmla="*/ 4060931 w 12653306"/>
              <a:gd name="connsiteY7" fmla="*/ 3305547 h 427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53306" h="4270229">
                <a:moveTo>
                  <a:pt x="4060931" y="3305547"/>
                </a:moveTo>
                <a:lnTo>
                  <a:pt x="4852416" y="3281163"/>
                </a:lnTo>
                <a:cubicBezTo>
                  <a:pt x="3580384" y="1626610"/>
                  <a:pt x="2125472" y="654809"/>
                  <a:pt x="0" y="0"/>
                </a:cubicBezTo>
                <a:lnTo>
                  <a:pt x="12653306" y="109728"/>
                </a:lnTo>
                <a:cubicBezTo>
                  <a:pt x="10958618" y="638553"/>
                  <a:pt x="8922554" y="1801362"/>
                  <a:pt x="7764314" y="3293355"/>
                </a:cubicBezTo>
                <a:lnTo>
                  <a:pt x="8641143" y="3305547"/>
                </a:lnTo>
                <a:lnTo>
                  <a:pt x="6351037" y="4270229"/>
                </a:lnTo>
                <a:lnTo>
                  <a:pt x="4060931" y="3305547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75000"/>
                  <a:alpha val="59104"/>
                </a:schemeClr>
              </a:gs>
              <a:gs pos="23000">
                <a:schemeClr val="bg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29" name="모서리가 둥근 직사각형 28">
            <a:extLst>
              <a:ext uri="{FF2B5EF4-FFF2-40B4-BE49-F238E27FC236}">
                <a16:creationId xmlns:a16="http://schemas.microsoft.com/office/drawing/2014/main" xmlns="" id="{7A091229-0463-8F44-A104-2CF24CB7B699}"/>
              </a:ext>
            </a:extLst>
          </p:cNvPr>
          <p:cNvSpPr/>
          <p:nvPr/>
        </p:nvSpPr>
        <p:spPr>
          <a:xfrm>
            <a:off x="1694766" y="3712281"/>
            <a:ext cx="3659769" cy="894630"/>
          </a:xfrm>
          <a:prstGeom prst="roundRect">
            <a:avLst>
              <a:gd name="adj" fmla="val 50000"/>
            </a:avLst>
          </a:prstGeom>
          <a:solidFill>
            <a:srgbClr val="01AAD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30" name="모서리가 둥근 직사각형 29">
            <a:extLst>
              <a:ext uri="{FF2B5EF4-FFF2-40B4-BE49-F238E27FC236}">
                <a16:creationId xmlns:a16="http://schemas.microsoft.com/office/drawing/2014/main" xmlns="" id="{71C00ED2-51F3-DF4F-892B-2112704323B5}"/>
              </a:ext>
            </a:extLst>
          </p:cNvPr>
          <p:cNvSpPr/>
          <p:nvPr/>
        </p:nvSpPr>
        <p:spPr>
          <a:xfrm>
            <a:off x="1694766" y="5526123"/>
            <a:ext cx="3659769" cy="894630"/>
          </a:xfrm>
          <a:prstGeom prst="roundRect">
            <a:avLst>
              <a:gd name="adj" fmla="val 50000"/>
            </a:avLst>
          </a:prstGeom>
          <a:solidFill>
            <a:srgbClr val="2462B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36" name="모서리가 둥근 직사각형 35">
            <a:extLst>
              <a:ext uri="{FF2B5EF4-FFF2-40B4-BE49-F238E27FC236}">
                <a16:creationId xmlns:a16="http://schemas.microsoft.com/office/drawing/2014/main" xmlns="" id="{8F24E3E0-7CCE-3A4C-BD7A-D4D62ED21AC2}"/>
              </a:ext>
            </a:extLst>
          </p:cNvPr>
          <p:cNvSpPr/>
          <p:nvPr/>
        </p:nvSpPr>
        <p:spPr>
          <a:xfrm>
            <a:off x="1694766" y="2038257"/>
            <a:ext cx="3659769" cy="894630"/>
          </a:xfrm>
          <a:prstGeom prst="roundRect">
            <a:avLst>
              <a:gd name="adj" fmla="val 50000"/>
            </a:avLst>
          </a:prstGeom>
          <a:solidFill>
            <a:srgbClr val="00AE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x-none" altLang="en-US">
              <a:effectLst>
                <a:outerShdw blurRad="50800" dist="635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xmlns="" id="{075189E0-F1C9-F44F-833F-00BB243C74CF}"/>
              </a:ext>
            </a:extLst>
          </p:cNvPr>
          <p:cNvGrpSpPr/>
          <p:nvPr/>
        </p:nvGrpSpPr>
        <p:grpSpPr>
          <a:xfrm>
            <a:off x="655319" y="5038637"/>
            <a:ext cx="1674640" cy="1674640"/>
            <a:chOff x="468485" y="1212417"/>
            <a:chExt cx="2045135" cy="2045135"/>
          </a:xfrm>
        </p:grpSpPr>
        <p:sp>
          <p:nvSpPr>
            <p:cNvPr id="41" name="타원 40">
              <a:extLst>
                <a:ext uri="{FF2B5EF4-FFF2-40B4-BE49-F238E27FC236}">
                  <a16:creationId xmlns:a16="http://schemas.microsoft.com/office/drawing/2014/main" xmlns="" id="{7346C320-30E8-7547-9A33-EBEC8A21F646}"/>
                </a:ext>
              </a:extLst>
            </p:cNvPr>
            <p:cNvSpPr/>
            <p:nvPr/>
          </p:nvSpPr>
          <p:spPr>
            <a:xfrm>
              <a:off x="468485" y="1212417"/>
              <a:ext cx="2045135" cy="2045135"/>
            </a:xfrm>
            <a:prstGeom prst="ellipse">
              <a:avLst/>
            </a:prstGeom>
            <a:solidFill>
              <a:srgbClr val="2462BB">
                <a:alpha val="50000"/>
              </a:srgbClr>
            </a:solidFill>
            <a:ln w="25400">
              <a:noFill/>
            </a:ln>
            <a:effectLst>
              <a:softEdge rad="782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 dirty="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  <p:sp>
          <p:nvSpPr>
            <p:cNvPr id="42" name="타원 41">
              <a:extLst>
                <a:ext uri="{FF2B5EF4-FFF2-40B4-BE49-F238E27FC236}">
                  <a16:creationId xmlns:a16="http://schemas.microsoft.com/office/drawing/2014/main" xmlns="" id="{9C5F8AD7-A8DD-0842-B0A2-E14061976017}"/>
                </a:ext>
              </a:extLst>
            </p:cNvPr>
            <p:cNvSpPr/>
            <p:nvPr/>
          </p:nvSpPr>
          <p:spPr>
            <a:xfrm>
              <a:off x="752877" y="1499178"/>
              <a:ext cx="1471612" cy="1471612"/>
            </a:xfrm>
            <a:prstGeom prst="ellipse">
              <a:avLst/>
            </a:prstGeom>
            <a:solidFill>
              <a:srgbClr val="2462BB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xmlns="" id="{D31FB2FC-70B4-564D-BEC0-5BE37E8C8197}"/>
              </a:ext>
            </a:extLst>
          </p:cNvPr>
          <p:cNvGrpSpPr/>
          <p:nvPr/>
        </p:nvGrpSpPr>
        <p:grpSpPr>
          <a:xfrm>
            <a:off x="655319" y="3295662"/>
            <a:ext cx="1674640" cy="1674640"/>
            <a:chOff x="468485" y="1212417"/>
            <a:chExt cx="2045135" cy="2045135"/>
          </a:xfrm>
        </p:grpSpPr>
        <p:sp>
          <p:nvSpPr>
            <p:cNvPr id="45" name="타원 44">
              <a:extLst>
                <a:ext uri="{FF2B5EF4-FFF2-40B4-BE49-F238E27FC236}">
                  <a16:creationId xmlns:a16="http://schemas.microsoft.com/office/drawing/2014/main" xmlns="" id="{CAAEAA94-453A-BF4A-8FE5-EA3A9A905598}"/>
                </a:ext>
              </a:extLst>
            </p:cNvPr>
            <p:cNvSpPr/>
            <p:nvPr/>
          </p:nvSpPr>
          <p:spPr>
            <a:xfrm>
              <a:off x="468485" y="1212417"/>
              <a:ext cx="2045135" cy="2045135"/>
            </a:xfrm>
            <a:prstGeom prst="ellipse">
              <a:avLst/>
            </a:prstGeom>
            <a:solidFill>
              <a:srgbClr val="01AADF">
                <a:alpha val="50000"/>
              </a:srgbClr>
            </a:solidFill>
            <a:ln w="25400">
              <a:noFill/>
            </a:ln>
            <a:effectLst>
              <a:softEdge rad="782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 dirty="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  <p:sp>
          <p:nvSpPr>
            <p:cNvPr id="46" name="타원 45">
              <a:extLst>
                <a:ext uri="{FF2B5EF4-FFF2-40B4-BE49-F238E27FC236}">
                  <a16:creationId xmlns:a16="http://schemas.microsoft.com/office/drawing/2014/main" xmlns="" id="{3083AC1C-E609-4449-9DCA-26CEC61ACC6E}"/>
                </a:ext>
              </a:extLst>
            </p:cNvPr>
            <p:cNvSpPr/>
            <p:nvPr/>
          </p:nvSpPr>
          <p:spPr>
            <a:xfrm>
              <a:off x="752877" y="1499178"/>
              <a:ext cx="1471612" cy="1471612"/>
            </a:xfrm>
            <a:prstGeom prst="ellipse">
              <a:avLst/>
            </a:prstGeom>
            <a:solidFill>
              <a:srgbClr val="01AADF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xmlns="" id="{242269C8-33EE-E040-82DE-39388735671F}"/>
              </a:ext>
            </a:extLst>
          </p:cNvPr>
          <p:cNvGrpSpPr/>
          <p:nvPr/>
        </p:nvGrpSpPr>
        <p:grpSpPr>
          <a:xfrm>
            <a:off x="655319" y="1614832"/>
            <a:ext cx="1674640" cy="1674640"/>
            <a:chOff x="468485" y="1212417"/>
            <a:chExt cx="2045135" cy="2045135"/>
          </a:xfrm>
        </p:grpSpPr>
        <p:sp>
          <p:nvSpPr>
            <p:cNvPr id="48" name="타원 47">
              <a:extLst>
                <a:ext uri="{FF2B5EF4-FFF2-40B4-BE49-F238E27FC236}">
                  <a16:creationId xmlns:a16="http://schemas.microsoft.com/office/drawing/2014/main" xmlns="" id="{1E5FFB1C-59FC-4344-9C14-D78D76F551EA}"/>
                </a:ext>
              </a:extLst>
            </p:cNvPr>
            <p:cNvSpPr/>
            <p:nvPr/>
          </p:nvSpPr>
          <p:spPr>
            <a:xfrm>
              <a:off x="468485" y="1212417"/>
              <a:ext cx="2045135" cy="2045135"/>
            </a:xfrm>
            <a:prstGeom prst="ellipse">
              <a:avLst/>
            </a:prstGeom>
            <a:solidFill>
              <a:srgbClr val="00AE50">
                <a:alpha val="50000"/>
              </a:srgbClr>
            </a:solidFill>
            <a:ln w="25400">
              <a:noFill/>
            </a:ln>
            <a:effectLst>
              <a:softEdge rad="7828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 dirty="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  <p:sp>
          <p:nvSpPr>
            <p:cNvPr id="49" name="타원 48">
              <a:extLst>
                <a:ext uri="{FF2B5EF4-FFF2-40B4-BE49-F238E27FC236}">
                  <a16:creationId xmlns:a16="http://schemas.microsoft.com/office/drawing/2014/main" xmlns="" id="{CCF6114F-DC52-5A47-956D-BDF77F894707}"/>
                </a:ext>
              </a:extLst>
            </p:cNvPr>
            <p:cNvSpPr/>
            <p:nvPr/>
          </p:nvSpPr>
          <p:spPr>
            <a:xfrm>
              <a:off x="752877" y="1499178"/>
              <a:ext cx="1471612" cy="1471612"/>
            </a:xfrm>
            <a:prstGeom prst="ellipse">
              <a:avLst/>
            </a:prstGeom>
            <a:solidFill>
              <a:srgbClr val="00AE50"/>
            </a:soli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 anchorCtr="0"/>
            <a:lstStyle/>
            <a:p>
              <a:pPr algn="ctr"/>
              <a:endParaRPr lang="x-none" altLang="en-US" sz="2000">
                <a:ln>
                  <a:solidFill>
                    <a:prstClr val="white">
                      <a:alpha val="30000"/>
                    </a:prstClr>
                  </a:solidFill>
                </a:ln>
                <a:solidFill>
                  <a:prstClr val="white"/>
                </a:solidFill>
                <a:latin typeface="+mn-ea"/>
                <a:cs typeface="KoPubWorld돋움체 Medium" panose="00000600000000000000" pitchFamily="2" charset="-127"/>
              </a:endParaRPr>
            </a:p>
          </p:txBody>
        </p:sp>
      </p:grpSp>
      <p:pic>
        <p:nvPicPr>
          <p:cNvPr id="50" name="그림 49">
            <a:extLst>
              <a:ext uri="{FF2B5EF4-FFF2-40B4-BE49-F238E27FC236}">
                <a16:creationId xmlns:a16="http://schemas.microsoft.com/office/drawing/2014/main" xmlns="" id="{837BD192-139F-4C5C-829D-7BF8FA1691E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4944877" y="1052083"/>
            <a:ext cx="4330797" cy="2451394"/>
          </a:xfrm>
          <a:prstGeom prst="rect">
            <a:avLst/>
          </a:prstGeom>
        </p:spPr>
      </p:pic>
      <p:grpSp>
        <p:nvGrpSpPr>
          <p:cNvPr id="51" name="그룹 50">
            <a:extLst>
              <a:ext uri="{FF2B5EF4-FFF2-40B4-BE49-F238E27FC236}">
                <a16:creationId xmlns:a16="http://schemas.microsoft.com/office/drawing/2014/main" xmlns="" id="{15C4AE5E-1C9F-409D-BF58-04F4FC98CED4}"/>
              </a:ext>
            </a:extLst>
          </p:cNvPr>
          <p:cNvGrpSpPr/>
          <p:nvPr/>
        </p:nvGrpSpPr>
        <p:grpSpPr>
          <a:xfrm>
            <a:off x="7112772" y="1331434"/>
            <a:ext cx="2556371" cy="1312706"/>
            <a:chOff x="8631903" y="3107919"/>
            <a:chExt cx="4220645" cy="2227094"/>
          </a:xfrm>
        </p:grpSpPr>
        <p:pic>
          <p:nvPicPr>
            <p:cNvPr id="52" name="그림 51">
              <a:extLst>
                <a:ext uri="{FF2B5EF4-FFF2-40B4-BE49-F238E27FC236}">
                  <a16:creationId xmlns:a16="http://schemas.microsoft.com/office/drawing/2014/main" xmlns="" id="{AC336667-F985-419D-BC9A-A60C5A259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1905"/>
            <a:stretch/>
          </p:blipFill>
          <p:spPr>
            <a:xfrm>
              <a:off x="8631903" y="3107919"/>
              <a:ext cx="4220645" cy="2227094"/>
            </a:xfrm>
            <a:prstGeom prst="rect">
              <a:avLst/>
            </a:prstGeom>
          </p:spPr>
        </p:pic>
        <p:grpSp>
          <p:nvGrpSpPr>
            <p:cNvPr id="59" name="그룹 58">
              <a:extLst>
                <a:ext uri="{FF2B5EF4-FFF2-40B4-BE49-F238E27FC236}">
                  <a16:creationId xmlns:a16="http://schemas.microsoft.com/office/drawing/2014/main" xmlns="" id="{9A585689-83AA-4729-9499-07DC8ECD850D}"/>
                </a:ext>
              </a:extLst>
            </p:cNvPr>
            <p:cNvGrpSpPr/>
            <p:nvPr/>
          </p:nvGrpSpPr>
          <p:grpSpPr>
            <a:xfrm>
              <a:off x="9014381" y="3785563"/>
              <a:ext cx="2999437" cy="786000"/>
              <a:chOff x="9255681" y="3645863"/>
              <a:chExt cx="2999437" cy="786000"/>
            </a:xfrm>
          </p:grpSpPr>
          <p:sp>
            <p:nvSpPr>
              <p:cNvPr id="75" name="타원 261">
                <a:extLst>
                  <a:ext uri="{FF2B5EF4-FFF2-40B4-BE49-F238E27FC236}">
                    <a16:creationId xmlns:a16="http://schemas.microsoft.com/office/drawing/2014/main" xmlns="" id="{219EA191-FD4F-4690-86F1-C304D475FDC9}"/>
                  </a:ext>
                </a:extLst>
              </p:cNvPr>
              <p:cNvSpPr/>
              <p:nvPr/>
            </p:nvSpPr>
            <p:spPr>
              <a:xfrm rot="21063715" flipH="1" flipV="1">
                <a:off x="9898847" y="3914615"/>
                <a:ext cx="683792" cy="145779"/>
              </a:xfrm>
              <a:custGeom>
                <a:avLst/>
                <a:gdLst>
                  <a:gd name="connsiteX0" fmla="*/ 3736956 w 3736956"/>
                  <a:gd name="connsiteY0" fmla="*/ 116248 h 547426"/>
                  <a:gd name="connsiteX1" fmla="*/ 3311549 w 3736956"/>
                  <a:gd name="connsiteY1" fmla="*/ 547426 h 547426"/>
                  <a:gd name="connsiteX2" fmla="*/ 3260006 w 3736956"/>
                  <a:gd name="connsiteY2" fmla="*/ 364411 h 547426"/>
                  <a:gd name="connsiteX3" fmla="*/ 2141110 w 3736956"/>
                  <a:gd name="connsiteY3" fmla="*/ 513817 h 547426"/>
                  <a:gd name="connsiteX4" fmla="*/ 0 w 3736956"/>
                  <a:gd name="connsiteY4" fmla="*/ 44402 h 547426"/>
                  <a:gd name="connsiteX5" fmla="*/ 1423198 w 3736956"/>
                  <a:gd name="connsiteY5" fmla="*/ 316222 h 547426"/>
                  <a:gd name="connsiteX6" fmla="*/ 3203416 w 3736956"/>
                  <a:gd name="connsiteY6" fmla="*/ 163474 h 547426"/>
                  <a:gd name="connsiteX7" fmla="*/ 3135204 w 3736956"/>
                  <a:gd name="connsiteY7" fmla="*/ 0 h 547426"/>
                  <a:gd name="connsiteX8" fmla="*/ 3736956 w 3736956"/>
                  <a:gd name="connsiteY8" fmla="*/ 116248 h 547426"/>
                  <a:gd name="connsiteX0" fmla="*/ 3736956 w 3736956"/>
                  <a:gd name="connsiteY0" fmla="*/ 116248 h 547426"/>
                  <a:gd name="connsiteX1" fmla="*/ 3324732 w 3736956"/>
                  <a:gd name="connsiteY1" fmla="*/ 547426 h 547426"/>
                  <a:gd name="connsiteX2" fmla="*/ 3260006 w 3736956"/>
                  <a:gd name="connsiteY2" fmla="*/ 364411 h 547426"/>
                  <a:gd name="connsiteX3" fmla="*/ 2141110 w 3736956"/>
                  <a:gd name="connsiteY3" fmla="*/ 513817 h 547426"/>
                  <a:gd name="connsiteX4" fmla="*/ 0 w 3736956"/>
                  <a:gd name="connsiteY4" fmla="*/ 44402 h 547426"/>
                  <a:gd name="connsiteX5" fmla="*/ 1423198 w 3736956"/>
                  <a:gd name="connsiteY5" fmla="*/ 316222 h 547426"/>
                  <a:gd name="connsiteX6" fmla="*/ 3203416 w 3736956"/>
                  <a:gd name="connsiteY6" fmla="*/ 163474 h 547426"/>
                  <a:gd name="connsiteX7" fmla="*/ 3135204 w 3736956"/>
                  <a:gd name="connsiteY7" fmla="*/ 0 h 547426"/>
                  <a:gd name="connsiteX8" fmla="*/ 3736956 w 3736956"/>
                  <a:gd name="connsiteY8" fmla="*/ 116248 h 547426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260006 w 3697404"/>
                  <a:gd name="connsiteY2" fmla="*/ 364411 h 547426"/>
                  <a:gd name="connsiteX3" fmla="*/ 2141110 w 3697404"/>
                  <a:gd name="connsiteY3" fmla="*/ 513817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312740 w 3697404"/>
                  <a:gd name="connsiteY2" fmla="*/ 375047 h 547426"/>
                  <a:gd name="connsiteX3" fmla="*/ 2141110 w 3697404"/>
                  <a:gd name="connsiteY3" fmla="*/ 513817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60022"/>
                  <a:gd name="connsiteX1" fmla="*/ 3324732 w 3697404"/>
                  <a:gd name="connsiteY1" fmla="*/ 547426 h 560022"/>
                  <a:gd name="connsiteX2" fmla="*/ 3312740 w 3697404"/>
                  <a:gd name="connsiteY2" fmla="*/ 375047 h 560022"/>
                  <a:gd name="connsiteX3" fmla="*/ 2035641 w 3697404"/>
                  <a:gd name="connsiteY3" fmla="*/ 545729 h 560022"/>
                  <a:gd name="connsiteX4" fmla="*/ 0 w 3697404"/>
                  <a:gd name="connsiteY4" fmla="*/ 44402 h 560022"/>
                  <a:gd name="connsiteX5" fmla="*/ 1423198 w 3697404"/>
                  <a:gd name="connsiteY5" fmla="*/ 316222 h 560022"/>
                  <a:gd name="connsiteX6" fmla="*/ 3203416 w 3697404"/>
                  <a:gd name="connsiteY6" fmla="*/ 163474 h 560022"/>
                  <a:gd name="connsiteX7" fmla="*/ 3135204 w 3697404"/>
                  <a:gd name="connsiteY7" fmla="*/ 0 h 560022"/>
                  <a:gd name="connsiteX8" fmla="*/ 3697404 w 3697404"/>
                  <a:gd name="connsiteY8" fmla="*/ 137521 h 560022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312740 w 3697404"/>
                  <a:gd name="connsiteY2" fmla="*/ 375047 h 547426"/>
                  <a:gd name="connsiteX3" fmla="*/ 2035641 w 3697404"/>
                  <a:gd name="connsiteY3" fmla="*/ 545729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47162"/>
                  <a:gd name="connsiteX1" fmla="*/ 3417018 w 3697404"/>
                  <a:gd name="connsiteY1" fmla="*/ 536791 h 547162"/>
                  <a:gd name="connsiteX2" fmla="*/ 3312740 w 3697404"/>
                  <a:gd name="connsiteY2" fmla="*/ 375047 h 547162"/>
                  <a:gd name="connsiteX3" fmla="*/ 2035641 w 3697404"/>
                  <a:gd name="connsiteY3" fmla="*/ 545729 h 547162"/>
                  <a:gd name="connsiteX4" fmla="*/ 0 w 3697404"/>
                  <a:gd name="connsiteY4" fmla="*/ 44402 h 547162"/>
                  <a:gd name="connsiteX5" fmla="*/ 1423198 w 3697404"/>
                  <a:gd name="connsiteY5" fmla="*/ 316222 h 547162"/>
                  <a:gd name="connsiteX6" fmla="*/ 3203416 w 3697404"/>
                  <a:gd name="connsiteY6" fmla="*/ 163474 h 547162"/>
                  <a:gd name="connsiteX7" fmla="*/ 3135204 w 3697404"/>
                  <a:gd name="connsiteY7" fmla="*/ 0 h 547162"/>
                  <a:gd name="connsiteX8" fmla="*/ 3697404 w 3697404"/>
                  <a:gd name="connsiteY8" fmla="*/ 137521 h 547162"/>
                  <a:gd name="connsiteX0" fmla="*/ 3697404 w 3697404"/>
                  <a:gd name="connsiteY0" fmla="*/ 105611 h 547162"/>
                  <a:gd name="connsiteX1" fmla="*/ 3417018 w 3697404"/>
                  <a:gd name="connsiteY1" fmla="*/ 536791 h 547162"/>
                  <a:gd name="connsiteX2" fmla="*/ 3312740 w 3697404"/>
                  <a:gd name="connsiteY2" fmla="*/ 375047 h 547162"/>
                  <a:gd name="connsiteX3" fmla="*/ 2035641 w 3697404"/>
                  <a:gd name="connsiteY3" fmla="*/ 545729 h 547162"/>
                  <a:gd name="connsiteX4" fmla="*/ 0 w 3697404"/>
                  <a:gd name="connsiteY4" fmla="*/ 44402 h 547162"/>
                  <a:gd name="connsiteX5" fmla="*/ 1423198 w 3697404"/>
                  <a:gd name="connsiteY5" fmla="*/ 316222 h 547162"/>
                  <a:gd name="connsiteX6" fmla="*/ 3203416 w 3697404"/>
                  <a:gd name="connsiteY6" fmla="*/ 163474 h 547162"/>
                  <a:gd name="connsiteX7" fmla="*/ 3135204 w 3697404"/>
                  <a:gd name="connsiteY7" fmla="*/ 0 h 547162"/>
                  <a:gd name="connsiteX8" fmla="*/ 3697404 w 3697404"/>
                  <a:gd name="connsiteY8" fmla="*/ 105611 h 547162"/>
                  <a:gd name="connsiteX0" fmla="*/ 3697404 w 3697404"/>
                  <a:gd name="connsiteY0" fmla="*/ 105611 h 578684"/>
                  <a:gd name="connsiteX1" fmla="*/ 3417018 w 3697404"/>
                  <a:gd name="connsiteY1" fmla="*/ 536791 h 578684"/>
                  <a:gd name="connsiteX2" fmla="*/ 3312740 w 3697404"/>
                  <a:gd name="connsiteY2" fmla="*/ 375047 h 578684"/>
                  <a:gd name="connsiteX3" fmla="*/ 1982907 w 3697404"/>
                  <a:gd name="connsiteY3" fmla="*/ 577638 h 578684"/>
                  <a:gd name="connsiteX4" fmla="*/ 0 w 3697404"/>
                  <a:gd name="connsiteY4" fmla="*/ 44402 h 578684"/>
                  <a:gd name="connsiteX5" fmla="*/ 1423198 w 3697404"/>
                  <a:gd name="connsiteY5" fmla="*/ 316222 h 578684"/>
                  <a:gd name="connsiteX6" fmla="*/ 3203416 w 3697404"/>
                  <a:gd name="connsiteY6" fmla="*/ 163474 h 578684"/>
                  <a:gd name="connsiteX7" fmla="*/ 3135204 w 3697404"/>
                  <a:gd name="connsiteY7" fmla="*/ 0 h 578684"/>
                  <a:gd name="connsiteX8" fmla="*/ 3697404 w 3697404"/>
                  <a:gd name="connsiteY8" fmla="*/ 105611 h 578684"/>
                  <a:gd name="connsiteX0" fmla="*/ 3697404 w 3697404"/>
                  <a:gd name="connsiteY0" fmla="*/ 105611 h 582905"/>
                  <a:gd name="connsiteX1" fmla="*/ 3417018 w 3697404"/>
                  <a:gd name="connsiteY1" fmla="*/ 536791 h 582905"/>
                  <a:gd name="connsiteX2" fmla="*/ 3312740 w 3697404"/>
                  <a:gd name="connsiteY2" fmla="*/ 375047 h 582905"/>
                  <a:gd name="connsiteX3" fmla="*/ 1982907 w 3697404"/>
                  <a:gd name="connsiteY3" fmla="*/ 577638 h 582905"/>
                  <a:gd name="connsiteX4" fmla="*/ 0 w 3697404"/>
                  <a:gd name="connsiteY4" fmla="*/ 44402 h 582905"/>
                  <a:gd name="connsiteX5" fmla="*/ 1423198 w 3697404"/>
                  <a:gd name="connsiteY5" fmla="*/ 316222 h 582905"/>
                  <a:gd name="connsiteX6" fmla="*/ 3203416 w 3697404"/>
                  <a:gd name="connsiteY6" fmla="*/ 163474 h 582905"/>
                  <a:gd name="connsiteX7" fmla="*/ 3135204 w 3697404"/>
                  <a:gd name="connsiteY7" fmla="*/ 0 h 582905"/>
                  <a:gd name="connsiteX8" fmla="*/ 3697404 w 3697404"/>
                  <a:gd name="connsiteY8" fmla="*/ 105611 h 582905"/>
                  <a:gd name="connsiteX0" fmla="*/ 3697404 w 3697404"/>
                  <a:gd name="connsiteY0" fmla="*/ 105611 h 581123"/>
                  <a:gd name="connsiteX1" fmla="*/ 3417018 w 3697404"/>
                  <a:gd name="connsiteY1" fmla="*/ 536791 h 581123"/>
                  <a:gd name="connsiteX2" fmla="*/ 3312740 w 3697404"/>
                  <a:gd name="connsiteY2" fmla="*/ 375047 h 581123"/>
                  <a:gd name="connsiteX3" fmla="*/ 1982907 w 3697404"/>
                  <a:gd name="connsiteY3" fmla="*/ 577638 h 581123"/>
                  <a:gd name="connsiteX4" fmla="*/ 0 w 3697404"/>
                  <a:gd name="connsiteY4" fmla="*/ 44402 h 581123"/>
                  <a:gd name="connsiteX5" fmla="*/ 1423198 w 3697404"/>
                  <a:gd name="connsiteY5" fmla="*/ 316222 h 581123"/>
                  <a:gd name="connsiteX6" fmla="*/ 3203416 w 3697404"/>
                  <a:gd name="connsiteY6" fmla="*/ 163474 h 581123"/>
                  <a:gd name="connsiteX7" fmla="*/ 3135204 w 3697404"/>
                  <a:gd name="connsiteY7" fmla="*/ 0 h 581123"/>
                  <a:gd name="connsiteX8" fmla="*/ 3697404 w 3697404"/>
                  <a:gd name="connsiteY8" fmla="*/ 105611 h 581123"/>
                  <a:gd name="connsiteX0" fmla="*/ 3697404 w 3697404"/>
                  <a:gd name="connsiteY0" fmla="*/ 105611 h 577648"/>
                  <a:gd name="connsiteX1" fmla="*/ 3417018 w 3697404"/>
                  <a:gd name="connsiteY1" fmla="*/ 536791 h 577648"/>
                  <a:gd name="connsiteX2" fmla="*/ 3312740 w 3697404"/>
                  <a:gd name="connsiteY2" fmla="*/ 375047 h 577648"/>
                  <a:gd name="connsiteX3" fmla="*/ 1982907 w 3697404"/>
                  <a:gd name="connsiteY3" fmla="*/ 577638 h 577648"/>
                  <a:gd name="connsiteX4" fmla="*/ 0 w 3697404"/>
                  <a:gd name="connsiteY4" fmla="*/ 44402 h 577648"/>
                  <a:gd name="connsiteX5" fmla="*/ 1423198 w 3697404"/>
                  <a:gd name="connsiteY5" fmla="*/ 316222 h 577648"/>
                  <a:gd name="connsiteX6" fmla="*/ 3203416 w 3697404"/>
                  <a:gd name="connsiteY6" fmla="*/ 163474 h 577648"/>
                  <a:gd name="connsiteX7" fmla="*/ 3135204 w 3697404"/>
                  <a:gd name="connsiteY7" fmla="*/ 0 h 577648"/>
                  <a:gd name="connsiteX8" fmla="*/ 3697404 w 3697404"/>
                  <a:gd name="connsiteY8" fmla="*/ 105611 h 577648"/>
                  <a:gd name="connsiteX0" fmla="*/ 3697404 w 3697404"/>
                  <a:gd name="connsiteY0" fmla="*/ 105611 h 545742"/>
                  <a:gd name="connsiteX1" fmla="*/ 3417018 w 3697404"/>
                  <a:gd name="connsiteY1" fmla="*/ 536791 h 545742"/>
                  <a:gd name="connsiteX2" fmla="*/ 3312740 w 3697404"/>
                  <a:gd name="connsiteY2" fmla="*/ 375047 h 545742"/>
                  <a:gd name="connsiteX3" fmla="*/ 1996089 w 3697404"/>
                  <a:gd name="connsiteY3" fmla="*/ 545729 h 545742"/>
                  <a:gd name="connsiteX4" fmla="*/ 0 w 3697404"/>
                  <a:gd name="connsiteY4" fmla="*/ 44402 h 545742"/>
                  <a:gd name="connsiteX5" fmla="*/ 1423198 w 3697404"/>
                  <a:gd name="connsiteY5" fmla="*/ 316222 h 545742"/>
                  <a:gd name="connsiteX6" fmla="*/ 3203416 w 3697404"/>
                  <a:gd name="connsiteY6" fmla="*/ 163474 h 545742"/>
                  <a:gd name="connsiteX7" fmla="*/ 3135204 w 3697404"/>
                  <a:gd name="connsiteY7" fmla="*/ 0 h 545742"/>
                  <a:gd name="connsiteX8" fmla="*/ 3697404 w 3697404"/>
                  <a:gd name="connsiteY8" fmla="*/ 105611 h 545742"/>
                  <a:gd name="connsiteX0" fmla="*/ 3697404 w 3697404"/>
                  <a:gd name="connsiteY0" fmla="*/ 105611 h 547314"/>
                  <a:gd name="connsiteX1" fmla="*/ 3417018 w 3697404"/>
                  <a:gd name="connsiteY1" fmla="*/ 536791 h 547314"/>
                  <a:gd name="connsiteX2" fmla="*/ 3312740 w 3697404"/>
                  <a:gd name="connsiteY2" fmla="*/ 375047 h 547314"/>
                  <a:gd name="connsiteX3" fmla="*/ 1996089 w 3697404"/>
                  <a:gd name="connsiteY3" fmla="*/ 545729 h 547314"/>
                  <a:gd name="connsiteX4" fmla="*/ 0 w 3697404"/>
                  <a:gd name="connsiteY4" fmla="*/ 44402 h 547314"/>
                  <a:gd name="connsiteX5" fmla="*/ 1423198 w 3697404"/>
                  <a:gd name="connsiteY5" fmla="*/ 316222 h 547314"/>
                  <a:gd name="connsiteX6" fmla="*/ 3203416 w 3697404"/>
                  <a:gd name="connsiteY6" fmla="*/ 163474 h 547314"/>
                  <a:gd name="connsiteX7" fmla="*/ 3135204 w 3697404"/>
                  <a:gd name="connsiteY7" fmla="*/ 0 h 547314"/>
                  <a:gd name="connsiteX8" fmla="*/ 3697404 w 3697404"/>
                  <a:gd name="connsiteY8" fmla="*/ 105611 h 54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97404" h="547314">
                    <a:moveTo>
                      <a:pt x="3697404" y="105611"/>
                    </a:moveTo>
                    <a:lnTo>
                      <a:pt x="3417018" y="536791"/>
                    </a:lnTo>
                    <a:lnTo>
                      <a:pt x="3312740" y="375047"/>
                    </a:lnTo>
                    <a:cubicBezTo>
                      <a:pt x="2960857" y="486530"/>
                      <a:pt x="2550793" y="559123"/>
                      <a:pt x="1996089" y="545729"/>
                    </a:cubicBezTo>
                    <a:cubicBezTo>
                      <a:pt x="1035274" y="522529"/>
                      <a:pt x="588543" y="295374"/>
                      <a:pt x="0" y="44402"/>
                    </a:cubicBezTo>
                    <a:cubicBezTo>
                      <a:pt x="394150" y="173272"/>
                      <a:pt x="876504" y="267581"/>
                      <a:pt x="1423198" y="316222"/>
                    </a:cubicBezTo>
                    <a:cubicBezTo>
                      <a:pt x="2167231" y="382421"/>
                      <a:pt x="2760785" y="317611"/>
                      <a:pt x="3203416" y="163474"/>
                    </a:cubicBezTo>
                    <a:lnTo>
                      <a:pt x="3135204" y="0"/>
                    </a:lnTo>
                    <a:lnTo>
                      <a:pt x="3697404" y="105611"/>
                    </a:lnTo>
                    <a:close/>
                  </a:path>
                </a:pathLst>
              </a:custGeom>
              <a:gradFill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DD5F55"/>
                  </a:gs>
                </a:gsLst>
                <a:lin ang="0" scaled="0"/>
              </a:gra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36000" rtlCol="0" anchor="ctr" anchorCtr="0">
                <a:noAutofit/>
              </a:bodyPr>
              <a:lstStyle/>
              <a:p>
                <a:pPr algn="ctr"/>
                <a:endParaRPr lang="ko-KR" altLang="en-US" sz="1200" kern="0" spc="-50" dirty="0">
                  <a:gradFill>
                    <a:gsLst>
                      <a:gs pos="100000">
                        <a:prstClr val="white"/>
                      </a:gs>
                      <a:gs pos="38000">
                        <a:prstClr val="white"/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76" name="타원 261">
                <a:extLst>
                  <a:ext uri="{FF2B5EF4-FFF2-40B4-BE49-F238E27FC236}">
                    <a16:creationId xmlns:a16="http://schemas.microsoft.com/office/drawing/2014/main" xmlns="" id="{80E69E97-9C50-4B98-B950-C98B18BA55D4}"/>
                  </a:ext>
                </a:extLst>
              </p:cNvPr>
              <p:cNvSpPr/>
              <p:nvPr/>
            </p:nvSpPr>
            <p:spPr>
              <a:xfrm rot="17535634" flipH="1" flipV="1">
                <a:off x="10159230" y="4072290"/>
                <a:ext cx="511327" cy="207820"/>
              </a:xfrm>
              <a:custGeom>
                <a:avLst/>
                <a:gdLst>
                  <a:gd name="connsiteX0" fmla="*/ 3736956 w 3736956"/>
                  <a:gd name="connsiteY0" fmla="*/ 116248 h 547426"/>
                  <a:gd name="connsiteX1" fmla="*/ 3311549 w 3736956"/>
                  <a:gd name="connsiteY1" fmla="*/ 547426 h 547426"/>
                  <a:gd name="connsiteX2" fmla="*/ 3260006 w 3736956"/>
                  <a:gd name="connsiteY2" fmla="*/ 364411 h 547426"/>
                  <a:gd name="connsiteX3" fmla="*/ 2141110 w 3736956"/>
                  <a:gd name="connsiteY3" fmla="*/ 513817 h 547426"/>
                  <a:gd name="connsiteX4" fmla="*/ 0 w 3736956"/>
                  <a:gd name="connsiteY4" fmla="*/ 44402 h 547426"/>
                  <a:gd name="connsiteX5" fmla="*/ 1423198 w 3736956"/>
                  <a:gd name="connsiteY5" fmla="*/ 316222 h 547426"/>
                  <a:gd name="connsiteX6" fmla="*/ 3203416 w 3736956"/>
                  <a:gd name="connsiteY6" fmla="*/ 163474 h 547426"/>
                  <a:gd name="connsiteX7" fmla="*/ 3135204 w 3736956"/>
                  <a:gd name="connsiteY7" fmla="*/ 0 h 547426"/>
                  <a:gd name="connsiteX8" fmla="*/ 3736956 w 3736956"/>
                  <a:gd name="connsiteY8" fmla="*/ 116248 h 547426"/>
                  <a:gd name="connsiteX0" fmla="*/ 3736956 w 3736956"/>
                  <a:gd name="connsiteY0" fmla="*/ 116248 h 547426"/>
                  <a:gd name="connsiteX1" fmla="*/ 3324732 w 3736956"/>
                  <a:gd name="connsiteY1" fmla="*/ 547426 h 547426"/>
                  <a:gd name="connsiteX2" fmla="*/ 3260006 w 3736956"/>
                  <a:gd name="connsiteY2" fmla="*/ 364411 h 547426"/>
                  <a:gd name="connsiteX3" fmla="*/ 2141110 w 3736956"/>
                  <a:gd name="connsiteY3" fmla="*/ 513817 h 547426"/>
                  <a:gd name="connsiteX4" fmla="*/ 0 w 3736956"/>
                  <a:gd name="connsiteY4" fmla="*/ 44402 h 547426"/>
                  <a:gd name="connsiteX5" fmla="*/ 1423198 w 3736956"/>
                  <a:gd name="connsiteY5" fmla="*/ 316222 h 547426"/>
                  <a:gd name="connsiteX6" fmla="*/ 3203416 w 3736956"/>
                  <a:gd name="connsiteY6" fmla="*/ 163474 h 547426"/>
                  <a:gd name="connsiteX7" fmla="*/ 3135204 w 3736956"/>
                  <a:gd name="connsiteY7" fmla="*/ 0 h 547426"/>
                  <a:gd name="connsiteX8" fmla="*/ 3736956 w 3736956"/>
                  <a:gd name="connsiteY8" fmla="*/ 116248 h 547426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260006 w 3697404"/>
                  <a:gd name="connsiteY2" fmla="*/ 364411 h 547426"/>
                  <a:gd name="connsiteX3" fmla="*/ 2141110 w 3697404"/>
                  <a:gd name="connsiteY3" fmla="*/ 513817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312740 w 3697404"/>
                  <a:gd name="connsiteY2" fmla="*/ 375047 h 547426"/>
                  <a:gd name="connsiteX3" fmla="*/ 2141110 w 3697404"/>
                  <a:gd name="connsiteY3" fmla="*/ 513817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60022"/>
                  <a:gd name="connsiteX1" fmla="*/ 3324732 w 3697404"/>
                  <a:gd name="connsiteY1" fmla="*/ 547426 h 560022"/>
                  <a:gd name="connsiteX2" fmla="*/ 3312740 w 3697404"/>
                  <a:gd name="connsiteY2" fmla="*/ 375047 h 560022"/>
                  <a:gd name="connsiteX3" fmla="*/ 2035641 w 3697404"/>
                  <a:gd name="connsiteY3" fmla="*/ 545729 h 560022"/>
                  <a:gd name="connsiteX4" fmla="*/ 0 w 3697404"/>
                  <a:gd name="connsiteY4" fmla="*/ 44402 h 560022"/>
                  <a:gd name="connsiteX5" fmla="*/ 1423198 w 3697404"/>
                  <a:gd name="connsiteY5" fmla="*/ 316222 h 560022"/>
                  <a:gd name="connsiteX6" fmla="*/ 3203416 w 3697404"/>
                  <a:gd name="connsiteY6" fmla="*/ 163474 h 560022"/>
                  <a:gd name="connsiteX7" fmla="*/ 3135204 w 3697404"/>
                  <a:gd name="connsiteY7" fmla="*/ 0 h 560022"/>
                  <a:gd name="connsiteX8" fmla="*/ 3697404 w 3697404"/>
                  <a:gd name="connsiteY8" fmla="*/ 137521 h 560022"/>
                  <a:gd name="connsiteX0" fmla="*/ 3697404 w 3697404"/>
                  <a:gd name="connsiteY0" fmla="*/ 137521 h 547426"/>
                  <a:gd name="connsiteX1" fmla="*/ 3324732 w 3697404"/>
                  <a:gd name="connsiteY1" fmla="*/ 547426 h 547426"/>
                  <a:gd name="connsiteX2" fmla="*/ 3312740 w 3697404"/>
                  <a:gd name="connsiteY2" fmla="*/ 375047 h 547426"/>
                  <a:gd name="connsiteX3" fmla="*/ 2035641 w 3697404"/>
                  <a:gd name="connsiteY3" fmla="*/ 545729 h 547426"/>
                  <a:gd name="connsiteX4" fmla="*/ 0 w 3697404"/>
                  <a:gd name="connsiteY4" fmla="*/ 44402 h 547426"/>
                  <a:gd name="connsiteX5" fmla="*/ 1423198 w 3697404"/>
                  <a:gd name="connsiteY5" fmla="*/ 316222 h 547426"/>
                  <a:gd name="connsiteX6" fmla="*/ 3203416 w 3697404"/>
                  <a:gd name="connsiteY6" fmla="*/ 163474 h 547426"/>
                  <a:gd name="connsiteX7" fmla="*/ 3135204 w 3697404"/>
                  <a:gd name="connsiteY7" fmla="*/ 0 h 547426"/>
                  <a:gd name="connsiteX8" fmla="*/ 3697404 w 3697404"/>
                  <a:gd name="connsiteY8" fmla="*/ 137521 h 547426"/>
                  <a:gd name="connsiteX0" fmla="*/ 3697404 w 3697404"/>
                  <a:gd name="connsiteY0" fmla="*/ 137521 h 547162"/>
                  <a:gd name="connsiteX1" fmla="*/ 3417018 w 3697404"/>
                  <a:gd name="connsiteY1" fmla="*/ 536791 h 547162"/>
                  <a:gd name="connsiteX2" fmla="*/ 3312740 w 3697404"/>
                  <a:gd name="connsiteY2" fmla="*/ 375047 h 547162"/>
                  <a:gd name="connsiteX3" fmla="*/ 2035641 w 3697404"/>
                  <a:gd name="connsiteY3" fmla="*/ 545729 h 547162"/>
                  <a:gd name="connsiteX4" fmla="*/ 0 w 3697404"/>
                  <a:gd name="connsiteY4" fmla="*/ 44402 h 547162"/>
                  <a:gd name="connsiteX5" fmla="*/ 1423198 w 3697404"/>
                  <a:gd name="connsiteY5" fmla="*/ 316222 h 547162"/>
                  <a:gd name="connsiteX6" fmla="*/ 3203416 w 3697404"/>
                  <a:gd name="connsiteY6" fmla="*/ 163474 h 547162"/>
                  <a:gd name="connsiteX7" fmla="*/ 3135204 w 3697404"/>
                  <a:gd name="connsiteY7" fmla="*/ 0 h 547162"/>
                  <a:gd name="connsiteX8" fmla="*/ 3697404 w 3697404"/>
                  <a:gd name="connsiteY8" fmla="*/ 137521 h 547162"/>
                  <a:gd name="connsiteX0" fmla="*/ 3697404 w 3697404"/>
                  <a:gd name="connsiteY0" fmla="*/ 105611 h 547162"/>
                  <a:gd name="connsiteX1" fmla="*/ 3417018 w 3697404"/>
                  <a:gd name="connsiteY1" fmla="*/ 536791 h 547162"/>
                  <a:gd name="connsiteX2" fmla="*/ 3312740 w 3697404"/>
                  <a:gd name="connsiteY2" fmla="*/ 375047 h 547162"/>
                  <a:gd name="connsiteX3" fmla="*/ 2035641 w 3697404"/>
                  <a:gd name="connsiteY3" fmla="*/ 545729 h 547162"/>
                  <a:gd name="connsiteX4" fmla="*/ 0 w 3697404"/>
                  <a:gd name="connsiteY4" fmla="*/ 44402 h 547162"/>
                  <a:gd name="connsiteX5" fmla="*/ 1423198 w 3697404"/>
                  <a:gd name="connsiteY5" fmla="*/ 316222 h 547162"/>
                  <a:gd name="connsiteX6" fmla="*/ 3203416 w 3697404"/>
                  <a:gd name="connsiteY6" fmla="*/ 163474 h 547162"/>
                  <a:gd name="connsiteX7" fmla="*/ 3135204 w 3697404"/>
                  <a:gd name="connsiteY7" fmla="*/ 0 h 547162"/>
                  <a:gd name="connsiteX8" fmla="*/ 3697404 w 3697404"/>
                  <a:gd name="connsiteY8" fmla="*/ 105611 h 547162"/>
                  <a:gd name="connsiteX0" fmla="*/ 3697404 w 3697404"/>
                  <a:gd name="connsiteY0" fmla="*/ 105611 h 578684"/>
                  <a:gd name="connsiteX1" fmla="*/ 3417018 w 3697404"/>
                  <a:gd name="connsiteY1" fmla="*/ 536791 h 578684"/>
                  <a:gd name="connsiteX2" fmla="*/ 3312740 w 3697404"/>
                  <a:gd name="connsiteY2" fmla="*/ 375047 h 578684"/>
                  <a:gd name="connsiteX3" fmla="*/ 1982907 w 3697404"/>
                  <a:gd name="connsiteY3" fmla="*/ 577638 h 578684"/>
                  <a:gd name="connsiteX4" fmla="*/ 0 w 3697404"/>
                  <a:gd name="connsiteY4" fmla="*/ 44402 h 578684"/>
                  <a:gd name="connsiteX5" fmla="*/ 1423198 w 3697404"/>
                  <a:gd name="connsiteY5" fmla="*/ 316222 h 578684"/>
                  <a:gd name="connsiteX6" fmla="*/ 3203416 w 3697404"/>
                  <a:gd name="connsiteY6" fmla="*/ 163474 h 578684"/>
                  <a:gd name="connsiteX7" fmla="*/ 3135204 w 3697404"/>
                  <a:gd name="connsiteY7" fmla="*/ 0 h 578684"/>
                  <a:gd name="connsiteX8" fmla="*/ 3697404 w 3697404"/>
                  <a:gd name="connsiteY8" fmla="*/ 105611 h 578684"/>
                  <a:gd name="connsiteX0" fmla="*/ 3697404 w 3697404"/>
                  <a:gd name="connsiteY0" fmla="*/ 105611 h 582905"/>
                  <a:gd name="connsiteX1" fmla="*/ 3417018 w 3697404"/>
                  <a:gd name="connsiteY1" fmla="*/ 536791 h 582905"/>
                  <a:gd name="connsiteX2" fmla="*/ 3312740 w 3697404"/>
                  <a:gd name="connsiteY2" fmla="*/ 375047 h 582905"/>
                  <a:gd name="connsiteX3" fmla="*/ 1982907 w 3697404"/>
                  <a:gd name="connsiteY3" fmla="*/ 577638 h 582905"/>
                  <a:gd name="connsiteX4" fmla="*/ 0 w 3697404"/>
                  <a:gd name="connsiteY4" fmla="*/ 44402 h 582905"/>
                  <a:gd name="connsiteX5" fmla="*/ 1423198 w 3697404"/>
                  <a:gd name="connsiteY5" fmla="*/ 316222 h 582905"/>
                  <a:gd name="connsiteX6" fmla="*/ 3203416 w 3697404"/>
                  <a:gd name="connsiteY6" fmla="*/ 163474 h 582905"/>
                  <a:gd name="connsiteX7" fmla="*/ 3135204 w 3697404"/>
                  <a:gd name="connsiteY7" fmla="*/ 0 h 582905"/>
                  <a:gd name="connsiteX8" fmla="*/ 3697404 w 3697404"/>
                  <a:gd name="connsiteY8" fmla="*/ 105611 h 582905"/>
                  <a:gd name="connsiteX0" fmla="*/ 3697404 w 3697404"/>
                  <a:gd name="connsiteY0" fmla="*/ 105611 h 581123"/>
                  <a:gd name="connsiteX1" fmla="*/ 3417018 w 3697404"/>
                  <a:gd name="connsiteY1" fmla="*/ 536791 h 581123"/>
                  <a:gd name="connsiteX2" fmla="*/ 3312740 w 3697404"/>
                  <a:gd name="connsiteY2" fmla="*/ 375047 h 581123"/>
                  <a:gd name="connsiteX3" fmla="*/ 1982907 w 3697404"/>
                  <a:gd name="connsiteY3" fmla="*/ 577638 h 581123"/>
                  <a:gd name="connsiteX4" fmla="*/ 0 w 3697404"/>
                  <a:gd name="connsiteY4" fmla="*/ 44402 h 581123"/>
                  <a:gd name="connsiteX5" fmla="*/ 1423198 w 3697404"/>
                  <a:gd name="connsiteY5" fmla="*/ 316222 h 581123"/>
                  <a:gd name="connsiteX6" fmla="*/ 3203416 w 3697404"/>
                  <a:gd name="connsiteY6" fmla="*/ 163474 h 581123"/>
                  <a:gd name="connsiteX7" fmla="*/ 3135204 w 3697404"/>
                  <a:gd name="connsiteY7" fmla="*/ 0 h 581123"/>
                  <a:gd name="connsiteX8" fmla="*/ 3697404 w 3697404"/>
                  <a:gd name="connsiteY8" fmla="*/ 105611 h 581123"/>
                  <a:gd name="connsiteX0" fmla="*/ 3697404 w 3697404"/>
                  <a:gd name="connsiteY0" fmla="*/ 105611 h 577648"/>
                  <a:gd name="connsiteX1" fmla="*/ 3417018 w 3697404"/>
                  <a:gd name="connsiteY1" fmla="*/ 536791 h 577648"/>
                  <a:gd name="connsiteX2" fmla="*/ 3312740 w 3697404"/>
                  <a:gd name="connsiteY2" fmla="*/ 375047 h 577648"/>
                  <a:gd name="connsiteX3" fmla="*/ 1982907 w 3697404"/>
                  <a:gd name="connsiteY3" fmla="*/ 577638 h 577648"/>
                  <a:gd name="connsiteX4" fmla="*/ 0 w 3697404"/>
                  <a:gd name="connsiteY4" fmla="*/ 44402 h 577648"/>
                  <a:gd name="connsiteX5" fmla="*/ 1423198 w 3697404"/>
                  <a:gd name="connsiteY5" fmla="*/ 316222 h 577648"/>
                  <a:gd name="connsiteX6" fmla="*/ 3203416 w 3697404"/>
                  <a:gd name="connsiteY6" fmla="*/ 163474 h 577648"/>
                  <a:gd name="connsiteX7" fmla="*/ 3135204 w 3697404"/>
                  <a:gd name="connsiteY7" fmla="*/ 0 h 577648"/>
                  <a:gd name="connsiteX8" fmla="*/ 3697404 w 3697404"/>
                  <a:gd name="connsiteY8" fmla="*/ 105611 h 577648"/>
                  <a:gd name="connsiteX0" fmla="*/ 3697404 w 3697404"/>
                  <a:gd name="connsiteY0" fmla="*/ 105611 h 545742"/>
                  <a:gd name="connsiteX1" fmla="*/ 3417018 w 3697404"/>
                  <a:gd name="connsiteY1" fmla="*/ 536791 h 545742"/>
                  <a:gd name="connsiteX2" fmla="*/ 3312740 w 3697404"/>
                  <a:gd name="connsiteY2" fmla="*/ 375047 h 545742"/>
                  <a:gd name="connsiteX3" fmla="*/ 1996089 w 3697404"/>
                  <a:gd name="connsiteY3" fmla="*/ 545729 h 545742"/>
                  <a:gd name="connsiteX4" fmla="*/ 0 w 3697404"/>
                  <a:gd name="connsiteY4" fmla="*/ 44402 h 545742"/>
                  <a:gd name="connsiteX5" fmla="*/ 1423198 w 3697404"/>
                  <a:gd name="connsiteY5" fmla="*/ 316222 h 545742"/>
                  <a:gd name="connsiteX6" fmla="*/ 3203416 w 3697404"/>
                  <a:gd name="connsiteY6" fmla="*/ 163474 h 545742"/>
                  <a:gd name="connsiteX7" fmla="*/ 3135204 w 3697404"/>
                  <a:gd name="connsiteY7" fmla="*/ 0 h 545742"/>
                  <a:gd name="connsiteX8" fmla="*/ 3697404 w 3697404"/>
                  <a:gd name="connsiteY8" fmla="*/ 105611 h 545742"/>
                  <a:gd name="connsiteX0" fmla="*/ 3697404 w 3697404"/>
                  <a:gd name="connsiteY0" fmla="*/ 105611 h 547314"/>
                  <a:gd name="connsiteX1" fmla="*/ 3417018 w 3697404"/>
                  <a:gd name="connsiteY1" fmla="*/ 536791 h 547314"/>
                  <a:gd name="connsiteX2" fmla="*/ 3312740 w 3697404"/>
                  <a:gd name="connsiteY2" fmla="*/ 375047 h 547314"/>
                  <a:gd name="connsiteX3" fmla="*/ 1996089 w 3697404"/>
                  <a:gd name="connsiteY3" fmla="*/ 545729 h 547314"/>
                  <a:gd name="connsiteX4" fmla="*/ 0 w 3697404"/>
                  <a:gd name="connsiteY4" fmla="*/ 44402 h 547314"/>
                  <a:gd name="connsiteX5" fmla="*/ 1423198 w 3697404"/>
                  <a:gd name="connsiteY5" fmla="*/ 316222 h 547314"/>
                  <a:gd name="connsiteX6" fmla="*/ 3203416 w 3697404"/>
                  <a:gd name="connsiteY6" fmla="*/ 163474 h 547314"/>
                  <a:gd name="connsiteX7" fmla="*/ 3135204 w 3697404"/>
                  <a:gd name="connsiteY7" fmla="*/ 0 h 547314"/>
                  <a:gd name="connsiteX8" fmla="*/ 3697404 w 3697404"/>
                  <a:gd name="connsiteY8" fmla="*/ 105611 h 547314"/>
                  <a:gd name="connsiteX0" fmla="*/ 3796526 w 3796527"/>
                  <a:gd name="connsiteY0" fmla="*/ 89785 h 547317"/>
                  <a:gd name="connsiteX1" fmla="*/ 3417018 w 3796527"/>
                  <a:gd name="connsiteY1" fmla="*/ 536791 h 547317"/>
                  <a:gd name="connsiteX2" fmla="*/ 3312740 w 3796527"/>
                  <a:gd name="connsiteY2" fmla="*/ 375047 h 547317"/>
                  <a:gd name="connsiteX3" fmla="*/ 1996089 w 3796527"/>
                  <a:gd name="connsiteY3" fmla="*/ 545729 h 547317"/>
                  <a:gd name="connsiteX4" fmla="*/ 0 w 3796527"/>
                  <a:gd name="connsiteY4" fmla="*/ 44402 h 547317"/>
                  <a:gd name="connsiteX5" fmla="*/ 1423198 w 3796527"/>
                  <a:gd name="connsiteY5" fmla="*/ 316222 h 547317"/>
                  <a:gd name="connsiteX6" fmla="*/ 3203416 w 3796527"/>
                  <a:gd name="connsiteY6" fmla="*/ 163474 h 547317"/>
                  <a:gd name="connsiteX7" fmla="*/ 3135204 w 3796527"/>
                  <a:gd name="connsiteY7" fmla="*/ 0 h 547317"/>
                  <a:gd name="connsiteX8" fmla="*/ 3796526 w 3796527"/>
                  <a:gd name="connsiteY8" fmla="*/ 89785 h 547317"/>
                  <a:gd name="connsiteX0" fmla="*/ 3796526 w 3796527"/>
                  <a:gd name="connsiteY0" fmla="*/ 131087 h 588619"/>
                  <a:gd name="connsiteX1" fmla="*/ 3417018 w 3796527"/>
                  <a:gd name="connsiteY1" fmla="*/ 578093 h 588619"/>
                  <a:gd name="connsiteX2" fmla="*/ 3312740 w 3796527"/>
                  <a:gd name="connsiteY2" fmla="*/ 416349 h 588619"/>
                  <a:gd name="connsiteX3" fmla="*/ 1996089 w 3796527"/>
                  <a:gd name="connsiteY3" fmla="*/ 587031 h 588619"/>
                  <a:gd name="connsiteX4" fmla="*/ 0 w 3796527"/>
                  <a:gd name="connsiteY4" fmla="*/ 85704 h 588619"/>
                  <a:gd name="connsiteX5" fmla="*/ 1423198 w 3796527"/>
                  <a:gd name="connsiteY5" fmla="*/ 357524 h 588619"/>
                  <a:gd name="connsiteX6" fmla="*/ 3203416 w 3796527"/>
                  <a:gd name="connsiteY6" fmla="*/ 204776 h 588619"/>
                  <a:gd name="connsiteX7" fmla="*/ 3111149 w 3796527"/>
                  <a:gd name="connsiteY7" fmla="*/ 0 h 588619"/>
                  <a:gd name="connsiteX8" fmla="*/ 3796526 w 3796527"/>
                  <a:gd name="connsiteY8" fmla="*/ 131087 h 588619"/>
                  <a:gd name="connsiteX0" fmla="*/ 3796526 w 3796527"/>
                  <a:gd name="connsiteY0" fmla="*/ 131087 h 607672"/>
                  <a:gd name="connsiteX1" fmla="*/ 3467358 w 3796527"/>
                  <a:gd name="connsiteY1" fmla="*/ 607672 h 607672"/>
                  <a:gd name="connsiteX2" fmla="*/ 3312740 w 3796527"/>
                  <a:gd name="connsiteY2" fmla="*/ 416349 h 607672"/>
                  <a:gd name="connsiteX3" fmla="*/ 1996089 w 3796527"/>
                  <a:gd name="connsiteY3" fmla="*/ 587031 h 607672"/>
                  <a:gd name="connsiteX4" fmla="*/ 0 w 3796527"/>
                  <a:gd name="connsiteY4" fmla="*/ 85704 h 607672"/>
                  <a:gd name="connsiteX5" fmla="*/ 1423198 w 3796527"/>
                  <a:gd name="connsiteY5" fmla="*/ 357524 h 607672"/>
                  <a:gd name="connsiteX6" fmla="*/ 3203416 w 3796527"/>
                  <a:gd name="connsiteY6" fmla="*/ 204776 h 607672"/>
                  <a:gd name="connsiteX7" fmla="*/ 3111149 w 3796527"/>
                  <a:gd name="connsiteY7" fmla="*/ 0 h 607672"/>
                  <a:gd name="connsiteX8" fmla="*/ 3796526 w 3796527"/>
                  <a:gd name="connsiteY8" fmla="*/ 131087 h 607672"/>
                  <a:gd name="connsiteX0" fmla="*/ 3833343 w 3833344"/>
                  <a:gd name="connsiteY0" fmla="*/ 147780 h 607672"/>
                  <a:gd name="connsiteX1" fmla="*/ 3467358 w 3833344"/>
                  <a:gd name="connsiteY1" fmla="*/ 607672 h 607672"/>
                  <a:gd name="connsiteX2" fmla="*/ 3312740 w 3833344"/>
                  <a:gd name="connsiteY2" fmla="*/ 416349 h 607672"/>
                  <a:gd name="connsiteX3" fmla="*/ 1996089 w 3833344"/>
                  <a:gd name="connsiteY3" fmla="*/ 587031 h 607672"/>
                  <a:gd name="connsiteX4" fmla="*/ 0 w 3833344"/>
                  <a:gd name="connsiteY4" fmla="*/ 85704 h 607672"/>
                  <a:gd name="connsiteX5" fmla="*/ 1423198 w 3833344"/>
                  <a:gd name="connsiteY5" fmla="*/ 357524 h 607672"/>
                  <a:gd name="connsiteX6" fmla="*/ 3203416 w 3833344"/>
                  <a:gd name="connsiteY6" fmla="*/ 204776 h 607672"/>
                  <a:gd name="connsiteX7" fmla="*/ 3111149 w 3833344"/>
                  <a:gd name="connsiteY7" fmla="*/ 0 h 607672"/>
                  <a:gd name="connsiteX8" fmla="*/ 3833343 w 3833344"/>
                  <a:gd name="connsiteY8" fmla="*/ 147780 h 607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33344" h="607672">
                    <a:moveTo>
                      <a:pt x="3833343" y="147780"/>
                    </a:moveTo>
                    <a:lnTo>
                      <a:pt x="3467358" y="607672"/>
                    </a:lnTo>
                    <a:lnTo>
                      <a:pt x="3312740" y="416349"/>
                    </a:lnTo>
                    <a:cubicBezTo>
                      <a:pt x="2960857" y="527832"/>
                      <a:pt x="2550793" y="600425"/>
                      <a:pt x="1996089" y="587031"/>
                    </a:cubicBezTo>
                    <a:cubicBezTo>
                      <a:pt x="1035274" y="563831"/>
                      <a:pt x="588543" y="336676"/>
                      <a:pt x="0" y="85704"/>
                    </a:cubicBezTo>
                    <a:cubicBezTo>
                      <a:pt x="394150" y="214574"/>
                      <a:pt x="876504" y="308883"/>
                      <a:pt x="1423198" y="357524"/>
                    </a:cubicBezTo>
                    <a:cubicBezTo>
                      <a:pt x="2167231" y="423723"/>
                      <a:pt x="2760785" y="358913"/>
                      <a:pt x="3203416" y="204776"/>
                    </a:cubicBezTo>
                    <a:lnTo>
                      <a:pt x="3111149" y="0"/>
                    </a:lnTo>
                    <a:lnTo>
                      <a:pt x="3833343" y="147780"/>
                    </a:lnTo>
                    <a:close/>
                  </a:path>
                </a:pathLst>
              </a:custGeom>
              <a:gradFill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DD5F55"/>
                  </a:gs>
                </a:gsLst>
                <a:lin ang="0" scaled="0"/>
              </a:gra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36000" rtlCol="0" anchor="ctr" anchorCtr="0">
                <a:noAutofit/>
              </a:bodyPr>
              <a:lstStyle/>
              <a:p>
                <a:pPr algn="ctr"/>
                <a:endParaRPr lang="ko-KR" altLang="en-US" sz="1200" kern="0" spc="-50" dirty="0">
                  <a:gradFill>
                    <a:gsLst>
                      <a:gs pos="100000">
                        <a:prstClr val="white"/>
                      </a:gs>
                      <a:gs pos="38000">
                        <a:prstClr val="white"/>
                      </a:gs>
                    </a:gsLst>
                    <a:lin ang="5400000" scaled="0"/>
                  </a:gradFill>
                  <a:latin typeface="+mn-ea"/>
                </a:endParaRPr>
              </a:p>
            </p:txBody>
          </p:sp>
          <p:sp>
            <p:nvSpPr>
              <p:cNvPr id="77" name="자유형 33">
                <a:extLst>
                  <a:ext uri="{FF2B5EF4-FFF2-40B4-BE49-F238E27FC236}">
                    <a16:creationId xmlns:a16="http://schemas.microsoft.com/office/drawing/2014/main" xmlns="" id="{85111E83-E437-4671-ACE0-E12EB2FE556D}"/>
                  </a:ext>
                </a:extLst>
              </p:cNvPr>
              <p:cNvSpPr/>
              <p:nvPr/>
            </p:nvSpPr>
            <p:spPr>
              <a:xfrm rot="723437">
                <a:off x="9255681" y="3645863"/>
                <a:ext cx="1245001" cy="244450"/>
              </a:xfrm>
              <a:custGeom>
                <a:avLst/>
                <a:gdLst>
                  <a:gd name="connsiteX0" fmla="*/ 295496 w 1245001"/>
                  <a:gd name="connsiteY0" fmla="*/ 0 h 221501"/>
                  <a:gd name="connsiteX1" fmla="*/ 283126 w 1245001"/>
                  <a:gd name="connsiteY1" fmla="*/ 60599 h 221501"/>
                  <a:gd name="connsiteX2" fmla="*/ 376718 w 1245001"/>
                  <a:gd name="connsiteY2" fmla="*/ 38940 h 221501"/>
                  <a:gd name="connsiteX3" fmla="*/ 644949 w 1245001"/>
                  <a:gd name="connsiteY3" fmla="*/ 18284 h 221501"/>
                  <a:gd name="connsiteX4" fmla="*/ 1239113 w 1245001"/>
                  <a:gd name="connsiteY4" fmla="*/ 170682 h 221501"/>
                  <a:gd name="connsiteX5" fmla="*/ 1245001 w 1245001"/>
                  <a:gd name="connsiteY5" fmla="*/ 174743 h 221501"/>
                  <a:gd name="connsiteX6" fmla="*/ 1130639 w 1245001"/>
                  <a:gd name="connsiteY6" fmla="*/ 141714 h 221501"/>
                  <a:gd name="connsiteX7" fmla="*/ 696184 w 1245001"/>
                  <a:gd name="connsiteY7" fmla="*/ 100691 h 221501"/>
                  <a:gd name="connsiteX8" fmla="*/ 283870 w 1245001"/>
                  <a:gd name="connsiteY8" fmla="*/ 170257 h 221501"/>
                  <a:gd name="connsiteX9" fmla="*/ 258747 w 1245001"/>
                  <a:gd name="connsiteY9" fmla="*/ 180026 h 221501"/>
                  <a:gd name="connsiteX10" fmla="*/ 250281 w 1245001"/>
                  <a:gd name="connsiteY10" fmla="*/ 221501 h 221501"/>
                  <a:gd name="connsiteX11" fmla="*/ 0 w 1245001"/>
                  <a:gd name="connsiteY11" fmla="*/ 189737 h 221501"/>
                  <a:gd name="connsiteX0" fmla="*/ 295496 w 1245001"/>
                  <a:gd name="connsiteY0" fmla="*/ 0 h 235971"/>
                  <a:gd name="connsiteX1" fmla="*/ 283126 w 1245001"/>
                  <a:gd name="connsiteY1" fmla="*/ 60599 h 235971"/>
                  <a:gd name="connsiteX2" fmla="*/ 376718 w 1245001"/>
                  <a:gd name="connsiteY2" fmla="*/ 38940 h 235971"/>
                  <a:gd name="connsiteX3" fmla="*/ 644949 w 1245001"/>
                  <a:gd name="connsiteY3" fmla="*/ 18284 h 235971"/>
                  <a:gd name="connsiteX4" fmla="*/ 1239113 w 1245001"/>
                  <a:gd name="connsiteY4" fmla="*/ 170682 h 235971"/>
                  <a:gd name="connsiteX5" fmla="*/ 1245001 w 1245001"/>
                  <a:gd name="connsiteY5" fmla="*/ 174743 h 235971"/>
                  <a:gd name="connsiteX6" fmla="*/ 1130639 w 1245001"/>
                  <a:gd name="connsiteY6" fmla="*/ 141714 h 235971"/>
                  <a:gd name="connsiteX7" fmla="*/ 696184 w 1245001"/>
                  <a:gd name="connsiteY7" fmla="*/ 100691 h 235971"/>
                  <a:gd name="connsiteX8" fmla="*/ 283870 w 1245001"/>
                  <a:gd name="connsiteY8" fmla="*/ 170257 h 235971"/>
                  <a:gd name="connsiteX9" fmla="*/ 258747 w 1245001"/>
                  <a:gd name="connsiteY9" fmla="*/ 180026 h 235971"/>
                  <a:gd name="connsiteX10" fmla="*/ 250936 w 1245001"/>
                  <a:gd name="connsiteY10" fmla="*/ 235971 h 235971"/>
                  <a:gd name="connsiteX11" fmla="*/ 0 w 1245001"/>
                  <a:gd name="connsiteY11" fmla="*/ 189737 h 235971"/>
                  <a:gd name="connsiteX12" fmla="*/ 295496 w 1245001"/>
                  <a:gd name="connsiteY12" fmla="*/ 0 h 235971"/>
                  <a:gd name="connsiteX0" fmla="*/ 300990 w 1245001"/>
                  <a:gd name="connsiteY0" fmla="*/ 0 h 244450"/>
                  <a:gd name="connsiteX1" fmla="*/ 283126 w 1245001"/>
                  <a:gd name="connsiteY1" fmla="*/ 69078 h 244450"/>
                  <a:gd name="connsiteX2" fmla="*/ 376718 w 1245001"/>
                  <a:gd name="connsiteY2" fmla="*/ 47419 h 244450"/>
                  <a:gd name="connsiteX3" fmla="*/ 644949 w 1245001"/>
                  <a:gd name="connsiteY3" fmla="*/ 26763 h 244450"/>
                  <a:gd name="connsiteX4" fmla="*/ 1239113 w 1245001"/>
                  <a:gd name="connsiteY4" fmla="*/ 179161 h 244450"/>
                  <a:gd name="connsiteX5" fmla="*/ 1245001 w 1245001"/>
                  <a:gd name="connsiteY5" fmla="*/ 183222 h 244450"/>
                  <a:gd name="connsiteX6" fmla="*/ 1130639 w 1245001"/>
                  <a:gd name="connsiteY6" fmla="*/ 150193 h 244450"/>
                  <a:gd name="connsiteX7" fmla="*/ 696184 w 1245001"/>
                  <a:gd name="connsiteY7" fmla="*/ 109170 h 244450"/>
                  <a:gd name="connsiteX8" fmla="*/ 283870 w 1245001"/>
                  <a:gd name="connsiteY8" fmla="*/ 178736 h 244450"/>
                  <a:gd name="connsiteX9" fmla="*/ 258747 w 1245001"/>
                  <a:gd name="connsiteY9" fmla="*/ 188505 h 244450"/>
                  <a:gd name="connsiteX10" fmla="*/ 250936 w 1245001"/>
                  <a:gd name="connsiteY10" fmla="*/ 244450 h 244450"/>
                  <a:gd name="connsiteX11" fmla="*/ 0 w 1245001"/>
                  <a:gd name="connsiteY11" fmla="*/ 198216 h 244450"/>
                  <a:gd name="connsiteX12" fmla="*/ 300990 w 1245001"/>
                  <a:gd name="connsiteY12" fmla="*/ 0 h 2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5001" h="244450">
                    <a:moveTo>
                      <a:pt x="300990" y="0"/>
                    </a:moveTo>
                    <a:lnTo>
                      <a:pt x="283126" y="69078"/>
                    </a:lnTo>
                    <a:lnTo>
                      <a:pt x="376718" y="47419"/>
                    </a:lnTo>
                    <a:cubicBezTo>
                      <a:pt x="459161" y="34118"/>
                      <a:pt x="549803" y="26763"/>
                      <a:pt x="644949" y="26763"/>
                    </a:cubicBezTo>
                    <a:cubicBezTo>
                      <a:pt x="882813" y="26763"/>
                      <a:pt x="1112748" y="105186"/>
                      <a:pt x="1239113" y="179161"/>
                    </a:cubicBezTo>
                    <a:lnTo>
                      <a:pt x="1245001" y="183222"/>
                    </a:lnTo>
                    <a:lnTo>
                      <a:pt x="1130639" y="150193"/>
                    </a:lnTo>
                    <a:cubicBezTo>
                      <a:pt x="1002659" y="119183"/>
                      <a:pt x="850021" y="99997"/>
                      <a:pt x="696184" y="109170"/>
                    </a:cubicBezTo>
                    <a:cubicBezTo>
                      <a:pt x="542348" y="118343"/>
                      <a:pt x="400535" y="143382"/>
                      <a:pt x="283870" y="178736"/>
                    </a:cubicBezTo>
                    <a:lnTo>
                      <a:pt x="258747" y="188505"/>
                    </a:lnTo>
                    <a:lnTo>
                      <a:pt x="250936" y="244450"/>
                    </a:lnTo>
                    <a:lnTo>
                      <a:pt x="0" y="198216"/>
                    </a:lnTo>
                    <a:lnTo>
                      <a:pt x="30099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0000">
                      <a:alpha val="0"/>
                    </a:srgbClr>
                  </a:gs>
                  <a:gs pos="0">
                    <a:srgbClr val="DD5F5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n-ea"/>
                </a:endParaRPr>
              </a:p>
            </p:txBody>
          </p:sp>
          <p:sp>
            <p:nvSpPr>
              <p:cNvPr id="78" name="자유형 34">
                <a:extLst>
                  <a:ext uri="{FF2B5EF4-FFF2-40B4-BE49-F238E27FC236}">
                    <a16:creationId xmlns:a16="http://schemas.microsoft.com/office/drawing/2014/main" xmlns="" id="{29A8BABA-B06C-4191-B4BA-F298DA3A1A9F}"/>
                  </a:ext>
                </a:extLst>
              </p:cNvPr>
              <p:cNvSpPr/>
              <p:nvPr/>
            </p:nvSpPr>
            <p:spPr>
              <a:xfrm rot="346985" flipH="1">
                <a:off x="10487932" y="3908719"/>
                <a:ext cx="1453673" cy="240214"/>
              </a:xfrm>
              <a:custGeom>
                <a:avLst/>
                <a:gdLst>
                  <a:gd name="connsiteX0" fmla="*/ 295496 w 1245001"/>
                  <a:gd name="connsiteY0" fmla="*/ 0 h 221501"/>
                  <a:gd name="connsiteX1" fmla="*/ 283126 w 1245001"/>
                  <a:gd name="connsiteY1" fmla="*/ 60599 h 221501"/>
                  <a:gd name="connsiteX2" fmla="*/ 376718 w 1245001"/>
                  <a:gd name="connsiteY2" fmla="*/ 38940 h 221501"/>
                  <a:gd name="connsiteX3" fmla="*/ 644949 w 1245001"/>
                  <a:gd name="connsiteY3" fmla="*/ 18284 h 221501"/>
                  <a:gd name="connsiteX4" fmla="*/ 1239113 w 1245001"/>
                  <a:gd name="connsiteY4" fmla="*/ 170682 h 221501"/>
                  <a:gd name="connsiteX5" fmla="*/ 1245001 w 1245001"/>
                  <a:gd name="connsiteY5" fmla="*/ 174743 h 221501"/>
                  <a:gd name="connsiteX6" fmla="*/ 1130639 w 1245001"/>
                  <a:gd name="connsiteY6" fmla="*/ 141714 h 221501"/>
                  <a:gd name="connsiteX7" fmla="*/ 696184 w 1245001"/>
                  <a:gd name="connsiteY7" fmla="*/ 100691 h 221501"/>
                  <a:gd name="connsiteX8" fmla="*/ 283870 w 1245001"/>
                  <a:gd name="connsiteY8" fmla="*/ 170257 h 221501"/>
                  <a:gd name="connsiteX9" fmla="*/ 258747 w 1245001"/>
                  <a:gd name="connsiteY9" fmla="*/ 180026 h 221501"/>
                  <a:gd name="connsiteX10" fmla="*/ 250281 w 1245001"/>
                  <a:gd name="connsiteY10" fmla="*/ 221501 h 221501"/>
                  <a:gd name="connsiteX11" fmla="*/ 0 w 1245001"/>
                  <a:gd name="connsiteY11" fmla="*/ 189737 h 221501"/>
                  <a:gd name="connsiteX0" fmla="*/ 295496 w 1245001"/>
                  <a:gd name="connsiteY0" fmla="*/ 0 h 240214"/>
                  <a:gd name="connsiteX1" fmla="*/ 283126 w 1245001"/>
                  <a:gd name="connsiteY1" fmla="*/ 60599 h 240214"/>
                  <a:gd name="connsiteX2" fmla="*/ 376718 w 1245001"/>
                  <a:gd name="connsiteY2" fmla="*/ 38940 h 240214"/>
                  <a:gd name="connsiteX3" fmla="*/ 644949 w 1245001"/>
                  <a:gd name="connsiteY3" fmla="*/ 18284 h 240214"/>
                  <a:gd name="connsiteX4" fmla="*/ 1239113 w 1245001"/>
                  <a:gd name="connsiteY4" fmla="*/ 170682 h 240214"/>
                  <a:gd name="connsiteX5" fmla="*/ 1245001 w 1245001"/>
                  <a:gd name="connsiteY5" fmla="*/ 174743 h 240214"/>
                  <a:gd name="connsiteX6" fmla="*/ 1130639 w 1245001"/>
                  <a:gd name="connsiteY6" fmla="*/ 141714 h 240214"/>
                  <a:gd name="connsiteX7" fmla="*/ 696184 w 1245001"/>
                  <a:gd name="connsiteY7" fmla="*/ 100691 h 240214"/>
                  <a:gd name="connsiteX8" fmla="*/ 283870 w 1245001"/>
                  <a:gd name="connsiteY8" fmla="*/ 170257 h 240214"/>
                  <a:gd name="connsiteX9" fmla="*/ 258747 w 1245001"/>
                  <a:gd name="connsiteY9" fmla="*/ 180026 h 240214"/>
                  <a:gd name="connsiteX10" fmla="*/ 246609 w 1245001"/>
                  <a:gd name="connsiteY10" fmla="*/ 240214 h 240214"/>
                  <a:gd name="connsiteX11" fmla="*/ 0 w 1245001"/>
                  <a:gd name="connsiteY11" fmla="*/ 189737 h 240214"/>
                  <a:gd name="connsiteX12" fmla="*/ 295496 w 1245001"/>
                  <a:gd name="connsiteY12" fmla="*/ 0 h 240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45001" h="240214">
                    <a:moveTo>
                      <a:pt x="295496" y="0"/>
                    </a:moveTo>
                    <a:lnTo>
                      <a:pt x="283126" y="60599"/>
                    </a:lnTo>
                    <a:lnTo>
                      <a:pt x="376718" y="38940"/>
                    </a:lnTo>
                    <a:cubicBezTo>
                      <a:pt x="459161" y="25639"/>
                      <a:pt x="549803" y="18284"/>
                      <a:pt x="644949" y="18284"/>
                    </a:cubicBezTo>
                    <a:cubicBezTo>
                      <a:pt x="882813" y="18284"/>
                      <a:pt x="1112748" y="96707"/>
                      <a:pt x="1239113" y="170682"/>
                    </a:cubicBezTo>
                    <a:lnTo>
                      <a:pt x="1245001" y="174743"/>
                    </a:lnTo>
                    <a:lnTo>
                      <a:pt x="1130639" y="141714"/>
                    </a:lnTo>
                    <a:cubicBezTo>
                      <a:pt x="1002659" y="110704"/>
                      <a:pt x="850021" y="91518"/>
                      <a:pt x="696184" y="100691"/>
                    </a:cubicBezTo>
                    <a:cubicBezTo>
                      <a:pt x="542348" y="109864"/>
                      <a:pt x="400535" y="134903"/>
                      <a:pt x="283870" y="170257"/>
                    </a:cubicBezTo>
                    <a:lnTo>
                      <a:pt x="258747" y="180026"/>
                    </a:lnTo>
                    <a:lnTo>
                      <a:pt x="246609" y="240214"/>
                    </a:lnTo>
                    <a:lnTo>
                      <a:pt x="0" y="189737"/>
                    </a:lnTo>
                    <a:lnTo>
                      <a:pt x="295496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FF0000">
                      <a:alpha val="0"/>
                    </a:srgbClr>
                  </a:gs>
                  <a:gs pos="0">
                    <a:srgbClr val="DD5F5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n-ea"/>
                </a:endParaRPr>
              </a:p>
            </p:txBody>
          </p:sp>
          <p:sp>
            <p:nvSpPr>
              <p:cNvPr id="79" name="자유형 35">
                <a:extLst>
                  <a:ext uri="{FF2B5EF4-FFF2-40B4-BE49-F238E27FC236}">
                    <a16:creationId xmlns:a16="http://schemas.microsoft.com/office/drawing/2014/main" xmlns="" id="{5A80C426-9955-46D7-9020-38FED2D75E11}"/>
                  </a:ext>
                </a:extLst>
              </p:cNvPr>
              <p:cNvSpPr/>
              <p:nvPr/>
            </p:nvSpPr>
            <p:spPr>
              <a:xfrm>
                <a:off x="10421893" y="3676395"/>
                <a:ext cx="1833225" cy="346752"/>
              </a:xfrm>
              <a:custGeom>
                <a:avLst/>
                <a:gdLst>
                  <a:gd name="connsiteX0" fmla="*/ 1434349 w 1910599"/>
                  <a:gd name="connsiteY0" fmla="*/ 0 h 346497"/>
                  <a:gd name="connsiteX1" fmla="*/ 1910599 w 1910599"/>
                  <a:gd name="connsiteY1" fmla="*/ 164306 h 346497"/>
                  <a:gd name="connsiteX2" fmla="*/ 1548649 w 1910599"/>
                  <a:gd name="connsiteY2" fmla="*/ 250031 h 346497"/>
                  <a:gd name="connsiteX3" fmla="*/ 1511872 w 1910599"/>
                  <a:gd name="connsiteY3" fmla="*/ 169582 h 346497"/>
                  <a:gd name="connsiteX4" fmla="*/ 1418955 w 1910599"/>
                  <a:gd name="connsiteY4" fmla="*/ 159553 h 346497"/>
                  <a:gd name="connsiteX5" fmla="*/ 1131471 w 1910599"/>
                  <a:gd name="connsiteY5" fmla="*/ 149476 h 346497"/>
                  <a:gd name="connsiteX6" fmla="*/ 122802 w 1910599"/>
                  <a:gd name="connsiteY6" fmla="*/ 294747 h 346497"/>
                  <a:gd name="connsiteX7" fmla="*/ 0 w 1910599"/>
                  <a:gd name="connsiteY7" fmla="*/ 346497 h 346497"/>
                  <a:gd name="connsiteX8" fmla="*/ 4794 w 1910599"/>
                  <a:gd name="connsiteY8" fmla="*/ 340299 h 346497"/>
                  <a:gd name="connsiteX9" fmla="*/ 1143579 w 1910599"/>
                  <a:gd name="connsiteY9" fmla="*/ 37374 h 346497"/>
                  <a:gd name="connsiteX10" fmla="*/ 1331796 w 1910599"/>
                  <a:gd name="connsiteY10" fmla="*/ 43089 h 346497"/>
                  <a:gd name="connsiteX11" fmla="*/ 1459444 w 1910599"/>
                  <a:gd name="connsiteY11" fmla="*/ 54895 h 346497"/>
                  <a:gd name="connsiteX0" fmla="*/ 1431868 w 1910599"/>
                  <a:gd name="connsiteY0" fmla="*/ 0 h 361387"/>
                  <a:gd name="connsiteX1" fmla="*/ 1910599 w 1910599"/>
                  <a:gd name="connsiteY1" fmla="*/ 179196 h 361387"/>
                  <a:gd name="connsiteX2" fmla="*/ 1548649 w 1910599"/>
                  <a:gd name="connsiteY2" fmla="*/ 264921 h 361387"/>
                  <a:gd name="connsiteX3" fmla="*/ 1511872 w 1910599"/>
                  <a:gd name="connsiteY3" fmla="*/ 184472 h 361387"/>
                  <a:gd name="connsiteX4" fmla="*/ 1418955 w 1910599"/>
                  <a:gd name="connsiteY4" fmla="*/ 174443 h 361387"/>
                  <a:gd name="connsiteX5" fmla="*/ 1131471 w 1910599"/>
                  <a:gd name="connsiteY5" fmla="*/ 164366 h 361387"/>
                  <a:gd name="connsiteX6" fmla="*/ 122802 w 1910599"/>
                  <a:gd name="connsiteY6" fmla="*/ 309637 h 361387"/>
                  <a:gd name="connsiteX7" fmla="*/ 0 w 1910599"/>
                  <a:gd name="connsiteY7" fmla="*/ 361387 h 361387"/>
                  <a:gd name="connsiteX8" fmla="*/ 4794 w 1910599"/>
                  <a:gd name="connsiteY8" fmla="*/ 355189 h 361387"/>
                  <a:gd name="connsiteX9" fmla="*/ 1143579 w 1910599"/>
                  <a:gd name="connsiteY9" fmla="*/ 52264 h 361387"/>
                  <a:gd name="connsiteX10" fmla="*/ 1331796 w 1910599"/>
                  <a:gd name="connsiteY10" fmla="*/ 57979 h 361387"/>
                  <a:gd name="connsiteX11" fmla="*/ 1459444 w 1910599"/>
                  <a:gd name="connsiteY11" fmla="*/ 69785 h 361387"/>
                  <a:gd name="connsiteX12" fmla="*/ 1431868 w 1910599"/>
                  <a:gd name="connsiteY12" fmla="*/ 0 h 361387"/>
                  <a:gd name="connsiteX0" fmla="*/ 1431868 w 1910599"/>
                  <a:gd name="connsiteY0" fmla="*/ 0 h 361387"/>
                  <a:gd name="connsiteX1" fmla="*/ 1910599 w 1910599"/>
                  <a:gd name="connsiteY1" fmla="*/ 179196 h 361387"/>
                  <a:gd name="connsiteX2" fmla="*/ 1548649 w 1910599"/>
                  <a:gd name="connsiteY2" fmla="*/ 277330 h 361387"/>
                  <a:gd name="connsiteX3" fmla="*/ 1511872 w 1910599"/>
                  <a:gd name="connsiteY3" fmla="*/ 184472 h 361387"/>
                  <a:gd name="connsiteX4" fmla="*/ 1418955 w 1910599"/>
                  <a:gd name="connsiteY4" fmla="*/ 174443 h 361387"/>
                  <a:gd name="connsiteX5" fmla="*/ 1131471 w 1910599"/>
                  <a:gd name="connsiteY5" fmla="*/ 164366 h 361387"/>
                  <a:gd name="connsiteX6" fmla="*/ 122802 w 1910599"/>
                  <a:gd name="connsiteY6" fmla="*/ 309637 h 361387"/>
                  <a:gd name="connsiteX7" fmla="*/ 0 w 1910599"/>
                  <a:gd name="connsiteY7" fmla="*/ 361387 h 361387"/>
                  <a:gd name="connsiteX8" fmla="*/ 4794 w 1910599"/>
                  <a:gd name="connsiteY8" fmla="*/ 355189 h 361387"/>
                  <a:gd name="connsiteX9" fmla="*/ 1143579 w 1910599"/>
                  <a:gd name="connsiteY9" fmla="*/ 52264 h 361387"/>
                  <a:gd name="connsiteX10" fmla="*/ 1331796 w 1910599"/>
                  <a:gd name="connsiteY10" fmla="*/ 57979 h 361387"/>
                  <a:gd name="connsiteX11" fmla="*/ 1459444 w 1910599"/>
                  <a:gd name="connsiteY11" fmla="*/ 69785 h 361387"/>
                  <a:gd name="connsiteX12" fmla="*/ 1431868 w 1910599"/>
                  <a:gd name="connsiteY12" fmla="*/ 0 h 361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10599" h="361387">
                    <a:moveTo>
                      <a:pt x="1431868" y="0"/>
                    </a:moveTo>
                    <a:lnTo>
                      <a:pt x="1910599" y="179196"/>
                    </a:lnTo>
                    <a:lnTo>
                      <a:pt x="1548649" y="277330"/>
                    </a:lnTo>
                    <a:lnTo>
                      <a:pt x="1511872" y="184472"/>
                    </a:lnTo>
                    <a:lnTo>
                      <a:pt x="1418955" y="174443"/>
                    </a:lnTo>
                    <a:cubicBezTo>
                      <a:pt x="1326095" y="167836"/>
                      <a:pt x="1229949" y="164366"/>
                      <a:pt x="1131471" y="164366"/>
                    </a:cubicBezTo>
                    <a:cubicBezTo>
                      <a:pt x="737561" y="164366"/>
                      <a:pt x="380943" y="219881"/>
                      <a:pt x="122802" y="309637"/>
                    </a:cubicBezTo>
                    <a:lnTo>
                      <a:pt x="0" y="361387"/>
                    </a:lnTo>
                    <a:lnTo>
                      <a:pt x="4794" y="355189"/>
                    </a:lnTo>
                    <a:cubicBezTo>
                      <a:pt x="192415" y="177173"/>
                      <a:pt x="631649" y="52264"/>
                      <a:pt x="1143579" y="52264"/>
                    </a:cubicBezTo>
                    <a:cubicBezTo>
                      <a:pt x="1207570" y="52264"/>
                      <a:pt x="1270426" y="54216"/>
                      <a:pt x="1331796" y="57979"/>
                    </a:cubicBezTo>
                    <a:lnTo>
                      <a:pt x="1459444" y="69785"/>
                    </a:lnTo>
                    <a:cubicBezTo>
                      <a:pt x="1451079" y="51487"/>
                      <a:pt x="1440233" y="18298"/>
                      <a:pt x="14318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>
                      <a:alpha val="0"/>
                    </a:srgbClr>
                  </a:gs>
                  <a:gs pos="100000">
                    <a:srgbClr val="DD5F5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+mn-ea"/>
                </a:endParaRPr>
              </a:p>
            </p:txBody>
          </p:sp>
        </p:grpSp>
        <p:grpSp>
          <p:nvGrpSpPr>
            <p:cNvPr id="60" name="그룹 59">
              <a:extLst>
                <a:ext uri="{FF2B5EF4-FFF2-40B4-BE49-F238E27FC236}">
                  <a16:creationId xmlns:a16="http://schemas.microsoft.com/office/drawing/2014/main" xmlns="" id="{3674E6F8-FD0A-4FFD-91F0-34BBA20B22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968677" y="3716452"/>
              <a:ext cx="209324" cy="304820"/>
              <a:chOff x="335589" y="4077072"/>
              <a:chExt cx="360000" cy="524236"/>
            </a:xfrm>
          </p:grpSpPr>
          <p:pic>
            <p:nvPicPr>
              <p:cNvPr id="71" name="Picture 29" descr="C:\Documents and Settings\s-job_00\바탕 화면\엄마\킨스팜플렛100618\kins png\sh.png">
                <a:extLst>
                  <a:ext uri="{FF2B5EF4-FFF2-40B4-BE49-F238E27FC236}">
                    <a16:creationId xmlns:a16="http://schemas.microsoft.com/office/drawing/2014/main" xmlns="" id="{89CB0E71-EC59-42EC-9077-10F7F7BE996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30000"/>
              </a:blip>
              <a:srcRect/>
              <a:stretch>
                <a:fillRect/>
              </a:stretch>
            </p:blipFill>
            <p:spPr bwMode="auto">
              <a:xfrm>
                <a:off x="347609" y="4551126"/>
                <a:ext cx="335960" cy="50182"/>
              </a:xfrm>
              <a:prstGeom prst="rect">
                <a:avLst/>
              </a:prstGeom>
              <a:noFill/>
            </p:spPr>
          </p:pic>
          <p:grpSp>
            <p:nvGrpSpPr>
              <p:cNvPr id="72" name="그룹 71">
                <a:extLst>
                  <a:ext uri="{FF2B5EF4-FFF2-40B4-BE49-F238E27FC236}">
                    <a16:creationId xmlns:a16="http://schemas.microsoft.com/office/drawing/2014/main" xmlns="" id="{D354752F-59E8-4B75-A84A-F1F9E2ED555A}"/>
                  </a:ext>
                </a:extLst>
              </p:cNvPr>
              <p:cNvGrpSpPr/>
              <p:nvPr/>
            </p:nvGrpSpPr>
            <p:grpSpPr>
              <a:xfrm>
                <a:off x="335589" y="4077072"/>
                <a:ext cx="360000" cy="499145"/>
                <a:chOff x="335589" y="4077072"/>
                <a:chExt cx="360000" cy="499145"/>
              </a:xfrm>
            </p:grpSpPr>
            <p:sp>
              <p:nvSpPr>
                <p:cNvPr id="73" name="이등변 삼각형 44">
                  <a:extLst>
                    <a:ext uri="{FF2B5EF4-FFF2-40B4-BE49-F238E27FC236}">
                      <a16:creationId xmlns:a16="http://schemas.microsoft.com/office/drawing/2014/main" xmlns="" id="{F48A96D6-D0ED-4AB6-8EDF-687CF1E94AA5}"/>
                    </a:ext>
                  </a:extLst>
                </p:cNvPr>
                <p:cNvSpPr/>
                <p:nvPr/>
              </p:nvSpPr>
              <p:spPr>
                <a:xfrm rot="10800000">
                  <a:off x="335589" y="4077072"/>
                  <a:ext cx="360000" cy="4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00" h="499145">
                      <a:moveTo>
                        <a:pt x="180000" y="499145"/>
                      </a:moveTo>
                      <a:cubicBezTo>
                        <a:pt x="80589" y="499145"/>
                        <a:pt x="0" y="418556"/>
                        <a:pt x="0" y="319145"/>
                      </a:cubicBezTo>
                      <a:cubicBezTo>
                        <a:pt x="0" y="290949"/>
                        <a:pt x="6483" y="264268"/>
                        <a:pt x="19459" y="241200"/>
                      </a:cubicBezTo>
                      <a:lnTo>
                        <a:pt x="17999" y="241200"/>
                      </a:lnTo>
                      <a:lnTo>
                        <a:pt x="179999" y="0"/>
                      </a:lnTo>
                      <a:lnTo>
                        <a:pt x="341999" y="241200"/>
                      </a:lnTo>
                      <a:lnTo>
                        <a:pt x="340541" y="241200"/>
                      </a:lnTo>
                      <a:cubicBezTo>
                        <a:pt x="353517" y="264268"/>
                        <a:pt x="360000" y="290949"/>
                        <a:pt x="360000" y="319145"/>
                      </a:cubicBezTo>
                      <a:cubicBezTo>
                        <a:pt x="360000" y="418556"/>
                        <a:pt x="279411" y="499145"/>
                        <a:pt x="180000" y="499145"/>
                      </a:cubicBezTo>
                      <a:close/>
                    </a:path>
                  </a:pathLst>
                </a:custGeom>
                <a:solidFill>
                  <a:srgbClr val="DD5F55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  <p:sp>
              <p:nvSpPr>
                <p:cNvPr id="74" name="타원 73">
                  <a:extLst>
                    <a:ext uri="{FF2B5EF4-FFF2-40B4-BE49-F238E27FC236}">
                      <a16:creationId xmlns:a16="http://schemas.microsoft.com/office/drawing/2014/main" xmlns="" id="{6D121017-9488-4770-ACAE-EC448FCBAF52}"/>
                    </a:ext>
                  </a:extLst>
                </p:cNvPr>
                <p:cNvSpPr/>
                <p:nvPr/>
              </p:nvSpPr>
              <p:spPr>
                <a:xfrm>
                  <a:off x="395757" y="4135318"/>
                  <a:ext cx="239665" cy="2396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</p:grpSp>
        </p:grpSp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xmlns="" id="{B32B8820-83BC-4C91-99E8-544E21D3582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212879" y="3925983"/>
              <a:ext cx="209324" cy="304820"/>
              <a:chOff x="335589" y="4077072"/>
              <a:chExt cx="360000" cy="524236"/>
            </a:xfrm>
          </p:grpSpPr>
          <p:pic>
            <p:nvPicPr>
              <p:cNvPr id="67" name="Picture 29" descr="C:\Documents and Settings\s-job_00\바탕 화면\엄마\킨스팜플렛100618\kins png\sh.png">
                <a:extLst>
                  <a:ext uri="{FF2B5EF4-FFF2-40B4-BE49-F238E27FC236}">
                    <a16:creationId xmlns:a16="http://schemas.microsoft.com/office/drawing/2014/main" xmlns="" id="{AFF214F5-B8A2-4A18-8C41-A61E57E015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30000"/>
              </a:blip>
              <a:srcRect/>
              <a:stretch>
                <a:fillRect/>
              </a:stretch>
            </p:blipFill>
            <p:spPr bwMode="auto">
              <a:xfrm>
                <a:off x="347609" y="4551126"/>
                <a:ext cx="335960" cy="50182"/>
              </a:xfrm>
              <a:prstGeom prst="rect">
                <a:avLst/>
              </a:prstGeom>
              <a:noFill/>
            </p:spPr>
          </p:pic>
          <p:grpSp>
            <p:nvGrpSpPr>
              <p:cNvPr id="68" name="그룹 67">
                <a:extLst>
                  <a:ext uri="{FF2B5EF4-FFF2-40B4-BE49-F238E27FC236}">
                    <a16:creationId xmlns:a16="http://schemas.microsoft.com/office/drawing/2014/main" xmlns="" id="{2762AD19-4D66-4263-8077-595953946FBC}"/>
                  </a:ext>
                </a:extLst>
              </p:cNvPr>
              <p:cNvGrpSpPr/>
              <p:nvPr/>
            </p:nvGrpSpPr>
            <p:grpSpPr>
              <a:xfrm>
                <a:off x="335589" y="4077072"/>
                <a:ext cx="360000" cy="499145"/>
                <a:chOff x="335589" y="4077072"/>
                <a:chExt cx="360000" cy="499145"/>
              </a:xfrm>
            </p:grpSpPr>
            <p:sp>
              <p:nvSpPr>
                <p:cNvPr id="69" name="이등변 삼각형 44">
                  <a:extLst>
                    <a:ext uri="{FF2B5EF4-FFF2-40B4-BE49-F238E27FC236}">
                      <a16:creationId xmlns:a16="http://schemas.microsoft.com/office/drawing/2014/main" xmlns="" id="{8E061E69-D5D9-41C6-A843-F0E7E2C5473F}"/>
                    </a:ext>
                  </a:extLst>
                </p:cNvPr>
                <p:cNvSpPr/>
                <p:nvPr/>
              </p:nvSpPr>
              <p:spPr>
                <a:xfrm rot="10800000">
                  <a:off x="335589" y="4077072"/>
                  <a:ext cx="360000" cy="4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00" h="499145">
                      <a:moveTo>
                        <a:pt x="180000" y="499145"/>
                      </a:moveTo>
                      <a:cubicBezTo>
                        <a:pt x="80589" y="499145"/>
                        <a:pt x="0" y="418556"/>
                        <a:pt x="0" y="319145"/>
                      </a:cubicBezTo>
                      <a:cubicBezTo>
                        <a:pt x="0" y="290949"/>
                        <a:pt x="6483" y="264268"/>
                        <a:pt x="19459" y="241200"/>
                      </a:cubicBezTo>
                      <a:lnTo>
                        <a:pt x="17999" y="241200"/>
                      </a:lnTo>
                      <a:lnTo>
                        <a:pt x="179999" y="0"/>
                      </a:lnTo>
                      <a:lnTo>
                        <a:pt x="341999" y="241200"/>
                      </a:lnTo>
                      <a:lnTo>
                        <a:pt x="340541" y="241200"/>
                      </a:lnTo>
                      <a:cubicBezTo>
                        <a:pt x="353517" y="264268"/>
                        <a:pt x="360000" y="290949"/>
                        <a:pt x="360000" y="319145"/>
                      </a:cubicBezTo>
                      <a:cubicBezTo>
                        <a:pt x="360000" y="418556"/>
                        <a:pt x="279411" y="499145"/>
                        <a:pt x="180000" y="499145"/>
                      </a:cubicBezTo>
                      <a:close/>
                    </a:path>
                  </a:pathLst>
                </a:custGeom>
                <a:solidFill>
                  <a:srgbClr val="DD5F55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  <p:sp>
              <p:nvSpPr>
                <p:cNvPr id="70" name="타원 69">
                  <a:extLst>
                    <a:ext uri="{FF2B5EF4-FFF2-40B4-BE49-F238E27FC236}">
                      <a16:creationId xmlns:a16="http://schemas.microsoft.com/office/drawing/2014/main" xmlns="" id="{41DA3838-7331-40FE-939D-B28510B95FD3}"/>
                    </a:ext>
                  </a:extLst>
                </p:cNvPr>
                <p:cNvSpPr/>
                <p:nvPr/>
              </p:nvSpPr>
              <p:spPr>
                <a:xfrm>
                  <a:off x="395757" y="4135318"/>
                  <a:ext cx="239665" cy="2396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</p:grpSp>
        </p:grpSp>
        <p:grpSp>
          <p:nvGrpSpPr>
            <p:cNvPr id="62" name="그룹 61">
              <a:extLst>
                <a:ext uri="{FF2B5EF4-FFF2-40B4-BE49-F238E27FC236}">
                  <a16:creationId xmlns:a16="http://schemas.microsoft.com/office/drawing/2014/main" xmlns="" id="{F1221837-2159-45E0-B5D1-C694B8E8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36759" y="3725147"/>
              <a:ext cx="209324" cy="304820"/>
              <a:chOff x="335589" y="4077072"/>
              <a:chExt cx="360000" cy="524236"/>
            </a:xfrm>
          </p:grpSpPr>
          <p:pic>
            <p:nvPicPr>
              <p:cNvPr id="63" name="Picture 29" descr="C:\Documents and Settings\s-job_00\바탕 화면\엄마\킨스팜플렛100618\kins png\sh.png">
                <a:extLst>
                  <a:ext uri="{FF2B5EF4-FFF2-40B4-BE49-F238E27FC236}">
                    <a16:creationId xmlns:a16="http://schemas.microsoft.com/office/drawing/2014/main" xmlns="" id="{B6331C74-B65C-4890-BB64-CA068030A7A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30000"/>
              </a:blip>
              <a:srcRect/>
              <a:stretch>
                <a:fillRect/>
              </a:stretch>
            </p:blipFill>
            <p:spPr bwMode="auto">
              <a:xfrm>
                <a:off x="347609" y="4551126"/>
                <a:ext cx="335960" cy="50182"/>
              </a:xfrm>
              <a:prstGeom prst="rect">
                <a:avLst/>
              </a:prstGeom>
              <a:noFill/>
            </p:spPr>
          </p:pic>
          <p:grpSp>
            <p:nvGrpSpPr>
              <p:cNvPr id="64" name="그룹 63">
                <a:extLst>
                  <a:ext uri="{FF2B5EF4-FFF2-40B4-BE49-F238E27FC236}">
                    <a16:creationId xmlns:a16="http://schemas.microsoft.com/office/drawing/2014/main" xmlns="" id="{B72AD622-0099-492F-A25A-A88097EF39F2}"/>
                  </a:ext>
                </a:extLst>
              </p:cNvPr>
              <p:cNvGrpSpPr/>
              <p:nvPr/>
            </p:nvGrpSpPr>
            <p:grpSpPr>
              <a:xfrm>
                <a:off x="335589" y="4077072"/>
                <a:ext cx="360000" cy="499145"/>
                <a:chOff x="335589" y="4077072"/>
                <a:chExt cx="360000" cy="499145"/>
              </a:xfrm>
            </p:grpSpPr>
            <p:sp>
              <p:nvSpPr>
                <p:cNvPr id="65" name="이등변 삼각형 44">
                  <a:extLst>
                    <a:ext uri="{FF2B5EF4-FFF2-40B4-BE49-F238E27FC236}">
                      <a16:creationId xmlns:a16="http://schemas.microsoft.com/office/drawing/2014/main" xmlns="" id="{22E6D8B7-6CAA-4DEB-8B05-9812932B3058}"/>
                    </a:ext>
                  </a:extLst>
                </p:cNvPr>
                <p:cNvSpPr/>
                <p:nvPr/>
              </p:nvSpPr>
              <p:spPr>
                <a:xfrm rot="10800000">
                  <a:off x="335589" y="4077072"/>
                  <a:ext cx="360000" cy="499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0000" h="499145">
                      <a:moveTo>
                        <a:pt x="180000" y="499145"/>
                      </a:moveTo>
                      <a:cubicBezTo>
                        <a:pt x="80589" y="499145"/>
                        <a:pt x="0" y="418556"/>
                        <a:pt x="0" y="319145"/>
                      </a:cubicBezTo>
                      <a:cubicBezTo>
                        <a:pt x="0" y="290949"/>
                        <a:pt x="6483" y="264268"/>
                        <a:pt x="19459" y="241200"/>
                      </a:cubicBezTo>
                      <a:lnTo>
                        <a:pt x="17999" y="241200"/>
                      </a:lnTo>
                      <a:lnTo>
                        <a:pt x="179999" y="0"/>
                      </a:lnTo>
                      <a:lnTo>
                        <a:pt x="341999" y="241200"/>
                      </a:lnTo>
                      <a:lnTo>
                        <a:pt x="340541" y="241200"/>
                      </a:lnTo>
                      <a:cubicBezTo>
                        <a:pt x="353517" y="264268"/>
                        <a:pt x="360000" y="290949"/>
                        <a:pt x="360000" y="319145"/>
                      </a:cubicBezTo>
                      <a:cubicBezTo>
                        <a:pt x="360000" y="418556"/>
                        <a:pt x="279411" y="499145"/>
                        <a:pt x="180000" y="499145"/>
                      </a:cubicBezTo>
                      <a:close/>
                    </a:path>
                  </a:pathLst>
                </a:custGeom>
                <a:solidFill>
                  <a:srgbClr val="DD5F55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  <p:sp>
              <p:nvSpPr>
                <p:cNvPr id="66" name="타원 65">
                  <a:extLst>
                    <a:ext uri="{FF2B5EF4-FFF2-40B4-BE49-F238E27FC236}">
                      <a16:creationId xmlns:a16="http://schemas.microsoft.com/office/drawing/2014/main" xmlns="" id="{1C33F45F-44FB-42BD-9E32-C56BC9153910}"/>
                    </a:ext>
                  </a:extLst>
                </p:cNvPr>
                <p:cNvSpPr/>
                <p:nvPr/>
              </p:nvSpPr>
              <p:spPr>
                <a:xfrm>
                  <a:off x="395757" y="4135318"/>
                  <a:ext cx="239665" cy="2396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+mn-ea"/>
                  </a:endParaRPr>
                </a:p>
              </p:txBody>
            </p:sp>
          </p:grpSp>
        </p:grpSp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DFFD520F-FC3F-4344-A79A-0CBC329B48DC}"/>
              </a:ext>
            </a:extLst>
          </p:cNvPr>
          <p:cNvSpPr txBox="1"/>
          <p:nvPr/>
        </p:nvSpPr>
        <p:spPr>
          <a:xfrm>
            <a:off x="2236796" y="2237552"/>
            <a:ext cx="3075970" cy="46935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pPr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SMART</a:t>
            </a: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 기술 기반으로 개발기간 단축</a:t>
            </a:r>
            <a:endParaRPr lang="ko-KR" altLang="en-US" sz="1400" dirty="0">
              <a:ln w="3175">
                <a:solidFill>
                  <a:schemeClr val="bg1">
                    <a:alpha val="3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8890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국내 설계</a:t>
            </a:r>
            <a:r>
              <a:rPr lang="en-US" altLang="ko-KR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·</a:t>
            </a: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개발 경험 최대한 활용</a:t>
            </a: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xmlns="" id="{89EA0B9C-10D5-42BB-B968-2C8C66AD1738}"/>
              </a:ext>
            </a:extLst>
          </p:cNvPr>
          <p:cNvSpPr/>
          <p:nvPr/>
        </p:nvSpPr>
        <p:spPr>
          <a:xfrm>
            <a:off x="811244" y="2228704"/>
            <a:ext cx="1362790" cy="44377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세계시장</a:t>
            </a:r>
            <a:endParaRPr lang="en-US" altLang="ko-KR" sz="1600" dirty="0">
              <a:ln w="3175">
                <a:solidFill>
                  <a:schemeClr val="bg1">
                    <a:alpha val="3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ko-KR" altLang="en-US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적기 진입</a:t>
            </a:r>
          </a:p>
        </p:txBody>
      </p:sp>
      <p:sp>
        <p:nvSpPr>
          <p:cNvPr id="82" name="직사각형 81">
            <a:extLst>
              <a:ext uri="{FF2B5EF4-FFF2-40B4-BE49-F238E27FC236}">
                <a16:creationId xmlns:a16="http://schemas.microsoft.com/office/drawing/2014/main" xmlns="" id="{E3E648E7-35A9-4B67-AC36-3C8162F8287F}"/>
              </a:ext>
            </a:extLst>
          </p:cNvPr>
          <p:cNvSpPr/>
          <p:nvPr/>
        </p:nvSpPr>
        <p:spPr>
          <a:xfrm>
            <a:off x="811244" y="3822552"/>
            <a:ext cx="1362790" cy="66537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SMR</a:t>
            </a:r>
            <a:r>
              <a:rPr lang="ko-KR" altLang="en-US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의</a:t>
            </a:r>
            <a:endParaRPr lang="en-US" altLang="ko-KR" sz="1600" dirty="0">
              <a:ln w="3175">
                <a:solidFill>
                  <a:schemeClr val="bg1">
                    <a:alpha val="3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>
              <a:lnSpc>
                <a:spcPct val="90000"/>
              </a:lnSpc>
            </a:pPr>
            <a:r>
              <a: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Game </a:t>
            </a:r>
          </a:p>
          <a:p>
            <a:pPr algn="ctr">
              <a:lnSpc>
                <a:spcPct val="90000"/>
              </a:lnSpc>
            </a:pPr>
            <a:r>
              <a: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Changer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xmlns="" id="{5BAAF23E-3F76-4AC5-A6F5-924D16B6A872}"/>
              </a:ext>
            </a:extLst>
          </p:cNvPr>
          <p:cNvSpPr txBox="1"/>
          <p:nvPr/>
        </p:nvSpPr>
        <p:spPr>
          <a:xfrm>
            <a:off x="2183192" y="5619688"/>
            <a:ext cx="2513509" cy="723275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pPr marL="28575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산학연관 역량 결집 </a:t>
            </a:r>
            <a:endParaRPr lang="en-US" altLang="ko-KR" sz="1400" dirty="0">
              <a:ln>
                <a:solidFill>
                  <a:schemeClr val="bg1">
                    <a:alpha val="3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KoPubWorld돋움체 Bold" panose="00000800000000000000" pitchFamily="2" charset="-127"/>
            </a:endParaRPr>
          </a:p>
          <a:p>
            <a:pPr marL="28575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기술력 확보 및 일자리 창출</a:t>
            </a:r>
            <a:endParaRPr lang="en-US" altLang="ko-KR" sz="1400" dirty="0">
              <a:ln>
                <a:solidFill>
                  <a:schemeClr val="bg1">
                    <a:alpha val="3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KoPubWorld돋움체 Bold" panose="00000800000000000000" pitchFamily="2" charset="-127"/>
            </a:endParaRPr>
          </a:p>
          <a:p>
            <a:pPr marL="28575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가동원전 안전 운영</a:t>
            </a:r>
          </a:p>
        </p:txBody>
      </p:sp>
      <p:sp>
        <p:nvSpPr>
          <p:cNvPr id="84" name="직사각형 83">
            <a:extLst>
              <a:ext uri="{FF2B5EF4-FFF2-40B4-BE49-F238E27FC236}">
                <a16:creationId xmlns:a16="http://schemas.microsoft.com/office/drawing/2014/main" xmlns="" id="{AE372075-9E95-4A94-B1EF-F59CF524B709}"/>
              </a:ext>
            </a:extLst>
          </p:cNvPr>
          <p:cNvSpPr/>
          <p:nvPr/>
        </p:nvSpPr>
        <p:spPr>
          <a:xfrm>
            <a:off x="811244" y="5699142"/>
            <a:ext cx="1362790" cy="44377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ko-KR" altLang="en-US" sz="1600" dirty="0" err="1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新성장동력</a:t>
            </a:r>
            <a:r>
              <a: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/>
            </a:r>
            <a:br>
              <a: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</a:br>
            <a:r>
              <a:rPr lang="ko-KR" altLang="en-US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창출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CAC2C66A-4AC5-4F0C-A64B-A4C1D3B01FCF}"/>
              </a:ext>
            </a:extLst>
          </p:cNvPr>
          <p:cNvSpPr txBox="1"/>
          <p:nvPr/>
        </p:nvSpPr>
        <p:spPr>
          <a:xfrm>
            <a:off x="2183192" y="3916910"/>
            <a:ext cx="3114635" cy="469359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 anchorCtr="0">
            <a:spAutoFit/>
          </a:bodyPr>
          <a:lstStyle/>
          <a:p>
            <a:pPr marL="28575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최상의 안정성과 경제성 동시 추구</a:t>
            </a:r>
          </a:p>
          <a:p>
            <a:pPr marL="285750" indent="-88900">
              <a:spcBef>
                <a:spcPts val="300"/>
              </a:spcBef>
              <a:buClr>
                <a:schemeClr val="bg1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dirty="0">
                <a:ln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KoPubWorld돋움체 Bold" panose="00000800000000000000" pitchFamily="2" charset="-127"/>
              </a:rPr>
              <a:t>과감한 혁신 기술로 장벽 요인 돌파</a:t>
            </a:r>
          </a:p>
        </p:txBody>
      </p:sp>
      <p:grpSp>
        <p:nvGrpSpPr>
          <p:cNvPr id="86" name="그룹 85">
            <a:extLst>
              <a:ext uri="{FF2B5EF4-FFF2-40B4-BE49-F238E27FC236}">
                <a16:creationId xmlns:a16="http://schemas.microsoft.com/office/drawing/2014/main" xmlns="" id="{04C0DDB3-25CE-5049-9BB0-C4B46F147095}"/>
              </a:ext>
            </a:extLst>
          </p:cNvPr>
          <p:cNvGrpSpPr/>
          <p:nvPr/>
        </p:nvGrpSpPr>
        <p:grpSpPr>
          <a:xfrm>
            <a:off x="5771726" y="2421387"/>
            <a:ext cx="3557587" cy="3752408"/>
            <a:chOff x="5972175" y="2112838"/>
            <a:chExt cx="3314700" cy="3496220"/>
          </a:xfrm>
        </p:grpSpPr>
        <p:pic>
          <p:nvPicPr>
            <p:cNvPr id="87" name="그림 86">
              <a:extLst>
                <a:ext uri="{FF2B5EF4-FFF2-40B4-BE49-F238E27FC236}">
                  <a16:creationId xmlns:a16="http://schemas.microsoft.com/office/drawing/2014/main" xmlns="" id="{5A4E7BC5-4E8E-E644-BEF4-960C59352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72175" y="2112838"/>
              <a:ext cx="3314700" cy="3496220"/>
            </a:xfrm>
            <a:prstGeom prst="rect">
              <a:avLst/>
            </a:prstGeom>
          </p:spPr>
        </p:pic>
        <p:sp>
          <p:nvSpPr>
            <p:cNvPr id="88" name="Rectangle 304">
              <a:extLst>
                <a:ext uri="{FF2B5EF4-FFF2-40B4-BE49-F238E27FC236}">
                  <a16:creationId xmlns:a16="http://schemas.microsoft.com/office/drawing/2014/main" xmlns="" id="{51439C8F-2BA1-46A7-AA9C-8C5C87D7F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5917" y="2243966"/>
              <a:ext cx="852099" cy="741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0" algn="ctr">
                <a:lnSpc>
                  <a:spcPct val="90000"/>
                </a:lnSpc>
              </a:pPr>
              <a: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Team</a:t>
              </a:r>
            </a:p>
            <a:p>
              <a:pPr lvl="0" algn="ctr">
                <a:lnSpc>
                  <a:spcPct val="90000"/>
                </a:lnSpc>
              </a:pPr>
              <a: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KOREA</a:t>
              </a:r>
            </a:p>
          </p:txBody>
        </p:sp>
        <p:sp>
          <p:nvSpPr>
            <p:cNvPr id="89" name="Rectangle 304">
              <a:extLst>
                <a:ext uri="{FF2B5EF4-FFF2-40B4-BE49-F238E27FC236}">
                  <a16:creationId xmlns:a16="http://schemas.microsoft.com/office/drawing/2014/main" xmlns="" id="{DD22B0D7-7D29-4FEC-9AF0-78738CFEA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82326" y="4114800"/>
              <a:ext cx="852098" cy="741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0" algn="ctr">
                <a:lnSpc>
                  <a:spcPct val="90000"/>
                </a:lnSpc>
              </a:pPr>
              <a:r>
                <a:rPr lang="ko-KR" altLang="en-US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최상의 </a:t>
              </a:r>
              <a: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/>
              </a:r>
              <a:b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</a:br>
              <a:r>
                <a:rPr lang="ko-KR" altLang="en-US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안전성</a:t>
              </a:r>
              <a:endParaRPr lang="en-US" altLang="ko-KR" sz="1600" dirty="0">
                <a:ln w="3175">
                  <a:solidFill>
                    <a:schemeClr val="bg1">
                      <a:alpha val="3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endParaRPr>
            </a:p>
            <a:p>
              <a:pPr lvl="0" algn="ctr">
                <a:lnSpc>
                  <a:spcPct val="90000"/>
                </a:lnSpc>
              </a:pPr>
              <a:r>
                <a:rPr lang="ko-KR" altLang="en-US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경제성</a:t>
              </a:r>
            </a:p>
          </p:txBody>
        </p:sp>
        <p:sp>
          <p:nvSpPr>
            <p:cNvPr id="90" name="Rectangle 304">
              <a:extLst>
                <a:ext uri="{FF2B5EF4-FFF2-40B4-BE49-F238E27FC236}">
                  <a16:creationId xmlns:a16="http://schemas.microsoft.com/office/drawing/2014/main" xmlns="" id="{B0ACCB3B-B802-4B40-B3C7-F95F922C3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4816" y="4144082"/>
              <a:ext cx="852099" cy="741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0" algn="ctr">
                <a:lnSpc>
                  <a:spcPct val="90000"/>
                </a:lnSpc>
              </a:pPr>
              <a:r>
                <a:rPr lang="ko-KR" altLang="en-US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적기</a:t>
              </a:r>
              <a: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/>
              </a:r>
              <a:br>
                <a:rPr lang="en-US" altLang="ko-KR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</a:br>
              <a:r>
                <a:rPr lang="ko-KR" altLang="en-US" sz="1600" dirty="0">
                  <a:ln w="3175">
                    <a:solidFill>
                      <a:schemeClr val="bg1">
                        <a:alpha val="30000"/>
                      </a:schemeClr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  <a:ea typeface="+mn-ea"/>
                </a:rPr>
                <a:t>사업화</a:t>
              </a:r>
            </a:p>
          </p:txBody>
        </p:sp>
        <p:sp>
          <p:nvSpPr>
            <p:cNvPr id="91" name="Rectangle 304">
              <a:extLst>
                <a:ext uri="{FF2B5EF4-FFF2-40B4-BE49-F238E27FC236}">
                  <a16:creationId xmlns:a16="http://schemas.microsoft.com/office/drawing/2014/main" xmlns="" id="{FC1DFB6E-D962-494B-978A-E6E4FD343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2612" y="3290887"/>
              <a:ext cx="1421631" cy="13404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lvl1pPr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defRPr>
              </a:lvl9pPr>
            </a:lstStyle>
            <a:p>
              <a:pPr lvl="0" algn="ctr"/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30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2030</a:t>
              </a:r>
              <a:r>
                <a:rPr lang="ko-KR" altLang="en-US" sz="2000" dirty="0">
                  <a:ln>
                    <a:solidFill>
                      <a:schemeClr val="tx1">
                        <a:lumMod val="75000"/>
                        <a:lumOff val="25000"/>
                        <a:alpha val="30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년대 </a:t>
              </a:r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30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SMR</a:t>
              </a:r>
            </a:p>
            <a:p>
              <a:pPr lvl="0" algn="ctr"/>
              <a:r>
                <a:rPr lang="ko-KR" altLang="en-US" sz="2000" dirty="0">
                  <a:ln>
                    <a:solidFill>
                      <a:schemeClr val="tx1">
                        <a:lumMod val="75000"/>
                        <a:lumOff val="25000"/>
                        <a:alpha val="30000"/>
                      </a:scheme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</a:rPr>
                <a:t>시장주도</a:t>
              </a:r>
            </a:p>
          </p:txBody>
        </p:sp>
      </p:grpSp>
      <p:pic>
        <p:nvPicPr>
          <p:cNvPr id="92" name="그림 91">
            <a:extLst>
              <a:ext uri="{FF2B5EF4-FFF2-40B4-BE49-F238E27FC236}">
                <a16:creationId xmlns:a16="http://schemas.microsoft.com/office/drawing/2014/main" xmlns="" id="{27B6954E-1E06-4C6B-9155-2DDCC9A991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493" y="3283085"/>
            <a:ext cx="752462" cy="18508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764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111674" y="1247592"/>
            <a:ext cx="6119812" cy="948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ko-KR" altLang="en-US" sz="4800" b="1" i="1" dirty="0" smtClean="0">
                <a:solidFill>
                  <a:srgbClr val="283262"/>
                </a:solidFill>
                <a:latin typeface="Georgia" pitchFamily="18" charset="0"/>
                <a:ea typeface="돋움" pitchFamily="50" charset="-127"/>
              </a:rPr>
              <a:t>감사합니다</a:t>
            </a:r>
            <a:r>
              <a:rPr lang="en-US" altLang="ko-KR" sz="4800" b="1" i="1" dirty="0" smtClean="0">
                <a:solidFill>
                  <a:srgbClr val="283262"/>
                </a:solidFill>
                <a:latin typeface="Georgia" pitchFamily="18" charset="0"/>
                <a:ea typeface="돋움" pitchFamily="50" charset="-127"/>
              </a:rPr>
              <a:t>. </a:t>
            </a:r>
            <a:endParaRPr lang="en-US" altLang="ko-KR" sz="4800" b="1" i="1" dirty="0">
              <a:solidFill>
                <a:srgbClr val="283262"/>
              </a:solidFill>
              <a:latin typeface="Georgia" pitchFamily="18" charset="0"/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888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직사각형 71"/>
          <p:cNvSpPr/>
          <p:nvPr/>
        </p:nvSpPr>
        <p:spPr>
          <a:xfrm>
            <a:off x="350838" y="2680505"/>
            <a:ext cx="4297060" cy="3985471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71" name="모서리가 둥근 직사각형 170"/>
          <p:cNvSpPr/>
          <p:nvPr/>
        </p:nvSpPr>
        <p:spPr>
          <a:xfrm>
            <a:off x="501343" y="2943366"/>
            <a:ext cx="4006461" cy="821401"/>
          </a:xfrm>
          <a:prstGeom prst="roundRect">
            <a:avLst>
              <a:gd name="adj" fmla="val 13492"/>
            </a:avLst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381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74" name="양쪽 모서리가 둥근 사각형 173"/>
          <p:cNvSpPr/>
          <p:nvPr/>
        </p:nvSpPr>
        <p:spPr>
          <a:xfrm rot="16200000">
            <a:off x="567414" y="2864808"/>
            <a:ext cx="824961" cy="976778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238" name="그림 2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9" r="8375"/>
          <a:stretch/>
        </p:blipFill>
        <p:spPr>
          <a:xfrm rot="16200000">
            <a:off x="3076779" y="3940369"/>
            <a:ext cx="3807058" cy="8401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1. </a:t>
            </a:r>
            <a:r>
              <a:rPr lang="ko-KR" altLang="en-US" dirty="0" smtClean="0">
                <a:latin typeface="+mn-ea"/>
                <a:ea typeface="+mn-ea"/>
              </a:rPr>
              <a:t>추진배경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b="0" smtClean="0"/>
              <a:pPr/>
              <a:t>3</a:t>
            </a:fld>
            <a:endParaRPr lang="ko-KR" altLang="en-US" b="0" dirty="0"/>
          </a:p>
        </p:txBody>
      </p:sp>
      <p:grpSp>
        <p:nvGrpSpPr>
          <p:cNvPr id="124" name="그룹 123"/>
          <p:cNvGrpSpPr/>
          <p:nvPr/>
        </p:nvGrpSpPr>
        <p:grpSpPr>
          <a:xfrm>
            <a:off x="-1" y="1274872"/>
            <a:ext cx="9906001" cy="369460"/>
            <a:chOff x="-1" y="1274872"/>
            <a:chExt cx="9906001" cy="369460"/>
          </a:xfrm>
        </p:grpSpPr>
        <p:sp>
          <p:nvSpPr>
            <p:cNvPr id="128" name="직사각형 127"/>
            <p:cNvSpPr/>
            <p:nvPr/>
          </p:nvSpPr>
          <p:spPr>
            <a:xfrm>
              <a:off x="-1" y="1274872"/>
              <a:ext cx="839285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29" name="직사각형 128"/>
            <p:cNvSpPr/>
            <p:nvPr/>
          </p:nvSpPr>
          <p:spPr>
            <a:xfrm>
              <a:off x="9078082" y="1274872"/>
              <a:ext cx="827918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31" name="직사각형 130">
              <a:extLst>
                <a:ext uri="{FF2B5EF4-FFF2-40B4-BE49-F238E27FC236}">
                  <a16:creationId xmlns:a16="http://schemas.microsoft.com/office/drawing/2014/main" xmlns="" id="{F60A97A3-D072-437B-892F-DD6631D8BCCA}"/>
                </a:ext>
              </a:extLst>
            </p:cNvPr>
            <p:cNvSpPr/>
            <p:nvPr/>
          </p:nvSpPr>
          <p:spPr>
            <a:xfrm>
              <a:off x="1044565" y="1321400"/>
              <a:ext cx="774375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en-US" altLang="ko-KR" b="1" kern="0" spc="-100" dirty="0" smtClean="0">
                  <a:solidFill>
                    <a:schemeClr val="accent5"/>
                  </a:solidFill>
                  <a:latin typeface="+mn-ea"/>
                </a:rPr>
                <a:t>SMR</a:t>
              </a:r>
              <a:r>
                <a:rPr lang="en-US" altLang="ko-KR" sz="1400" b="1" kern="0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(Small </a:t>
              </a:r>
              <a:r>
                <a:rPr lang="en-US" altLang="ko-KR" sz="1400" b="1" kern="0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Modular Reactor, </a:t>
              </a:r>
              <a:r>
                <a:rPr lang="ko-KR" altLang="en-US" sz="1400" b="1" kern="0" spc="-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소형모듈원자로</a:t>
              </a:r>
              <a:r>
                <a:rPr lang="en-US" altLang="ko-KR" sz="1400" b="1" kern="0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) </a:t>
              </a:r>
              <a:r>
                <a:rPr lang="ko-KR" altLang="en-US" b="1" kern="0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로 </a:t>
              </a:r>
              <a:r>
                <a:rPr lang="ko-KR" altLang="en-US" b="1" kern="0" spc="-100" dirty="0">
                  <a:solidFill>
                    <a:schemeClr val="accent5"/>
                  </a:solidFill>
                  <a:latin typeface="+mn-ea"/>
                </a:rPr>
                <a:t>기존 대형 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원전의 단점 보완 </a:t>
              </a:r>
              <a:r>
                <a:rPr lang="ko-KR" altLang="en-US" b="1" kern="0" spc="-100" dirty="0">
                  <a:solidFill>
                    <a:schemeClr val="accent5"/>
                  </a:solidFill>
                  <a:latin typeface="+mn-ea"/>
                </a:rPr>
                <a:t>가능</a:t>
              </a: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350838" y="1845341"/>
            <a:ext cx="1303396" cy="371475"/>
            <a:chOff x="617220" y="2083085"/>
            <a:chExt cx="1303396" cy="371475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617220" y="2083085"/>
              <a:ext cx="1192530" cy="37147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34" name="직사각형 133">
              <a:extLst>
                <a:ext uri="{FF2B5EF4-FFF2-40B4-BE49-F238E27FC236}">
                  <a16:creationId xmlns:a16="http://schemas.microsoft.com/office/drawing/2014/main" xmlns="" id="{9E0B806E-3FAD-4247-9A82-AA9733E598F3}"/>
                </a:ext>
              </a:extLst>
            </p:cNvPr>
            <p:cNvSpPr/>
            <p:nvPr/>
          </p:nvSpPr>
          <p:spPr>
            <a:xfrm>
              <a:off x="750417" y="2161100"/>
              <a:ext cx="926137" cy="21544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en-US" altLang="ko-KR" sz="1400" kern="0" dirty="0">
                  <a:solidFill>
                    <a:prstClr val="white"/>
                  </a:solidFill>
                  <a:latin typeface="+mn-ea"/>
                </a:rPr>
                <a:t>SMR </a:t>
              </a:r>
              <a:r>
                <a:rPr lang="ko-KR" altLang="en-US" sz="1400" kern="0" dirty="0">
                  <a:solidFill>
                    <a:prstClr val="white"/>
                  </a:solidFill>
                  <a:latin typeface="+mn-ea"/>
                </a:rPr>
                <a:t>개념</a:t>
              </a:r>
            </a:p>
          </p:txBody>
        </p:sp>
        <p:sp>
          <p:nvSpPr>
            <p:cNvPr id="136" name="이등변 삼각형 135"/>
            <p:cNvSpPr/>
            <p:nvPr/>
          </p:nvSpPr>
          <p:spPr>
            <a:xfrm rot="5400000">
              <a:off x="1745188" y="2168969"/>
              <a:ext cx="164904" cy="18595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37" name="직사각형 136">
            <a:extLst>
              <a:ext uri="{FF2B5EF4-FFF2-40B4-BE49-F238E27FC236}">
                <a16:creationId xmlns:a16="http://schemas.microsoft.com/office/drawing/2014/main" xmlns="" id="{9E0B806E-3FAD-4247-9A82-AA9733E598F3}"/>
              </a:ext>
            </a:extLst>
          </p:cNvPr>
          <p:cNvSpPr/>
          <p:nvPr/>
        </p:nvSpPr>
        <p:spPr>
          <a:xfrm>
            <a:off x="1774315" y="1815634"/>
            <a:ext cx="7401517" cy="430887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en-US" altLang="ko-KR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SMR(Small Modular Reactor, </a:t>
            </a:r>
            <a:r>
              <a:rPr lang="ko-KR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소형모듈원자로</a:t>
            </a:r>
            <a:r>
              <a:rPr lang="en-US" altLang="ko-KR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</a:t>
            </a:r>
            <a:r>
              <a:rPr lang="ko-KR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은 원자로 모듈의 공장 생산이 가능한 전기 출력 </a:t>
            </a:r>
            <a:r>
              <a:rPr lang="en-US" altLang="ko-KR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300MWe </a:t>
            </a:r>
            <a:r>
              <a:rPr lang="ko-KR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미만의 원자로를 의미</a:t>
            </a:r>
          </a:p>
        </p:txBody>
      </p:sp>
      <p:grpSp>
        <p:nvGrpSpPr>
          <p:cNvPr id="503" name="그룹 502"/>
          <p:cNvGrpSpPr/>
          <p:nvPr/>
        </p:nvGrpSpPr>
        <p:grpSpPr>
          <a:xfrm>
            <a:off x="5542876" y="2232083"/>
            <a:ext cx="4168968" cy="4168968"/>
            <a:chOff x="5375825" y="2356376"/>
            <a:chExt cx="4168968" cy="4168968"/>
          </a:xfrm>
        </p:grpSpPr>
        <p:sp>
          <p:nvSpPr>
            <p:cNvPr id="177" name="원호 176"/>
            <p:cNvSpPr/>
            <p:nvPr/>
          </p:nvSpPr>
          <p:spPr>
            <a:xfrm rot="5400000">
              <a:off x="5375825" y="2356376"/>
              <a:ext cx="4168968" cy="4168968"/>
            </a:xfrm>
            <a:prstGeom prst="arc">
              <a:avLst>
                <a:gd name="adj1" fmla="val 12914204"/>
                <a:gd name="adj2" fmla="val 4278506"/>
              </a:avLst>
            </a:prstGeom>
            <a:ln w="9525">
              <a:solidFill>
                <a:schemeClr val="accent6">
                  <a:lumMod val="40000"/>
                  <a:lumOff val="60000"/>
                  <a:alpha val="7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78" name="타원 177"/>
            <p:cNvSpPr/>
            <p:nvPr/>
          </p:nvSpPr>
          <p:spPr>
            <a:xfrm>
              <a:off x="5538778" y="2519328"/>
              <a:ext cx="3843062" cy="384306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27000" dist="38100" dir="2700000" algn="tl" rotWithShape="0">
                <a:schemeClr val="tx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79" name="직사각형 178"/>
            <p:cNvSpPr/>
            <p:nvPr/>
          </p:nvSpPr>
          <p:spPr>
            <a:xfrm rot="18894196">
              <a:off x="7126727" y="4368629"/>
              <a:ext cx="1778236" cy="1273704"/>
            </a:xfrm>
            <a:prstGeom prst="rect">
              <a:avLst/>
            </a:prstGeom>
            <a:gradFill flip="none" rotWithShape="1">
              <a:gsLst>
                <a:gs pos="38000">
                  <a:schemeClr val="accent4">
                    <a:alpha val="5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189" name="원호 188"/>
            <p:cNvSpPr/>
            <p:nvPr/>
          </p:nvSpPr>
          <p:spPr>
            <a:xfrm rot="5400000">
              <a:off x="6050571" y="3048659"/>
              <a:ext cx="2819477" cy="2819477"/>
            </a:xfrm>
            <a:prstGeom prst="arc">
              <a:avLst>
                <a:gd name="adj1" fmla="val 7788815"/>
                <a:gd name="adj2" fmla="val 7479348"/>
              </a:avLst>
            </a:prstGeom>
            <a:ln w="190500">
              <a:solidFill>
                <a:schemeClr val="bg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208" name="타원 207"/>
            <p:cNvSpPr/>
            <p:nvPr/>
          </p:nvSpPr>
          <p:spPr>
            <a:xfrm>
              <a:off x="5648638" y="4039922"/>
              <a:ext cx="801878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09" name="직사각형 208"/>
            <p:cNvSpPr/>
            <p:nvPr/>
          </p:nvSpPr>
          <p:spPr>
            <a:xfrm>
              <a:off x="5685481" y="4508476"/>
              <a:ext cx="72819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건설지연 리스크 저감</a:t>
              </a:r>
              <a:endParaRPr lang="ko-KR" altLang="en-US" sz="800" b="1" kern="0" dirty="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206" name="타원 205"/>
            <p:cNvSpPr/>
            <p:nvPr/>
          </p:nvSpPr>
          <p:spPr>
            <a:xfrm flipH="1">
              <a:off x="8496309" y="4054926"/>
              <a:ext cx="771868" cy="771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07" name="직사각형 206"/>
            <p:cNvSpPr/>
            <p:nvPr/>
          </p:nvSpPr>
          <p:spPr>
            <a:xfrm flipH="1">
              <a:off x="8531774" y="4534114"/>
              <a:ext cx="700939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강력한</a:t>
              </a:r>
              <a:endParaRPr lang="en-US" altLang="ko-KR" sz="800" b="1" kern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</a:endParaRPr>
            </a:p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n-ea"/>
                </a:rPr>
                <a:t>내진 설계</a:t>
              </a:r>
            </a:p>
          </p:txBody>
        </p:sp>
        <p:sp>
          <p:nvSpPr>
            <p:cNvPr id="194" name="타원 193"/>
            <p:cNvSpPr/>
            <p:nvPr/>
          </p:nvSpPr>
          <p:spPr>
            <a:xfrm flipH="1">
              <a:off x="7059370" y="5453589"/>
              <a:ext cx="801876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195" name="직사각형 194"/>
            <p:cNvSpPr/>
            <p:nvPr/>
          </p:nvSpPr>
          <p:spPr>
            <a:xfrm flipH="1">
              <a:off x="7096213" y="5920000"/>
              <a:ext cx="7281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운영 인력 </a:t>
              </a:r>
              <a:endParaRPr lang="en-US" altLang="ko-KR" sz="800" b="1" kern="0" dirty="0">
                <a:solidFill>
                  <a:schemeClr val="accent3">
                    <a:lumMod val="75000"/>
                  </a:schemeClr>
                </a:solidFill>
                <a:latin typeface="+mn-ea"/>
              </a:endParaRPr>
            </a:p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최적화</a:t>
              </a:r>
              <a:endParaRPr lang="ko-KR" altLang="en-US" sz="800" b="1" kern="0" dirty="0">
                <a:solidFill>
                  <a:schemeClr val="accent3">
                    <a:lumMod val="75000"/>
                  </a:schemeClr>
                </a:solidFill>
                <a:latin typeface="+mn-ea"/>
              </a:endParaRPr>
            </a:p>
          </p:txBody>
        </p:sp>
        <p:sp>
          <p:nvSpPr>
            <p:cNvPr id="212" name="타원 211"/>
            <p:cNvSpPr/>
            <p:nvPr/>
          </p:nvSpPr>
          <p:spPr>
            <a:xfrm flipH="1">
              <a:off x="7059370" y="2626256"/>
              <a:ext cx="801876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13" name="직사각형 212"/>
            <p:cNvSpPr/>
            <p:nvPr/>
          </p:nvSpPr>
          <p:spPr>
            <a:xfrm flipH="1">
              <a:off x="7096213" y="3060917"/>
              <a:ext cx="728188" cy="369332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+mn-ea"/>
                </a:rPr>
                <a:t>중대사고 가능성 실질적 배제</a:t>
              </a:r>
            </a:p>
          </p:txBody>
        </p:sp>
        <p:sp>
          <p:nvSpPr>
            <p:cNvPr id="202" name="타원 201"/>
            <p:cNvSpPr/>
            <p:nvPr/>
          </p:nvSpPr>
          <p:spPr>
            <a:xfrm>
              <a:off x="6061436" y="5033513"/>
              <a:ext cx="801878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03" name="직사각형 202"/>
            <p:cNvSpPr/>
            <p:nvPr/>
          </p:nvSpPr>
          <p:spPr>
            <a:xfrm>
              <a:off x="6098279" y="5527705"/>
              <a:ext cx="72819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1"/>
                  </a:solidFill>
                  <a:latin typeface="+mn-ea"/>
                </a:rPr>
                <a:t>모듈화</a:t>
              </a:r>
              <a:r>
                <a:rPr lang="en-US" altLang="ko-KR" sz="800" b="1" kern="0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ko-KR" altLang="en-US" sz="800" b="1" kern="0" dirty="0">
                  <a:solidFill>
                    <a:schemeClr val="accent1"/>
                  </a:solidFill>
                  <a:latin typeface="+mn-ea"/>
                </a:rPr>
                <a:t>공장제작</a:t>
              </a:r>
              <a:r>
                <a:rPr lang="en-US" altLang="ko-KR" sz="800" b="1" kern="0" dirty="0">
                  <a:solidFill>
                    <a:schemeClr val="accent1"/>
                  </a:solidFill>
                  <a:latin typeface="+mn-ea"/>
                </a:rPr>
                <a:t>/</a:t>
              </a:r>
              <a:r>
                <a:rPr lang="ko-KR" altLang="en-US" sz="800" b="1" kern="0" dirty="0">
                  <a:solidFill>
                    <a:schemeClr val="accent1"/>
                  </a:solidFill>
                  <a:latin typeface="+mn-ea"/>
                </a:rPr>
                <a:t>내륙 수송</a:t>
              </a:r>
            </a:p>
          </p:txBody>
        </p:sp>
        <p:sp>
          <p:nvSpPr>
            <p:cNvPr id="200" name="타원 199"/>
            <p:cNvSpPr/>
            <p:nvPr/>
          </p:nvSpPr>
          <p:spPr>
            <a:xfrm flipH="1">
              <a:off x="8057304" y="5033513"/>
              <a:ext cx="801876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01" name="직사각형 200"/>
            <p:cNvSpPr/>
            <p:nvPr/>
          </p:nvSpPr>
          <p:spPr>
            <a:xfrm flipH="1">
              <a:off x="8094147" y="5499924"/>
              <a:ext cx="7281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3"/>
                  </a:solidFill>
                  <a:latin typeface="+mn-ea"/>
                </a:rPr>
                <a:t>현재보다 </a:t>
              </a:r>
              <a:r>
                <a:rPr lang="en-US" altLang="ko-KR" sz="800" b="1" kern="0" dirty="0">
                  <a:solidFill>
                    <a:schemeClr val="accent3"/>
                  </a:solidFill>
                  <a:latin typeface="+mn-ea"/>
                </a:rPr>
                <a:t>100</a:t>
              </a:r>
              <a:r>
                <a:rPr lang="ko-KR" altLang="en-US" sz="800" b="1" kern="0" dirty="0">
                  <a:solidFill>
                    <a:schemeClr val="accent3"/>
                  </a:solidFill>
                  <a:latin typeface="+mn-ea"/>
                </a:rPr>
                <a:t>배 안전</a:t>
              </a:r>
            </a:p>
          </p:txBody>
        </p:sp>
        <p:sp>
          <p:nvSpPr>
            <p:cNvPr id="215" name="타원 214"/>
            <p:cNvSpPr/>
            <p:nvPr/>
          </p:nvSpPr>
          <p:spPr>
            <a:xfrm>
              <a:off x="6061436" y="3046331"/>
              <a:ext cx="801878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17" name="직사각형 216"/>
            <p:cNvSpPr/>
            <p:nvPr/>
          </p:nvSpPr>
          <p:spPr>
            <a:xfrm>
              <a:off x="6098279" y="3540523"/>
              <a:ext cx="72819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2"/>
                  </a:solidFill>
                  <a:latin typeface="+mn-ea"/>
                </a:rPr>
                <a:t>주민 소개</a:t>
              </a:r>
              <a:endParaRPr lang="en-US" altLang="ko-KR" sz="800" b="1" kern="0" dirty="0">
                <a:solidFill>
                  <a:schemeClr val="accent2"/>
                </a:solidFill>
                <a:latin typeface="+mn-ea"/>
              </a:endParaRPr>
            </a:p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2"/>
                  </a:solidFill>
                  <a:latin typeface="+mn-ea"/>
                </a:rPr>
                <a:t>불필요</a:t>
              </a:r>
            </a:p>
          </p:txBody>
        </p:sp>
        <p:sp>
          <p:nvSpPr>
            <p:cNvPr id="224" name="타원 223"/>
            <p:cNvSpPr/>
            <p:nvPr/>
          </p:nvSpPr>
          <p:spPr>
            <a:xfrm flipH="1">
              <a:off x="8057304" y="3046331"/>
              <a:ext cx="801876" cy="801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schemeClr val="bg2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>
                <a:solidFill>
                  <a:schemeClr val="accent4"/>
                </a:solidFill>
                <a:latin typeface="+mn-ea"/>
              </a:endParaRPr>
            </a:p>
          </p:txBody>
        </p:sp>
        <p:sp>
          <p:nvSpPr>
            <p:cNvPr id="226" name="직사각형 225"/>
            <p:cNvSpPr/>
            <p:nvPr/>
          </p:nvSpPr>
          <p:spPr>
            <a:xfrm flipH="1">
              <a:off x="8094147" y="3512742"/>
              <a:ext cx="728188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800" b="1" kern="0" dirty="0">
                  <a:solidFill>
                    <a:schemeClr val="accent4"/>
                  </a:solidFill>
                  <a:latin typeface="+mn-ea"/>
                </a:rPr>
                <a:t>전기가 필요 없는 안전 계통</a:t>
              </a:r>
            </a:p>
          </p:txBody>
        </p:sp>
        <p:grpSp>
          <p:nvGrpSpPr>
            <p:cNvPr id="18" name="그룹 17"/>
            <p:cNvGrpSpPr/>
            <p:nvPr/>
          </p:nvGrpSpPr>
          <p:grpSpPr>
            <a:xfrm>
              <a:off x="6566416" y="3540585"/>
              <a:ext cx="1800548" cy="1800548"/>
              <a:chOff x="6319445" y="3346366"/>
              <a:chExt cx="2188986" cy="2188986"/>
            </a:xfrm>
          </p:grpSpPr>
          <p:sp>
            <p:nvSpPr>
              <p:cNvPr id="180" name="타원 179"/>
              <p:cNvSpPr/>
              <p:nvPr/>
            </p:nvSpPr>
            <p:spPr>
              <a:xfrm>
                <a:off x="6319445" y="3346366"/>
                <a:ext cx="2188986" cy="2188986"/>
              </a:xfrm>
              <a:prstGeom prst="ellipse">
                <a:avLst/>
              </a:prstGeom>
              <a:solidFill>
                <a:schemeClr val="bg1"/>
              </a:solidFill>
              <a:ln w="63500">
                <a:solidFill>
                  <a:schemeClr val="accent4"/>
                </a:solidFill>
              </a:ln>
              <a:effectLst>
                <a:outerShdw blurRad="127000" dist="38100" dir="2700000" algn="tl" rotWithShape="0">
                  <a:schemeClr val="tx2">
                    <a:lumMod val="75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185" name="직사각형 184"/>
              <p:cNvSpPr/>
              <p:nvPr/>
            </p:nvSpPr>
            <p:spPr>
              <a:xfrm>
                <a:off x="6556328" y="4793797"/>
                <a:ext cx="1702458" cy="523844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  <a:contourClr>
                    <a:srgbClr val="002E60"/>
                  </a:contourClr>
                </a:sp3d>
              </a:bodyPr>
              <a:lstStyle/>
              <a:p>
                <a:pPr algn="ctr" fontAlgn="base" latinLnBrk="0">
                  <a:spcAft>
                    <a:spcPct val="0"/>
                  </a:spcAft>
                  <a:buClr>
                    <a:prstClr val="black">
                      <a:lumMod val="75000"/>
                      <a:lumOff val="25000"/>
                    </a:prstClr>
                  </a:buClr>
                  <a:buSzPct val="70000"/>
                  <a:defRPr/>
                </a:pPr>
                <a:r>
                  <a:rPr lang="ko-KR" altLang="en-US" sz="1400" b="1" kern="0" dirty="0">
                    <a:solidFill>
                      <a:schemeClr val="accent4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기존 </a:t>
                </a:r>
                <a:r>
                  <a:rPr lang="ko-KR" altLang="en-US" sz="1400" b="1" kern="0" dirty="0" err="1">
                    <a:solidFill>
                      <a:schemeClr val="accent4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대형원전</a:t>
                </a:r>
                <a:r>
                  <a:rPr lang="ko-KR" altLang="en-US" sz="1400" b="1" kern="0" dirty="0">
                    <a:solidFill>
                      <a:schemeClr val="accent4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 </a:t>
                </a:r>
                <a:r>
                  <a:rPr lang="ko-KR" altLang="en-US" sz="1400" b="1" kern="0" dirty="0" smtClean="0">
                    <a:solidFill>
                      <a:schemeClr val="accent4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+mn-ea"/>
                  </a:rPr>
                  <a:t>단점 보완 </a:t>
                </a:r>
                <a:endParaRPr lang="ko-KR" altLang="en-US" sz="1400" b="1" kern="0" dirty="0">
                  <a:solidFill>
                    <a:schemeClr val="accent4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</a:endParaRPr>
              </a:p>
            </p:txBody>
          </p:sp>
          <p:pic>
            <p:nvPicPr>
              <p:cNvPr id="17" name="그림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56943" y="3550949"/>
                <a:ext cx="1747156" cy="1280608"/>
              </a:xfrm>
              <a:prstGeom prst="rect">
                <a:avLst/>
              </a:prstGeom>
            </p:spPr>
          </p:pic>
        </p:grpSp>
        <p:grpSp>
          <p:nvGrpSpPr>
            <p:cNvPr id="22" name="Group 5"/>
            <p:cNvGrpSpPr>
              <a:grpSpLocks noChangeAspect="1"/>
            </p:cNvGrpSpPr>
            <p:nvPr/>
          </p:nvGrpSpPr>
          <p:grpSpPr bwMode="auto">
            <a:xfrm>
              <a:off x="7297469" y="2719074"/>
              <a:ext cx="325679" cy="315664"/>
              <a:chOff x="2681" y="1737"/>
              <a:chExt cx="878" cy="851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798" y="2337"/>
                <a:ext cx="678" cy="251"/>
              </a:xfrm>
              <a:custGeom>
                <a:avLst/>
                <a:gdLst>
                  <a:gd name="T0" fmla="*/ 280 w 285"/>
                  <a:gd name="T1" fmla="*/ 57 h 105"/>
                  <a:gd name="T2" fmla="*/ 272 w 285"/>
                  <a:gd name="T3" fmla="*/ 55 h 105"/>
                  <a:gd name="T4" fmla="*/ 187 w 285"/>
                  <a:gd name="T5" fmla="*/ 80 h 105"/>
                  <a:gd name="T6" fmla="*/ 185 w 285"/>
                  <a:gd name="T7" fmla="*/ 81 h 105"/>
                  <a:gd name="T8" fmla="*/ 136 w 285"/>
                  <a:gd name="T9" fmla="*/ 81 h 105"/>
                  <a:gd name="T10" fmla="*/ 133 w 285"/>
                  <a:gd name="T11" fmla="*/ 80 h 105"/>
                  <a:gd name="T12" fmla="*/ 77 w 285"/>
                  <a:gd name="T13" fmla="*/ 49 h 105"/>
                  <a:gd name="T14" fmla="*/ 75 w 285"/>
                  <a:gd name="T15" fmla="*/ 41 h 105"/>
                  <a:gd name="T16" fmla="*/ 80 w 285"/>
                  <a:gd name="T17" fmla="*/ 37 h 105"/>
                  <a:gd name="T18" fmla="*/ 160 w 285"/>
                  <a:gd name="T19" fmla="*/ 37 h 105"/>
                  <a:gd name="T20" fmla="*/ 160 w 285"/>
                  <a:gd name="T21" fmla="*/ 28 h 105"/>
                  <a:gd name="T22" fmla="*/ 151 w 285"/>
                  <a:gd name="T23" fmla="*/ 18 h 105"/>
                  <a:gd name="T24" fmla="*/ 61 w 285"/>
                  <a:gd name="T25" fmla="*/ 0 h 105"/>
                  <a:gd name="T26" fmla="*/ 26 w 285"/>
                  <a:gd name="T27" fmla="*/ 0 h 105"/>
                  <a:gd name="T28" fmla="*/ 0 w 285"/>
                  <a:gd name="T29" fmla="*/ 11 h 105"/>
                  <a:gd name="T30" fmla="*/ 0 w 285"/>
                  <a:gd name="T31" fmla="*/ 81 h 105"/>
                  <a:gd name="T32" fmla="*/ 19 w 285"/>
                  <a:gd name="T33" fmla="*/ 81 h 105"/>
                  <a:gd name="T34" fmla="*/ 21 w 285"/>
                  <a:gd name="T35" fmla="*/ 81 h 105"/>
                  <a:gd name="T36" fmla="*/ 94 w 285"/>
                  <a:gd name="T37" fmla="*/ 105 h 105"/>
                  <a:gd name="T38" fmla="*/ 184 w 285"/>
                  <a:gd name="T39" fmla="*/ 105 h 105"/>
                  <a:gd name="T40" fmla="*/ 278 w 285"/>
                  <a:gd name="T41" fmla="*/ 72 h 105"/>
                  <a:gd name="T42" fmla="*/ 283 w 285"/>
                  <a:gd name="T43" fmla="*/ 61 h 105"/>
                  <a:gd name="T44" fmla="*/ 280 w 285"/>
                  <a:gd name="T45" fmla="*/ 5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5" h="105">
                    <a:moveTo>
                      <a:pt x="280" y="57"/>
                    </a:moveTo>
                    <a:cubicBezTo>
                      <a:pt x="278" y="55"/>
                      <a:pt x="275" y="54"/>
                      <a:pt x="272" y="55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6" y="80"/>
                      <a:pt x="186" y="81"/>
                      <a:pt x="185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5" y="81"/>
                      <a:pt x="134" y="80"/>
                      <a:pt x="133" y="80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4" y="47"/>
                      <a:pt x="73" y="44"/>
                      <a:pt x="75" y="41"/>
                    </a:cubicBezTo>
                    <a:cubicBezTo>
                      <a:pt x="76" y="39"/>
                      <a:pt x="78" y="37"/>
                      <a:pt x="8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28"/>
                      <a:pt x="160" y="28"/>
                      <a:pt x="160" y="28"/>
                    </a:cubicBezTo>
                    <a:cubicBezTo>
                      <a:pt x="151" y="18"/>
                      <a:pt x="151" y="18"/>
                      <a:pt x="151" y="18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20" y="81"/>
                      <a:pt x="21" y="81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184" y="105"/>
                      <a:pt x="184" y="105"/>
                      <a:pt x="184" y="105"/>
                    </a:cubicBezTo>
                    <a:cubicBezTo>
                      <a:pt x="278" y="72"/>
                      <a:pt x="278" y="72"/>
                      <a:pt x="278" y="72"/>
                    </a:cubicBezTo>
                    <a:cubicBezTo>
                      <a:pt x="282" y="70"/>
                      <a:pt x="285" y="65"/>
                      <a:pt x="283" y="61"/>
                    </a:cubicBezTo>
                    <a:cubicBezTo>
                      <a:pt x="282" y="59"/>
                      <a:pt x="281" y="58"/>
                      <a:pt x="280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>
                <a:off x="2710" y="2311"/>
                <a:ext cx="59" cy="260"/>
              </a:xfrm>
              <a:custGeom>
                <a:avLst/>
                <a:gdLst>
                  <a:gd name="T0" fmla="*/ 0 w 59"/>
                  <a:gd name="T1" fmla="*/ 260 h 260"/>
                  <a:gd name="T2" fmla="*/ 59 w 59"/>
                  <a:gd name="T3" fmla="*/ 250 h 260"/>
                  <a:gd name="T4" fmla="*/ 59 w 59"/>
                  <a:gd name="T5" fmla="*/ 10 h 260"/>
                  <a:gd name="T6" fmla="*/ 0 w 59"/>
                  <a:gd name="T7" fmla="*/ 0 h 260"/>
                  <a:gd name="T8" fmla="*/ 0 w 59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60">
                    <a:moveTo>
                      <a:pt x="0" y="260"/>
                    </a:moveTo>
                    <a:lnTo>
                      <a:pt x="59" y="250"/>
                    </a:lnTo>
                    <a:lnTo>
                      <a:pt x="59" y="10"/>
                    </a:lnTo>
                    <a:lnTo>
                      <a:pt x="0" y="0"/>
                    </a:lnTo>
                    <a:lnTo>
                      <a:pt x="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6" name="Freeform 8"/>
              <p:cNvSpPr>
                <a:spLocks noEditPoints="1"/>
              </p:cNvSpPr>
              <p:nvPr/>
            </p:nvSpPr>
            <p:spPr bwMode="auto">
              <a:xfrm>
                <a:off x="2917" y="1768"/>
                <a:ext cx="409" cy="498"/>
              </a:xfrm>
              <a:custGeom>
                <a:avLst/>
                <a:gdLst>
                  <a:gd name="T0" fmla="*/ 86 w 172"/>
                  <a:gd name="T1" fmla="*/ 209 h 209"/>
                  <a:gd name="T2" fmla="*/ 172 w 172"/>
                  <a:gd name="T3" fmla="*/ 92 h 209"/>
                  <a:gd name="T4" fmla="*/ 172 w 172"/>
                  <a:gd name="T5" fmla="*/ 23 h 209"/>
                  <a:gd name="T6" fmla="*/ 86 w 172"/>
                  <a:gd name="T7" fmla="*/ 0 h 209"/>
                  <a:gd name="T8" fmla="*/ 0 w 172"/>
                  <a:gd name="T9" fmla="*/ 23 h 209"/>
                  <a:gd name="T10" fmla="*/ 0 w 172"/>
                  <a:gd name="T11" fmla="*/ 92 h 209"/>
                  <a:gd name="T12" fmla="*/ 86 w 172"/>
                  <a:gd name="T13" fmla="*/ 209 h 209"/>
                  <a:gd name="T14" fmla="*/ 30 w 172"/>
                  <a:gd name="T15" fmla="*/ 116 h 209"/>
                  <a:gd name="T16" fmla="*/ 30 w 172"/>
                  <a:gd name="T17" fmla="*/ 92 h 209"/>
                  <a:gd name="T18" fmla="*/ 43 w 172"/>
                  <a:gd name="T19" fmla="*/ 79 h 209"/>
                  <a:gd name="T20" fmla="*/ 61 w 172"/>
                  <a:gd name="T21" fmla="*/ 79 h 209"/>
                  <a:gd name="T22" fmla="*/ 61 w 172"/>
                  <a:gd name="T23" fmla="*/ 61 h 209"/>
                  <a:gd name="T24" fmla="*/ 73 w 172"/>
                  <a:gd name="T25" fmla="*/ 49 h 209"/>
                  <a:gd name="T26" fmla="*/ 98 w 172"/>
                  <a:gd name="T27" fmla="*/ 49 h 209"/>
                  <a:gd name="T28" fmla="*/ 110 w 172"/>
                  <a:gd name="T29" fmla="*/ 61 h 209"/>
                  <a:gd name="T30" fmla="*/ 110 w 172"/>
                  <a:gd name="T31" fmla="*/ 79 h 209"/>
                  <a:gd name="T32" fmla="*/ 129 w 172"/>
                  <a:gd name="T33" fmla="*/ 79 h 209"/>
                  <a:gd name="T34" fmla="*/ 141 w 172"/>
                  <a:gd name="T35" fmla="*/ 92 h 209"/>
                  <a:gd name="T36" fmla="*/ 141 w 172"/>
                  <a:gd name="T37" fmla="*/ 116 h 209"/>
                  <a:gd name="T38" fmla="*/ 129 w 172"/>
                  <a:gd name="T39" fmla="*/ 129 h 209"/>
                  <a:gd name="T40" fmla="*/ 110 w 172"/>
                  <a:gd name="T41" fmla="*/ 129 h 209"/>
                  <a:gd name="T42" fmla="*/ 110 w 172"/>
                  <a:gd name="T43" fmla="*/ 147 h 209"/>
                  <a:gd name="T44" fmla="*/ 98 w 172"/>
                  <a:gd name="T45" fmla="*/ 159 h 209"/>
                  <a:gd name="T46" fmla="*/ 73 w 172"/>
                  <a:gd name="T47" fmla="*/ 159 h 209"/>
                  <a:gd name="T48" fmla="*/ 61 w 172"/>
                  <a:gd name="T49" fmla="*/ 147 h 209"/>
                  <a:gd name="T50" fmla="*/ 61 w 172"/>
                  <a:gd name="T51" fmla="*/ 129 h 209"/>
                  <a:gd name="T52" fmla="*/ 43 w 172"/>
                  <a:gd name="T53" fmla="*/ 129 h 209"/>
                  <a:gd name="T54" fmla="*/ 30 w 172"/>
                  <a:gd name="T55" fmla="*/ 11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72" h="209">
                    <a:moveTo>
                      <a:pt x="86" y="209"/>
                    </a:moveTo>
                    <a:cubicBezTo>
                      <a:pt x="133" y="209"/>
                      <a:pt x="172" y="156"/>
                      <a:pt x="172" y="92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56"/>
                      <a:pt x="38" y="209"/>
                      <a:pt x="86" y="209"/>
                    </a:cubicBezTo>
                    <a:close/>
                    <a:moveTo>
                      <a:pt x="30" y="116"/>
                    </a:moveTo>
                    <a:cubicBezTo>
                      <a:pt x="30" y="92"/>
                      <a:pt x="30" y="92"/>
                      <a:pt x="30" y="92"/>
                    </a:cubicBezTo>
                    <a:cubicBezTo>
                      <a:pt x="30" y="85"/>
                      <a:pt x="36" y="79"/>
                      <a:pt x="43" y="79"/>
                    </a:cubicBezTo>
                    <a:cubicBezTo>
                      <a:pt x="61" y="79"/>
                      <a:pt x="61" y="79"/>
                      <a:pt x="61" y="7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1" y="54"/>
                      <a:pt x="67" y="49"/>
                      <a:pt x="73" y="49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105" y="49"/>
                      <a:pt x="110" y="54"/>
                      <a:pt x="110" y="61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6" y="79"/>
                      <a:pt x="141" y="85"/>
                      <a:pt x="141" y="92"/>
                    </a:cubicBezTo>
                    <a:cubicBezTo>
                      <a:pt x="141" y="116"/>
                      <a:pt x="141" y="116"/>
                      <a:pt x="141" y="116"/>
                    </a:cubicBezTo>
                    <a:cubicBezTo>
                      <a:pt x="141" y="123"/>
                      <a:pt x="136" y="129"/>
                      <a:pt x="129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47"/>
                      <a:pt x="110" y="147"/>
                      <a:pt x="110" y="147"/>
                    </a:cubicBezTo>
                    <a:cubicBezTo>
                      <a:pt x="110" y="154"/>
                      <a:pt x="105" y="159"/>
                      <a:pt x="98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67" y="159"/>
                      <a:pt x="61" y="154"/>
                      <a:pt x="61" y="147"/>
                    </a:cubicBezTo>
                    <a:cubicBezTo>
                      <a:pt x="61" y="129"/>
                      <a:pt x="61" y="129"/>
                      <a:pt x="61" y="129"/>
                    </a:cubicBezTo>
                    <a:cubicBezTo>
                      <a:pt x="43" y="129"/>
                      <a:pt x="43" y="129"/>
                      <a:pt x="43" y="129"/>
                    </a:cubicBezTo>
                    <a:cubicBezTo>
                      <a:pt x="36" y="129"/>
                      <a:pt x="30" y="123"/>
                      <a:pt x="30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>
                <a:off x="3383" y="1737"/>
                <a:ext cx="88" cy="88"/>
              </a:xfrm>
              <a:custGeom>
                <a:avLst/>
                <a:gdLst>
                  <a:gd name="T0" fmla="*/ 31 w 88"/>
                  <a:gd name="T1" fmla="*/ 88 h 88"/>
                  <a:gd name="T2" fmla="*/ 59 w 88"/>
                  <a:gd name="T3" fmla="*/ 88 h 88"/>
                  <a:gd name="T4" fmla="*/ 59 w 88"/>
                  <a:gd name="T5" fmla="*/ 60 h 88"/>
                  <a:gd name="T6" fmla="*/ 88 w 88"/>
                  <a:gd name="T7" fmla="*/ 60 h 88"/>
                  <a:gd name="T8" fmla="*/ 88 w 88"/>
                  <a:gd name="T9" fmla="*/ 29 h 88"/>
                  <a:gd name="T10" fmla="*/ 59 w 88"/>
                  <a:gd name="T11" fmla="*/ 29 h 88"/>
                  <a:gd name="T12" fmla="*/ 59 w 88"/>
                  <a:gd name="T13" fmla="*/ 0 h 88"/>
                  <a:gd name="T14" fmla="*/ 31 w 88"/>
                  <a:gd name="T15" fmla="*/ 0 h 88"/>
                  <a:gd name="T16" fmla="*/ 31 w 88"/>
                  <a:gd name="T17" fmla="*/ 29 h 88"/>
                  <a:gd name="T18" fmla="*/ 0 w 88"/>
                  <a:gd name="T19" fmla="*/ 29 h 88"/>
                  <a:gd name="T20" fmla="*/ 0 w 88"/>
                  <a:gd name="T21" fmla="*/ 60 h 88"/>
                  <a:gd name="T22" fmla="*/ 31 w 88"/>
                  <a:gd name="T23" fmla="*/ 60 h 88"/>
                  <a:gd name="T24" fmla="*/ 31 w 88"/>
                  <a:gd name="T2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31" y="88"/>
                    </a:moveTo>
                    <a:lnTo>
                      <a:pt x="59" y="88"/>
                    </a:lnTo>
                    <a:lnTo>
                      <a:pt x="59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59" y="29"/>
                    </a:lnTo>
                    <a:lnTo>
                      <a:pt x="59" y="0"/>
                    </a:lnTo>
                    <a:lnTo>
                      <a:pt x="31" y="0"/>
                    </a:lnTo>
                    <a:lnTo>
                      <a:pt x="31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31" y="60"/>
                    </a:lnTo>
                    <a:lnTo>
                      <a:pt x="31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>
                <a:off x="3471" y="1825"/>
                <a:ext cx="88" cy="89"/>
              </a:xfrm>
              <a:custGeom>
                <a:avLst/>
                <a:gdLst>
                  <a:gd name="T0" fmla="*/ 88 w 88"/>
                  <a:gd name="T1" fmla="*/ 29 h 89"/>
                  <a:gd name="T2" fmla="*/ 60 w 88"/>
                  <a:gd name="T3" fmla="*/ 29 h 89"/>
                  <a:gd name="T4" fmla="*/ 60 w 88"/>
                  <a:gd name="T5" fmla="*/ 0 h 89"/>
                  <a:gd name="T6" fmla="*/ 31 w 88"/>
                  <a:gd name="T7" fmla="*/ 0 h 89"/>
                  <a:gd name="T8" fmla="*/ 31 w 88"/>
                  <a:gd name="T9" fmla="*/ 29 h 89"/>
                  <a:gd name="T10" fmla="*/ 0 w 88"/>
                  <a:gd name="T11" fmla="*/ 29 h 89"/>
                  <a:gd name="T12" fmla="*/ 0 w 88"/>
                  <a:gd name="T13" fmla="*/ 60 h 89"/>
                  <a:gd name="T14" fmla="*/ 31 w 88"/>
                  <a:gd name="T15" fmla="*/ 60 h 89"/>
                  <a:gd name="T16" fmla="*/ 31 w 88"/>
                  <a:gd name="T17" fmla="*/ 89 h 89"/>
                  <a:gd name="T18" fmla="*/ 60 w 88"/>
                  <a:gd name="T19" fmla="*/ 89 h 89"/>
                  <a:gd name="T20" fmla="*/ 60 w 88"/>
                  <a:gd name="T21" fmla="*/ 60 h 89"/>
                  <a:gd name="T22" fmla="*/ 88 w 88"/>
                  <a:gd name="T23" fmla="*/ 60 h 89"/>
                  <a:gd name="T24" fmla="*/ 88 w 88"/>
                  <a:gd name="T25" fmla="*/ 2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9">
                    <a:moveTo>
                      <a:pt x="88" y="29"/>
                    </a:moveTo>
                    <a:lnTo>
                      <a:pt x="60" y="29"/>
                    </a:lnTo>
                    <a:lnTo>
                      <a:pt x="60" y="0"/>
                    </a:lnTo>
                    <a:lnTo>
                      <a:pt x="31" y="0"/>
                    </a:lnTo>
                    <a:lnTo>
                      <a:pt x="31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31" y="60"/>
                    </a:lnTo>
                    <a:lnTo>
                      <a:pt x="31" y="89"/>
                    </a:lnTo>
                    <a:lnTo>
                      <a:pt x="60" y="89"/>
                    </a:lnTo>
                    <a:lnTo>
                      <a:pt x="60" y="60"/>
                    </a:lnTo>
                    <a:lnTo>
                      <a:pt x="88" y="60"/>
                    </a:lnTo>
                    <a:lnTo>
                      <a:pt x="88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3326" y="2192"/>
                <a:ext cx="88" cy="88"/>
              </a:xfrm>
              <a:custGeom>
                <a:avLst/>
                <a:gdLst>
                  <a:gd name="T0" fmla="*/ 0 w 88"/>
                  <a:gd name="T1" fmla="*/ 29 h 88"/>
                  <a:gd name="T2" fmla="*/ 0 w 88"/>
                  <a:gd name="T3" fmla="*/ 60 h 88"/>
                  <a:gd name="T4" fmla="*/ 28 w 88"/>
                  <a:gd name="T5" fmla="*/ 60 h 88"/>
                  <a:gd name="T6" fmla="*/ 28 w 88"/>
                  <a:gd name="T7" fmla="*/ 88 h 88"/>
                  <a:gd name="T8" fmla="*/ 57 w 88"/>
                  <a:gd name="T9" fmla="*/ 88 h 88"/>
                  <a:gd name="T10" fmla="*/ 57 w 88"/>
                  <a:gd name="T11" fmla="*/ 60 h 88"/>
                  <a:gd name="T12" fmla="*/ 88 w 88"/>
                  <a:gd name="T13" fmla="*/ 60 h 88"/>
                  <a:gd name="T14" fmla="*/ 88 w 88"/>
                  <a:gd name="T15" fmla="*/ 29 h 88"/>
                  <a:gd name="T16" fmla="*/ 57 w 88"/>
                  <a:gd name="T17" fmla="*/ 29 h 88"/>
                  <a:gd name="T18" fmla="*/ 57 w 88"/>
                  <a:gd name="T19" fmla="*/ 0 h 88"/>
                  <a:gd name="T20" fmla="*/ 28 w 88"/>
                  <a:gd name="T21" fmla="*/ 0 h 88"/>
                  <a:gd name="T22" fmla="*/ 28 w 88"/>
                  <a:gd name="T23" fmla="*/ 29 h 88"/>
                  <a:gd name="T24" fmla="*/ 0 w 88"/>
                  <a:gd name="T2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0" y="29"/>
                    </a:moveTo>
                    <a:lnTo>
                      <a:pt x="0" y="60"/>
                    </a:lnTo>
                    <a:lnTo>
                      <a:pt x="28" y="60"/>
                    </a:lnTo>
                    <a:lnTo>
                      <a:pt x="28" y="88"/>
                    </a:lnTo>
                    <a:lnTo>
                      <a:pt x="57" y="88"/>
                    </a:lnTo>
                    <a:lnTo>
                      <a:pt x="57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57" y="29"/>
                    </a:lnTo>
                    <a:lnTo>
                      <a:pt x="57" y="0"/>
                    </a:lnTo>
                    <a:lnTo>
                      <a:pt x="28" y="0"/>
                    </a:lnTo>
                    <a:lnTo>
                      <a:pt x="28" y="29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3414" y="2104"/>
                <a:ext cx="88" cy="88"/>
              </a:xfrm>
              <a:custGeom>
                <a:avLst/>
                <a:gdLst>
                  <a:gd name="T0" fmla="*/ 57 w 88"/>
                  <a:gd name="T1" fmla="*/ 0 h 88"/>
                  <a:gd name="T2" fmla="*/ 28 w 88"/>
                  <a:gd name="T3" fmla="*/ 0 h 88"/>
                  <a:gd name="T4" fmla="*/ 28 w 88"/>
                  <a:gd name="T5" fmla="*/ 29 h 88"/>
                  <a:gd name="T6" fmla="*/ 0 w 88"/>
                  <a:gd name="T7" fmla="*/ 29 h 88"/>
                  <a:gd name="T8" fmla="*/ 0 w 88"/>
                  <a:gd name="T9" fmla="*/ 60 h 88"/>
                  <a:gd name="T10" fmla="*/ 28 w 88"/>
                  <a:gd name="T11" fmla="*/ 60 h 88"/>
                  <a:gd name="T12" fmla="*/ 28 w 88"/>
                  <a:gd name="T13" fmla="*/ 88 h 88"/>
                  <a:gd name="T14" fmla="*/ 57 w 88"/>
                  <a:gd name="T15" fmla="*/ 88 h 88"/>
                  <a:gd name="T16" fmla="*/ 57 w 88"/>
                  <a:gd name="T17" fmla="*/ 60 h 88"/>
                  <a:gd name="T18" fmla="*/ 88 w 88"/>
                  <a:gd name="T19" fmla="*/ 60 h 88"/>
                  <a:gd name="T20" fmla="*/ 88 w 88"/>
                  <a:gd name="T21" fmla="*/ 29 h 88"/>
                  <a:gd name="T22" fmla="*/ 57 w 88"/>
                  <a:gd name="T23" fmla="*/ 29 h 88"/>
                  <a:gd name="T24" fmla="*/ 57 w 88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57" y="0"/>
                    </a:moveTo>
                    <a:lnTo>
                      <a:pt x="28" y="0"/>
                    </a:lnTo>
                    <a:lnTo>
                      <a:pt x="28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28" y="60"/>
                    </a:lnTo>
                    <a:lnTo>
                      <a:pt x="28" y="88"/>
                    </a:lnTo>
                    <a:lnTo>
                      <a:pt x="57" y="88"/>
                    </a:lnTo>
                    <a:lnTo>
                      <a:pt x="57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57" y="29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2769" y="1737"/>
                <a:ext cx="88" cy="88"/>
              </a:xfrm>
              <a:custGeom>
                <a:avLst/>
                <a:gdLst>
                  <a:gd name="T0" fmla="*/ 29 w 88"/>
                  <a:gd name="T1" fmla="*/ 88 h 88"/>
                  <a:gd name="T2" fmla="*/ 60 w 88"/>
                  <a:gd name="T3" fmla="*/ 88 h 88"/>
                  <a:gd name="T4" fmla="*/ 60 w 88"/>
                  <a:gd name="T5" fmla="*/ 60 h 88"/>
                  <a:gd name="T6" fmla="*/ 88 w 88"/>
                  <a:gd name="T7" fmla="*/ 60 h 88"/>
                  <a:gd name="T8" fmla="*/ 88 w 88"/>
                  <a:gd name="T9" fmla="*/ 29 h 88"/>
                  <a:gd name="T10" fmla="*/ 60 w 88"/>
                  <a:gd name="T11" fmla="*/ 29 h 88"/>
                  <a:gd name="T12" fmla="*/ 60 w 88"/>
                  <a:gd name="T13" fmla="*/ 0 h 88"/>
                  <a:gd name="T14" fmla="*/ 29 w 88"/>
                  <a:gd name="T15" fmla="*/ 0 h 88"/>
                  <a:gd name="T16" fmla="*/ 29 w 88"/>
                  <a:gd name="T17" fmla="*/ 29 h 88"/>
                  <a:gd name="T18" fmla="*/ 0 w 88"/>
                  <a:gd name="T19" fmla="*/ 29 h 88"/>
                  <a:gd name="T20" fmla="*/ 0 w 88"/>
                  <a:gd name="T21" fmla="*/ 60 h 88"/>
                  <a:gd name="T22" fmla="*/ 29 w 88"/>
                  <a:gd name="T23" fmla="*/ 60 h 88"/>
                  <a:gd name="T24" fmla="*/ 29 w 88"/>
                  <a:gd name="T2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29" y="88"/>
                    </a:moveTo>
                    <a:lnTo>
                      <a:pt x="60" y="88"/>
                    </a:lnTo>
                    <a:lnTo>
                      <a:pt x="60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60" y="29"/>
                    </a:lnTo>
                    <a:lnTo>
                      <a:pt x="60" y="0"/>
                    </a:lnTo>
                    <a:lnTo>
                      <a:pt x="29" y="0"/>
                    </a:lnTo>
                    <a:lnTo>
                      <a:pt x="29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29" y="60"/>
                    </a:lnTo>
                    <a:lnTo>
                      <a:pt x="29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2681" y="1825"/>
                <a:ext cx="88" cy="89"/>
              </a:xfrm>
              <a:custGeom>
                <a:avLst/>
                <a:gdLst>
                  <a:gd name="T0" fmla="*/ 29 w 88"/>
                  <a:gd name="T1" fmla="*/ 89 h 89"/>
                  <a:gd name="T2" fmla="*/ 60 w 88"/>
                  <a:gd name="T3" fmla="*/ 89 h 89"/>
                  <a:gd name="T4" fmla="*/ 60 w 88"/>
                  <a:gd name="T5" fmla="*/ 60 h 89"/>
                  <a:gd name="T6" fmla="*/ 88 w 88"/>
                  <a:gd name="T7" fmla="*/ 60 h 89"/>
                  <a:gd name="T8" fmla="*/ 88 w 88"/>
                  <a:gd name="T9" fmla="*/ 29 h 89"/>
                  <a:gd name="T10" fmla="*/ 60 w 88"/>
                  <a:gd name="T11" fmla="*/ 29 h 89"/>
                  <a:gd name="T12" fmla="*/ 60 w 88"/>
                  <a:gd name="T13" fmla="*/ 0 h 89"/>
                  <a:gd name="T14" fmla="*/ 29 w 88"/>
                  <a:gd name="T15" fmla="*/ 0 h 89"/>
                  <a:gd name="T16" fmla="*/ 29 w 88"/>
                  <a:gd name="T17" fmla="*/ 29 h 89"/>
                  <a:gd name="T18" fmla="*/ 0 w 88"/>
                  <a:gd name="T19" fmla="*/ 29 h 89"/>
                  <a:gd name="T20" fmla="*/ 0 w 88"/>
                  <a:gd name="T21" fmla="*/ 60 h 89"/>
                  <a:gd name="T22" fmla="*/ 29 w 88"/>
                  <a:gd name="T23" fmla="*/ 60 h 89"/>
                  <a:gd name="T24" fmla="*/ 29 w 88"/>
                  <a:gd name="T25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9">
                    <a:moveTo>
                      <a:pt x="29" y="89"/>
                    </a:moveTo>
                    <a:lnTo>
                      <a:pt x="60" y="89"/>
                    </a:lnTo>
                    <a:lnTo>
                      <a:pt x="60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60" y="29"/>
                    </a:lnTo>
                    <a:lnTo>
                      <a:pt x="60" y="0"/>
                    </a:lnTo>
                    <a:lnTo>
                      <a:pt x="29" y="0"/>
                    </a:lnTo>
                    <a:lnTo>
                      <a:pt x="29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29" y="60"/>
                    </a:lnTo>
                    <a:lnTo>
                      <a:pt x="29" y="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2829" y="2192"/>
                <a:ext cx="88" cy="88"/>
              </a:xfrm>
              <a:custGeom>
                <a:avLst/>
                <a:gdLst>
                  <a:gd name="T0" fmla="*/ 28 w 88"/>
                  <a:gd name="T1" fmla="*/ 0 h 88"/>
                  <a:gd name="T2" fmla="*/ 28 w 88"/>
                  <a:gd name="T3" fmla="*/ 29 h 88"/>
                  <a:gd name="T4" fmla="*/ 0 w 88"/>
                  <a:gd name="T5" fmla="*/ 29 h 88"/>
                  <a:gd name="T6" fmla="*/ 0 w 88"/>
                  <a:gd name="T7" fmla="*/ 60 h 88"/>
                  <a:gd name="T8" fmla="*/ 28 w 88"/>
                  <a:gd name="T9" fmla="*/ 60 h 88"/>
                  <a:gd name="T10" fmla="*/ 28 w 88"/>
                  <a:gd name="T11" fmla="*/ 88 h 88"/>
                  <a:gd name="T12" fmla="*/ 57 w 88"/>
                  <a:gd name="T13" fmla="*/ 88 h 88"/>
                  <a:gd name="T14" fmla="*/ 57 w 88"/>
                  <a:gd name="T15" fmla="*/ 60 h 88"/>
                  <a:gd name="T16" fmla="*/ 88 w 88"/>
                  <a:gd name="T17" fmla="*/ 60 h 88"/>
                  <a:gd name="T18" fmla="*/ 88 w 88"/>
                  <a:gd name="T19" fmla="*/ 29 h 88"/>
                  <a:gd name="T20" fmla="*/ 57 w 88"/>
                  <a:gd name="T21" fmla="*/ 29 h 88"/>
                  <a:gd name="T22" fmla="*/ 57 w 88"/>
                  <a:gd name="T23" fmla="*/ 0 h 88"/>
                  <a:gd name="T24" fmla="*/ 28 w 88"/>
                  <a:gd name="T25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28" y="0"/>
                    </a:moveTo>
                    <a:lnTo>
                      <a:pt x="28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28" y="60"/>
                    </a:lnTo>
                    <a:lnTo>
                      <a:pt x="28" y="88"/>
                    </a:lnTo>
                    <a:lnTo>
                      <a:pt x="57" y="88"/>
                    </a:lnTo>
                    <a:lnTo>
                      <a:pt x="57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57" y="29"/>
                    </a:lnTo>
                    <a:lnTo>
                      <a:pt x="57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4" name="Freeform 16"/>
              <p:cNvSpPr>
                <a:spLocks/>
              </p:cNvSpPr>
              <p:nvPr/>
            </p:nvSpPr>
            <p:spPr bwMode="auto">
              <a:xfrm>
                <a:off x="2741" y="2104"/>
                <a:ext cx="88" cy="88"/>
              </a:xfrm>
              <a:custGeom>
                <a:avLst/>
                <a:gdLst>
                  <a:gd name="T0" fmla="*/ 57 w 88"/>
                  <a:gd name="T1" fmla="*/ 88 h 88"/>
                  <a:gd name="T2" fmla="*/ 57 w 88"/>
                  <a:gd name="T3" fmla="*/ 60 h 88"/>
                  <a:gd name="T4" fmla="*/ 88 w 88"/>
                  <a:gd name="T5" fmla="*/ 60 h 88"/>
                  <a:gd name="T6" fmla="*/ 88 w 88"/>
                  <a:gd name="T7" fmla="*/ 29 h 88"/>
                  <a:gd name="T8" fmla="*/ 57 w 88"/>
                  <a:gd name="T9" fmla="*/ 29 h 88"/>
                  <a:gd name="T10" fmla="*/ 57 w 88"/>
                  <a:gd name="T11" fmla="*/ 0 h 88"/>
                  <a:gd name="T12" fmla="*/ 28 w 88"/>
                  <a:gd name="T13" fmla="*/ 0 h 88"/>
                  <a:gd name="T14" fmla="*/ 28 w 88"/>
                  <a:gd name="T15" fmla="*/ 29 h 88"/>
                  <a:gd name="T16" fmla="*/ 0 w 88"/>
                  <a:gd name="T17" fmla="*/ 29 h 88"/>
                  <a:gd name="T18" fmla="*/ 0 w 88"/>
                  <a:gd name="T19" fmla="*/ 60 h 88"/>
                  <a:gd name="T20" fmla="*/ 28 w 88"/>
                  <a:gd name="T21" fmla="*/ 60 h 88"/>
                  <a:gd name="T22" fmla="*/ 28 w 88"/>
                  <a:gd name="T23" fmla="*/ 88 h 88"/>
                  <a:gd name="T24" fmla="*/ 57 w 88"/>
                  <a:gd name="T25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8">
                    <a:moveTo>
                      <a:pt x="57" y="88"/>
                    </a:moveTo>
                    <a:lnTo>
                      <a:pt x="57" y="60"/>
                    </a:lnTo>
                    <a:lnTo>
                      <a:pt x="88" y="60"/>
                    </a:lnTo>
                    <a:lnTo>
                      <a:pt x="88" y="29"/>
                    </a:lnTo>
                    <a:lnTo>
                      <a:pt x="57" y="29"/>
                    </a:lnTo>
                    <a:lnTo>
                      <a:pt x="57" y="0"/>
                    </a:lnTo>
                    <a:lnTo>
                      <a:pt x="28" y="0"/>
                    </a:lnTo>
                    <a:lnTo>
                      <a:pt x="28" y="29"/>
                    </a:lnTo>
                    <a:lnTo>
                      <a:pt x="0" y="29"/>
                    </a:lnTo>
                    <a:lnTo>
                      <a:pt x="0" y="60"/>
                    </a:lnTo>
                    <a:lnTo>
                      <a:pt x="28" y="60"/>
                    </a:lnTo>
                    <a:lnTo>
                      <a:pt x="28" y="88"/>
                    </a:lnTo>
                    <a:lnTo>
                      <a:pt x="5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35" name="Freeform 17"/>
              <p:cNvSpPr>
                <a:spLocks/>
              </p:cNvSpPr>
              <p:nvPr/>
            </p:nvSpPr>
            <p:spPr bwMode="auto">
              <a:xfrm>
                <a:off x="3019" y="1914"/>
                <a:ext cx="205" cy="204"/>
              </a:xfrm>
              <a:custGeom>
                <a:avLst/>
                <a:gdLst>
                  <a:gd name="T0" fmla="*/ 30 w 86"/>
                  <a:gd name="T1" fmla="*/ 68 h 86"/>
                  <a:gd name="T2" fmla="*/ 30 w 86"/>
                  <a:gd name="T3" fmla="*/ 86 h 86"/>
                  <a:gd name="T4" fmla="*/ 55 w 86"/>
                  <a:gd name="T5" fmla="*/ 86 h 86"/>
                  <a:gd name="T6" fmla="*/ 55 w 86"/>
                  <a:gd name="T7" fmla="*/ 68 h 86"/>
                  <a:gd name="T8" fmla="*/ 67 w 86"/>
                  <a:gd name="T9" fmla="*/ 55 h 86"/>
                  <a:gd name="T10" fmla="*/ 86 w 86"/>
                  <a:gd name="T11" fmla="*/ 55 h 86"/>
                  <a:gd name="T12" fmla="*/ 86 w 86"/>
                  <a:gd name="T13" fmla="*/ 31 h 86"/>
                  <a:gd name="T14" fmla="*/ 67 w 86"/>
                  <a:gd name="T15" fmla="*/ 31 h 86"/>
                  <a:gd name="T16" fmla="*/ 55 w 86"/>
                  <a:gd name="T17" fmla="*/ 18 h 86"/>
                  <a:gd name="T18" fmla="*/ 55 w 86"/>
                  <a:gd name="T19" fmla="*/ 0 h 86"/>
                  <a:gd name="T20" fmla="*/ 30 w 86"/>
                  <a:gd name="T21" fmla="*/ 0 h 86"/>
                  <a:gd name="T22" fmla="*/ 30 w 86"/>
                  <a:gd name="T23" fmla="*/ 18 h 86"/>
                  <a:gd name="T24" fmla="*/ 18 w 86"/>
                  <a:gd name="T25" fmla="*/ 31 h 86"/>
                  <a:gd name="T26" fmla="*/ 0 w 86"/>
                  <a:gd name="T27" fmla="*/ 31 h 86"/>
                  <a:gd name="T28" fmla="*/ 0 w 86"/>
                  <a:gd name="T29" fmla="*/ 55 h 86"/>
                  <a:gd name="T30" fmla="*/ 18 w 86"/>
                  <a:gd name="T31" fmla="*/ 55 h 86"/>
                  <a:gd name="T32" fmla="*/ 30 w 86"/>
                  <a:gd name="T33" fmla="*/ 6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6" h="86">
                    <a:moveTo>
                      <a:pt x="30" y="68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55" y="86"/>
                      <a:pt x="55" y="86"/>
                      <a:pt x="55" y="86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1"/>
                      <a:pt x="61" y="55"/>
                      <a:pt x="67" y="55"/>
                    </a:cubicBezTo>
                    <a:cubicBezTo>
                      <a:pt x="86" y="55"/>
                      <a:pt x="86" y="55"/>
                      <a:pt x="86" y="5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1" y="31"/>
                      <a:pt x="55" y="25"/>
                      <a:pt x="55" y="1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25"/>
                      <a:pt x="25" y="31"/>
                      <a:pt x="18" y="3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25" y="55"/>
                      <a:pt x="30" y="61"/>
                      <a:pt x="3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38" name="Group 20"/>
            <p:cNvGrpSpPr>
              <a:grpSpLocks noChangeAspect="1"/>
            </p:cNvGrpSpPr>
            <p:nvPr/>
          </p:nvGrpSpPr>
          <p:grpSpPr bwMode="auto">
            <a:xfrm>
              <a:off x="8295217" y="3118284"/>
              <a:ext cx="326051" cy="352677"/>
              <a:chOff x="1121" y="0"/>
              <a:chExt cx="3992" cy="4318"/>
            </a:xfrm>
            <a:solidFill>
              <a:schemeClr val="accent4"/>
            </a:solidFill>
          </p:grpSpPr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1121" y="0"/>
                <a:ext cx="2107" cy="4318"/>
              </a:xfrm>
              <a:custGeom>
                <a:avLst/>
                <a:gdLst>
                  <a:gd name="T0" fmla="*/ 987 w 999"/>
                  <a:gd name="T1" fmla="*/ 27 h 2048"/>
                  <a:gd name="T2" fmla="*/ 936 w 999"/>
                  <a:gd name="T3" fmla="*/ 0 h 2048"/>
                  <a:gd name="T4" fmla="*/ 720 w 999"/>
                  <a:gd name="T5" fmla="*/ 0 h 2048"/>
                  <a:gd name="T6" fmla="*/ 668 w 999"/>
                  <a:gd name="T7" fmla="*/ 30 h 2048"/>
                  <a:gd name="T8" fmla="*/ 148 w 999"/>
                  <a:gd name="T9" fmla="*/ 950 h 2048"/>
                  <a:gd name="T10" fmla="*/ 149 w 999"/>
                  <a:gd name="T11" fmla="*/ 1010 h 2048"/>
                  <a:gd name="T12" fmla="*/ 200 w 999"/>
                  <a:gd name="T13" fmla="*/ 1040 h 2048"/>
                  <a:gd name="T14" fmla="*/ 362 w 999"/>
                  <a:gd name="T15" fmla="*/ 1040 h 2048"/>
                  <a:gd name="T16" fmla="*/ 176 w 999"/>
                  <a:gd name="T17" fmla="*/ 1452 h 2048"/>
                  <a:gd name="T18" fmla="*/ 63 w 999"/>
                  <a:gd name="T19" fmla="*/ 1452 h 2048"/>
                  <a:gd name="T20" fmla="*/ 14 w 999"/>
                  <a:gd name="T21" fmla="*/ 1478 h 2048"/>
                  <a:gd name="T22" fmla="*/ 7 w 999"/>
                  <a:gd name="T23" fmla="*/ 1534 h 2048"/>
                  <a:gd name="T24" fmla="*/ 191 w 999"/>
                  <a:gd name="T25" fmla="*/ 2010 h 2048"/>
                  <a:gd name="T26" fmla="*/ 233 w 999"/>
                  <a:gd name="T27" fmla="*/ 2046 h 2048"/>
                  <a:gd name="T28" fmla="*/ 247 w 999"/>
                  <a:gd name="T29" fmla="*/ 2048 h 2048"/>
                  <a:gd name="T30" fmla="*/ 286 w 999"/>
                  <a:gd name="T31" fmla="*/ 2033 h 2048"/>
                  <a:gd name="T32" fmla="*/ 830 w 999"/>
                  <a:gd name="T33" fmla="*/ 1558 h 2048"/>
                  <a:gd name="T34" fmla="*/ 847 w 999"/>
                  <a:gd name="T35" fmla="*/ 1491 h 2048"/>
                  <a:gd name="T36" fmla="*/ 791 w 999"/>
                  <a:gd name="T37" fmla="*/ 1452 h 2048"/>
                  <a:gd name="T38" fmla="*/ 678 w 999"/>
                  <a:gd name="T39" fmla="*/ 1452 h 2048"/>
                  <a:gd name="T40" fmla="*/ 927 w 999"/>
                  <a:gd name="T41" fmla="*/ 814 h 2048"/>
                  <a:gd name="T42" fmla="*/ 920 w 999"/>
                  <a:gd name="T43" fmla="*/ 759 h 2048"/>
                  <a:gd name="T44" fmla="*/ 871 w 999"/>
                  <a:gd name="T45" fmla="*/ 732 h 2048"/>
                  <a:gd name="T46" fmla="*/ 708 w 999"/>
                  <a:gd name="T47" fmla="*/ 732 h 2048"/>
                  <a:gd name="T48" fmla="*/ 991 w 999"/>
                  <a:gd name="T49" fmla="*/ 84 h 2048"/>
                  <a:gd name="T50" fmla="*/ 987 w 999"/>
                  <a:gd name="T51" fmla="*/ 27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9" h="2048">
                    <a:moveTo>
                      <a:pt x="987" y="27"/>
                    </a:moveTo>
                    <a:cubicBezTo>
                      <a:pt x="976" y="10"/>
                      <a:pt x="957" y="0"/>
                      <a:pt x="936" y="0"/>
                    </a:cubicBezTo>
                    <a:cubicBezTo>
                      <a:pt x="720" y="0"/>
                      <a:pt x="720" y="0"/>
                      <a:pt x="720" y="0"/>
                    </a:cubicBezTo>
                    <a:cubicBezTo>
                      <a:pt x="699" y="0"/>
                      <a:pt x="679" y="12"/>
                      <a:pt x="668" y="30"/>
                    </a:cubicBezTo>
                    <a:cubicBezTo>
                      <a:pt x="148" y="950"/>
                      <a:pt x="148" y="950"/>
                      <a:pt x="148" y="950"/>
                    </a:cubicBezTo>
                    <a:cubicBezTo>
                      <a:pt x="138" y="969"/>
                      <a:pt x="138" y="992"/>
                      <a:pt x="149" y="1010"/>
                    </a:cubicBezTo>
                    <a:cubicBezTo>
                      <a:pt x="159" y="1029"/>
                      <a:pt x="179" y="1040"/>
                      <a:pt x="200" y="1040"/>
                    </a:cubicBezTo>
                    <a:cubicBezTo>
                      <a:pt x="362" y="1040"/>
                      <a:pt x="362" y="1040"/>
                      <a:pt x="362" y="1040"/>
                    </a:cubicBezTo>
                    <a:cubicBezTo>
                      <a:pt x="176" y="1452"/>
                      <a:pt x="176" y="1452"/>
                      <a:pt x="176" y="1452"/>
                    </a:cubicBezTo>
                    <a:cubicBezTo>
                      <a:pt x="63" y="1452"/>
                      <a:pt x="63" y="1452"/>
                      <a:pt x="63" y="1452"/>
                    </a:cubicBezTo>
                    <a:cubicBezTo>
                      <a:pt x="43" y="1452"/>
                      <a:pt x="25" y="1462"/>
                      <a:pt x="14" y="1478"/>
                    </a:cubicBezTo>
                    <a:cubicBezTo>
                      <a:pt x="2" y="1495"/>
                      <a:pt x="0" y="1516"/>
                      <a:pt x="7" y="1534"/>
                    </a:cubicBezTo>
                    <a:cubicBezTo>
                      <a:pt x="191" y="2010"/>
                      <a:pt x="191" y="2010"/>
                      <a:pt x="191" y="2010"/>
                    </a:cubicBezTo>
                    <a:cubicBezTo>
                      <a:pt x="198" y="2028"/>
                      <a:pt x="214" y="2042"/>
                      <a:pt x="233" y="2046"/>
                    </a:cubicBezTo>
                    <a:cubicBezTo>
                      <a:pt x="237" y="2047"/>
                      <a:pt x="242" y="2048"/>
                      <a:pt x="247" y="2048"/>
                    </a:cubicBezTo>
                    <a:cubicBezTo>
                      <a:pt x="261" y="2048"/>
                      <a:pt x="275" y="2043"/>
                      <a:pt x="286" y="2033"/>
                    </a:cubicBezTo>
                    <a:cubicBezTo>
                      <a:pt x="830" y="1558"/>
                      <a:pt x="830" y="1558"/>
                      <a:pt x="830" y="1558"/>
                    </a:cubicBezTo>
                    <a:cubicBezTo>
                      <a:pt x="849" y="1541"/>
                      <a:pt x="856" y="1515"/>
                      <a:pt x="847" y="1491"/>
                    </a:cubicBezTo>
                    <a:cubicBezTo>
                      <a:pt x="838" y="1468"/>
                      <a:pt x="816" y="1452"/>
                      <a:pt x="791" y="1452"/>
                    </a:cubicBezTo>
                    <a:cubicBezTo>
                      <a:pt x="678" y="1452"/>
                      <a:pt x="678" y="1452"/>
                      <a:pt x="678" y="1452"/>
                    </a:cubicBezTo>
                    <a:cubicBezTo>
                      <a:pt x="927" y="814"/>
                      <a:pt x="927" y="814"/>
                      <a:pt x="927" y="814"/>
                    </a:cubicBezTo>
                    <a:cubicBezTo>
                      <a:pt x="934" y="796"/>
                      <a:pt x="931" y="775"/>
                      <a:pt x="920" y="759"/>
                    </a:cubicBezTo>
                    <a:cubicBezTo>
                      <a:pt x="909" y="742"/>
                      <a:pt x="891" y="732"/>
                      <a:pt x="871" y="732"/>
                    </a:cubicBezTo>
                    <a:cubicBezTo>
                      <a:pt x="708" y="732"/>
                      <a:pt x="708" y="732"/>
                      <a:pt x="708" y="732"/>
                    </a:cubicBezTo>
                    <a:cubicBezTo>
                      <a:pt x="991" y="84"/>
                      <a:pt x="991" y="84"/>
                      <a:pt x="991" y="84"/>
                    </a:cubicBezTo>
                    <a:cubicBezTo>
                      <a:pt x="999" y="65"/>
                      <a:pt x="998" y="44"/>
                      <a:pt x="987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" name="Freeform 22"/>
              <p:cNvSpPr>
                <a:spLocks noEditPoints="1"/>
              </p:cNvSpPr>
              <p:nvPr/>
            </p:nvSpPr>
            <p:spPr bwMode="auto">
              <a:xfrm>
                <a:off x="3221" y="2089"/>
                <a:ext cx="1892" cy="1892"/>
              </a:xfrm>
              <a:custGeom>
                <a:avLst/>
                <a:gdLst>
                  <a:gd name="T0" fmla="*/ 448 w 897"/>
                  <a:gd name="T1" fmla="*/ 0 h 897"/>
                  <a:gd name="T2" fmla="*/ 135 w 897"/>
                  <a:gd name="T3" fmla="*/ 128 h 897"/>
                  <a:gd name="T4" fmla="*/ 131 w 897"/>
                  <a:gd name="T5" fmla="*/ 131 h 897"/>
                  <a:gd name="T6" fmla="*/ 127 w 897"/>
                  <a:gd name="T7" fmla="*/ 135 h 897"/>
                  <a:gd name="T8" fmla="*/ 0 w 897"/>
                  <a:gd name="T9" fmla="*/ 448 h 897"/>
                  <a:gd name="T10" fmla="*/ 448 w 897"/>
                  <a:gd name="T11" fmla="*/ 897 h 897"/>
                  <a:gd name="T12" fmla="*/ 761 w 897"/>
                  <a:gd name="T13" fmla="*/ 769 h 897"/>
                  <a:gd name="T14" fmla="*/ 765 w 897"/>
                  <a:gd name="T15" fmla="*/ 766 h 897"/>
                  <a:gd name="T16" fmla="*/ 769 w 897"/>
                  <a:gd name="T17" fmla="*/ 762 h 897"/>
                  <a:gd name="T18" fmla="*/ 897 w 897"/>
                  <a:gd name="T19" fmla="*/ 448 h 897"/>
                  <a:gd name="T20" fmla="*/ 448 w 897"/>
                  <a:gd name="T21" fmla="*/ 0 h 897"/>
                  <a:gd name="T22" fmla="*/ 448 w 897"/>
                  <a:gd name="T23" fmla="*/ 777 h 897"/>
                  <a:gd name="T24" fmla="*/ 120 w 897"/>
                  <a:gd name="T25" fmla="*/ 448 h 897"/>
                  <a:gd name="T26" fmla="*/ 177 w 897"/>
                  <a:gd name="T27" fmla="*/ 263 h 897"/>
                  <a:gd name="T28" fmla="*/ 634 w 897"/>
                  <a:gd name="T29" fmla="*/ 719 h 897"/>
                  <a:gd name="T30" fmla="*/ 448 w 897"/>
                  <a:gd name="T31" fmla="*/ 777 h 897"/>
                  <a:gd name="T32" fmla="*/ 719 w 897"/>
                  <a:gd name="T33" fmla="*/ 634 h 897"/>
                  <a:gd name="T34" fmla="*/ 262 w 897"/>
                  <a:gd name="T35" fmla="*/ 178 h 897"/>
                  <a:gd name="T36" fmla="*/ 448 w 897"/>
                  <a:gd name="T37" fmla="*/ 120 h 897"/>
                  <a:gd name="T38" fmla="*/ 777 w 897"/>
                  <a:gd name="T39" fmla="*/ 448 h 897"/>
                  <a:gd name="T40" fmla="*/ 719 w 897"/>
                  <a:gd name="T41" fmla="*/ 634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7" h="897">
                    <a:moveTo>
                      <a:pt x="448" y="0"/>
                    </a:moveTo>
                    <a:cubicBezTo>
                      <a:pt x="326" y="0"/>
                      <a:pt x="216" y="49"/>
                      <a:pt x="135" y="128"/>
                    </a:cubicBezTo>
                    <a:cubicBezTo>
                      <a:pt x="134" y="129"/>
                      <a:pt x="132" y="130"/>
                      <a:pt x="131" y="131"/>
                    </a:cubicBezTo>
                    <a:cubicBezTo>
                      <a:pt x="130" y="133"/>
                      <a:pt x="128" y="134"/>
                      <a:pt x="127" y="135"/>
                    </a:cubicBezTo>
                    <a:cubicBezTo>
                      <a:pt x="48" y="216"/>
                      <a:pt x="0" y="327"/>
                      <a:pt x="0" y="448"/>
                    </a:cubicBezTo>
                    <a:cubicBezTo>
                      <a:pt x="0" y="696"/>
                      <a:pt x="201" y="897"/>
                      <a:pt x="448" y="897"/>
                    </a:cubicBezTo>
                    <a:cubicBezTo>
                      <a:pt x="570" y="897"/>
                      <a:pt x="680" y="848"/>
                      <a:pt x="761" y="769"/>
                    </a:cubicBezTo>
                    <a:cubicBezTo>
                      <a:pt x="763" y="768"/>
                      <a:pt x="764" y="767"/>
                      <a:pt x="765" y="766"/>
                    </a:cubicBezTo>
                    <a:cubicBezTo>
                      <a:pt x="767" y="764"/>
                      <a:pt x="768" y="763"/>
                      <a:pt x="769" y="762"/>
                    </a:cubicBezTo>
                    <a:cubicBezTo>
                      <a:pt x="848" y="681"/>
                      <a:pt x="897" y="570"/>
                      <a:pt x="897" y="448"/>
                    </a:cubicBezTo>
                    <a:cubicBezTo>
                      <a:pt x="897" y="201"/>
                      <a:pt x="696" y="0"/>
                      <a:pt x="448" y="0"/>
                    </a:cubicBezTo>
                    <a:close/>
                    <a:moveTo>
                      <a:pt x="448" y="777"/>
                    </a:moveTo>
                    <a:cubicBezTo>
                      <a:pt x="267" y="777"/>
                      <a:pt x="120" y="630"/>
                      <a:pt x="120" y="448"/>
                    </a:cubicBezTo>
                    <a:cubicBezTo>
                      <a:pt x="120" y="379"/>
                      <a:pt x="141" y="315"/>
                      <a:pt x="177" y="263"/>
                    </a:cubicBezTo>
                    <a:cubicBezTo>
                      <a:pt x="634" y="719"/>
                      <a:pt x="634" y="719"/>
                      <a:pt x="634" y="719"/>
                    </a:cubicBezTo>
                    <a:cubicBezTo>
                      <a:pt x="581" y="756"/>
                      <a:pt x="517" y="777"/>
                      <a:pt x="448" y="777"/>
                    </a:cubicBezTo>
                    <a:close/>
                    <a:moveTo>
                      <a:pt x="719" y="634"/>
                    </a:moveTo>
                    <a:cubicBezTo>
                      <a:pt x="262" y="178"/>
                      <a:pt x="262" y="178"/>
                      <a:pt x="262" y="178"/>
                    </a:cubicBezTo>
                    <a:cubicBezTo>
                      <a:pt x="315" y="141"/>
                      <a:pt x="379" y="120"/>
                      <a:pt x="448" y="120"/>
                    </a:cubicBezTo>
                    <a:cubicBezTo>
                      <a:pt x="629" y="120"/>
                      <a:pt x="777" y="267"/>
                      <a:pt x="777" y="448"/>
                    </a:cubicBezTo>
                    <a:cubicBezTo>
                      <a:pt x="777" y="517"/>
                      <a:pt x="755" y="581"/>
                      <a:pt x="719" y="6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48" name="Group 25"/>
            <p:cNvGrpSpPr>
              <a:grpSpLocks noChangeAspect="1"/>
            </p:cNvGrpSpPr>
            <p:nvPr/>
          </p:nvGrpSpPr>
          <p:grpSpPr bwMode="auto">
            <a:xfrm>
              <a:off x="8726335" y="4181367"/>
              <a:ext cx="311818" cy="311816"/>
              <a:chOff x="960" y="0"/>
              <a:chExt cx="4318" cy="431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50" name="Freeform 26"/>
              <p:cNvSpPr>
                <a:spLocks noEditPoints="1"/>
              </p:cNvSpPr>
              <p:nvPr/>
            </p:nvSpPr>
            <p:spPr bwMode="auto">
              <a:xfrm>
                <a:off x="960" y="1274"/>
                <a:ext cx="1518" cy="1265"/>
              </a:xfrm>
              <a:custGeom>
                <a:avLst/>
                <a:gdLst>
                  <a:gd name="T0" fmla="*/ 300 w 720"/>
                  <a:gd name="T1" fmla="*/ 600 h 600"/>
                  <a:gd name="T2" fmla="*/ 500 w 720"/>
                  <a:gd name="T3" fmla="*/ 524 h 600"/>
                  <a:gd name="T4" fmla="*/ 700 w 720"/>
                  <a:gd name="T5" fmla="*/ 345 h 600"/>
                  <a:gd name="T6" fmla="*/ 720 w 720"/>
                  <a:gd name="T7" fmla="*/ 300 h 600"/>
                  <a:gd name="T8" fmla="*/ 700 w 720"/>
                  <a:gd name="T9" fmla="*/ 255 h 600"/>
                  <a:gd name="T10" fmla="*/ 500 w 720"/>
                  <a:gd name="T11" fmla="*/ 76 h 600"/>
                  <a:gd name="T12" fmla="*/ 300 w 720"/>
                  <a:gd name="T13" fmla="*/ 0 h 600"/>
                  <a:gd name="T14" fmla="*/ 0 w 720"/>
                  <a:gd name="T15" fmla="*/ 300 h 600"/>
                  <a:gd name="T16" fmla="*/ 300 w 720"/>
                  <a:gd name="T17" fmla="*/ 600 h 600"/>
                  <a:gd name="T18" fmla="*/ 300 w 720"/>
                  <a:gd name="T19" fmla="*/ 240 h 600"/>
                  <a:gd name="T20" fmla="*/ 360 w 720"/>
                  <a:gd name="T21" fmla="*/ 300 h 600"/>
                  <a:gd name="T22" fmla="*/ 300 w 720"/>
                  <a:gd name="T23" fmla="*/ 360 h 600"/>
                  <a:gd name="T24" fmla="*/ 240 w 720"/>
                  <a:gd name="T25" fmla="*/ 300 h 600"/>
                  <a:gd name="T26" fmla="*/ 300 w 720"/>
                  <a:gd name="T27" fmla="*/ 24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0" h="600">
                    <a:moveTo>
                      <a:pt x="300" y="600"/>
                    </a:moveTo>
                    <a:cubicBezTo>
                      <a:pt x="374" y="600"/>
                      <a:pt x="445" y="573"/>
                      <a:pt x="500" y="524"/>
                    </a:cubicBezTo>
                    <a:cubicBezTo>
                      <a:pt x="700" y="345"/>
                      <a:pt x="700" y="345"/>
                      <a:pt x="700" y="345"/>
                    </a:cubicBezTo>
                    <a:cubicBezTo>
                      <a:pt x="713" y="333"/>
                      <a:pt x="720" y="317"/>
                      <a:pt x="720" y="300"/>
                    </a:cubicBezTo>
                    <a:cubicBezTo>
                      <a:pt x="720" y="283"/>
                      <a:pt x="713" y="267"/>
                      <a:pt x="700" y="255"/>
                    </a:cubicBezTo>
                    <a:cubicBezTo>
                      <a:pt x="500" y="76"/>
                      <a:pt x="500" y="76"/>
                      <a:pt x="500" y="76"/>
                    </a:cubicBezTo>
                    <a:cubicBezTo>
                      <a:pt x="445" y="27"/>
                      <a:pt x="374" y="0"/>
                      <a:pt x="300" y="0"/>
                    </a:cubicBezTo>
                    <a:cubicBezTo>
                      <a:pt x="135" y="0"/>
                      <a:pt x="0" y="135"/>
                      <a:pt x="0" y="300"/>
                    </a:cubicBezTo>
                    <a:cubicBezTo>
                      <a:pt x="0" y="465"/>
                      <a:pt x="135" y="600"/>
                      <a:pt x="300" y="600"/>
                    </a:cubicBezTo>
                    <a:close/>
                    <a:moveTo>
                      <a:pt x="300" y="240"/>
                    </a:moveTo>
                    <a:cubicBezTo>
                      <a:pt x="333" y="240"/>
                      <a:pt x="360" y="267"/>
                      <a:pt x="360" y="300"/>
                    </a:cubicBezTo>
                    <a:cubicBezTo>
                      <a:pt x="360" y="333"/>
                      <a:pt x="333" y="360"/>
                      <a:pt x="300" y="360"/>
                    </a:cubicBezTo>
                    <a:cubicBezTo>
                      <a:pt x="267" y="360"/>
                      <a:pt x="240" y="333"/>
                      <a:pt x="240" y="300"/>
                    </a:cubicBezTo>
                    <a:cubicBezTo>
                      <a:pt x="240" y="267"/>
                      <a:pt x="267" y="240"/>
                      <a:pt x="300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51" name="Freeform 27"/>
              <p:cNvSpPr>
                <a:spLocks/>
              </p:cNvSpPr>
              <p:nvPr/>
            </p:nvSpPr>
            <p:spPr bwMode="auto">
              <a:xfrm>
                <a:off x="1466" y="0"/>
                <a:ext cx="3812" cy="2298"/>
              </a:xfrm>
              <a:custGeom>
                <a:avLst/>
                <a:gdLst>
                  <a:gd name="T0" fmla="*/ 1500 w 1808"/>
                  <a:gd name="T1" fmla="*/ 240 h 1090"/>
                  <a:gd name="T2" fmla="*/ 120 w 1808"/>
                  <a:gd name="T3" fmla="*/ 240 h 1090"/>
                  <a:gd name="T4" fmla="*/ 120 w 1808"/>
                  <a:gd name="T5" fmla="*/ 60 h 1090"/>
                  <a:gd name="T6" fmla="*/ 60 w 1808"/>
                  <a:gd name="T7" fmla="*/ 0 h 1090"/>
                  <a:gd name="T8" fmla="*/ 0 w 1808"/>
                  <a:gd name="T9" fmla="*/ 60 h 1090"/>
                  <a:gd name="T10" fmla="*/ 0 w 1808"/>
                  <a:gd name="T11" fmla="*/ 490 h 1090"/>
                  <a:gd name="T12" fmla="*/ 60 w 1808"/>
                  <a:gd name="T13" fmla="*/ 484 h 1090"/>
                  <a:gd name="T14" fmla="*/ 340 w 1808"/>
                  <a:gd name="T15" fmla="*/ 591 h 1090"/>
                  <a:gd name="T16" fmla="*/ 540 w 1808"/>
                  <a:gd name="T17" fmla="*/ 770 h 1090"/>
                  <a:gd name="T18" fmla="*/ 606 w 1808"/>
                  <a:gd name="T19" fmla="*/ 637 h 1090"/>
                  <a:gd name="T20" fmla="*/ 663 w 1808"/>
                  <a:gd name="T21" fmla="*/ 604 h 1090"/>
                  <a:gd name="T22" fmla="*/ 716 w 1808"/>
                  <a:gd name="T23" fmla="*/ 642 h 1090"/>
                  <a:gd name="T24" fmla="*/ 895 w 1808"/>
                  <a:gd name="T25" fmla="*/ 1090 h 1090"/>
                  <a:gd name="T26" fmla="*/ 1083 w 1808"/>
                  <a:gd name="T27" fmla="*/ 525 h 1090"/>
                  <a:gd name="T28" fmla="*/ 1197 w 1808"/>
                  <a:gd name="T29" fmla="*/ 525 h 1090"/>
                  <a:gd name="T30" fmla="*/ 1380 w 1808"/>
                  <a:gd name="T31" fmla="*/ 1074 h 1090"/>
                  <a:gd name="T32" fmla="*/ 1443 w 1808"/>
                  <a:gd name="T33" fmla="*/ 885 h 1090"/>
                  <a:gd name="T34" fmla="*/ 1500 w 1808"/>
                  <a:gd name="T35" fmla="*/ 844 h 1090"/>
                  <a:gd name="T36" fmla="*/ 1808 w 1808"/>
                  <a:gd name="T37" fmla="*/ 844 h 1090"/>
                  <a:gd name="T38" fmla="*/ 1808 w 1808"/>
                  <a:gd name="T39" fmla="*/ 544 h 1090"/>
                  <a:gd name="T40" fmla="*/ 1500 w 1808"/>
                  <a:gd name="T41" fmla="*/ 240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08" h="1090">
                    <a:moveTo>
                      <a:pt x="1500" y="240"/>
                    </a:moveTo>
                    <a:cubicBezTo>
                      <a:pt x="120" y="240"/>
                      <a:pt x="120" y="240"/>
                      <a:pt x="120" y="240"/>
                    </a:cubicBez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20" y="487"/>
                      <a:pt x="39" y="484"/>
                      <a:pt x="60" y="484"/>
                    </a:cubicBezTo>
                    <a:cubicBezTo>
                      <a:pt x="163" y="484"/>
                      <a:pt x="263" y="522"/>
                      <a:pt x="340" y="591"/>
                    </a:cubicBezTo>
                    <a:cubicBezTo>
                      <a:pt x="540" y="770"/>
                      <a:pt x="540" y="770"/>
                      <a:pt x="540" y="770"/>
                    </a:cubicBezTo>
                    <a:cubicBezTo>
                      <a:pt x="606" y="637"/>
                      <a:pt x="606" y="637"/>
                      <a:pt x="606" y="637"/>
                    </a:cubicBezTo>
                    <a:cubicBezTo>
                      <a:pt x="617" y="616"/>
                      <a:pt x="636" y="601"/>
                      <a:pt x="663" y="604"/>
                    </a:cubicBezTo>
                    <a:cubicBezTo>
                      <a:pt x="686" y="605"/>
                      <a:pt x="707" y="620"/>
                      <a:pt x="716" y="642"/>
                    </a:cubicBezTo>
                    <a:cubicBezTo>
                      <a:pt x="895" y="1090"/>
                      <a:pt x="895" y="1090"/>
                      <a:pt x="895" y="1090"/>
                    </a:cubicBezTo>
                    <a:cubicBezTo>
                      <a:pt x="1083" y="525"/>
                      <a:pt x="1083" y="525"/>
                      <a:pt x="1083" y="525"/>
                    </a:cubicBezTo>
                    <a:cubicBezTo>
                      <a:pt x="1099" y="476"/>
                      <a:pt x="1181" y="476"/>
                      <a:pt x="1197" y="525"/>
                    </a:cubicBezTo>
                    <a:cubicBezTo>
                      <a:pt x="1380" y="1074"/>
                      <a:pt x="1380" y="1074"/>
                      <a:pt x="1380" y="1074"/>
                    </a:cubicBezTo>
                    <a:cubicBezTo>
                      <a:pt x="1443" y="885"/>
                      <a:pt x="1443" y="885"/>
                      <a:pt x="1443" y="885"/>
                    </a:cubicBezTo>
                    <a:cubicBezTo>
                      <a:pt x="1451" y="861"/>
                      <a:pt x="1474" y="844"/>
                      <a:pt x="1500" y="844"/>
                    </a:cubicBezTo>
                    <a:cubicBezTo>
                      <a:pt x="1808" y="844"/>
                      <a:pt x="1808" y="844"/>
                      <a:pt x="1808" y="844"/>
                    </a:cubicBezTo>
                    <a:cubicBezTo>
                      <a:pt x="1808" y="544"/>
                      <a:pt x="1808" y="544"/>
                      <a:pt x="1808" y="544"/>
                    </a:cubicBezTo>
                    <a:cubicBezTo>
                      <a:pt x="1808" y="379"/>
                      <a:pt x="1665" y="240"/>
                      <a:pt x="1500" y="2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52" name="Freeform 28"/>
              <p:cNvSpPr>
                <a:spLocks/>
              </p:cNvSpPr>
              <p:nvPr/>
            </p:nvSpPr>
            <p:spPr bwMode="auto">
              <a:xfrm>
                <a:off x="1466" y="1548"/>
                <a:ext cx="3812" cy="2517"/>
              </a:xfrm>
              <a:custGeom>
                <a:avLst/>
                <a:gdLst>
                  <a:gd name="T0" fmla="*/ 1437 w 1808"/>
                  <a:gd name="T1" fmla="*/ 549 h 1194"/>
                  <a:gd name="T2" fmla="*/ 1380 w 1808"/>
                  <a:gd name="T3" fmla="*/ 590 h 1194"/>
                  <a:gd name="T4" fmla="*/ 1323 w 1808"/>
                  <a:gd name="T5" fmla="*/ 549 h 1194"/>
                  <a:gd name="T6" fmla="*/ 1140 w 1808"/>
                  <a:gd name="T7" fmla="*/ 0 h 1194"/>
                  <a:gd name="T8" fmla="*/ 957 w 1808"/>
                  <a:gd name="T9" fmla="*/ 549 h 1194"/>
                  <a:gd name="T10" fmla="*/ 902 w 1808"/>
                  <a:gd name="T11" fmla="*/ 590 h 1194"/>
                  <a:gd name="T12" fmla="*/ 844 w 1808"/>
                  <a:gd name="T13" fmla="*/ 552 h 1194"/>
                  <a:gd name="T14" fmla="*/ 654 w 1808"/>
                  <a:gd name="T15" fmla="*/ 76 h 1194"/>
                  <a:gd name="T16" fmla="*/ 598 w 1808"/>
                  <a:gd name="T17" fmla="*/ 188 h 1194"/>
                  <a:gd name="T18" fmla="*/ 540 w 1808"/>
                  <a:gd name="T19" fmla="*/ 304 h 1194"/>
                  <a:gd name="T20" fmla="*/ 340 w 1808"/>
                  <a:gd name="T21" fmla="*/ 483 h 1194"/>
                  <a:gd name="T22" fmla="*/ 60 w 1808"/>
                  <a:gd name="T23" fmla="*/ 590 h 1194"/>
                  <a:gd name="T24" fmla="*/ 0 w 1808"/>
                  <a:gd name="T25" fmla="*/ 584 h 1194"/>
                  <a:gd name="T26" fmla="*/ 0 w 1808"/>
                  <a:gd name="T27" fmla="*/ 1134 h 1194"/>
                  <a:gd name="T28" fmla="*/ 60 w 1808"/>
                  <a:gd name="T29" fmla="*/ 1194 h 1194"/>
                  <a:gd name="T30" fmla="*/ 120 w 1808"/>
                  <a:gd name="T31" fmla="*/ 1134 h 1194"/>
                  <a:gd name="T32" fmla="*/ 120 w 1808"/>
                  <a:gd name="T33" fmla="*/ 834 h 1194"/>
                  <a:gd name="T34" fmla="*/ 1628 w 1808"/>
                  <a:gd name="T35" fmla="*/ 834 h 1194"/>
                  <a:gd name="T36" fmla="*/ 1808 w 1808"/>
                  <a:gd name="T37" fmla="*/ 896 h 1194"/>
                  <a:gd name="T38" fmla="*/ 1808 w 1808"/>
                  <a:gd name="T39" fmla="*/ 230 h 1194"/>
                  <a:gd name="T40" fmla="*/ 1543 w 1808"/>
                  <a:gd name="T41" fmla="*/ 230 h 1194"/>
                  <a:gd name="T42" fmla="*/ 1437 w 1808"/>
                  <a:gd name="T43" fmla="*/ 549 h 1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08" h="1194">
                    <a:moveTo>
                      <a:pt x="1437" y="549"/>
                    </a:moveTo>
                    <a:cubicBezTo>
                      <a:pt x="1429" y="573"/>
                      <a:pt x="1406" y="590"/>
                      <a:pt x="1380" y="590"/>
                    </a:cubicBezTo>
                    <a:cubicBezTo>
                      <a:pt x="1354" y="590"/>
                      <a:pt x="1331" y="573"/>
                      <a:pt x="1323" y="549"/>
                    </a:cubicBezTo>
                    <a:cubicBezTo>
                      <a:pt x="1140" y="0"/>
                      <a:pt x="1140" y="0"/>
                      <a:pt x="1140" y="0"/>
                    </a:cubicBezTo>
                    <a:cubicBezTo>
                      <a:pt x="957" y="549"/>
                      <a:pt x="957" y="549"/>
                      <a:pt x="957" y="549"/>
                    </a:cubicBezTo>
                    <a:cubicBezTo>
                      <a:pt x="949" y="573"/>
                      <a:pt x="927" y="589"/>
                      <a:pt x="902" y="590"/>
                    </a:cubicBezTo>
                    <a:cubicBezTo>
                      <a:pt x="875" y="591"/>
                      <a:pt x="854" y="576"/>
                      <a:pt x="844" y="552"/>
                    </a:cubicBezTo>
                    <a:cubicBezTo>
                      <a:pt x="654" y="76"/>
                      <a:pt x="654" y="76"/>
                      <a:pt x="654" y="76"/>
                    </a:cubicBezTo>
                    <a:cubicBezTo>
                      <a:pt x="598" y="188"/>
                      <a:pt x="598" y="188"/>
                      <a:pt x="598" y="188"/>
                    </a:cubicBezTo>
                    <a:cubicBezTo>
                      <a:pt x="594" y="232"/>
                      <a:pt x="574" y="274"/>
                      <a:pt x="540" y="304"/>
                    </a:cubicBezTo>
                    <a:cubicBezTo>
                      <a:pt x="340" y="483"/>
                      <a:pt x="340" y="483"/>
                      <a:pt x="340" y="483"/>
                    </a:cubicBezTo>
                    <a:cubicBezTo>
                      <a:pt x="263" y="552"/>
                      <a:pt x="163" y="590"/>
                      <a:pt x="60" y="590"/>
                    </a:cubicBezTo>
                    <a:cubicBezTo>
                      <a:pt x="39" y="590"/>
                      <a:pt x="20" y="587"/>
                      <a:pt x="0" y="584"/>
                    </a:cubicBezTo>
                    <a:cubicBezTo>
                      <a:pt x="0" y="1134"/>
                      <a:pt x="0" y="1134"/>
                      <a:pt x="0" y="1134"/>
                    </a:cubicBezTo>
                    <a:cubicBezTo>
                      <a:pt x="0" y="1167"/>
                      <a:pt x="27" y="1194"/>
                      <a:pt x="60" y="1194"/>
                    </a:cubicBezTo>
                    <a:cubicBezTo>
                      <a:pt x="93" y="1194"/>
                      <a:pt x="120" y="1167"/>
                      <a:pt x="120" y="1134"/>
                    </a:cubicBezTo>
                    <a:cubicBezTo>
                      <a:pt x="120" y="834"/>
                      <a:pt x="120" y="834"/>
                      <a:pt x="120" y="834"/>
                    </a:cubicBezTo>
                    <a:cubicBezTo>
                      <a:pt x="1628" y="834"/>
                      <a:pt x="1628" y="834"/>
                      <a:pt x="1628" y="834"/>
                    </a:cubicBezTo>
                    <a:cubicBezTo>
                      <a:pt x="1696" y="834"/>
                      <a:pt x="1758" y="857"/>
                      <a:pt x="1808" y="896"/>
                    </a:cubicBezTo>
                    <a:cubicBezTo>
                      <a:pt x="1808" y="230"/>
                      <a:pt x="1808" y="230"/>
                      <a:pt x="1808" y="230"/>
                    </a:cubicBezTo>
                    <a:cubicBezTo>
                      <a:pt x="1543" y="230"/>
                      <a:pt x="1543" y="230"/>
                      <a:pt x="1543" y="230"/>
                    </a:cubicBezTo>
                    <a:lnTo>
                      <a:pt x="1437" y="5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55" name="Freeform 29"/>
              <p:cNvSpPr>
                <a:spLocks/>
              </p:cNvSpPr>
              <p:nvPr/>
            </p:nvSpPr>
            <p:spPr bwMode="auto">
              <a:xfrm>
                <a:off x="4502" y="3559"/>
                <a:ext cx="776" cy="759"/>
              </a:xfrm>
              <a:custGeom>
                <a:avLst/>
                <a:gdLst>
                  <a:gd name="T0" fmla="*/ 188 w 368"/>
                  <a:gd name="T1" fmla="*/ 0 h 360"/>
                  <a:gd name="T2" fmla="*/ 0 w 368"/>
                  <a:gd name="T3" fmla="*/ 0 h 360"/>
                  <a:gd name="T4" fmla="*/ 0 w 368"/>
                  <a:gd name="T5" fmla="*/ 300 h 360"/>
                  <a:gd name="T6" fmla="*/ 60 w 368"/>
                  <a:gd name="T7" fmla="*/ 360 h 360"/>
                  <a:gd name="T8" fmla="*/ 188 w 368"/>
                  <a:gd name="T9" fmla="*/ 360 h 360"/>
                  <a:gd name="T10" fmla="*/ 368 w 368"/>
                  <a:gd name="T11" fmla="*/ 180 h 360"/>
                  <a:gd name="T12" fmla="*/ 188 w 368"/>
                  <a:gd name="T13" fmla="*/ 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360">
                    <a:moveTo>
                      <a:pt x="18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33"/>
                      <a:pt x="27" y="360"/>
                      <a:pt x="60" y="360"/>
                    </a:cubicBezTo>
                    <a:cubicBezTo>
                      <a:pt x="188" y="360"/>
                      <a:pt x="188" y="360"/>
                      <a:pt x="188" y="360"/>
                    </a:cubicBezTo>
                    <a:cubicBezTo>
                      <a:pt x="287" y="360"/>
                      <a:pt x="368" y="279"/>
                      <a:pt x="368" y="180"/>
                    </a:cubicBezTo>
                    <a:cubicBezTo>
                      <a:pt x="368" y="81"/>
                      <a:pt x="287" y="0"/>
                      <a:pt x="1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57" name="Group 32"/>
            <p:cNvGrpSpPr>
              <a:grpSpLocks noChangeAspect="1"/>
            </p:cNvGrpSpPr>
            <p:nvPr/>
          </p:nvGrpSpPr>
          <p:grpSpPr bwMode="auto">
            <a:xfrm>
              <a:off x="7277087" y="5560898"/>
              <a:ext cx="366442" cy="320618"/>
              <a:chOff x="696" y="40"/>
              <a:chExt cx="4846" cy="424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59" name="Oval 33"/>
              <p:cNvSpPr>
                <a:spLocks noChangeArrowheads="1"/>
              </p:cNvSpPr>
              <p:nvPr/>
            </p:nvSpPr>
            <p:spPr bwMode="auto">
              <a:xfrm>
                <a:off x="3926" y="646"/>
                <a:ext cx="1211" cy="12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60" name="Oval 34"/>
              <p:cNvSpPr>
                <a:spLocks noChangeArrowheads="1"/>
              </p:cNvSpPr>
              <p:nvPr/>
            </p:nvSpPr>
            <p:spPr bwMode="auto">
              <a:xfrm>
                <a:off x="1101" y="646"/>
                <a:ext cx="1211" cy="12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61" name="Oval 35"/>
              <p:cNvSpPr>
                <a:spLocks noChangeArrowheads="1"/>
              </p:cNvSpPr>
              <p:nvPr/>
            </p:nvSpPr>
            <p:spPr bwMode="auto">
              <a:xfrm>
                <a:off x="2312" y="40"/>
                <a:ext cx="1614" cy="161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62" name="Freeform 36"/>
              <p:cNvSpPr>
                <a:spLocks/>
              </p:cNvSpPr>
              <p:nvPr/>
            </p:nvSpPr>
            <p:spPr bwMode="auto">
              <a:xfrm>
                <a:off x="4423" y="2058"/>
                <a:ext cx="1119" cy="1817"/>
              </a:xfrm>
              <a:custGeom>
                <a:avLst/>
                <a:gdLst>
                  <a:gd name="T0" fmla="*/ 302 w 473"/>
                  <a:gd name="T1" fmla="*/ 0 h 768"/>
                  <a:gd name="T2" fmla="*/ 0 w 473"/>
                  <a:gd name="T3" fmla="*/ 0 h 768"/>
                  <a:gd name="T4" fmla="*/ 46 w 473"/>
                  <a:gd name="T5" fmla="*/ 171 h 768"/>
                  <a:gd name="T6" fmla="*/ 46 w 473"/>
                  <a:gd name="T7" fmla="*/ 768 h 768"/>
                  <a:gd name="T8" fmla="*/ 388 w 473"/>
                  <a:gd name="T9" fmla="*/ 768 h 768"/>
                  <a:gd name="T10" fmla="*/ 473 w 473"/>
                  <a:gd name="T11" fmla="*/ 683 h 768"/>
                  <a:gd name="T12" fmla="*/ 473 w 473"/>
                  <a:gd name="T13" fmla="*/ 171 h 768"/>
                  <a:gd name="T14" fmla="*/ 302 w 473"/>
                  <a:gd name="T15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768">
                    <a:moveTo>
                      <a:pt x="30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1" y="52"/>
                      <a:pt x="46" y="111"/>
                      <a:pt x="46" y="171"/>
                    </a:cubicBezTo>
                    <a:cubicBezTo>
                      <a:pt x="46" y="768"/>
                      <a:pt x="46" y="768"/>
                      <a:pt x="46" y="768"/>
                    </a:cubicBezTo>
                    <a:cubicBezTo>
                      <a:pt x="388" y="768"/>
                      <a:pt x="388" y="768"/>
                      <a:pt x="388" y="768"/>
                    </a:cubicBezTo>
                    <a:cubicBezTo>
                      <a:pt x="435" y="768"/>
                      <a:pt x="473" y="730"/>
                      <a:pt x="473" y="683"/>
                    </a:cubicBezTo>
                    <a:cubicBezTo>
                      <a:pt x="473" y="171"/>
                      <a:pt x="473" y="171"/>
                      <a:pt x="473" y="171"/>
                    </a:cubicBezTo>
                    <a:cubicBezTo>
                      <a:pt x="473" y="77"/>
                      <a:pt x="397" y="0"/>
                      <a:pt x="3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63" name="Freeform 37"/>
              <p:cNvSpPr>
                <a:spLocks/>
              </p:cNvSpPr>
              <p:nvPr/>
            </p:nvSpPr>
            <p:spPr bwMode="auto">
              <a:xfrm>
                <a:off x="696" y="2058"/>
                <a:ext cx="1119" cy="1817"/>
              </a:xfrm>
              <a:custGeom>
                <a:avLst/>
                <a:gdLst>
                  <a:gd name="T0" fmla="*/ 473 w 473"/>
                  <a:gd name="T1" fmla="*/ 0 h 768"/>
                  <a:gd name="T2" fmla="*/ 171 w 473"/>
                  <a:gd name="T3" fmla="*/ 0 h 768"/>
                  <a:gd name="T4" fmla="*/ 0 w 473"/>
                  <a:gd name="T5" fmla="*/ 171 h 768"/>
                  <a:gd name="T6" fmla="*/ 0 w 473"/>
                  <a:gd name="T7" fmla="*/ 683 h 768"/>
                  <a:gd name="T8" fmla="*/ 85 w 473"/>
                  <a:gd name="T9" fmla="*/ 768 h 768"/>
                  <a:gd name="T10" fmla="*/ 427 w 473"/>
                  <a:gd name="T11" fmla="*/ 768 h 768"/>
                  <a:gd name="T12" fmla="*/ 427 w 473"/>
                  <a:gd name="T13" fmla="*/ 171 h 768"/>
                  <a:gd name="T14" fmla="*/ 473 w 473"/>
                  <a:gd name="T15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3" h="768">
                    <a:moveTo>
                      <a:pt x="473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76" y="0"/>
                      <a:pt x="0" y="77"/>
                      <a:pt x="0" y="171"/>
                    </a:cubicBezTo>
                    <a:cubicBezTo>
                      <a:pt x="0" y="683"/>
                      <a:pt x="0" y="683"/>
                      <a:pt x="0" y="683"/>
                    </a:cubicBezTo>
                    <a:cubicBezTo>
                      <a:pt x="0" y="730"/>
                      <a:pt x="38" y="768"/>
                      <a:pt x="85" y="768"/>
                    </a:cubicBezTo>
                    <a:cubicBezTo>
                      <a:pt x="427" y="768"/>
                      <a:pt x="427" y="768"/>
                      <a:pt x="427" y="768"/>
                    </a:cubicBezTo>
                    <a:cubicBezTo>
                      <a:pt x="427" y="171"/>
                      <a:pt x="427" y="171"/>
                      <a:pt x="427" y="171"/>
                    </a:cubicBezTo>
                    <a:cubicBezTo>
                      <a:pt x="427" y="111"/>
                      <a:pt x="442" y="52"/>
                      <a:pt x="4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56" name="Freeform 38"/>
              <p:cNvSpPr>
                <a:spLocks/>
              </p:cNvSpPr>
              <p:nvPr/>
            </p:nvSpPr>
            <p:spPr bwMode="auto">
              <a:xfrm>
                <a:off x="1907" y="1656"/>
                <a:ext cx="2423" cy="2624"/>
              </a:xfrm>
              <a:custGeom>
                <a:avLst/>
                <a:gdLst>
                  <a:gd name="T0" fmla="*/ 768 w 1024"/>
                  <a:gd name="T1" fmla="*/ 0 h 1109"/>
                  <a:gd name="T2" fmla="*/ 683 w 1024"/>
                  <a:gd name="T3" fmla="*/ 0 h 1109"/>
                  <a:gd name="T4" fmla="*/ 512 w 1024"/>
                  <a:gd name="T5" fmla="*/ 512 h 1109"/>
                  <a:gd name="T6" fmla="*/ 341 w 1024"/>
                  <a:gd name="T7" fmla="*/ 0 h 1109"/>
                  <a:gd name="T8" fmla="*/ 256 w 1024"/>
                  <a:gd name="T9" fmla="*/ 0 h 1109"/>
                  <a:gd name="T10" fmla="*/ 0 w 1024"/>
                  <a:gd name="T11" fmla="*/ 256 h 1109"/>
                  <a:gd name="T12" fmla="*/ 0 w 1024"/>
                  <a:gd name="T13" fmla="*/ 1024 h 1109"/>
                  <a:gd name="T14" fmla="*/ 85 w 1024"/>
                  <a:gd name="T15" fmla="*/ 1109 h 1109"/>
                  <a:gd name="T16" fmla="*/ 939 w 1024"/>
                  <a:gd name="T17" fmla="*/ 1109 h 1109"/>
                  <a:gd name="T18" fmla="*/ 1024 w 1024"/>
                  <a:gd name="T19" fmla="*/ 1024 h 1109"/>
                  <a:gd name="T20" fmla="*/ 1024 w 1024"/>
                  <a:gd name="T21" fmla="*/ 256 h 1109"/>
                  <a:gd name="T22" fmla="*/ 768 w 1024"/>
                  <a:gd name="T23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24" h="1109">
                    <a:moveTo>
                      <a:pt x="768" y="0"/>
                    </a:moveTo>
                    <a:cubicBezTo>
                      <a:pt x="683" y="0"/>
                      <a:pt x="683" y="0"/>
                      <a:pt x="683" y="0"/>
                    </a:cubicBezTo>
                    <a:cubicBezTo>
                      <a:pt x="512" y="512"/>
                      <a:pt x="512" y="512"/>
                      <a:pt x="512" y="512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115" y="0"/>
                      <a:pt x="0" y="114"/>
                      <a:pt x="0" y="256"/>
                    </a:cubicBezTo>
                    <a:cubicBezTo>
                      <a:pt x="0" y="1024"/>
                      <a:pt x="0" y="1024"/>
                      <a:pt x="0" y="1024"/>
                    </a:cubicBezTo>
                    <a:cubicBezTo>
                      <a:pt x="0" y="1071"/>
                      <a:pt x="38" y="1109"/>
                      <a:pt x="85" y="1109"/>
                    </a:cubicBezTo>
                    <a:cubicBezTo>
                      <a:pt x="939" y="1109"/>
                      <a:pt x="939" y="1109"/>
                      <a:pt x="939" y="1109"/>
                    </a:cubicBezTo>
                    <a:cubicBezTo>
                      <a:pt x="986" y="1109"/>
                      <a:pt x="1024" y="1071"/>
                      <a:pt x="1024" y="1024"/>
                    </a:cubicBezTo>
                    <a:cubicBezTo>
                      <a:pt x="1024" y="256"/>
                      <a:pt x="1024" y="256"/>
                      <a:pt x="1024" y="256"/>
                    </a:cubicBezTo>
                    <a:cubicBezTo>
                      <a:pt x="1024" y="114"/>
                      <a:pt x="909" y="0"/>
                      <a:pt x="76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462" name="Group 41"/>
            <p:cNvGrpSpPr>
              <a:grpSpLocks noChangeAspect="1"/>
            </p:cNvGrpSpPr>
            <p:nvPr/>
          </p:nvGrpSpPr>
          <p:grpSpPr bwMode="auto">
            <a:xfrm>
              <a:off x="6299555" y="5153018"/>
              <a:ext cx="327024" cy="323849"/>
              <a:chOff x="3935" y="3246"/>
              <a:chExt cx="206" cy="204"/>
            </a:xfrm>
            <a:solidFill>
              <a:schemeClr val="accent1"/>
            </a:solidFill>
          </p:grpSpPr>
          <p:sp>
            <p:nvSpPr>
              <p:cNvPr id="464" name="Freeform 42"/>
              <p:cNvSpPr>
                <a:spLocks/>
              </p:cNvSpPr>
              <p:nvPr/>
            </p:nvSpPr>
            <p:spPr bwMode="auto">
              <a:xfrm>
                <a:off x="4079" y="3258"/>
                <a:ext cx="48" cy="36"/>
              </a:xfrm>
              <a:custGeom>
                <a:avLst/>
                <a:gdLst>
                  <a:gd name="T0" fmla="*/ 18 w 48"/>
                  <a:gd name="T1" fmla="*/ 24 h 36"/>
                  <a:gd name="T2" fmla="*/ 48 w 48"/>
                  <a:gd name="T3" fmla="*/ 24 h 36"/>
                  <a:gd name="T4" fmla="*/ 48 w 48"/>
                  <a:gd name="T5" fmla="*/ 12 h 36"/>
                  <a:gd name="T6" fmla="*/ 18 w 48"/>
                  <a:gd name="T7" fmla="*/ 12 h 36"/>
                  <a:gd name="T8" fmla="*/ 18 w 48"/>
                  <a:gd name="T9" fmla="*/ 0 h 36"/>
                  <a:gd name="T10" fmla="*/ 0 w 48"/>
                  <a:gd name="T11" fmla="*/ 0 h 36"/>
                  <a:gd name="T12" fmla="*/ 0 w 48"/>
                  <a:gd name="T13" fmla="*/ 36 h 36"/>
                  <a:gd name="T14" fmla="*/ 18 w 48"/>
                  <a:gd name="T15" fmla="*/ 36 h 36"/>
                  <a:gd name="T16" fmla="*/ 18 w 48"/>
                  <a:gd name="T17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6">
                    <a:moveTo>
                      <a:pt x="18" y="24"/>
                    </a:moveTo>
                    <a:lnTo>
                      <a:pt x="48" y="24"/>
                    </a:lnTo>
                    <a:lnTo>
                      <a:pt x="48" y="12"/>
                    </a:lnTo>
                    <a:lnTo>
                      <a:pt x="18" y="12"/>
                    </a:lnTo>
                    <a:lnTo>
                      <a:pt x="18" y="0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18" y="36"/>
                    </a:lnTo>
                    <a:lnTo>
                      <a:pt x="1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5" name="Freeform 43"/>
              <p:cNvSpPr>
                <a:spLocks/>
              </p:cNvSpPr>
              <p:nvPr/>
            </p:nvSpPr>
            <p:spPr bwMode="auto">
              <a:xfrm>
                <a:off x="3947" y="3258"/>
                <a:ext cx="48" cy="36"/>
              </a:xfrm>
              <a:custGeom>
                <a:avLst/>
                <a:gdLst>
                  <a:gd name="T0" fmla="*/ 30 w 48"/>
                  <a:gd name="T1" fmla="*/ 36 h 36"/>
                  <a:gd name="T2" fmla="*/ 48 w 48"/>
                  <a:gd name="T3" fmla="*/ 36 h 36"/>
                  <a:gd name="T4" fmla="*/ 48 w 48"/>
                  <a:gd name="T5" fmla="*/ 0 h 36"/>
                  <a:gd name="T6" fmla="*/ 30 w 48"/>
                  <a:gd name="T7" fmla="*/ 0 h 36"/>
                  <a:gd name="T8" fmla="*/ 30 w 48"/>
                  <a:gd name="T9" fmla="*/ 12 h 36"/>
                  <a:gd name="T10" fmla="*/ 0 w 48"/>
                  <a:gd name="T11" fmla="*/ 12 h 36"/>
                  <a:gd name="T12" fmla="*/ 0 w 48"/>
                  <a:gd name="T13" fmla="*/ 24 h 36"/>
                  <a:gd name="T14" fmla="*/ 30 w 48"/>
                  <a:gd name="T15" fmla="*/ 24 h 36"/>
                  <a:gd name="T16" fmla="*/ 30 w 48"/>
                  <a:gd name="T17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6">
                    <a:moveTo>
                      <a:pt x="30" y="36"/>
                    </a:moveTo>
                    <a:lnTo>
                      <a:pt x="48" y="36"/>
                    </a:lnTo>
                    <a:lnTo>
                      <a:pt x="48" y="0"/>
                    </a:lnTo>
                    <a:lnTo>
                      <a:pt x="30" y="0"/>
                    </a:lnTo>
                    <a:lnTo>
                      <a:pt x="30" y="12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30" y="24"/>
                    </a:lnTo>
                    <a:lnTo>
                      <a:pt x="3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6" name="Freeform 44"/>
              <p:cNvSpPr>
                <a:spLocks/>
              </p:cNvSpPr>
              <p:nvPr/>
            </p:nvSpPr>
            <p:spPr bwMode="auto">
              <a:xfrm>
                <a:off x="4019" y="3318"/>
                <a:ext cx="36" cy="24"/>
              </a:xfrm>
              <a:custGeom>
                <a:avLst/>
                <a:gdLst>
                  <a:gd name="T0" fmla="*/ 24 w 36"/>
                  <a:gd name="T1" fmla="*/ 24 h 24"/>
                  <a:gd name="T2" fmla="*/ 24 w 36"/>
                  <a:gd name="T3" fmla="*/ 12 h 24"/>
                  <a:gd name="T4" fmla="*/ 36 w 36"/>
                  <a:gd name="T5" fmla="*/ 12 h 24"/>
                  <a:gd name="T6" fmla="*/ 36 w 36"/>
                  <a:gd name="T7" fmla="*/ 0 h 24"/>
                  <a:gd name="T8" fmla="*/ 0 w 36"/>
                  <a:gd name="T9" fmla="*/ 0 h 24"/>
                  <a:gd name="T10" fmla="*/ 0 w 36"/>
                  <a:gd name="T11" fmla="*/ 12 h 24"/>
                  <a:gd name="T12" fmla="*/ 12 w 36"/>
                  <a:gd name="T13" fmla="*/ 12 h 24"/>
                  <a:gd name="T14" fmla="*/ 12 w 36"/>
                  <a:gd name="T15" fmla="*/ 24 h 24"/>
                  <a:gd name="T16" fmla="*/ 24 w 3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4">
                    <a:moveTo>
                      <a:pt x="24" y="24"/>
                    </a:moveTo>
                    <a:lnTo>
                      <a:pt x="24" y="12"/>
                    </a:lnTo>
                    <a:lnTo>
                      <a:pt x="36" y="12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2" y="24"/>
                    </a:lnTo>
                    <a:lnTo>
                      <a:pt x="2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7" name="Freeform 45"/>
              <p:cNvSpPr>
                <a:spLocks noEditPoints="1"/>
              </p:cNvSpPr>
              <p:nvPr/>
            </p:nvSpPr>
            <p:spPr bwMode="auto">
              <a:xfrm>
                <a:off x="4007" y="3246"/>
                <a:ext cx="60" cy="60"/>
              </a:xfrm>
              <a:custGeom>
                <a:avLst/>
                <a:gdLst>
                  <a:gd name="T0" fmla="*/ 60 w 60"/>
                  <a:gd name="T1" fmla="*/ 0 h 60"/>
                  <a:gd name="T2" fmla="*/ 0 w 60"/>
                  <a:gd name="T3" fmla="*/ 0 h 60"/>
                  <a:gd name="T4" fmla="*/ 0 w 60"/>
                  <a:gd name="T5" fmla="*/ 60 h 60"/>
                  <a:gd name="T6" fmla="*/ 60 w 60"/>
                  <a:gd name="T7" fmla="*/ 60 h 60"/>
                  <a:gd name="T8" fmla="*/ 60 w 60"/>
                  <a:gd name="T9" fmla="*/ 0 h 60"/>
                  <a:gd name="T10" fmla="*/ 36 w 60"/>
                  <a:gd name="T11" fmla="*/ 36 h 60"/>
                  <a:gd name="T12" fmla="*/ 24 w 60"/>
                  <a:gd name="T13" fmla="*/ 36 h 60"/>
                  <a:gd name="T14" fmla="*/ 24 w 60"/>
                  <a:gd name="T15" fmla="*/ 24 h 60"/>
                  <a:gd name="T16" fmla="*/ 36 w 60"/>
                  <a:gd name="T17" fmla="*/ 24 h 60"/>
                  <a:gd name="T18" fmla="*/ 36 w 60"/>
                  <a:gd name="T19" fmla="*/ 3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60" y="0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60" y="60"/>
                    </a:lnTo>
                    <a:lnTo>
                      <a:pt x="60" y="0"/>
                    </a:lnTo>
                    <a:close/>
                    <a:moveTo>
                      <a:pt x="36" y="36"/>
                    </a:moveTo>
                    <a:lnTo>
                      <a:pt x="24" y="36"/>
                    </a:lnTo>
                    <a:lnTo>
                      <a:pt x="24" y="24"/>
                    </a:lnTo>
                    <a:lnTo>
                      <a:pt x="36" y="24"/>
                    </a:lnTo>
                    <a:lnTo>
                      <a:pt x="3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8" name="Freeform 46"/>
              <p:cNvSpPr>
                <a:spLocks/>
              </p:cNvSpPr>
              <p:nvPr/>
            </p:nvSpPr>
            <p:spPr bwMode="auto">
              <a:xfrm>
                <a:off x="4037" y="3354"/>
                <a:ext cx="47" cy="25"/>
              </a:xfrm>
              <a:custGeom>
                <a:avLst/>
                <a:gdLst>
                  <a:gd name="T0" fmla="*/ 27 w 47"/>
                  <a:gd name="T1" fmla="*/ 0 h 25"/>
                  <a:gd name="T2" fmla="*/ 0 w 47"/>
                  <a:gd name="T3" fmla="*/ 0 h 25"/>
                  <a:gd name="T4" fmla="*/ 0 w 47"/>
                  <a:gd name="T5" fmla="*/ 25 h 25"/>
                  <a:gd name="T6" fmla="*/ 47 w 47"/>
                  <a:gd name="T7" fmla="*/ 25 h 25"/>
                  <a:gd name="T8" fmla="*/ 27 w 4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5">
                    <a:moveTo>
                      <a:pt x="27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47" y="2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69" name="Freeform 47"/>
              <p:cNvSpPr>
                <a:spLocks/>
              </p:cNvSpPr>
              <p:nvPr/>
            </p:nvSpPr>
            <p:spPr bwMode="auto">
              <a:xfrm>
                <a:off x="3935" y="3391"/>
                <a:ext cx="206" cy="59"/>
              </a:xfrm>
              <a:custGeom>
                <a:avLst/>
                <a:gdLst>
                  <a:gd name="T0" fmla="*/ 326 w 383"/>
                  <a:gd name="T1" fmla="*/ 8 h 110"/>
                  <a:gd name="T2" fmla="*/ 296 w 383"/>
                  <a:gd name="T3" fmla="*/ 0 h 110"/>
                  <a:gd name="T4" fmla="*/ 296 w 383"/>
                  <a:gd name="T5" fmla="*/ 0 h 110"/>
                  <a:gd name="T6" fmla="*/ 0 w 383"/>
                  <a:gd name="T7" fmla="*/ 0 h 110"/>
                  <a:gd name="T8" fmla="*/ 0 w 383"/>
                  <a:gd name="T9" fmla="*/ 110 h 110"/>
                  <a:gd name="T10" fmla="*/ 67 w 383"/>
                  <a:gd name="T11" fmla="*/ 110 h 110"/>
                  <a:gd name="T12" fmla="*/ 89 w 383"/>
                  <a:gd name="T13" fmla="*/ 76 h 110"/>
                  <a:gd name="T14" fmla="*/ 111 w 383"/>
                  <a:gd name="T15" fmla="*/ 110 h 110"/>
                  <a:gd name="T16" fmla="*/ 267 w 383"/>
                  <a:gd name="T17" fmla="*/ 110 h 110"/>
                  <a:gd name="T18" fmla="*/ 290 w 383"/>
                  <a:gd name="T19" fmla="*/ 76 h 110"/>
                  <a:gd name="T20" fmla="*/ 312 w 383"/>
                  <a:gd name="T21" fmla="*/ 110 h 110"/>
                  <a:gd name="T22" fmla="*/ 379 w 383"/>
                  <a:gd name="T23" fmla="*/ 110 h 110"/>
                  <a:gd name="T24" fmla="*/ 326 w 383"/>
                  <a:gd name="T25" fmla="*/ 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3" h="110">
                    <a:moveTo>
                      <a:pt x="326" y="8"/>
                    </a:moveTo>
                    <a:cubicBezTo>
                      <a:pt x="296" y="0"/>
                      <a:pt x="296" y="0"/>
                      <a:pt x="296" y="0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67" y="110"/>
                      <a:pt x="67" y="110"/>
                      <a:pt x="67" y="110"/>
                    </a:cubicBezTo>
                    <a:cubicBezTo>
                      <a:pt x="65" y="94"/>
                      <a:pt x="70" y="77"/>
                      <a:pt x="89" y="76"/>
                    </a:cubicBezTo>
                    <a:cubicBezTo>
                      <a:pt x="108" y="77"/>
                      <a:pt x="113" y="94"/>
                      <a:pt x="111" y="110"/>
                    </a:cubicBezTo>
                    <a:cubicBezTo>
                      <a:pt x="267" y="110"/>
                      <a:pt x="267" y="110"/>
                      <a:pt x="267" y="110"/>
                    </a:cubicBezTo>
                    <a:cubicBezTo>
                      <a:pt x="266" y="94"/>
                      <a:pt x="270" y="77"/>
                      <a:pt x="290" y="76"/>
                    </a:cubicBezTo>
                    <a:cubicBezTo>
                      <a:pt x="309" y="77"/>
                      <a:pt x="314" y="94"/>
                      <a:pt x="312" y="110"/>
                    </a:cubicBezTo>
                    <a:cubicBezTo>
                      <a:pt x="379" y="110"/>
                      <a:pt x="379" y="110"/>
                      <a:pt x="379" y="110"/>
                    </a:cubicBezTo>
                    <a:cubicBezTo>
                      <a:pt x="383" y="67"/>
                      <a:pt x="374" y="22"/>
                      <a:pt x="3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70" name="Freeform 48"/>
              <p:cNvSpPr>
                <a:spLocks/>
              </p:cNvSpPr>
              <p:nvPr/>
            </p:nvSpPr>
            <p:spPr bwMode="auto">
              <a:xfrm>
                <a:off x="3976" y="3354"/>
                <a:ext cx="49" cy="25"/>
              </a:xfrm>
              <a:custGeom>
                <a:avLst/>
                <a:gdLst>
                  <a:gd name="T0" fmla="*/ 0 w 49"/>
                  <a:gd name="T1" fmla="*/ 25 h 25"/>
                  <a:gd name="T2" fmla="*/ 49 w 49"/>
                  <a:gd name="T3" fmla="*/ 25 h 25"/>
                  <a:gd name="T4" fmla="*/ 49 w 49"/>
                  <a:gd name="T5" fmla="*/ 0 h 25"/>
                  <a:gd name="T6" fmla="*/ 9 w 49"/>
                  <a:gd name="T7" fmla="*/ 0 h 25"/>
                  <a:gd name="T8" fmla="*/ 0 w 49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5">
                    <a:moveTo>
                      <a:pt x="0" y="25"/>
                    </a:moveTo>
                    <a:lnTo>
                      <a:pt x="49" y="25"/>
                    </a:lnTo>
                    <a:lnTo>
                      <a:pt x="49" y="0"/>
                    </a:lnTo>
                    <a:lnTo>
                      <a:pt x="9" y="0"/>
                    </a:ln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472" name="Group 51"/>
            <p:cNvGrpSpPr>
              <a:grpSpLocks noChangeAspect="1"/>
            </p:cNvGrpSpPr>
            <p:nvPr/>
          </p:nvGrpSpPr>
          <p:grpSpPr bwMode="auto">
            <a:xfrm>
              <a:off x="6277609" y="3105643"/>
              <a:ext cx="369532" cy="414996"/>
              <a:chOff x="2739" y="1729"/>
              <a:chExt cx="764" cy="858"/>
            </a:xfrm>
            <a:solidFill>
              <a:schemeClr val="accent2"/>
            </a:solidFill>
          </p:grpSpPr>
          <p:sp>
            <p:nvSpPr>
              <p:cNvPr id="474" name="Freeform 52"/>
              <p:cNvSpPr>
                <a:spLocks noEditPoints="1"/>
              </p:cNvSpPr>
              <p:nvPr/>
            </p:nvSpPr>
            <p:spPr bwMode="auto">
              <a:xfrm>
                <a:off x="2739" y="1943"/>
                <a:ext cx="764" cy="644"/>
              </a:xfrm>
              <a:custGeom>
                <a:avLst/>
                <a:gdLst>
                  <a:gd name="T0" fmla="*/ 193 w 320"/>
                  <a:gd name="T1" fmla="*/ 47 h 270"/>
                  <a:gd name="T2" fmla="*/ 220 w 320"/>
                  <a:gd name="T3" fmla="*/ 90 h 270"/>
                  <a:gd name="T4" fmla="*/ 240 w 320"/>
                  <a:gd name="T5" fmla="*/ 94 h 270"/>
                  <a:gd name="T6" fmla="*/ 287 w 320"/>
                  <a:gd name="T7" fmla="*/ 47 h 270"/>
                  <a:gd name="T8" fmla="*/ 240 w 320"/>
                  <a:gd name="T9" fmla="*/ 0 h 270"/>
                  <a:gd name="T10" fmla="*/ 193 w 320"/>
                  <a:gd name="T11" fmla="*/ 47 h 270"/>
                  <a:gd name="T12" fmla="*/ 162 w 320"/>
                  <a:gd name="T13" fmla="*/ 143 h 270"/>
                  <a:gd name="T14" fmla="*/ 209 w 320"/>
                  <a:gd name="T15" fmla="*/ 96 h 270"/>
                  <a:gd name="T16" fmla="*/ 162 w 320"/>
                  <a:gd name="T17" fmla="*/ 49 h 270"/>
                  <a:gd name="T18" fmla="*/ 115 w 320"/>
                  <a:gd name="T19" fmla="*/ 96 h 270"/>
                  <a:gd name="T20" fmla="*/ 162 w 320"/>
                  <a:gd name="T21" fmla="*/ 143 h 270"/>
                  <a:gd name="T22" fmla="*/ 182 w 320"/>
                  <a:gd name="T23" fmla="*/ 146 h 270"/>
                  <a:gd name="T24" fmla="*/ 142 w 320"/>
                  <a:gd name="T25" fmla="*/ 146 h 270"/>
                  <a:gd name="T26" fmla="*/ 82 w 320"/>
                  <a:gd name="T27" fmla="*/ 206 h 270"/>
                  <a:gd name="T28" fmla="*/ 82 w 320"/>
                  <a:gd name="T29" fmla="*/ 255 h 270"/>
                  <a:gd name="T30" fmla="*/ 82 w 320"/>
                  <a:gd name="T31" fmla="*/ 256 h 270"/>
                  <a:gd name="T32" fmla="*/ 86 w 320"/>
                  <a:gd name="T33" fmla="*/ 257 h 270"/>
                  <a:gd name="T34" fmla="*/ 168 w 320"/>
                  <a:gd name="T35" fmla="*/ 270 h 270"/>
                  <a:gd name="T36" fmla="*/ 239 w 320"/>
                  <a:gd name="T37" fmla="*/ 257 h 270"/>
                  <a:gd name="T38" fmla="*/ 242 w 320"/>
                  <a:gd name="T39" fmla="*/ 255 h 270"/>
                  <a:gd name="T40" fmla="*/ 243 w 320"/>
                  <a:gd name="T41" fmla="*/ 255 h 270"/>
                  <a:gd name="T42" fmla="*/ 243 w 320"/>
                  <a:gd name="T43" fmla="*/ 206 h 270"/>
                  <a:gd name="T44" fmla="*/ 182 w 320"/>
                  <a:gd name="T45" fmla="*/ 146 h 270"/>
                  <a:gd name="T46" fmla="*/ 260 w 320"/>
                  <a:gd name="T47" fmla="*/ 97 h 270"/>
                  <a:gd name="T48" fmla="*/ 221 w 320"/>
                  <a:gd name="T49" fmla="*/ 97 h 270"/>
                  <a:gd name="T50" fmla="*/ 203 w 320"/>
                  <a:gd name="T51" fmla="*/ 138 h 270"/>
                  <a:gd name="T52" fmla="*/ 254 w 320"/>
                  <a:gd name="T53" fmla="*/ 206 h 270"/>
                  <a:gd name="T54" fmla="*/ 254 w 320"/>
                  <a:gd name="T55" fmla="*/ 221 h 270"/>
                  <a:gd name="T56" fmla="*/ 317 w 320"/>
                  <a:gd name="T57" fmla="*/ 208 h 270"/>
                  <a:gd name="T58" fmla="*/ 320 w 320"/>
                  <a:gd name="T59" fmla="*/ 206 h 270"/>
                  <a:gd name="T60" fmla="*/ 320 w 320"/>
                  <a:gd name="T61" fmla="*/ 206 h 270"/>
                  <a:gd name="T62" fmla="*/ 320 w 320"/>
                  <a:gd name="T63" fmla="*/ 158 h 270"/>
                  <a:gd name="T64" fmla="*/ 260 w 320"/>
                  <a:gd name="T65" fmla="*/ 97 h 270"/>
                  <a:gd name="T66" fmla="*/ 80 w 320"/>
                  <a:gd name="T67" fmla="*/ 94 h 270"/>
                  <a:gd name="T68" fmla="*/ 105 w 320"/>
                  <a:gd name="T69" fmla="*/ 87 h 270"/>
                  <a:gd name="T70" fmla="*/ 127 w 320"/>
                  <a:gd name="T71" fmla="*/ 50 h 270"/>
                  <a:gd name="T72" fmla="*/ 127 w 320"/>
                  <a:gd name="T73" fmla="*/ 47 h 270"/>
                  <a:gd name="T74" fmla="*/ 80 w 320"/>
                  <a:gd name="T75" fmla="*/ 0 h 270"/>
                  <a:gd name="T76" fmla="*/ 33 w 320"/>
                  <a:gd name="T77" fmla="*/ 47 h 270"/>
                  <a:gd name="T78" fmla="*/ 80 w 320"/>
                  <a:gd name="T79" fmla="*/ 94 h 270"/>
                  <a:gd name="T80" fmla="*/ 122 w 320"/>
                  <a:gd name="T81" fmla="*/ 138 h 270"/>
                  <a:gd name="T82" fmla="*/ 104 w 320"/>
                  <a:gd name="T83" fmla="*/ 98 h 270"/>
                  <a:gd name="T84" fmla="*/ 100 w 320"/>
                  <a:gd name="T85" fmla="*/ 97 h 270"/>
                  <a:gd name="T86" fmla="*/ 60 w 320"/>
                  <a:gd name="T87" fmla="*/ 97 h 270"/>
                  <a:gd name="T88" fmla="*/ 0 w 320"/>
                  <a:gd name="T89" fmla="*/ 158 h 270"/>
                  <a:gd name="T90" fmla="*/ 0 w 320"/>
                  <a:gd name="T91" fmla="*/ 206 h 270"/>
                  <a:gd name="T92" fmla="*/ 0 w 320"/>
                  <a:gd name="T93" fmla="*/ 207 h 270"/>
                  <a:gd name="T94" fmla="*/ 3 w 320"/>
                  <a:gd name="T95" fmla="*/ 208 h 270"/>
                  <a:gd name="T96" fmla="*/ 71 w 320"/>
                  <a:gd name="T97" fmla="*/ 221 h 270"/>
                  <a:gd name="T98" fmla="*/ 71 w 320"/>
                  <a:gd name="T99" fmla="*/ 206 h 270"/>
                  <a:gd name="T100" fmla="*/ 122 w 320"/>
                  <a:gd name="T101" fmla="*/ 138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270">
                    <a:moveTo>
                      <a:pt x="193" y="47"/>
                    </a:moveTo>
                    <a:cubicBezTo>
                      <a:pt x="208" y="56"/>
                      <a:pt x="218" y="72"/>
                      <a:pt x="220" y="90"/>
                    </a:cubicBezTo>
                    <a:cubicBezTo>
                      <a:pt x="226" y="93"/>
                      <a:pt x="233" y="94"/>
                      <a:pt x="240" y="94"/>
                    </a:cubicBezTo>
                    <a:cubicBezTo>
                      <a:pt x="266" y="94"/>
                      <a:pt x="287" y="73"/>
                      <a:pt x="287" y="47"/>
                    </a:cubicBezTo>
                    <a:cubicBezTo>
                      <a:pt x="287" y="21"/>
                      <a:pt x="266" y="0"/>
                      <a:pt x="240" y="0"/>
                    </a:cubicBezTo>
                    <a:cubicBezTo>
                      <a:pt x="214" y="0"/>
                      <a:pt x="194" y="21"/>
                      <a:pt x="193" y="47"/>
                    </a:cubicBezTo>
                    <a:close/>
                    <a:moveTo>
                      <a:pt x="162" y="143"/>
                    </a:moveTo>
                    <a:cubicBezTo>
                      <a:pt x="188" y="143"/>
                      <a:pt x="209" y="122"/>
                      <a:pt x="209" y="96"/>
                    </a:cubicBezTo>
                    <a:cubicBezTo>
                      <a:pt x="209" y="70"/>
                      <a:pt x="188" y="49"/>
                      <a:pt x="162" y="49"/>
                    </a:cubicBezTo>
                    <a:cubicBezTo>
                      <a:pt x="136" y="49"/>
                      <a:pt x="115" y="70"/>
                      <a:pt x="115" y="96"/>
                    </a:cubicBezTo>
                    <a:cubicBezTo>
                      <a:pt x="115" y="122"/>
                      <a:pt x="136" y="143"/>
                      <a:pt x="162" y="143"/>
                    </a:cubicBezTo>
                    <a:close/>
                    <a:moveTo>
                      <a:pt x="182" y="146"/>
                    </a:move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09" y="146"/>
                      <a:pt x="82" y="173"/>
                      <a:pt x="82" y="206"/>
                    </a:cubicBezTo>
                    <a:cubicBezTo>
                      <a:pt x="82" y="255"/>
                      <a:pt x="82" y="255"/>
                      <a:pt x="82" y="255"/>
                    </a:cubicBezTo>
                    <a:cubicBezTo>
                      <a:pt x="82" y="256"/>
                      <a:pt x="82" y="256"/>
                      <a:pt x="82" y="256"/>
                    </a:cubicBezTo>
                    <a:cubicBezTo>
                      <a:pt x="86" y="257"/>
                      <a:pt x="86" y="257"/>
                      <a:pt x="86" y="257"/>
                    </a:cubicBezTo>
                    <a:cubicBezTo>
                      <a:pt x="117" y="267"/>
                      <a:pt x="145" y="270"/>
                      <a:pt x="168" y="270"/>
                    </a:cubicBezTo>
                    <a:cubicBezTo>
                      <a:pt x="212" y="270"/>
                      <a:pt x="237" y="257"/>
                      <a:pt x="239" y="257"/>
                    </a:cubicBezTo>
                    <a:cubicBezTo>
                      <a:pt x="242" y="255"/>
                      <a:pt x="242" y="255"/>
                      <a:pt x="242" y="255"/>
                    </a:cubicBezTo>
                    <a:cubicBezTo>
                      <a:pt x="243" y="255"/>
                      <a:pt x="243" y="255"/>
                      <a:pt x="243" y="255"/>
                    </a:cubicBezTo>
                    <a:cubicBezTo>
                      <a:pt x="243" y="206"/>
                      <a:pt x="243" y="206"/>
                      <a:pt x="243" y="206"/>
                    </a:cubicBezTo>
                    <a:cubicBezTo>
                      <a:pt x="243" y="173"/>
                      <a:pt x="216" y="146"/>
                      <a:pt x="182" y="146"/>
                    </a:cubicBezTo>
                    <a:close/>
                    <a:moveTo>
                      <a:pt x="260" y="97"/>
                    </a:moveTo>
                    <a:cubicBezTo>
                      <a:pt x="221" y="97"/>
                      <a:pt x="221" y="97"/>
                      <a:pt x="221" y="97"/>
                    </a:cubicBezTo>
                    <a:cubicBezTo>
                      <a:pt x="220" y="113"/>
                      <a:pt x="213" y="128"/>
                      <a:pt x="203" y="138"/>
                    </a:cubicBezTo>
                    <a:cubicBezTo>
                      <a:pt x="232" y="147"/>
                      <a:pt x="254" y="174"/>
                      <a:pt x="254" y="206"/>
                    </a:cubicBezTo>
                    <a:cubicBezTo>
                      <a:pt x="254" y="221"/>
                      <a:pt x="254" y="221"/>
                      <a:pt x="254" y="221"/>
                    </a:cubicBezTo>
                    <a:cubicBezTo>
                      <a:pt x="293" y="220"/>
                      <a:pt x="315" y="209"/>
                      <a:pt x="317" y="208"/>
                    </a:cubicBezTo>
                    <a:cubicBezTo>
                      <a:pt x="320" y="206"/>
                      <a:pt x="320" y="206"/>
                      <a:pt x="320" y="206"/>
                    </a:cubicBezTo>
                    <a:cubicBezTo>
                      <a:pt x="320" y="206"/>
                      <a:pt x="320" y="206"/>
                      <a:pt x="320" y="206"/>
                    </a:cubicBezTo>
                    <a:cubicBezTo>
                      <a:pt x="320" y="158"/>
                      <a:pt x="320" y="158"/>
                      <a:pt x="320" y="158"/>
                    </a:cubicBezTo>
                    <a:cubicBezTo>
                      <a:pt x="320" y="124"/>
                      <a:pt x="293" y="97"/>
                      <a:pt x="260" y="97"/>
                    </a:cubicBezTo>
                    <a:close/>
                    <a:moveTo>
                      <a:pt x="80" y="94"/>
                    </a:moveTo>
                    <a:cubicBezTo>
                      <a:pt x="89" y="94"/>
                      <a:pt x="98" y="92"/>
                      <a:pt x="105" y="87"/>
                    </a:cubicBezTo>
                    <a:cubicBezTo>
                      <a:pt x="107" y="72"/>
                      <a:pt x="115" y="59"/>
                      <a:pt x="127" y="50"/>
                    </a:cubicBezTo>
                    <a:cubicBezTo>
                      <a:pt x="127" y="49"/>
                      <a:pt x="127" y="48"/>
                      <a:pt x="127" y="47"/>
                    </a:cubicBezTo>
                    <a:cubicBezTo>
                      <a:pt x="127" y="21"/>
                      <a:pt x="106" y="0"/>
                      <a:pt x="80" y="0"/>
                    </a:cubicBezTo>
                    <a:cubicBezTo>
                      <a:pt x="54" y="0"/>
                      <a:pt x="33" y="21"/>
                      <a:pt x="33" y="47"/>
                    </a:cubicBezTo>
                    <a:cubicBezTo>
                      <a:pt x="33" y="73"/>
                      <a:pt x="54" y="94"/>
                      <a:pt x="80" y="94"/>
                    </a:cubicBezTo>
                    <a:close/>
                    <a:moveTo>
                      <a:pt x="122" y="138"/>
                    </a:moveTo>
                    <a:cubicBezTo>
                      <a:pt x="111" y="128"/>
                      <a:pt x="105" y="113"/>
                      <a:pt x="104" y="98"/>
                    </a:cubicBezTo>
                    <a:cubicBezTo>
                      <a:pt x="103" y="98"/>
                      <a:pt x="101" y="97"/>
                      <a:pt x="100" y="97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27" y="97"/>
                      <a:pt x="0" y="124"/>
                      <a:pt x="0" y="158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" y="208"/>
                      <a:pt x="3" y="208"/>
                      <a:pt x="3" y="208"/>
                    </a:cubicBezTo>
                    <a:cubicBezTo>
                      <a:pt x="29" y="216"/>
                      <a:pt x="51" y="220"/>
                      <a:pt x="71" y="221"/>
                    </a:cubicBezTo>
                    <a:cubicBezTo>
                      <a:pt x="71" y="206"/>
                      <a:pt x="71" y="206"/>
                      <a:pt x="71" y="206"/>
                    </a:cubicBezTo>
                    <a:cubicBezTo>
                      <a:pt x="71" y="174"/>
                      <a:pt x="93" y="147"/>
                      <a:pt x="122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75" name="Freeform 53"/>
              <p:cNvSpPr>
                <a:spLocks noEditPoints="1"/>
              </p:cNvSpPr>
              <p:nvPr/>
            </p:nvSpPr>
            <p:spPr bwMode="auto">
              <a:xfrm>
                <a:off x="3007" y="1729"/>
                <a:ext cx="229" cy="228"/>
              </a:xfrm>
              <a:custGeom>
                <a:avLst/>
                <a:gdLst>
                  <a:gd name="T0" fmla="*/ 48 w 96"/>
                  <a:gd name="T1" fmla="*/ 96 h 96"/>
                  <a:gd name="T2" fmla="*/ 96 w 96"/>
                  <a:gd name="T3" fmla="*/ 48 h 96"/>
                  <a:gd name="T4" fmla="*/ 48 w 96"/>
                  <a:gd name="T5" fmla="*/ 0 h 96"/>
                  <a:gd name="T6" fmla="*/ 0 w 96"/>
                  <a:gd name="T7" fmla="*/ 48 h 96"/>
                  <a:gd name="T8" fmla="*/ 48 w 96"/>
                  <a:gd name="T9" fmla="*/ 96 h 96"/>
                  <a:gd name="T10" fmla="*/ 16 w 96"/>
                  <a:gd name="T11" fmla="*/ 27 h 96"/>
                  <a:gd name="T12" fmla="*/ 27 w 96"/>
                  <a:gd name="T13" fmla="*/ 16 h 96"/>
                  <a:gd name="T14" fmla="*/ 48 w 96"/>
                  <a:gd name="T15" fmla="*/ 36 h 96"/>
                  <a:gd name="T16" fmla="*/ 69 w 96"/>
                  <a:gd name="T17" fmla="*/ 16 h 96"/>
                  <a:gd name="T18" fmla="*/ 80 w 96"/>
                  <a:gd name="T19" fmla="*/ 27 h 96"/>
                  <a:gd name="T20" fmla="*/ 60 w 96"/>
                  <a:gd name="T21" fmla="*/ 48 h 96"/>
                  <a:gd name="T22" fmla="*/ 80 w 96"/>
                  <a:gd name="T23" fmla="*/ 69 h 96"/>
                  <a:gd name="T24" fmla="*/ 69 w 96"/>
                  <a:gd name="T25" fmla="*/ 80 h 96"/>
                  <a:gd name="T26" fmla="*/ 48 w 96"/>
                  <a:gd name="T27" fmla="*/ 60 h 96"/>
                  <a:gd name="T28" fmla="*/ 27 w 96"/>
                  <a:gd name="T29" fmla="*/ 80 h 96"/>
                  <a:gd name="T30" fmla="*/ 16 w 96"/>
                  <a:gd name="T31" fmla="*/ 69 h 96"/>
                  <a:gd name="T32" fmla="*/ 36 w 96"/>
                  <a:gd name="T33" fmla="*/ 48 h 96"/>
                  <a:gd name="T34" fmla="*/ 16 w 96"/>
                  <a:gd name="T35" fmla="*/ 27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75" y="96"/>
                      <a:pt x="96" y="75"/>
                      <a:pt x="96" y="48"/>
                    </a:cubicBezTo>
                    <a:cubicBezTo>
                      <a:pt x="96" y="21"/>
                      <a:pt x="75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75"/>
                      <a:pt x="21" y="96"/>
                      <a:pt x="48" y="96"/>
                    </a:cubicBezTo>
                    <a:close/>
                    <a:moveTo>
                      <a:pt x="16" y="27"/>
                    </a:moveTo>
                    <a:cubicBezTo>
                      <a:pt x="27" y="16"/>
                      <a:pt x="27" y="16"/>
                      <a:pt x="27" y="1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69" y="16"/>
                      <a:pt x="69" y="16"/>
                      <a:pt x="69" y="16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36" y="48"/>
                      <a:pt x="36" y="48"/>
                      <a:pt x="36" y="48"/>
                    </a:cubicBezTo>
                    <a:lnTo>
                      <a:pt x="1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477" name="Group 56"/>
            <p:cNvGrpSpPr>
              <a:grpSpLocks noChangeAspect="1"/>
            </p:cNvGrpSpPr>
            <p:nvPr/>
          </p:nvGrpSpPr>
          <p:grpSpPr bwMode="auto">
            <a:xfrm>
              <a:off x="5862331" y="4126009"/>
              <a:ext cx="374492" cy="353764"/>
              <a:chOff x="2714" y="1777"/>
              <a:chExt cx="813" cy="768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79" name="Freeform 57"/>
              <p:cNvSpPr>
                <a:spLocks/>
              </p:cNvSpPr>
              <p:nvPr/>
            </p:nvSpPr>
            <p:spPr bwMode="auto">
              <a:xfrm>
                <a:off x="3305" y="2240"/>
                <a:ext cx="160" cy="193"/>
              </a:xfrm>
              <a:custGeom>
                <a:avLst/>
                <a:gdLst>
                  <a:gd name="T0" fmla="*/ 50 w 67"/>
                  <a:gd name="T1" fmla="*/ 0 h 81"/>
                  <a:gd name="T2" fmla="*/ 67 w 67"/>
                  <a:gd name="T3" fmla="*/ 17 h 81"/>
                  <a:gd name="T4" fmla="*/ 67 w 67"/>
                  <a:gd name="T5" fmla="*/ 81 h 81"/>
                  <a:gd name="T6" fmla="*/ 0 w 67"/>
                  <a:gd name="T7" fmla="*/ 81 h 81"/>
                  <a:gd name="T8" fmla="*/ 0 w 67"/>
                  <a:gd name="T9" fmla="*/ 17 h 81"/>
                  <a:gd name="T10" fmla="*/ 17 w 67"/>
                  <a:gd name="T11" fmla="*/ 0 h 81"/>
                  <a:gd name="T12" fmla="*/ 50 w 67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1">
                    <a:moveTo>
                      <a:pt x="50" y="0"/>
                    </a:moveTo>
                    <a:cubicBezTo>
                      <a:pt x="59" y="0"/>
                      <a:pt x="67" y="8"/>
                      <a:pt x="67" y="17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0" name="Freeform 58"/>
              <p:cNvSpPr>
                <a:spLocks/>
              </p:cNvSpPr>
              <p:nvPr/>
            </p:nvSpPr>
            <p:spPr bwMode="auto">
              <a:xfrm>
                <a:off x="3040" y="2130"/>
                <a:ext cx="160" cy="303"/>
              </a:xfrm>
              <a:custGeom>
                <a:avLst/>
                <a:gdLst>
                  <a:gd name="T0" fmla="*/ 50 w 67"/>
                  <a:gd name="T1" fmla="*/ 0 h 127"/>
                  <a:gd name="T2" fmla="*/ 67 w 67"/>
                  <a:gd name="T3" fmla="*/ 17 h 127"/>
                  <a:gd name="T4" fmla="*/ 67 w 67"/>
                  <a:gd name="T5" fmla="*/ 127 h 127"/>
                  <a:gd name="T6" fmla="*/ 0 w 67"/>
                  <a:gd name="T7" fmla="*/ 127 h 127"/>
                  <a:gd name="T8" fmla="*/ 0 w 67"/>
                  <a:gd name="T9" fmla="*/ 17 h 127"/>
                  <a:gd name="T10" fmla="*/ 17 w 67"/>
                  <a:gd name="T11" fmla="*/ 0 h 127"/>
                  <a:gd name="T12" fmla="*/ 50 w 67"/>
                  <a:gd name="T1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27">
                    <a:moveTo>
                      <a:pt x="50" y="0"/>
                    </a:moveTo>
                    <a:cubicBezTo>
                      <a:pt x="59" y="0"/>
                      <a:pt x="67" y="8"/>
                      <a:pt x="67" y="17"/>
                    </a:cubicBezTo>
                    <a:cubicBezTo>
                      <a:pt x="67" y="127"/>
                      <a:pt x="67" y="127"/>
                      <a:pt x="67" y="127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1" name="Freeform 59"/>
              <p:cNvSpPr>
                <a:spLocks/>
              </p:cNvSpPr>
              <p:nvPr/>
            </p:nvSpPr>
            <p:spPr bwMode="auto">
              <a:xfrm>
                <a:off x="2776" y="1894"/>
                <a:ext cx="159" cy="539"/>
              </a:xfrm>
              <a:custGeom>
                <a:avLst/>
                <a:gdLst>
                  <a:gd name="T0" fmla="*/ 0 w 67"/>
                  <a:gd name="T1" fmla="*/ 17 h 226"/>
                  <a:gd name="T2" fmla="*/ 17 w 67"/>
                  <a:gd name="T3" fmla="*/ 0 h 226"/>
                  <a:gd name="T4" fmla="*/ 50 w 67"/>
                  <a:gd name="T5" fmla="*/ 0 h 226"/>
                  <a:gd name="T6" fmla="*/ 67 w 67"/>
                  <a:gd name="T7" fmla="*/ 17 h 226"/>
                  <a:gd name="T8" fmla="*/ 67 w 67"/>
                  <a:gd name="T9" fmla="*/ 226 h 226"/>
                  <a:gd name="T10" fmla="*/ 0 w 67"/>
                  <a:gd name="T11" fmla="*/ 226 h 226"/>
                  <a:gd name="T12" fmla="*/ 0 w 67"/>
                  <a:gd name="T13" fmla="*/ 17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226">
                    <a:moveTo>
                      <a:pt x="0" y="17"/>
                    </a:moveTo>
                    <a:cubicBezTo>
                      <a:pt x="0" y="8"/>
                      <a:pt x="8" y="0"/>
                      <a:pt x="1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9" y="0"/>
                      <a:pt x="67" y="8"/>
                      <a:pt x="67" y="17"/>
                    </a:cubicBezTo>
                    <a:cubicBezTo>
                      <a:pt x="67" y="226"/>
                      <a:pt x="67" y="226"/>
                      <a:pt x="67" y="226"/>
                    </a:cubicBezTo>
                    <a:cubicBezTo>
                      <a:pt x="0" y="226"/>
                      <a:pt x="0" y="226"/>
                      <a:pt x="0" y="226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2" name="Rectangle 60"/>
              <p:cNvSpPr>
                <a:spLocks noChangeArrowheads="1"/>
              </p:cNvSpPr>
              <p:nvPr/>
            </p:nvSpPr>
            <p:spPr bwMode="auto">
              <a:xfrm>
                <a:off x="2714" y="2479"/>
                <a:ext cx="813" cy="6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3" name="Freeform 61"/>
              <p:cNvSpPr>
                <a:spLocks/>
              </p:cNvSpPr>
              <p:nvPr/>
            </p:nvSpPr>
            <p:spPr bwMode="auto">
              <a:xfrm>
                <a:off x="3016" y="1777"/>
                <a:ext cx="446" cy="391"/>
              </a:xfrm>
              <a:custGeom>
                <a:avLst/>
                <a:gdLst>
                  <a:gd name="T0" fmla="*/ 129 w 187"/>
                  <a:gd name="T1" fmla="*/ 133 h 164"/>
                  <a:gd name="T2" fmla="*/ 132 w 187"/>
                  <a:gd name="T3" fmla="*/ 164 h 164"/>
                  <a:gd name="T4" fmla="*/ 187 w 187"/>
                  <a:gd name="T5" fmla="*/ 106 h 164"/>
                  <a:gd name="T6" fmla="*/ 124 w 187"/>
                  <a:gd name="T7" fmla="*/ 58 h 164"/>
                  <a:gd name="T8" fmla="*/ 126 w 187"/>
                  <a:gd name="T9" fmla="*/ 85 h 164"/>
                  <a:gd name="T10" fmla="*/ 0 w 187"/>
                  <a:gd name="T11" fmla="*/ 0 h 164"/>
                  <a:gd name="T12" fmla="*/ 0 w 187"/>
                  <a:gd name="T13" fmla="*/ 17 h 164"/>
                  <a:gd name="T14" fmla="*/ 129 w 187"/>
                  <a:gd name="T15" fmla="*/ 13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164">
                    <a:moveTo>
                      <a:pt x="129" y="133"/>
                    </a:move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87" y="106"/>
                      <a:pt x="187" y="106"/>
                      <a:pt x="187" y="106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64" y="87"/>
                      <a:pt x="12" y="51"/>
                      <a:pt x="0" y="0"/>
                    </a:cubicBezTo>
                    <a:cubicBezTo>
                      <a:pt x="0" y="5"/>
                      <a:pt x="0" y="11"/>
                      <a:pt x="0" y="17"/>
                    </a:cubicBezTo>
                    <a:cubicBezTo>
                      <a:pt x="4" y="85"/>
                      <a:pt x="62" y="136"/>
                      <a:pt x="129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  <p:grpSp>
          <p:nvGrpSpPr>
            <p:cNvPr id="485" name="Group 64"/>
            <p:cNvGrpSpPr>
              <a:grpSpLocks noChangeAspect="1"/>
            </p:cNvGrpSpPr>
            <p:nvPr/>
          </p:nvGrpSpPr>
          <p:grpSpPr bwMode="auto">
            <a:xfrm>
              <a:off x="8292293" y="5127256"/>
              <a:ext cx="331898" cy="331898"/>
              <a:chOff x="960" y="0"/>
              <a:chExt cx="4318" cy="4318"/>
            </a:xfrm>
            <a:solidFill>
              <a:schemeClr val="accent3"/>
            </a:solidFill>
          </p:grpSpPr>
          <p:sp>
            <p:nvSpPr>
              <p:cNvPr id="487" name="Freeform 65"/>
              <p:cNvSpPr>
                <a:spLocks/>
              </p:cNvSpPr>
              <p:nvPr/>
            </p:nvSpPr>
            <p:spPr bwMode="auto">
              <a:xfrm>
                <a:off x="3848" y="3747"/>
                <a:ext cx="1430" cy="571"/>
              </a:xfrm>
              <a:custGeom>
                <a:avLst/>
                <a:gdLst>
                  <a:gd name="T0" fmla="*/ 618 w 678"/>
                  <a:gd name="T1" fmla="*/ 225 h 271"/>
                  <a:gd name="T2" fmla="*/ 429 w 678"/>
                  <a:gd name="T3" fmla="*/ 111 h 271"/>
                  <a:gd name="T4" fmla="*/ 189 w 678"/>
                  <a:gd name="T5" fmla="*/ 0 h 271"/>
                  <a:gd name="T6" fmla="*/ 85 w 678"/>
                  <a:gd name="T7" fmla="*/ 186 h 271"/>
                  <a:gd name="T8" fmla="*/ 0 w 678"/>
                  <a:gd name="T9" fmla="*/ 271 h 271"/>
                  <a:gd name="T10" fmla="*/ 678 w 678"/>
                  <a:gd name="T11" fmla="*/ 271 h 271"/>
                  <a:gd name="T12" fmla="*/ 618 w 678"/>
                  <a:gd name="T13" fmla="*/ 225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71">
                    <a:moveTo>
                      <a:pt x="618" y="225"/>
                    </a:moveTo>
                    <a:cubicBezTo>
                      <a:pt x="559" y="180"/>
                      <a:pt x="496" y="142"/>
                      <a:pt x="429" y="111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77" y="34"/>
                      <a:pt x="146" y="110"/>
                      <a:pt x="85" y="186"/>
                    </a:cubicBezTo>
                    <a:cubicBezTo>
                      <a:pt x="59" y="218"/>
                      <a:pt x="31" y="246"/>
                      <a:pt x="0" y="271"/>
                    </a:cubicBezTo>
                    <a:cubicBezTo>
                      <a:pt x="678" y="271"/>
                      <a:pt x="678" y="271"/>
                      <a:pt x="678" y="271"/>
                    </a:cubicBezTo>
                    <a:lnTo>
                      <a:pt x="618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8" name="Freeform 66"/>
              <p:cNvSpPr>
                <a:spLocks/>
              </p:cNvSpPr>
              <p:nvPr/>
            </p:nvSpPr>
            <p:spPr bwMode="auto">
              <a:xfrm>
                <a:off x="960" y="3747"/>
                <a:ext cx="1429" cy="571"/>
              </a:xfrm>
              <a:custGeom>
                <a:avLst/>
                <a:gdLst>
                  <a:gd name="T0" fmla="*/ 593 w 678"/>
                  <a:gd name="T1" fmla="*/ 186 h 271"/>
                  <a:gd name="T2" fmla="*/ 489 w 678"/>
                  <a:gd name="T3" fmla="*/ 0 h 271"/>
                  <a:gd name="T4" fmla="*/ 249 w 678"/>
                  <a:gd name="T5" fmla="*/ 111 h 271"/>
                  <a:gd name="T6" fmla="*/ 60 w 678"/>
                  <a:gd name="T7" fmla="*/ 225 h 271"/>
                  <a:gd name="T8" fmla="*/ 0 w 678"/>
                  <a:gd name="T9" fmla="*/ 271 h 271"/>
                  <a:gd name="T10" fmla="*/ 678 w 678"/>
                  <a:gd name="T11" fmla="*/ 271 h 271"/>
                  <a:gd name="T12" fmla="*/ 593 w 678"/>
                  <a:gd name="T13" fmla="*/ 18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8" h="271">
                    <a:moveTo>
                      <a:pt x="593" y="186"/>
                    </a:moveTo>
                    <a:cubicBezTo>
                      <a:pt x="532" y="110"/>
                      <a:pt x="501" y="34"/>
                      <a:pt x="489" y="0"/>
                    </a:cubicBezTo>
                    <a:cubicBezTo>
                      <a:pt x="249" y="111"/>
                      <a:pt x="249" y="111"/>
                      <a:pt x="249" y="111"/>
                    </a:cubicBezTo>
                    <a:cubicBezTo>
                      <a:pt x="182" y="142"/>
                      <a:pt x="119" y="180"/>
                      <a:pt x="60" y="225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678" y="271"/>
                      <a:pt x="678" y="271"/>
                      <a:pt x="678" y="271"/>
                    </a:cubicBezTo>
                    <a:cubicBezTo>
                      <a:pt x="647" y="246"/>
                      <a:pt x="619" y="218"/>
                      <a:pt x="593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89" name="Freeform 67"/>
              <p:cNvSpPr>
                <a:spLocks/>
              </p:cNvSpPr>
              <p:nvPr/>
            </p:nvSpPr>
            <p:spPr bwMode="auto">
              <a:xfrm>
                <a:off x="2223" y="3496"/>
                <a:ext cx="1792" cy="822"/>
              </a:xfrm>
              <a:custGeom>
                <a:avLst/>
                <a:gdLst>
                  <a:gd name="T0" fmla="*/ 816 w 850"/>
                  <a:gd name="T1" fmla="*/ 14 h 390"/>
                  <a:gd name="T2" fmla="*/ 816 w 850"/>
                  <a:gd name="T3" fmla="*/ 0 h 390"/>
                  <a:gd name="T4" fmla="*/ 425 w 850"/>
                  <a:gd name="T5" fmla="*/ 143 h 390"/>
                  <a:gd name="T6" fmla="*/ 34 w 850"/>
                  <a:gd name="T7" fmla="*/ 0 h 390"/>
                  <a:gd name="T8" fmla="*/ 34 w 850"/>
                  <a:gd name="T9" fmla="*/ 14 h 390"/>
                  <a:gd name="T10" fmla="*/ 0 w 850"/>
                  <a:gd name="T11" fmla="*/ 68 h 390"/>
                  <a:gd name="T12" fmla="*/ 425 w 850"/>
                  <a:gd name="T13" fmla="*/ 390 h 390"/>
                  <a:gd name="T14" fmla="*/ 850 w 850"/>
                  <a:gd name="T15" fmla="*/ 68 h 390"/>
                  <a:gd name="T16" fmla="*/ 816 w 850"/>
                  <a:gd name="T17" fmla="*/ 1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0" h="390">
                    <a:moveTo>
                      <a:pt x="816" y="14"/>
                    </a:moveTo>
                    <a:cubicBezTo>
                      <a:pt x="816" y="0"/>
                      <a:pt x="816" y="0"/>
                      <a:pt x="816" y="0"/>
                    </a:cubicBezTo>
                    <a:cubicBezTo>
                      <a:pt x="710" y="89"/>
                      <a:pt x="574" y="143"/>
                      <a:pt x="425" y="143"/>
                    </a:cubicBezTo>
                    <a:cubicBezTo>
                      <a:pt x="276" y="143"/>
                      <a:pt x="140" y="89"/>
                      <a:pt x="34" y="0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4" y="37"/>
                      <a:pt x="21" y="59"/>
                      <a:pt x="0" y="68"/>
                    </a:cubicBezTo>
                    <a:cubicBezTo>
                      <a:pt x="0" y="68"/>
                      <a:pt x="92" y="390"/>
                      <a:pt x="425" y="390"/>
                    </a:cubicBezTo>
                    <a:cubicBezTo>
                      <a:pt x="758" y="390"/>
                      <a:pt x="850" y="68"/>
                      <a:pt x="850" y="68"/>
                    </a:cubicBezTo>
                    <a:cubicBezTo>
                      <a:pt x="829" y="59"/>
                      <a:pt x="816" y="37"/>
                      <a:pt x="81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90" name="Freeform 68"/>
              <p:cNvSpPr>
                <a:spLocks/>
              </p:cNvSpPr>
              <p:nvPr/>
            </p:nvSpPr>
            <p:spPr bwMode="auto">
              <a:xfrm>
                <a:off x="2090" y="2058"/>
                <a:ext cx="2058" cy="1486"/>
              </a:xfrm>
              <a:custGeom>
                <a:avLst/>
                <a:gdLst>
                  <a:gd name="T0" fmla="*/ 488 w 976"/>
                  <a:gd name="T1" fmla="*/ 705 h 705"/>
                  <a:gd name="T2" fmla="*/ 976 w 976"/>
                  <a:gd name="T3" fmla="*/ 217 h 705"/>
                  <a:gd name="T4" fmla="*/ 976 w 976"/>
                  <a:gd name="T5" fmla="*/ 0 h 705"/>
                  <a:gd name="T6" fmla="*/ 0 w 976"/>
                  <a:gd name="T7" fmla="*/ 0 h 705"/>
                  <a:gd name="T8" fmla="*/ 0 w 976"/>
                  <a:gd name="T9" fmla="*/ 217 h 705"/>
                  <a:gd name="T10" fmla="*/ 488 w 976"/>
                  <a:gd name="T11" fmla="*/ 705 h 7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705">
                    <a:moveTo>
                      <a:pt x="488" y="705"/>
                    </a:moveTo>
                    <a:cubicBezTo>
                      <a:pt x="757" y="705"/>
                      <a:pt x="976" y="486"/>
                      <a:pt x="976" y="217"/>
                    </a:cubicBezTo>
                    <a:cubicBezTo>
                      <a:pt x="976" y="0"/>
                      <a:pt x="976" y="0"/>
                      <a:pt x="97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0" y="486"/>
                      <a:pt x="219" y="705"/>
                      <a:pt x="488" y="7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91" name="Freeform 69"/>
              <p:cNvSpPr>
                <a:spLocks/>
              </p:cNvSpPr>
              <p:nvPr/>
            </p:nvSpPr>
            <p:spPr bwMode="auto">
              <a:xfrm>
                <a:off x="1696" y="238"/>
                <a:ext cx="2846" cy="1567"/>
              </a:xfrm>
              <a:custGeom>
                <a:avLst/>
                <a:gdLst>
                  <a:gd name="T0" fmla="*/ 60 w 1350"/>
                  <a:gd name="T1" fmla="*/ 743 h 743"/>
                  <a:gd name="T2" fmla="*/ 1290 w 1350"/>
                  <a:gd name="T3" fmla="*/ 743 h 743"/>
                  <a:gd name="T4" fmla="*/ 1350 w 1350"/>
                  <a:gd name="T5" fmla="*/ 683 h 743"/>
                  <a:gd name="T6" fmla="*/ 1290 w 1350"/>
                  <a:gd name="T7" fmla="*/ 623 h 743"/>
                  <a:gd name="T8" fmla="*/ 1239 w 1350"/>
                  <a:gd name="T9" fmla="*/ 623 h 743"/>
                  <a:gd name="T10" fmla="*/ 1239 w 1350"/>
                  <a:gd name="T11" fmla="*/ 561 h 743"/>
                  <a:gd name="T12" fmla="*/ 993 w 1350"/>
                  <a:gd name="T13" fmla="*/ 95 h 743"/>
                  <a:gd name="T14" fmla="*/ 993 w 1350"/>
                  <a:gd name="T15" fmla="*/ 348 h 743"/>
                  <a:gd name="T16" fmla="*/ 933 w 1350"/>
                  <a:gd name="T17" fmla="*/ 408 h 743"/>
                  <a:gd name="T18" fmla="*/ 873 w 1350"/>
                  <a:gd name="T19" fmla="*/ 348 h 743"/>
                  <a:gd name="T20" fmla="*/ 873 w 1350"/>
                  <a:gd name="T21" fmla="*/ 57 h 743"/>
                  <a:gd name="T22" fmla="*/ 877 w 1350"/>
                  <a:gd name="T23" fmla="*/ 34 h 743"/>
                  <a:gd name="T24" fmla="*/ 735 w 1350"/>
                  <a:gd name="T25" fmla="*/ 0 h 743"/>
                  <a:gd name="T26" fmla="*/ 735 w 1350"/>
                  <a:gd name="T27" fmla="*/ 422 h 743"/>
                  <a:gd name="T28" fmla="*/ 675 w 1350"/>
                  <a:gd name="T29" fmla="*/ 482 h 743"/>
                  <a:gd name="T30" fmla="*/ 615 w 1350"/>
                  <a:gd name="T31" fmla="*/ 422 h 743"/>
                  <a:gd name="T32" fmla="*/ 615 w 1350"/>
                  <a:gd name="T33" fmla="*/ 0 h 743"/>
                  <a:gd name="T34" fmla="*/ 473 w 1350"/>
                  <a:gd name="T35" fmla="*/ 34 h 743"/>
                  <a:gd name="T36" fmla="*/ 477 w 1350"/>
                  <a:gd name="T37" fmla="*/ 57 h 743"/>
                  <a:gd name="T38" fmla="*/ 477 w 1350"/>
                  <a:gd name="T39" fmla="*/ 348 h 743"/>
                  <a:gd name="T40" fmla="*/ 417 w 1350"/>
                  <a:gd name="T41" fmla="*/ 408 h 743"/>
                  <a:gd name="T42" fmla="*/ 357 w 1350"/>
                  <a:gd name="T43" fmla="*/ 348 h 743"/>
                  <a:gd name="T44" fmla="*/ 357 w 1350"/>
                  <a:gd name="T45" fmla="*/ 95 h 743"/>
                  <a:gd name="T46" fmla="*/ 111 w 1350"/>
                  <a:gd name="T47" fmla="*/ 561 h 743"/>
                  <a:gd name="T48" fmla="*/ 111 w 1350"/>
                  <a:gd name="T49" fmla="*/ 623 h 743"/>
                  <a:gd name="T50" fmla="*/ 60 w 1350"/>
                  <a:gd name="T51" fmla="*/ 623 h 743"/>
                  <a:gd name="T52" fmla="*/ 0 w 1350"/>
                  <a:gd name="T53" fmla="*/ 683 h 743"/>
                  <a:gd name="T54" fmla="*/ 60 w 1350"/>
                  <a:gd name="T55" fmla="*/ 743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50" h="743">
                    <a:moveTo>
                      <a:pt x="60" y="743"/>
                    </a:moveTo>
                    <a:cubicBezTo>
                      <a:pt x="1290" y="743"/>
                      <a:pt x="1290" y="743"/>
                      <a:pt x="1290" y="743"/>
                    </a:cubicBezTo>
                    <a:cubicBezTo>
                      <a:pt x="1323" y="743"/>
                      <a:pt x="1350" y="717"/>
                      <a:pt x="1350" y="683"/>
                    </a:cubicBezTo>
                    <a:cubicBezTo>
                      <a:pt x="1350" y="650"/>
                      <a:pt x="1323" y="623"/>
                      <a:pt x="1290" y="623"/>
                    </a:cubicBezTo>
                    <a:cubicBezTo>
                      <a:pt x="1239" y="623"/>
                      <a:pt x="1239" y="623"/>
                      <a:pt x="1239" y="623"/>
                    </a:cubicBezTo>
                    <a:cubicBezTo>
                      <a:pt x="1239" y="561"/>
                      <a:pt x="1239" y="561"/>
                      <a:pt x="1239" y="561"/>
                    </a:cubicBezTo>
                    <a:cubicBezTo>
                      <a:pt x="1239" y="368"/>
                      <a:pt x="1141" y="197"/>
                      <a:pt x="993" y="95"/>
                    </a:cubicBezTo>
                    <a:cubicBezTo>
                      <a:pt x="993" y="348"/>
                      <a:pt x="993" y="348"/>
                      <a:pt x="993" y="348"/>
                    </a:cubicBezTo>
                    <a:cubicBezTo>
                      <a:pt x="993" y="381"/>
                      <a:pt x="966" y="408"/>
                      <a:pt x="933" y="408"/>
                    </a:cubicBezTo>
                    <a:cubicBezTo>
                      <a:pt x="899" y="408"/>
                      <a:pt x="873" y="381"/>
                      <a:pt x="873" y="348"/>
                    </a:cubicBezTo>
                    <a:cubicBezTo>
                      <a:pt x="873" y="57"/>
                      <a:pt x="873" y="57"/>
                      <a:pt x="873" y="57"/>
                    </a:cubicBezTo>
                    <a:cubicBezTo>
                      <a:pt x="873" y="49"/>
                      <a:pt x="874" y="41"/>
                      <a:pt x="877" y="34"/>
                    </a:cubicBezTo>
                    <a:cubicBezTo>
                      <a:pt x="832" y="17"/>
                      <a:pt x="785" y="5"/>
                      <a:pt x="735" y="0"/>
                    </a:cubicBezTo>
                    <a:cubicBezTo>
                      <a:pt x="735" y="422"/>
                      <a:pt x="735" y="422"/>
                      <a:pt x="735" y="422"/>
                    </a:cubicBezTo>
                    <a:cubicBezTo>
                      <a:pt x="735" y="455"/>
                      <a:pt x="708" y="482"/>
                      <a:pt x="675" y="482"/>
                    </a:cubicBezTo>
                    <a:cubicBezTo>
                      <a:pt x="642" y="482"/>
                      <a:pt x="615" y="455"/>
                      <a:pt x="615" y="422"/>
                    </a:cubicBezTo>
                    <a:cubicBezTo>
                      <a:pt x="615" y="0"/>
                      <a:pt x="615" y="0"/>
                      <a:pt x="615" y="0"/>
                    </a:cubicBezTo>
                    <a:cubicBezTo>
                      <a:pt x="565" y="5"/>
                      <a:pt x="518" y="17"/>
                      <a:pt x="473" y="34"/>
                    </a:cubicBezTo>
                    <a:cubicBezTo>
                      <a:pt x="476" y="41"/>
                      <a:pt x="477" y="49"/>
                      <a:pt x="477" y="57"/>
                    </a:cubicBezTo>
                    <a:cubicBezTo>
                      <a:pt x="477" y="348"/>
                      <a:pt x="477" y="348"/>
                      <a:pt x="477" y="348"/>
                    </a:cubicBezTo>
                    <a:cubicBezTo>
                      <a:pt x="477" y="381"/>
                      <a:pt x="451" y="408"/>
                      <a:pt x="417" y="408"/>
                    </a:cubicBezTo>
                    <a:cubicBezTo>
                      <a:pt x="384" y="408"/>
                      <a:pt x="357" y="381"/>
                      <a:pt x="357" y="348"/>
                    </a:cubicBezTo>
                    <a:cubicBezTo>
                      <a:pt x="357" y="95"/>
                      <a:pt x="357" y="95"/>
                      <a:pt x="357" y="95"/>
                    </a:cubicBezTo>
                    <a:cubicBezTo>
                      <a:pt x="209" y="197"/>
                      <a:pt x="111" y="368"/>
                      <a:pt x="111" y="561"/>
                    </a:cubicBezTo>
                    <a:cubicBezTo>
                      <a:pt x="111" y="623"/>
                      <a:pt x="111" y="623"/>
                      <a:pt x="111" y="623"/>
                    </a:cubicBezTo>
                    <a:cubicBezTo>
                      <a:pt x="60" y="623"/>
                      <a:pt x="60" y="623"/>
                      <a:pt x="60" y="623"/>
                    </a:cubicBezTo>
                    <a:cubicBezTo>
                      <a:pt x="27" y="623"/>
                      <a:pt x="0" y="650"/>
                      <a:pt x="0" y="683"/>
                    </a:cubicBezTo>
                    <a:cubicBezTo>
                      <a:pt x="0" y="717"/>
                      <a:pt x="27" y="743"/>
                      <a:pt x="60" y="7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92" name="Freeform 70"/>
              <p:cNvSpPr>
                <a:spLocks/>
              </p:cNvSpPr>
              <p:nvPr/>
            </p:nvSpPr>
            <p:spPr bwMode="auto">
              <a:xfrm>
                <a:off x="3545" y="232"/>
                <a:ext cx="244" cy="207"/>
              </a:xfrm>
              <a:custGeom>
                <a:avLst/>
                <a:gdLst>
                  <a:gd name="T0" fmla="*/ 116 w 116"/>
                  <a:gd name="T1" fmla="*/ 60 h 98"/>
                  <a:gd name="T2" fmla="*/ 56 w 116"/>
                  <a:gd name="T3" fmla="*/ 0 h 98"/>
                  <a:gd name="T4" fmla="*/ 0 w 116"/>
                  <a:gd name="T5" fmla="*/ 37 h 98"/>
                  <a:gd name="T6" fmla="*/ 116 w 116"/>
                  <a:gd name="T7" fmla="*/ 98 h 98"/>
                  <a:gd name="T8" fmla="*/ 116 w 116"/>
                  <a:gd name="T9" fmla="*/ 6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8">
                    <a:moveTo>
                      <a:pt x="116" y="60"/>
                    </a:moveTo>
                    <a:cubicBezTo>
                      <a:pt x="116" y="27"/>
                      <a:pt x="89" y="0"/>
                      <a:pt x="56" y="0"/>
                    </a:cubicBezTo>
                    <a:cubicBezTo>
                      <a:pt x="30" y="0"/>
                      <a:pt x="9" y="15"/>
                      <a:pt x="0" y="37"/>
                    </a:cubicBezTo>
                    <a:cubicBezTo>
                      <a:pt x="41" y="53"/>
                      <a:pt x="80" y="74"/>
                      <a:pt x="116" y="98"/>
                    </a:cubicBezTo>
                    <a:lnTo>
                      <a:pt x="116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93" name="Freeform 71"/>
              <p:cNvSpPr>
                <a:spLocks/>
              </p:cNvSpPr>
              <p:nvPr/>
            </p:nvSpPr>
            <p:spPr bwMode="auto">
              <a:xfrm>
                <a:off x="2448" y="232"/>
                <a:ext cx="245" cy="207"/>
              </a:xfrm>
              <a:custGeom>
                <a:avLst/>
                <a:gdLst>
                  <a:gd name="T0" fmla="*/ 60 w 116"/>
                  <a:gd name="T1" fmla="*/ 0 h 98"/>
                  <a:gd name="T2" fmla="*/ 0 w 116"/>
                  <a:gd name="T3" fmla="*/ 60 h 98"/>
                  <a:gd name="T4" fmla="*/ 0 w 116"/>
                  <a:gd name="T5" fmla="*/ 98 h 98"/>
                  <a:gd name="T6" fmla="*/ 116 w 116"/>
                  <a:gd name="T7" fmla="*/ 37 h 98"/>
                  <a:gd name="T8" fmla="*/ 60 w 116"/>
                  <a:gd name="T9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8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36" y="74"/>
                      <a:pt x="75" y="53"/>
                      <a:pt x="116" y="37"/>
                    </a:cubicBezTo>
                    <a:cubicBezTo>
                      <a:pt x="107" y="15"/>
                      <a:pt x="86" y="0"/>
                      <a:pt x="6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  <p:sp>
            <p:nvSpPr>
              <p:cNvPr id="494" name="Freeform 72"/>
              <p:cNvSpPr>
                <a:spLocks/>
              </p:cNvSpPr>
              <p:nvPr/>
            </p:nvSpPr>
            <p:spPr bwMode="auto">
              <a:xfrm>
                <a:off x="2992" y="0"/>
                <a:ext cx="253" cy="238"/>
              </a:xfrm>
              <a:custGeom>
                <a:avLst/>
                <a:gdLst>
                  <a:gd name="T0" fmla="*/ 120 w 120"/>
                  <a:gd name="T1" fmla="*/ 113 h 113"/>
                  <a:gd name="T2" fmla="*/ 120 w 120"/>
                  <a:gd name="T3" fmla="*/ 60 h 113"/>
                  <a:gd name="T4" fmla="*/ 60 w 120"/>
                  <a:gd name="T5" fmla="*/ 0 h 113"/>
                  <a:gd name="T6" fmla="*/ 0 w 120"/>
                  <a:gd name="T7" fmla="*/ 60 h 113"/>
                  <a:gd name="T8" fmla="*/ 0 w 120"/>
                  <a:gd name="T9" fmla="*/ 113 h 113"/>
                  <a:gd name="T10" fmla="*/ 60 w 120"/>
                  <a:gd name="T11" fmla="*/ 110 h 113"/>
                  <a:gd name="T12" fmla="*/ 120 w 120"/>
                  <a:gd name="T13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113">
                    <a:moveTo>
                      <a:pt x="120" y="113"/>
                    </a:moveTo>
                    <a:cubicBezTo>
                      <a:pt x="120" y="60"/>
                      <a:pt x="120" y="60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ubicBezTo>
                      <a:pt x="27" y="0"/>
                      <a:pt x="0" y="27"/>
                      <a:pt x="0" y="6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20" y="111"/>
                      <a:pt x="40" y="110"/>
                      <a:pt x="60" y="110"/>
                    </a:cubicBezTo>
                    <a:cubicBezTo>
                      <a:pt x="80" y="110"/>
                      <a:pt x="100" y="111"/>
                      <a:pt x="120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latin typeface="+mn-ea"/>
                </a:endParaRPr>
              </a:p>
            </p:txBody>
          </p:sp>
        </p:grpSp>
      </p:grpSp>
      <p:sp>
        <p:nvSpPr>
          <p:cNvPr id="173" name="직사각형 172"/>
          <p:cNvSpPr/>
          <p:nvPr/>
        </p:nvSpPr>
        <p:spPr>
          <a:xfrm>
            <a:off x="1527748" y="3050896"/>
            <a:ext cx="2986440" cy="55399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err="1" smtClean="0">
                <a:latin typeface="+mn-ea"/>
              </a:rPr>
              <a:t>소형원자로</a:t>
            </a:r>
            <a:r>
              <a:rPr lang="ko-KR" altLang="en-US" sz="1200" kern="0" dirty="0" smtClean="0">
                <a:latin typeface="+mn-ea"/>
              </a:rPr>
              <a:t> 고유 안전성 특성으로 </a:t>
            </a:r>
            <a:r>
              <a:rPr lang="ko-KR" altLang="en-US" sz="1200" kern="0" dirty="0" err="1" smtClean="0">
                <a:latin typeface="+mn-ea"/>
              </a:rPr>
              <a:t>사고완화에</a:t>
            </a:r>
            <a:r>
              <a:rPr lang="ko-KR" altLang="en-US" sz="1200" kern="0" dirty="0" smtClean="0">
                <a:latin typeface="+mn-ea"/>
              </a:rPr>
              <a:t> 효과적</a:t>
            </a:r>
            <a:endParaRPr lang="en-US" altLang="ko-KR" sz="1200" kern="0" dirty="0" smtClean="0">
              <a:latin typeface="+mn-ea"/>
            </a:endParaRPr>
          </a:p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smtClean="0">
                <a:latin typeface="+mn-ea"/>
              </a:rPr>
              <a:t>핵연료 </a:t>
            </a:r>
            <a:r>
              <a:rPr lang="ko-KR" altLang="en-US" sz="1200" kern="0" dirty="0" err="1" smtClean="0">
                <a:latin typeface="+mn-ea"/>
              </a:rPr>
              <a:t>다발수가</a:t>
            </a:r>
            <a:r>
              <a:rPr lang="ko-KR" altLang="en-US" sz="1200" kern="0" dirty="0" smtClean="0">
                <a:latin typeface="+mn-ea"/>
              </a:rPr>
              <a:t> 적어 방사선 영향 저감</a:t>
            </a:r>
            <a:endParaRPr lang="ko-KR" altLang="en-US" sz="1200" kern="0" dirty="0">
              <a:latin typeface="+mn-ea"/>
            </a:endParaRPr>
          </a:p>
        </p:txBody>
      </p:sp>
      <p:sp>
        <p:nvSpPr>
          <p:cNvPr id="166" name="모서리가 둥근 직사각형 165"/>
          <p:cNvSpPr/>
          <p:nvPr/>
        </p:nvSpPr>
        <p:spPr>
          <a:xfrm>
            <a:off x="501343" y="3871312"/>
            <a:ext cx="4006461" cy="821401"/>
          </a:xfrm>
          <a:prstGeom prst="roundRect">
            <a:avLst>
              <a:gd name="adj" fmla="val 13492"/>
            </a:avLst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381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69" name="양쪽 모서리가 둥근 사각형 168"/>
          <p:cNvSpPr/>
          <p:nvPr/>
        </p:nvSpPr>
        <p:spPr>
          <a:xfrm rot="16200000">
            <a:off x="567414" y="3792753"/>
            <a:ext cx="824961" cy="976778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68" name="직사각형 167"/>
          <p:cNvSpPr/>
          <p:nvPr/>
        </p:nvSpPr>
        <p:spPr>
          <a:xfrm>
            <a:off x="1552276" y="4005013"/>
            <a:ext cx="2895796" cy="553998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smtClean="0">
                <a:latin typeface="+mn-ea"/>
              </a:rPr>
              <a:t>초기 재원조달 경감</a:t>
            </a:r>
            <a:r>
              <a:rPr lang="en-US" altLang="ko-KR" sz="1200" kern="0" dirty="0" smtClean="0">
                <a:latin typeface="+mn-ea"/>
              </a:rPr>
              <a:t> </a:t>
            </a:r>
          </a:p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err="1" smtClean="0">
                <a:latin typeface="+mn-ea"/>
              </a:rPr>
              <a:t>주요기기</a:t>
            </a:r>
            <a:r>
              <a:rPr lang="ko-KR" altLang="en-US" sz="1200" kern="0" dirty="0" smtClean="0">
                <a:latin typeface="+mn-ea"/>
              </a:rPr>
              <a:t> </a:t>
            </a:r>
            <a:r>
              <a:rPr lang="ko-KR" altLang="en-US" sz="1200" kern="0" dirty="0" err="1" smtClean="0">
                <a:latin typeface="+mn-ea"/>
              </a:rPr>
              <a:t>공장제작</a:t>
            </a:r>
            <a:r>
              <a:rPr lang="en-US" altLang="ko-KR" sz="1200" kern="0" dirty="0" smtClean="0">
                <a:latin typeface="+mn-ea"/>
              </a:rPr>
              <a:t> </a:t>
            </a:r>
            <a:r>
              <a:rPr lang="ko-KR" altLang="en-US" sz="1200" kern="0" dirty="0" smtClean="0">
                <a:latin typeface="+mn-ea"/>
              </a:rPr>
              <a:t>및 </a:t>
            </a:r>
            <a:r>
              <a:rPr lang="ko-KR" altLang="en-US" sz="1200" kern="0" dirty="0" err="1" smtClean="0">
                <a:latin typeface="+mn-ea"/>
              </a:rPr>
              <a:t>모듈화로</a:t>
            </a:r>
            <a:r>
              <a:rPr lang="ko-KR" altLang="en-US" sz="1200" kern="0" dirty="0" smtClean="0">
                <a:latin typeface="+mn-ea"/>
              </a:rPr>
              <a:t> </a:t>
            </a:r>
            <a:r>
              <a:rPr lang="ko-KR" altLang="en-US" sz="1200" kern="0" dirty="0" err="1" smtClean="0">
                <a:latin typeface="+mn-ea"/>
              </a:rPr>
              <a:t>건설공기</a:t>
            </a:r>
            <a:r>
              <a:rPr lang="ko-KR" altLang="en-US" sz="1200" kern="0" dirty="0" smtClean="0">
                <a:latin typeface="+mn-ea"/>
              </a:rPr>
              <a:t> 지연 리스크 저감 </a:t>
            </a:r>
            <a:endParaRPr lang="ko-KR" altLang="en-US" sz="1200" kern="0" dirty="0">
              <a:latin typeface="+mn-ea"/>
            </a:endParaRPr>
          </a:p>
        </p:txBody>
      </p:sp>
      <p:sp>
        <p:nvSpPr>
          <p:cNvPr id="161" name="모서리가 둥근 직사각형 160"/>
          <p:cNvSpPr/>
          <p:nvPr/>
        </p:nvSpPr>
        <p:spPr>
          <a:xfrm>
            <a:off x="501343" y="4799258"/>
            <a:ext cx="4006461" cy="821401"/>
          </a:xfrm>
          <a:prstGeom prst="roundRect">
            <a:avLst>
              <a:gd name="adj" fmla="val 13492"/>
            </a:avLst>
          </a:prstGeom>
          <a:solidFill>
            <a:schemeClr val="bg1"/>
          </a:solidFill>
          <a:ln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38100" dist="127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64" name="양쪽 모서리가 둥근 사각형 163"/>
          <p:cNvSpPr/>
          <p:nvPr/>
        </p:nvSpPr>
        <p:spPr>
          <a:xfrm rot="16200000">
            <a:off x="567414" y="4720699"/>
            <a:ext cx="824961" cy="976777"/>
          </a:xfrm>
          <a:prstGeom prst="round2Same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63" name="직사각형 162"/>
          <p:cNvSpPr/>
          <p:nvPr/>
        </p:nvSpPr>
        <p:spPr>
          <a:xfrm>
            <a:off x="1524607" y="4818468"/>
            <a:ext cx="3085690" cy="738664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smtClean="0">
                <a:latin typeface="+mn-ea"/>
              </a:rPr>
              <a:t>소규모 </a:t>
            </a:r>
            <a:r>
              <a:rPr lang="ko-KR" altLang="en-US" sz="1200" kern="0" dirty="0" err="1" smtClean="0">
                <a:latin typeface="+mn-ea"/>
              </a:rPr>
              <a:t>전력망을</a:t>
            </a:r>
            <a:r>
              <a:rPr lang="ko-KR" altLang="en-US" sz="1200" kern="0" dirty="0" smtClean="0">
                <a:latin typeface="+mn-ea"/>
              </a:rPr>
              <a:t> 위한 </a:t>
            </a:r>
            <a:r>
              <a:rPr lang="ko-KR" altLang="en-US" sz="1200" kern="0" dirty="0" err="1" smtClean="0">
                <a:latin typeface="+mn-ea"/>
              </a:rPr>
              <a:t>발전원</a:t>
            </a:r>
            <a:r>
              <a:rPr lang="ko-KR" altLang="en-US" sz="1200" kern="0" dirty="0" smtClean="0">
                <a:latin typeface="+mn-ea"/>
              </a:rPr>
              <a:t> </a:t>
            </a:r>
            <a:endParaRPr lang="en-US" altLang="ko-KR" sz="1200" kern="0" dirty="0" smtClean="0">
              <a:latin typeface="+mn-ea"/>
            </a:endParaRPr>
          </a:p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>
                <a:latin typeface="+mn-ea"/>
              </a:rPr>
              <a:t>신재생 </a:t>
            </a:r>
            <a:r>
              <a:rPr lang="ko-KR" altLang="en-US" sz="1200" kern="0" dirty="0" err="1">
                <a:latin typeface="+mn-ea"/>
              </a:rPr>
              <a:t>간헐성</a:t>
            </a:r>
            <a:r>
              <a:rPr lang="ko-KR" altLang="en-US" sz="1200" kern="0" dirty="0">
                <a:latin typeface="+mn-ea"/>
              </a:rPr>
              <a:t> </a:t>
            </a:r>
            <a:r>
              <a:rPr lang="ko-KR" altLang="en-US" sz="1200" kern="0" dirty="0" smtClean="0">
                <a:latin typeface="+mn-ea"/>
              </a:rPr>
              <a:t>보완을 위한 제어 용이</a:t>
            </a:r>
            <a:r>
              <a:rPr lang="en-US" altLang="ko-KR" sz="1200" kern="0" dirty="0" smtClean="0">
                <a:latin typeface="+mn-ea"/>
              </a:rPr>
              <a:t> </a:t>
            </a:r>
          </a:p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smtClean="0">
                <a:latin typeface="+mn-ea"/>
              </a:rPr>
              <a:t>설치 부지 제약 극복 용이</a:t>
            </a:r>
            <a:endParaRPr lang="en-US" altLang="ko-KR" sz="1200" kern="0" dirty="0" smtClean="0">
              <a:latin typeface="+mn-ea"/>
            </a:endParaRPr>
          </a:p>
          <a:p>
            <a:pPr marL="171450" indent="-171450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buFont typeface="Arial" panose="020B0604020202020204" pitchFamily="34" charset="0"/>
              <a:buChar char="•"/>
              <a:defRPr/>
            </a:pPr>
            <a:r>
              <a:rPr lang="ko-KR" altLang="en-US" sz="1200" kern="0" dirty="0" smtClean="0">
                <a:latin typeface="+mn-ea"/>
              </a:rPr>
              <a:t>다양한 활용</a:t>
            </a:r>
            <a:r>
              <a:rPr lang="en-US" altLang="ko-KR" sz="1200" kern="0" dirty="0" smtClean="0">
                <a:latin typeface="+mn-ea"/>
              </a:rPr>
              <a:t>(</a:t>
            </a:r>
            <a:r>
              <a:rPr lang="ko-KR" altLang="en-US" sz="1200" kern="0" dirty="0" smtClean="0">
                <a:latin typeface="+mn-ea"/>
              </a:rPr>
              <a:t>담수화</a:t>
            </a:r>
            <a:r>
              <a:rPr lang="en-US" altLang="ko-KR" sz="1200" kern="0" dirty="0" smtClean="0">
                <a:latin typeface="+mn-ea"/>
              </a:rPr>
              <a:t>, </a:t>
            </a:r>
            <a:r>
              <a:rPr lang="ko-KR" altLang="en-US" sz="1200" kern="0" dirty="0" err="1" smtClean="0">
                <a:latin typeface="+mn-ea"/>
              </a:rPr>
              <a:t>공정열</a:t>
            </a:r>
            <a:r>
              <a:rPr lang="en-US" altLang="ko-KR" sz="1200" kern="0" dirty="0" smtClean="0">
                <a:latin typeface="+mn-ea"/>
              </a:rPr>
              <a:t>, </a:t>
            </a:r>
            <a:r>
              <a:rPr lang="ko-KR" altLang="en-US" sz="1200" kern="0" dirty="0" err="1" smtClean="0">
                <a:latin typeface="+mn-ea"/>
              </a:rPr>
              <a:t>수소생산</a:t>
            </a:r>
            <a:r>
              <a:rPr lang="en-US" altLang="ko-KR" sz="1200" kern="0" dirty="0" smtClean="0">
                <a:latin typeface="+mn-ea"/>
              </a:rPr>
              <a:t>)</a:t>
            </a:r>
            <a:endParaRPr lang="ko-KR" altLang="en-US" sz="1200" kern="0" dirty="0">
              <a:latin typeface="+mn-ea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64131" y="2431611"/>
            <a:ext cx="4283533" cy="406460"/>
            <a:chOff x="364131" y="2669355"/>
            <a:chExt cx="4283533" cy="406460"/>
          </a:xfrm>
        </p:grpSpPr>
        <p:sp>
          <p:nvSpPr>
            <p:cNvPr id="67" name="모서리가 둥근 직사각형 66"/>
            <p:cNvSpPr/>
            <p:nvPr/>
          </p:nvSpPr>
          <p:spPr>
            <a:xfrm>
              <a:off x="364131" y="2669355"/>
              <a:ext cx="4283533" cy="40646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320" name="직사각형 319">
              <a:extLst>
                <a:ext uri="{FF2B5EF4-FFF2-40B4-BE49-F238E27FC236}">
                  <a16:creationId xmlns:a16="http://schemas.microsoft.com/office/drawing/2014/main" xmlns="" id="{9E0B806E-3FAD-4247-9A82-AA9733E598F3}"/>
                </a:ext>
              </a:extLst>
            </p:cNvPr>
            <p:cNvSpPr/>
            <p:nvPr/>
          </p:nvSpPr>
          <p:spPr>
            <a:xfrm>
              <a:off x="2005777" y="2764863"/>
              <a:ext cx="942441" cy="215444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en-US" altLang="ko-KR" sz="1400" kern="0" dirty="0">
                  <a:solidFill>
                    <a:prstClr val="white"/>
                  </a:solidFill>
                  <a:latin typeface="+mn-ea"/>
                </a:rPr>
                <a:t>SMR </a:t>
              </a:r>
              <a:r>
                <a:rPr lang="ko-KR" altLang="en-US" sz="1400" kern="0" dirty="0" smtClean="0">
                  <a:solidFill>
                    <a:prstClr val="white"/>
                  </a:solidFill>
                  <a:latin typeface="+mn-ea"/>
                </a:rPr>
                <a:t>장점</a:t>
              </a:r>
              <a:endParaRPr lang="ko-KR" altLang="en-US" sz="1400" kern="0" dirty="0">
                <a:solidFill>
                  <a:prstClr val="white"/>
                </a:solidFill>
                <a:latin typeface="+mn-ea"/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486652" y="2999127"/>
            <a:ext cx="968766" cy="709879"/>
            <a:chOff x="486652" y="3236871"/>
            <a:chExt cx="968766" cy="709879"/>
          </a:xfrm>
        </p:grpSpPr>
        <p:sp>
          <p:nvSpPr>
            <p:cNvPr id="175" name="직사각형 174"/>
            <p:cNvSpPr/>
            <p:nvPr/>
          </p:nvSpPr>
          <p:spPr>
            <a:xfrm>
              <a:off x="486652" y="3731306"/>
              <a:ext cx="968766" cy="215444"/>
            </a:xfrm>
            <a:prstGeom prst="rect">
              <a:avLst/>
            </a:prstGeom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spcAft>
                  <a:spcPct val="0"/>
                </a:spcAft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sz="1400" b="1" kern="0" dirty="0">
                  <a:solidFill>
                    <a:prstClr val="white"/>
                  </a:solidFill>
                  <a:latin typeface="+mn-ea"/>
                </a:rPr>
                <a:t>안전성</a:t>
              </a:r>
            </a:p>
          </p:txBody>
        </p:sp>
        <p:grpSp>
          <p:nvGrpSpPr>
            <p:cNvPr id="12" name="그룹 11"/>
            <p:cNvGrpSpPr/>
            <p:nvPr/>
          </p:nvGrpSpPr>
          <p:grpSpPr>
            <a:xfrm>
              <a:off x="733132" y="3236871"/>
              <a:ext cx="493524" cy="493524"/>
              <a:chOff x="733132" y="3228308"/>
              <a:chExt cx="493524" cy="493524"/>
            </a:xfrm>
          </p:grpSpPr>
          <p:sp>
            <p:nvSpPr>
              <p:cNvPr id="6" name="타원 5"/>
              <p:cNvSpPr/>
              <p:nvPr/>
            </p:nvSpPr>
            <p:spPr>
              <a:xfrm>
                <a:off x="733132" y="3228308"/>
                <a:ext cx="493524" cy="49352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latin typeface="+mn-ea"/>
                </a:endParaRPr>
              </a:p>
            </p:txBody>
          </p:sp>
          <p:pic>
            <p:nvPicPr>
              <p:cNvPr id="122" name="그림 121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0216" y="3335392"/>
                <a:ext cx="279356" cy="279356"/>
              </a:xfrm>
              <a:prstGeom prst="rect">
                <a:avLst/>
              </a:prstGeom>
            </p:spPr>
          </p:pic>
        </p:grpSp>
      </p:grpSp>
      <p:sp>
        <p:nvSpPr>
          <p:cNvPr id="140" name="직사각형 139"/>
          <p:cNvSpPr/>
          <p:nvPr/>
        </p:nvSpPr>
        <p:spPr>
          <a:xfrm>
            <a:off x="486652" y="4420638"/>
            <a:ext cx="968766" cy="215444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spcAft>
                <a:spcPct val="0"/>
              </a:spcAft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sz="1400" b="1" kern="0" dirty="0" err="1" smtClean="0">
                <a:solidFill>
                  <a:prstClr val="white"/>
                </a:solidFill>
                <a:latin typeface="+mn-ea"/>
              </a:rPr>
              <a:t>투자용이성</a:t>
            </a:r>
            <a:endParaRPr lang="ko-KR" altLang="en-US" sz="1400" b="1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2" name="타원 141"/>
          <p:cNvSpPr/>
          <p:nvPr/>
        </p:nvSpPr>
        <p:spPr>
          <a:xfrm>
            <a:off x="733132" y="3926203"/>
            <a:ext cx="493524" cy="493524"/>
          </a:xfrm>
          <a:prstGeom prst="ellipse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486652" y="5348583"/>
            <a:ext cx="968766" cy="215444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spcAft>
                <a:spcPct val="0"/>
              </a:spcAft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sz="1400" b="1" kern="0" dirty="0">
                <a:solidFill>
                  <a:prstClr val="white"/>
                </a:solidFill>
                <a:latin typeface="+mn-ea"/>
              </a:rPr>
              <a:t>유연성</a:t>
            </a:r>
          </a:p>
        </p:txBody>
      </p:sp>
      <p:sp>
        <p:nvSpPr>
          <p:cNvPr id="147" name="타원 146"/>
          <p:cNvSpPr/>
          <p:nvPr/>
        </p:nvSpPr>
        <p:spPr>
          <a:xfrm>
            <a:off x="733132" y="4854148"/>
            <a:ext cx="493524" cy="493524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pic>
        <p:nvPicPr>
          <p:cNvPr id="123" name="그림 1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623" y="4017694"/>
            <a:ext cx="310542" cy="310542"/>
          </a:xfrm>
          <a:prstGeom prst="rect">
            <a:avLst/>
          </a:prstGeom>
        </p:spPr>
      </p:pic>
      <p:pic>
        <p:nvPicPr>
          <p:cNvPr id="135" name="그림 1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170" y="4920187"/>
            <a:ext cx="361448" cy="361446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364131" y="5676960"/>
            <a:ext cx="4185218" cy="646331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900" spc="-30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900" spc="-30" dirty="0" smtClean="0">
                <a:solidFill>
                  <a:srgbClr val="0000FF"/>
                </a:solidFill>
                <a:latin typeface="+mn-ea"/>
              </a:rPr>
              <a:t>참조</a:t>
            </a:r>
            <a:endParaRPr lang="en-US" altLang="ko-KR" sz="900" spc="-30" dirty="0" smtClean="0">
              <a:solidFill>
                <a:srgbClr val="0000FF"/>
              </a:solidFill>
              <a:latin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900" spc="-30" dirty="0" smtClean="0">
                <a:latin typeface="+mn-ea"/>
              </a:rPr>
              <a:t>13</a:t>
            </a:r>
            <a:r>
              <a:rPr lang="en-US" altLang="ko-KR" sz="900" spc="-30" baseline="30000" dirty="0" smtClean="0">
                <a:latin typeface="+mn-ea"/>
              </a:rPr>
              <a:t>th</a:t>
            </a:r>
            <a:r>
              <a:rPr lang="en-US" altLang="ko-KR" sz="900" spc="-30" dirty="0" smtClean="0">
                <a:latin typeface="+mn-ea"/>
              </a:rPr>
              <a:t> </a:t>
            </a:r>
            <a:r>
              <a:rPr lang="en-US" altLang="ko-KR" sz="900" spc="-30" dirty="0">
                <a:latin typeface="+mn-ea"/>
              </a:rPr>
              <a:t>INPRO Dialogue Forum “Small Modular Reactors Update on International Technology Development </a:t>
            </a:r>
            <a:r>
              <a:rPr lang="en-US" altLang="ko-KR" sz="900" spc="-30" dirty="0" smtClean="0">
                <a:latin typeface="+mn-ea"/>
              </a:rPr>
              <a:t>Activities“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ko-KR" sz="900" spc="-30" dirty="0" smtClean="0">
                <a:latin typeface="+mn-ea"/>
              </a:rPr>
              <a:t>OECD </a:t>
            </a:r>
            <a:r>
              <a:rPr lang="en-US" altLang="ko-KR" sz="900" spc="-30" dirty="0">
                <a:latin typeface="+mn-ea"/>
              </a:rPr>
              <a:t>NEA 2021, “Small Modular Reactors: </a:t>
            </a:r>
            <a:r>
              <a:rPr lang="en-US" altLang="ko-KR" sz="900" spc="-30" dirty="0" smtClean="0">
                <a:latin typeface="+mn-ea"/>
              </a:rPr>
              <a:t>Challenges and </a:t>
            </a:r>
            <a:r>
              <a:rPr lang="en-US" altLang="ko-KR" sz="900" spc="-30" dirty="0">
                <a:latin typeface="+mn-ea"/>
              </a:rPr>
              <a:t>Opportunities</a:t>
            </a:r>
            <a:r>
              <a:rPr lang="en-US" altLang="ko-KR" sz="900" spc="-30" dirty="0" smtClean="0">
                <a:latin typeface="+mn-ea"/>
              </a:rPr>
              <a:t>”</a:t>
            </a:r>
            <a:endParaRPr lang="en-US" altLang="ko-KR" sz="900" spc="-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2023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1. </a:t>
            </a:r>
            <a:r>
              <a:rPr lang="ko-KR" altLang="en-US" dirty="0" smtClean="0">
                <a:latin typeface="+mn-ea"/>
                <a:ea typeface="+mn-ea"/>
              </a:rPr>
              <a:t>추진배경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b="0" smtClean="0"/>
              <a:pPr/>
              <a:t>4</a:t>
            </a:fld>
            <a:endParaRPr lang="ko-KR" altLang="en-US" b="0" dirty="0"/>
          </a:p>
        </p:txBody>
      </p:sp>
      <p:grpSp>
        <p:nvGrpSpPr>
          <p:cNvPr id="7" name="그룹 6"/>
          <p:cNvGrpSpPr/>
          <p:nvPr/>
        </p:nvGrpSpPr>
        <p:grpSpPr>
          <a:xfrm>
            <a:off x="-1" y="1274872"/>
            <a:ext cx="9906001" cy="369460"/>
            <a:chOff x="-1" y="1274872"/>
            <a:chExt cx="9906001" cy="369460"/>
          </a:xfrm>
        </p:grpSpPr>
        <p:sp>
          <p:nvSpPr>
            <p:cNvPr id="82" name="직사각형 81"/>
            <p:cNvSpPr/>
            <p:nvPr/>
          </p:nvSpPr>
          <p:spPr>
            <a:xfrm>
              <a:off x="-1" y="1274872"/>
              <a:ext cx="839285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9078082" y="1274872"/>
              <a:ext cx="827918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60A97A3-D072-437B-892F-DD6631D8BCCA}"/>
                </a:ext>
              </a:extLst>
            </p:cNvPr>
            <p:cNvSpPr/>
            <p:nvPr/>
          </p:nvSpPr>
          <p:spPr>
            <a:xfrm>
              <a:off x="1300228" y="1312405"/>
              <a:ext cx="7305544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글로벌 시장에서 소형 </a:t>
              </a:r>
              <a:r>
                <a:rPr lang="ko-KR" altLang="en-US" b="1" kern="0" spc="-100" dirty="0">
                  <a:solidFill>
                    <a:schemeClr val="accent5"/>
                  </a:solidFill>
                  <a:latin typeface="+mn-ea"/>
                </a:rPr>
                <a:t>원전 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수요 </a:t>
              </a:r>
              <a:r>
                <a:rPr lang="ko-KR" altLang="en-US" b="1" kern="0" spc="-100" dirty="0">
                  <a:solidFill>
                    <a:schemeClr val="accent5"/>
                  </a:solidFill>
                  <a:latin typeface="+mn-ea"/>
                </a:rPr>
                <a:t>증가</a:t>
              </a:r>
            </a:p>
          </p:txBody>
        </p:sp>
      </p:grpSp>
      <p:grpSp>
        <p:nvGrpSpPr>
          <p:cNvPr id="201" name="그룹 200"/>
          <p:cNvGrpSpPr/>
          <p:nvPr/>
        </p:nvGrpSpPr>
        <p:grpSpPr>
          <a:xfrm>
            <a:off x="474813" y="2085348"/>
            <a:ext cx="9077950" cy="4435460"/>
            <a:chOff x="465537" y="1699355"/>
            <a:chExt cx="4409796" cy="4435460"/>
          </a:xfrm>
        </p:grpSpPr>
        <p:sp>
          <p:nvSpPr>
            <p:cNvPr id="212" name="직사각형 211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213" name="그룹 212"/>
            <p:cNvGrpSpPr/>
            <p:nvPr/>
          </p:nvGrpSpPr>
          <p:grpSpPr>
            <a:xfrm>
              <a:off x="465537" y="1699355"/>
              <a:ext cx="4409796" cy="439777"/>
              <a:chOff x="4966932" y="1450271"/>
              <a:chExt cx="4588230" cy="439777"/>
            </a:xfrm>
          </p:grpSpPr>
          <p:sp>
            <p:nvSpPr>
              <p:cNvPr id="220" name="양쪽 모서리가 둥근 사각형 219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221" name="TextBox 220"/>
              <p:cNvSpPr txBox="1"/>
              <p:nvPr/>
            </p:nvSpPr>
            <p:spPr>
              <a:xfrm>
                <a:off x="4966932" y="1474841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원자력발전 신규 </a:t>
                </a:r>
                <a:r>
                  <a:rPr lang="ko-KR" altLang="en-US" sz="1700" dirty="0" err="1" smtClean="0">
                    <a:solidFill>
                      <a:schemeClr val="bg1"/>
                    </a:solidFill>
                    <a:latin typeface="+mn-ea"/>
                  </a:rPr>
                  <a:t>도입국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 선호도 변화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205" name="TextBox 204"/>
          <p:cNvSpPr txBox="1"/>
          <p:nvPr/>
        </p:nvSpPr>
        <p:spPr>
          <a:xfrm>
            <a:off x="5071786" y="2698045"/>
            <a:ext cx="4309904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effectLst/>
                <a:latin typeface="+mn-ea"/>
              </a:rPr>
              <a:t>아프리카의 </a:t>
            </a:r>
            <a:r>
              <a:rPr lang="ko-KR" altLang="en-US" sz="1400" spc="-50" dirty="0">
                <a:effectLst/>
                <a:latin typeface="+mn-ea"/>
              </a:rPr>
              <a:t>원자력에너지 도입희망</a:t>
            </a:r>
            <a:r>
              <a:rPr lang="en-US" altLang="ko-KR" sz="1400" spc="-50" dirty="0">
                <a:effectLst/>
                <a:latin typeface="+mn-ea"/>
              </a:rPr>
              <a:t>(</a:t>
            </a:r>
            <a:r>
              <a:rPr lang="ko-KR" altLang="en-US" sz="1400" spc="-50" dirty="0">
                <a:effectLst/>
                <a:latin typeface="+mn-ea"/>
              </a:rPr>
              <a:t>예정</a:t>
            </a:r>
            <a:r>
              <a:rPr lang="en-US" altLang="ko-KR" sz="1400" spc="-50" dirty="0">
                <a:effectLst/>
                <a:latin typeface="+mn-ea"/>
              </a:rPr>
              <a:t>)</a:t>
            </a:r>
            <a:r>
              <a:rPr lang="ko-KR" altLang="en-US" sz="1400" spc="-50" dirty="0" smtClean="0">
                <a:effectLst/>
                <a:latin typeface="+mn-ea"/>
              </a:rPr>
              <a:t>국가를 대상으로 한 수요조사에서는 </a:t>
            </a:r>
            <a:r>
              <a:rPr lang="en-US" altLang="ko-KR" sz="1400" spc="-50" dirty="0" smtClean="0">
                <a:effectLst/>
                <a:latin typeface="+mn-ea"/>
              </a:rPr>
              <a:t>60</a:t>
            </a:r>
            <a:r>
              <a:rPr lang="en-US" altLang="ko-KR" sz="1400" spc="-50" dirty="0">
                <a:effectLst/>
                <a:latin typeface="+mn-ea"/>
              </a:rPr>
              <a:t>% </a:t>
            </a:r>
            <a:r>
              <a:rPr lang="ko-KR" altLang="en-US" sz="1400" spc="-50" dirty="0">
                <a:effectLst/>
                <a:latin typeface="+mn-ea"/>
              </a:rPr>
              <a:t>이상이 대형원전 보다 </a:t>
            </a:r>
            <a:r>
              <a:rPr lang="ko-KR" altLang="en-US" sz="1400" spc="-50" dirty="0" err="1">
                <a:effectLst/>
                <a:latin typeface="+mn-ea"/>
              </a:rPr>
              <a:t>소형원전</a:t>
            </a:r>
            <a:r>
              <a:rPr lang="ko-KR" altLang="en-US" sz="1400" spc="-50" dirty="0">
                <a:effectLst/>
                <a:latin typeface="+mn-ea"/>
              </a:rPr>
              <a:t> </a:t>
            </a:r>
            <a:r>
              <a:rPr lang="ko-KR" altLang="en-US" sz="1400" spc="-50" dirty="0" smtClean="0">
                <a:effectLst/>
                <a:latin typeface="+mn-ea"/>
              </a:rPr>
              <a:t>도입 선호 </a:t>
            </a:r>
            <a:r>
              <a:rPr lang="en-US" altLang="ko-KR" sz="1400" spc="-50" dirty="0" smtClean="0">
                <a:effectLst/>
                <a:latin typeface="+mn-ea"/>
              </a:rPr>
              <a:t>(</a:t>
            </a:r>
            <a:r>
              <a:rPr lang="en-US" altLang="ko-KR" sz="1400" spc="-50" dirty="0" smtClean="0">
                <a:latin typeface="+mn-ea"/>
              </a:rPr>
              <a:t>Nuclear </a:t>
            </a:r>
            <a:r>
              <a:rPr lang="en-US" altLang="ko-KR" sz="1400" spc="-50" dirty="0">
                <a:latin typeface="+mn-ea"/>
              </a:rPr>
              <a:t>Business </a:t>
            </a:r>
            <a:r>
              <a:rPr lang="en-US" altLang="ko-KR" sz="1400" spc="-50" dirty="0" smtClean="0">
                <a:latin typeface="+mn-ea"/>
              </a:rPr>
              <a:t>Platform)</a:t>
            </a:r>
            <a:endParaRPr lang="ko-KR" altLang="en-US" sz="1400" spc="-50" dirty="0">
              <a:effectLst/>
              <a:latin typeface="+mn-ea"/>
            </a:endParaRPr>
          </a:p>
        </p:txBody>
      </p:sp>
      <p:pic>
        <p:nvPicPr>
          <p:cNvPr id="224" name="그림 223">
            <a:extLst>
              <a:ext uri="{FF2B5EF4-FFF2-40B4-BE49-F238E27FC236}">
                <a16:creationId xmlns:a16="http://schemas.microsoft.com/office/drawing/2014/main" xmlns="" id="{219565FC-756F-4B23-9FB7-D8C7A5444D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49"/>
          <a:stretch/>
        </p:blipFill>
        <p:spPr>
          <a:xfrm>
            <a:off x="5293631" y="4025022"/>
            <a:ext cx="4037404" cy="1609853"/>
          </a:xfrm>
          <a:prstGeom prst="rect">
            <a:avLst/>
          </a:prstGeom>
        </p:spPr>
      </p:pic>
      <p:grpSp>
        <p:nvGrpSpPr>
          <p:cNvPr id="234" name="그룹 233"/>
          <p:cNvGrpSpPr/>
          <p:nvPr/>
        </p:nvGrpSpPr>
        <p:grpSpPr>
          <a:xfrm>
            <a:off x="5156745" y="3998395"/>
            <a:ext cx="4255421" cy="1721539"/>
            <a:chOff x="5443365" y="2171902"/>
            <a:chExt cx="4903966" cy="2263127"/>
          </a:xfrm>
        </p:grpSpPr>
        <p:pic>
          <p:nvPicPr>
            <p:cNvPr id="238" name="그림 23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337"/>
            <a:stretch/>
          </p:blipFill>
          <p:spPr>
            <a:xfrm>
              <a:off x="5443365" y="4317748"/>
              <a:ext cx="4868845" cy="117281"/>
            </a:xfrm>
            <a:prstGeom prst="rect">
              <a:avLst/>
            </a:prstGeom>
          </p:spPr>
        </p:pic>
        <p:sp>
          <p:nvSpPr>
            <p:cNvPr id="239" name="액자 238"/>
            <p:cNvSpPr/>
            <p:nvPr/>
          </p:nvSpPr>
          <p:spPr>
            <a:xfrm>
              <a:off x="5481242" y="2171902"/>
              <a:ext cx="4866089" cy="2167847"/>
            </a:xfrm>
            <a:prstGeom prst="frame">
              <a:avLst>
                <a:gd name="adj1" fmla="val 3343"/>
              </a:avLst>
            </a:prstGeom>
            <a:solidFill>
              <a:schemeClr val="bg1"/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35" name="그룹 234"/>
          <p:cNvGrpSpPr/>
          <p:nvPr/>
        </p:nvGrpSpPr>
        <p:grpSpPr>
          <a:xfrm>
            <a:off x="5183845" y="3616704"/>
            <a:ext cx="4201220" cy="278680"/>
            <a:chOff x="2000261" y="4797744"/>
            <a:chExt cx="6691290" cy="29772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36" name="모서리가 둥근 직사각형 235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>
                <a:latin typeface="+mn-ea"/>
              </a:endParaRP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2274441" y="4823304"/>
              <a:ext cx="6142916" cy="246605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500" dirty="0">
                  <a:solidFill>
                    <a:schemeClr val="accent2"/>
                  </a:solidFill>
                  <a:latin typeface="+mn-ea"/>
                </a:rPr>
                <a:t>전세계 </a:t>
              </a:r>
              <a:r>
                <a:rPr lang="en-US" altLang="ko-KR" sz="1500" dirty="0">
                  <a:solidFill>
                    <a:schemeClr val="accent2"/>
                  </a:solidFill>
                  <a:latin typeface="+mn-ea"/>
                </a:rPr>
                <a:t>65~85GW </a:t>
              </a:r>
              <a:r>
                <a:rPr lang="ko-KR" altLang="en-US" sz="1500" dirty="0">
                  <a:solidFill>
                    <a:schemeClr val="accent2"/>
                  </a:solidFill>
                  <a:latin typeface="+mn-ea"/>
                </a:rPr>
                <a:t>규모 시장 전망</a:t>
              </a:r>
              <a:endParaRPr lang="en-US" altLang="ko-KR" sz="1500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210" name="TextBox 209"/>
          <p:cNvSpPr txBox="1"/>
          <p:nvPr/>
        </p:nvSpPr>
        <p:spPr>
          <a:xfrm>
            <a:off x="704417" y="2727802"/>
            <a:ext cx="4309904" cy="64633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원자력발전소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건설을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계획하거나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,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프로젝트에 착수한 나라는 약 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30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개국이며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,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대부분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그리드 용량이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크지 않은 아시아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,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아프리카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신흥국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(2021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세계원자력협회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) </a:t>
            </a:r>
            <a:endParaRPr lang="ko-KR" altLang="en-US" sz="1400" spc="-5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</a:endParaRPr>
          </a:p>
        </p:txBody>
      </p:sp>
      <p:grpSp>
        <p:nvGrpSpPr>
          <p:cNvPr id="214" name="그룹 213"/>
          <p:cNvGrpSpPr/>
          <p:nvPr/>
        </p:nvGrpSpPr>
        <p:grpSpPr>
          <a:xfrm>
            <a:off x="727444" y="3576810"/>
            <a:ext cx="4201220" cy="2032742"/>
            <a:chOff x="513429" y="4223688"/>
            <a:chExt cx="4201220" cy="2032742"/>
          </a:xfrm>
        </p:grpSpPr>
        <p:grpSp>
          <p:nvGrpSpPr>
            <p:cNvPr id="215" name="그룹 214"/>
            <p:cNvGrpSpPr/>
            <p:nvPr/>
          </p:nvGrpSpPr>
          <p:grpSpPr>
            <a:xfrm>
              <a:off x="530635" y="4556080"/>
              <a:ext cx="4157378" cy="1700350"/>
              <a:chOff x="530635" y="4245548"/>
              <a:chExt cx="4157378" cy="1965161"/>
            </a:xfrm>
          </p:grpSpPr>
          <p:sp>
            <p:nvSpPr>
              <p:cNvPr id="219" name="직사각형 218"/>
              <p:cNvSpPr/>
              <p:nvPr/>
            </p:nvSpPr>
            <p:spPr>
              <a:xfrm>
                <a:off x="540313" y="4399701"/>
                <a:ext cx="659706" cy="18110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>
                  <a:latin typeface="+mn-ea"/>
                </a:endParaRPr>
              </a:p>
            </p:txBody>
          </p:sp>
          <p:sp>
            <p:nvSpPr>
              <p:cNvPr id="222" name="직사각형 221"/>
              <p:cNvSpPr/>
              <p:nvPr/>
            </p:nvSpPr>
            <p:spPr>
              <a:xfrm>
                <a:off x="1204843" y="4245548"/>
                <a:ext cx="3483170" cy="15415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>
                  <a:latin typeface="+mn-ea"/>
                </a:endParaRPr>
              </a:p>
            </p:txBody>
          </p:sp>
          <p:sp>
            <p:nvSpPr>
              <p:cNvPr id="223" name="직사각형 222"/>
              <p:cNvSpPr/>
              <p:nvPr/>
            </p:nvSpPr>
            <p:spPr>
              <a:xfrm>
                <a:off x="540313" y="4245548"/>
                <a:ext cx="659706" cy="15415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>
                  <a:latin typeface="+mn-ea"/>
                </a:endParaRPr>
              </a:p>
            </p:txBody>
          </p:sp>
          <p:cxnSp>
            <p:nvCxnSpPr>
              <p:cNvPr id="225" name="직선 연결선 224"/>
              <p:cNvCxnSpPr/>
              <p:nvPr/>
            </p:nvCxnSpPr>
            <p:spPr>
              <a:xfrm>
                <a:off x="542731" y="4248785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직선 연결선 225"/>
              <p:cNvCxnSpPr/>
              <p:nvPr/>
            </p:nvCxnSpPr>
            <p:spPr>
              <a:xfrm>
                <a:off x="542731" y="4399702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직선 연결선 226"/>
              <p:cNvCxnSpPr/>
              <p:nvPr/>
            </p:nvCxnSpPr>
            <p:spPr>
              <a:xfrm>
                <a:off x="542731" y="4701536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8" name="그룹 227"/>
              <p:cNvGrpSpPr/>
              <p:nvPr/>
            </p:nvGrpSpPr>
            <p:grpSpPr>
              <a:xfrm>
                <a:off x="1203131" y="4550619"/>
                <a:ext cx="3482464" cy="301834"/>
                <a:chOff x="542731" y="4550619"/>
                <a:chExt cx="4142864" cy="301834"/>
              </a:xfrm>
            </p:grpSpPr>
            <p:cxnSp>
              <p:nvCxnSpPr>
                <p:cNvPr id="387" name="직선 연결선 386"/>
                <p:cNvCxnSpPr/>
                <p:nvPr/>
              </p:nvCxnSpPr>
              <p:spPr>
                <a:xfrm>
                  <a:off x="542731" y="4550619"/>
                  <a:ext cx="41428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직선 연결선 387"/>
                <p:cNvCxnSpPr/>
                <p:nvPr/>
              </p:nvCxnSpPr>
              <p:spPr>
                <a:xfrm>
                  <a:off x="542731" y="4852453"/>
                  <a:ext cx="41428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29" name="직선 연결선 228"/>
              <p:cNvCxnSpPr/>
              <p:nvPr/>
            </p:nvCxnSpPr>
            <p:spPr>
              <a:xfrm>
                <a:off x="542731" y="5003370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직선 연결선 229"/>
              <p:cNvCxnSpPr/>
              <p:nvPr/>
            </p:nvCxnSpPr>
            <p:spPr>
              <a:xfrm>
                <a:off x="542731" y="5305203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직선 연결선 230"/>
              <p:cNvCxnSpPr/>
              <p:nvPr/>
            </p:nvCxnSpPr>
            <p:spPr>
              <a:xfrm>
                <a:off x="542731" y="5456120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2" name="그룹 231"/>
              <p:cNvGrpSpPr/>
              <p:nvPr/>
            </p:nvGrpSpPr>
            <p:grpSpPr>
              <a:xfrm>
                <a:off x="1203129" y="5154287"/>
                <a:ext cx="3482465" cy="452750"/>
                <a:chOff x="542731" y="5154287"/>
                <a:chExt cx="4142864" cy="452750"/>
              </a:xfrm>
            </p:grpSpPr>
            <p:cxnSp>
              <p:nvCxnSpPr>
                <p:cNvPr id="385" name="직선 연결선 384"/>
                <p:cNvCxnSpPr/>
                <p:nvPr/>
              </p:nvCxnSpPr>
              <p:spPr>
                <a:xfrm>
                  <a:off x="542731" y="5154287"/>
                  <a:ext cx="41428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직선 연결선 385"/>
                <p:cNvCxnSpPr/>
                <p:nvPr/>
              </p:nvCxnSpPr>
              <p:spPr>
                <a:xfrm>
                  <a:off x="542731" y="5607037"/>
                  <a:ext cx="41428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3" name="직선 연결선 232"/>
              <p:cNvCxnSpPr/>
              <p:nvPr/>
            </p:nvCxnSpPr>
            <p:spPr>
              <a:xfrm>
                <a:off x="542731" y="5757954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직선 연결선 239"/>
              <p:cNvCxnSpPr>
                <a:stCxn id="252" idx="3"/>
              </p:cNvCxnSpPr>
              <p:nvPr/>
            </p:nvCxnSpPr>
            <p:spPr>
              <a:xfrm flipV="1">
                <a:off x="1200019" y="5908871"/>
                <a:ext cx="3485576" cy="1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직선 연결선 240"/>
              <p:cNvCxnSpPr/>
              <p:nvPr/>
            </p:nvCxnSpPr>
            <p:spPr>
              <a:xfrm>
                <a:off x="542731" y="6059788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직선 연결선 241"/>
              <p:cNvCxnSpPr/>
              <p:nvPr/>
            </p:nvCxnSpPr>
            <p:spPr>
              <a:xfrm>
                <a:off x="542731" y="6210709"/>
                <a:ext cx="4142864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직선 연결선 242"/>
              <p:cNvCxnSpPr/>
              <p:nvPr/>
            </p:nvCxnSpPr>
            <p:spPr>
              <a:xfrm>
                <a:off x="542731" y="4248785"/>
                <a:ext cx="0" cy="196192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직선 연결선 243"/>
              <p:cNvCxnSpPr/>
              <p:nvPr/>
            </p:nvCxnSpPr>
            <p:spPr>
              <a:xfrm>
                <a:off x="1203131" y="4248785"/>
                <a:ext cx="0" cy="196192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5" name="그룹 244"/>
              <p:cNvGrpSpPr/>
              <p:nvPr/>
            </p:nvGrpSpPr>
            <p:grpSpPr>
              <a:xfrm>
                <a:off x="708367" y="4262688"/>
                <a:ext cx="3929796" cy="124498"/>
                <a:chOff x="708367" y="4262688"/>
                <a:chExt cx="3929796" cy="124498"/>
              </a:xfrm>
            </p:grpSpPr>
            <p:sp>
              <p:nvSpPr>
                <p:cNvPr id="383" name="TextBox 382"/>
                <p:cNvSpPr txBox="1"/>
                <p:nvPr/>
              </p:nvSpPr>
              <p:spPr>
                <a:xfrm>
                  <a:off x="708367" y="4262688"/>
                  <a:ext cx="329128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rgbClr val="FFFFFF"/>
                      </a:solidFill>
                      <a:latin typeface="+mn-ea"/>
                    </a:rPr>
                    <a:t>지역</a:t>
                  </a:r>
                  <a:endParaRPr lang="en-US" altLang="ko-KR" sz="700" spc="-5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  <p:sp>
              <p:nvSpPr>
                <p:cNvPr id="384" name="TextBox 383"/>
                <p:cNvSpPr txBox="1"/>
                <p:nvPr/>
              </p:nvSpPr>
              <p:spPr>
                <a:xfrm>
                  <a:off x="1250563" y="4262688"/>
                  <a:ext cx="338760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rgbClr val="FFFFFF"/>
                      </a:solidFill>
                      <a:latin typeface="+mn-ea"/>
                    </a:rPr>
                    <a:t>국가</a:t>
                  </a:r>
                  <a:endParaRPr lang="en-US" altLang="ko-KR" sz="700" spc="-50" dirty="0">
                    <a:solidFill>
                      <a:srgbClr val="FFFFFF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246" name="직선 연결선 245"/>
              <p:cNvCxnSpPr/>
              <p:nvPr/>
            </p:nvCxnSpPr>
            <p:spPr>
              <a:xfrm>
                <a:off x="4685595" y="4248785"/>
                <a:ext cx="0" cy="196192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7" name="TextBox 246"/>
              <p:cNvSpPr txBox="1"/>
              <p:nvPr/>
            </p:nvSpPr>
            <p:spPr>
              <a:xfrm>
                <a:off x="708367" y="4489065"/>
                <a:ext cx="32912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유럽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8" name="TextBox 247"/>
              <p:cNvSpPr txBox="1"/>
              <p:nvPr/>
            </p:nvSpPr>
            <p:spPr>
              <a:xfrm>
                <a:off x="530635" y="4729343"/>
                <a:ext cx="684592" cy="248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중동</a:t>
                </a:r>
                <a:r>
                  <a: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/>
                </a:r>
                <a:br>
                  <a: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</a:b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및 북아프리카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49" name="TextBox 248"/>
              <p:cNvSpPr txBox="1"/>
              <p:nvPr/>
            </p:nvSpPr>
            <p:spPr>
              <a:xfrm>
                <a:off x="540313" y="5017273"/>
                <a:ext cx="665236" cy="26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1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아프리카</a:t>
                </a:r>
                <a:endParaRPr lang="en-US" altLang="ko-KR" sz="700" spc="-1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  <a:p>
                <a:pPr algn="ctr">
                  <a:spcBef>
                    <a:spcPts val="100"/>
                  </a:spcBef>
                  <a:buClr>
                    <a:schemeClr val="accent2"/>
                  </a:buClr>
                  <a:buSzPct val="70000"/>
                </a:pPr>
                <a:r>
                  <a:rPr lang="en-US" altLang="ko-KR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(</a:t>
                </a:r>
                <a:r>
                  <a:rPr lang="ko-KR" altLang="en-US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북아프리카 제외</a:t>
                </a:r>
                <a:r>
                  <a:rPr lang="en-US" altLang="ko-KR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)</a:t>
                </a:r>
              </a:p>
            </p:txBody>
          </p:sp>
          <p:sp>
            <p:nvSpPr>
              <p:cNvPr id="250" name="TextBox 249"/>
              <p:cNvSpPr txBox="1"/>
              <p:nvPr/>
            </p:nvSpPr>
            <p:spPr>
              <a:xfrm>
                <a:off x="708367" y="5319107"/>
                <a:ext cx="32912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중남미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1" name="TextBox 250"/>
              <p:cNvSpPr txBox="1"/>
              <p:nvPr/>
            </p:nvSpPr>
            <p:spPr>
              <a:xfrm>
                <a:off x="569525" y="5464690"/>
                <a:ext cx="606812" cy="2638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1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중앙아시아</a:t>
                </a:r>
                <a:r>
                  <a: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&amp;</a:t>
                </a:r>
              </a:p>
              <a:p>
                <a:pPr algn="ctr">
                  <a:spcBef>
                    <a:spcPts val="1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남아시아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2" name="TextBox 251"/>
              <p:cNvSpPr txBox="1"/>
              <p:nvPr/>
            </p:nvSpPr>
            <p:spPr>
              <a:xfrm>
                <a:off x="545843" y="5785761"/>
                <a:ext cx="654176" cy="248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동남아시아</a:t>
                </a:r>
                <a:r>
                  <a:rPr lang="en-US" altLang="ko-KR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&amp;</a:t>
                </a:r>
                <a:br>
                  <a:rPr lang="en-US" altLang="ko-KR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</a:br>
                <a:r>
                  <a:rPr lang="ko-KR" altLang="en-US" sz="700" spc="-10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오세아니아</a:t>
                </a:r>
                <a:endParaRPr lang="en-US" altLang="ko-KR" sz="700" spc="-1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3" name="TextBox 252"/>
              <p:cNvSpPr txBox="1"/>
              <p:nvPr/>
            </p:nvSpPr>
            <p:spPr>
              <a:xfrm>
                <a:off x="708367" y="6073693"/>
                <a:ext cx="32912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기타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4" name="TextBox 253"/>
              <p:cNvSpPr txBox="1"/>
              <p:nvPr/>
            </p:nvSpPr>
            <p:spPr>
              <a:xfrm>
                <a:off x="1236274" y="4413745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알바니아 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5" name="TextBox 254"/>
              <p:cNvSpPr txBox="1"/>
              <p:nvPr/>
            </p:nvSpPr>
            <p:spPr>
              <a:xfrm>
                <a:off x="1795962" y="4413745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세르비아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6" name="TextBox 255"/>
              <p:cNvSpPr txBox="1"/>
              <p:nvPr/>
            </p:nvSpPr>
            <p:spPr>
              <a:xfrm>
                <a:off x="2984795" y="4413745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포르투갈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7" name="TextBox 256"/>
              <p:cNvSpPr txBox="1"/>
              <p:nvPr/>
            </p:nvSpPr>
            <p:spPr>
              <a:xfrm>
                <a:off x="2355870" y="4413745"/>
                <a:ext cx="436881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크로아티아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8" name="TextBox 257"/>
              <p:cNvSpPr txBox="1"/>
              <p:nvPr/>
            </p:nvSpPr>
            <p:spPr>
              <a:xfrm>
                <a:off x="3533753" y="4413745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노르웨이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59" name="TextBox 258"/>
              <p:cNvSpPr txBox="1"/>
              <p:nvPr/>
            </p:nvSpPr>
            <p:spPr>
              <a:xfrm>
                <a:off x="4058126" y="4413745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폴란드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260" name="그림 259"/>
              <p:cNvPicPr>
                <a:picLocks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4329" y="442901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61" name="그림 260"/>
              <p:cNvPicPr>
                <a:picLocks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4237" y="4434318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62" name="그림 261"/>
              <p:cNvPicPr>
                <a:picLocks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2121" y="442901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63" name="그림 262"/>
              <p:cNvPicPr>
                <a:picLocks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03162" y="443440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64" name="그림 263"/>
              <p:cNvPicPr>
                <a:picLocks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1217" y="4429013"/>
                <a:ext cx="158400" cy="93600"/>
              </a:xfrm>
              <a:prstGeom prst="rect">
                <a:avLst/>
              </a:prstGeom>
            </p:spPr>
          </p:pic>
          <p:sp>
            <p:nvSpPr>
              <p:cNvPr id="265" name="Rectangle 270"/>
              <p:cNvSpPr>
                <a:spLocks noChangeArrowheads="1"/>
              </p:cNvSpPr>
              <p:nvPr/>
            </p:nvSpPr>
            <p:spPr bwMode="auto">
              <a:xfrm>
                <a:off x="4401490" y="4479237"/>
                <a:ext cx="158400" cy="46800"/>
              </a:xfrm>
              <a:prstGeom prst="rect">
                <a:avLst/>
              </a:prstGeom>
              <a:solidFill>
                <a:srgbClr val="ED1C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 dirty="0">
                  <a:latin typeface="+mn-ea"/>
                </a:endParaRPr>
              </a:p>
            </p:txBody>
          </p:sp>
          <p:sp>
            <p:nvSpPr>
              <p:cNvPr id="266" name="Rectangle 271"/>
              <p:cNvSpPr>
                <a:spLocks noChangeArrowheads="1"/>
              </p:cNvSpPr>
              <p:nvPr/>
            </p:nvSpPr>
            <p:spPr bwMode="auto">
              <a:xfrm>
                <a:off x="4401490" y="4432437"/>
                <a:ext cx="158400" cy="468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600" dirty="0">
                  <a:latin typeface="+mn-ea"/>
                </a:endParaRPr>
              </a:p>
            </p:txBody>
          </p:sp>
          <p:sp>
            <p:nvSpPr>
              <p:cNvPr id="267" name="TextBox 266"/>
              <p:cNvSpPr txBox="1"/>
              <p:nvPr/>
            </p:nvSpPr>
            <p:spPr>
              <a:xfrm>
                <a:off x="1634702" y="4564522"/>
                <a:ext cx="426652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 err="1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에스토니아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8" name="TextBox 267"/>
              <p:cNvSpPr txBox="1"/>
              <p:nvPr/>
            </p:nvSpPr>
            <p:spPr>
              <a:xfrm>
                <a:off x="2789006" y="4564522"/>
                <a:ext cx="490331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리투아니아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69" name="TextBox 268"/>
              <p:cNvSpPr txBox="1"/>
              <p:nvPr/>
            </p:nvSpPr>
            <p:spPr>
              <a:xfrm>
                <a:off x="2210861" y="4564522"/>
                <a:ext cx="436881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라트비아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0" name="TextBox 269"/>
              <p:cNvSpPr txBox="1"/>
              <p:nvPr/>
            </p:nvSpPr>
            <p:spPr>
              <a:xfrm>
                <a:off x="3490564" y="4564522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아일랜드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1" name="TextBox 270"/>
              <p:cNvSpPr txBox="1"/>
              <p:nvPr/>
            </p:nvSpPr>
            <p:spPr>
              <a:xfrm>
                <a:off x="2064190" y="4720549"/>
                <a:ext cx="28991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카타르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2" name="TextBox 271"/>
              <p:cNvSpPr txBox="1"/>
              <p:nvPr/>
            </p:nvSpPr>
            <p:spPr>
              <a:xfrm>
                <a:off x="3146020" y="4720549"/>
                <a:ext cx="235693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예멘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3" name="TextBox 272"/>
              <p:cNvSpPr txBox="1"/>
              <p:nvPr/>
            </p:nvSpPr>
            <p:spPr>
              <a:xfrm>
                <a:off x="2547086" y="4720549"/>
                <a:ext cx="436881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쿠웨이트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3531993" y="4720549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이스라엘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5" name="TextBox 274"/>
              <p:cNvSpPr txBox="1"/>
              <p:nvPr/>
            </p:nvSpPr>
            <p:spPr>
              <a:xfrm>
                <a:off x="4082575" y="4720549"/>
                <a:ext cx="368687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시리아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76" name="TextBox 275"/>
              <p:cNvSpPr txBox="1"/>
              <p:nvPr/>
            </p:nvSpPr>
            <p:spPr>
              <a:xfrm>
                <a:off x="1229924" y="4564522"/>
                <a:ext cx="20676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터키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277" name="그림 276"/>
              <p:cNvPicPr preferRelativeResize="0">
                <a:picLocks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41224" y="4581458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78" name="그림 277"/>
              <p:cNvPicPr preferRelativeResize="0">
                <a:picLocks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78366" y="4585095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79" name="그림 278"/>
              <p:cNvPicPr preferRelativeResize="0">
                <a:picLocks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9493" y="4579790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0" name="그림 279"/>
              <p:cNvPicPr preferRelativeResize="0">
                <a:picLocks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45354" y="4585180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1" name="그림 280"/>
              <p:cNvPicPr preferRelativeResize="0">
                <a:picLocks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58028" y="4579851"/>
                <a:ext cx="158400" cy="93600"/>
              </a:xfrm>
              <a:prstGeom prst="rect">
                <a:avLst/>
              </a:prstGeom>
            </p:spPr>
          </p:pic>
          <p:sp>
            <p:nvSpPr>
              <p:cNvPr id="282" name="TextBox 281"/>
              <p:cNvSpPr txBox="1"/>
              <p:nvPr/>
            </p:nvSpPr>
            <p:spPr>
              <a:xfrm>
                <a:off x="1220399" y="4720549"/>
                <a:ext cx="651031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사우디아라비아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283" name="그림 282"/>
              <p:cNvPicPr preferRelativeResize="0">
                <a:picLocks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80798" y="4735844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4" name="그림 283"/>
              <p:cNvPicPr preferRelativeResize="0">
                <a:picLocks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1572" y="4741122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5" name="그림 284"/>
              <p:cNvPicPr preferRelativeResize="0">
                <a:picLocks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80353" y="4735877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6" name="그림 285"/>
              <p:cNvPicPr preferRelativeResize="0">
                <a:picLocks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8504" y="4747296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7" name="그림 286"/>
              <p:cNvPicPr preferRelativeResize="0">
                <a:picLocks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15332" y="4741304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88" name="그림 287"/>
              <p:cNvPicPr preferRelativeResize="0">
                <a:picLocks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0372" y="4741304"/>
                <a:ext cx="158400" cy="93600"/>
              </a:xfrm>
              <a:prstGeom prst="rect">
                <a:avLst/>
              </a:prstGeom>
            </p:spPr>
          </p:pic>
          <p:sp>
            <p:nvSpPr>
              <p:cNvPr id="289" name="TextBox 288"/>
              <p:cNvSpPr txBox="1"/>
              <p:nvPr/>
            </p:nvSpPr>
            <p:spPr>
              <a:xfrm>
                <a:off x="1723069" y="4866356"/>
                <a:ext cx="28991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이집트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0" name="TextBox 289"/>
              <p:cNvSpPr txBox="1"/>
              <p:nvPr/>
            </p:nvSpPr>
            <p:spPr>
              <a:xfrm>
                <a:off x="2653631" y="4866356"/>
                <a:ext cx="299382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리비아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1" name="TextBox 290"/>
              <p:cNvSpPr txBox="1"/>
              <p:nvPr/>
            </p:nvSpPr>
            <p:spPr>
              <a:xfrm>
                <a:off x="2175331" y="4866356"/>
                <a:ext cx="315379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튀니지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2" name="TextBox 291"/>
              <p:cNvSpPr txBox="1"/>
              <p:nvPr/>
            </p:nvSpPr>
            <p:spPr>
              <a:xfrm>
                <a:off x="3112367" y="4866356"/>
                <a:ext cx="30050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알제리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3" name="TextBox 292"/>
              <p:cNvSpPr txBox="1"/>
              <p:nvPr/>
            </p:nvSpPr>
            <p:spPr>
              <a:xfrm>
                <a:off x="3572093" y="4866356"/>
                <a:ext cx="30050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모로코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4" name="TextBox 293"/>
              <p:cNvSpPr txBox="1"/>
              <p:nvPr/>
            </p:nvSpPr>
            <p:spPr>
              <a:xfrm>
                <a:off x="4031634" y="4866356"/>
                <a:ext cx="300508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수단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95" name="TextBox 294"/>
              <p:cNvSpPr txBox="1"/>
              <p:nvPr/>
            </p:nvSpPr>
            <p:spPr>
              <a:xfrm>
                <a:off x="1223574" y="4866356"/>
                <a:ext cx="316709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요르단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296" name="그림 295"/>
              <p:cNvPicPr preferRelativeResize="0">
                <a:picLocks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9652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97" name="그림 296"/>
              <p:cNvPicPr preferRelativeResize="0">
                <a:picLocks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0531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98" name="그림 297"/>
              <p:cNvPicPr preferRelativeResize="0">
                <a:picLocks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51651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299" name="그림 298"/>
              <p:cNvPicPr preferRelativeResize="0">
                <a:picLocks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9328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00" name="그림 299"/>
              <p:cNvPicPr preferRelativeResize="0">
                <a:picLocks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11651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01" name="그림 300"/>
              <p:cNvPicPr preferRelativeResize="0">
                <a:picLocks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71563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02" name="그림 301"/>
              <p:cNvPicPr preferRelativeResize="0">
                <a:picLocks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92819" y="4881111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03" name="그림 302"/>
              <p:cNvPicPr preferRelativeResize="0">
                <a:picLocks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25852" y="5037846"/>
                <a:ext cx="158400" cy="93600"/>
              </a:xfrm>
              <a:prstGeom prst="rect">
                <a:avLst/>
              </a:prstGeom>
            </p:spPr>
          </p:pic>
          <p:grpSp>
            <p:nvGrpSpPr>
              <p:cNvPr id="304" name="그룹 303"/>
              <p:cNvGrpSpPr/>
              <p:nvPr/>
            </p:nvGrpSpPr>
            <p:grpSpPr>
              <a:xfrm>
                <a:off x="1236274" y="5017273"/>
                <a:ext cx="3422579" cy="124498"/>
                <a:chOff x="1236274" y="5017273"/>
                <a:chExt cx="3422579" cy="124498"/>
              </a:xfrm>
            </p:grpSpPr>
            <p:sp>
              <p:nvSpPr>
                <p:cNvPr id="370" name="TextBox 369"/>
                <p:cNvSpPr txBox="1"/>
                <p:nvPr/>
              </p:nvSpPr>
              <p:spPr>
                <a:xfrm>
                  <a:off x="1236274" y="5017273"/>
                  <a:ext cx="44395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나이지리아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71" name="그림 370"/>
                <p:cNvPicPr preferRelativeResize="0">
                  <a:picLocks/>
                </p:cNvPicPr>
                <p:nvPr/>
              </p:nvPicPr>
              <p:blipFill>
                <a:blip r:embed="rId2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06606" y="5032028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72" name="TextBox 371"/>
                <p:cNvSpPr txBox="1"/>
                <p:nvPr/>
              </p:nvSpPr>
              <p:spPr>
                <a:xfrm>
                  <a:off x="2269477" y="5017273"/>
                  <a:ext cx="315379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세네갈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73" name="TextBox 372"/>
                <p:cNvSpPr txBox="1"/>
                <p:nvPr/>
              </p:nvSpPr>
              <p:spPr>
                <a:xfrm>
                  <a:off x="1861665" y="5017273"/>
                  <a:ext cx="289916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가나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74" name="그림 373"/>
                <p:cNvPicPr preferRelativeResize="0">
                  <a:picLocks/>
                </p:cNvPicPr>
                <p:nvPr/>
              </p:nvPicPr>
              <p:blipFill>
                <a:blip r:embed="rId2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603474" y="5032028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75" name="TextBox 374"/>
                <p:cNvSpPr txBox="1"/>
                <p:nvPr/>
              </p:nvSpPr>
              <p:spPr>
                <a:xfrm>
                  <a:off x="3185519" y="5017273"/>
                  <a:ext cx="300508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 err="1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우간다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sp>
              <p:nvSpPr>
                <p:cNvPr id="376" name="TextBox 375"/>
                <p:cNvSpPr txBox="1"/>
                <p:nvPr/>
              </p:nvSpPr>
              <p:spPr>
                <a:xfrm>
                  <a:off x="2758533" y="5017273"/>
                  <a:ext cx="299382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케냐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77" name="그림 376"/>
                <p:cNvPicPr preferRelativeResize="0">
                  <a:picLocks/>
                </p:cNvPicPr>
                <p:nvPr/>
              </p:nvPicPr>
              <p:blipFill>
                <a:blip r:embed="rId3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37503" y="5032028"/>
                  <a:ext cx="158400" cy="93600"/>
                </a:xfrm>
                <a:prstGeom prst="rect">
                  <a:avLst/>
                </a:prstGeom>
              </p:spPr>
            </p:pic>
            <p:pic>
              <p:nvPicPr>
                <p:cNvPr id="378" name="그림 377"/>
                <p:cNvPicPr preferRelativeResize="0">
                  <a:picLocks/>
                </p:cNvPicPr>
                <p:nvPr/>
              </p:nvPicPr>
              <p:blipFill>
                <a:blip r:embed="rId3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497504" y="5032028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79" name="TextBox 378"/>
                <p:cNvSpPr txBox="1"/>
                <p:nvPr/>
              </p:nvSpPr>
              <p:spPr>
                <a:xfrm>
                  <a:off x="3652563" y="5017273"/>
                  <a:ext cx="388188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탄자니아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80" name="그림 379"/>
                <p:cNvPicPr preferRelativeResize="0">
                  <a:picLocks/>
                </p:cNvPicPr>
                <p:nvPr/>
              </p:nvPicPr>
              <p:blipFill>
                <a:blip r:embed="rId3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39713" y="5032028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81" name="TextBox 380"/>
                <p:cNvSpPr txBox="1"/>
                <p:nvPr/>
              </p:nvSpPr>
              <p:spPr>
                <a:xfrm>
                  <a:off x="4194773" y="5017273"/>
                  <a:ext cx="300508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 err="1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잠비아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82" name="그림 381"/>
                <p:cNvPicPr preferRelativeResize="0">
                  <a:picLocks/>
                </p:cNvPicPr>
                <p:nvPr/>
              </p:nvPicPr>
              <p:blipFill>
                <a:blip r:embed="rId3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00453" y="5032028"/>
                  <a:ext cx="158400" cy="93600"/>
                </a:xfrm>
                <a:prstGeom prst="rect">
                  <a:avLst/>
                </a:prstGeom>
              </p:spPr>
            </p:pic>
          </p:grpSp>
          <p:sp>
            <p:nvSpPr>
              <p:cNvPr id="305" name="TextBox 304"/>
              <p:cNvSpPr txBox="1"/>
              <p:nvPr/>
            </p:nvSpPr>
            <p:spPr>
              <a:xfrm>
                <a:off x="1947184" y="5320168"/>
                <a:ext cx="491743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에콰도르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6" name="TextBox 305"/>
              <p:cNvSpPr txBox="1"/>
              <p:nvPr/>
            </p:nvSpPr>
            <p:spPr>
              <a:xfrm>
                <a:off x="2537630" y="5320168"/>
                <a:ext cx="491743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베네수엘라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7" name="TextBox 306"/>
              <p:cNvSpPr txBox="1"/>
              <p:nvPr/>
            </p:nvSpPr>
            <p:spPr>
              <a:xfrm>
                <a:off x="3144066" y="5320168"/>
                <a:ext cx="491743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 err="1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볼리바아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308" name="그림 307"/>
              <p:cNvPicPr preferRelativeResize="0">
                <a:picLocks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85013" y="5334923"/>
                <a:ext cx="158400" cy="93600"/>
              </a:xfrm>
              <a:prstGeom prst="rect">
                <a:avLst/>
              </a:prstGeom>
            </p:spPr>
          </p:pic>
          <p:sp>
            <p:nvSpPr>
              <p:cNvPr id="309" name="TextBox 308"/>
              <p:cNvSpPr txBox="1"/>
              <p:nvPr/>
            </p:nvSpPr>
            <p:spPr>
              <a:xfrm>
                <a:off x="3702877" y="5320168"/>
                <a:ext cx="28885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페루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310" name="그림 309"/>
              <p:cNvPicPr preferRelativeResize="0">
                <a:picLocks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66180" y="5334923"/>
                <a:ext cx="158400" cy="93600"/>
              </a:xfrm>
              <a:prstGeom prst="rect">
                <a:avLst/>
              </a:prstGeom>
            </p:spPr>
          </p:pic>
          <p:sp>
            <p:nvSpPr>
              <p:cNvPr id="311" name="TextBox 310"/>
              <p:cNvSpPr txBox="1"/>
              <p:nvPr/>
            </p:nvSpPr>
            <p:spPr>
              <a:xfrm>
                <a:off x="4112617" y="5320168"/>
                <a:ext cx="392673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파라과이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grpSp>
            <p:nvGrpSpPr>
              <p:cNvPr id="312" name="그룹 311"/>
              <p:cNvGrpSpPr/>
              <p:nvPr/>
            </p:nvGrpSpPr>
            <p:grpSpPr>
              <a:xfrm>
                <a:off x="1236339" y="5470023"/>
                <a:ext cx="3424023" cy="124498"/>
                <a:chOff x="1236339" y="5475294"/>
                <a:chExt cx="3424023" cy="124498"/>
              </a:xfrm>
            </p:grpSpPr>
            <p:sp>
              <p:nvSpPr>
                <p:cNvPr id="357" name="TextBox 356"/>
                <p:cNvSpPr txBox="1"/>
                <p:nvPr/>
              </p:nvSpPr>
              <p:spPr>
                <a:xfrm>
                  <a:off x="1236339" y="5475294"/>
                  <a:ext cx="52574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아제르바이잔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58" name="그림 357"/>
                <p:cNvPicPr preferRelativeResize="0">
                  <a:picLocks/>
                </p:cNvPicPr>
                <p:nvPr/>
              </p:nvPicPr>
              <p:blipFill>
                <a:blip r:embed="rId3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91489" y="5490049"/>
                  <a:ext cx="158400" cy="93600"/>
                </a:xfrm>
                <a:prstGeom prst="rect">
                  <a:avLst/>
                </a:prstGeom>
              </p:spPr>
            </p:pic>
            <p:grpSp>
              <p:nvGrpSpPr>
                <p:cNvPr id="359" name="그룹 358"/>
                <p:cNvGrpSpPr/>
                <p:nvPr/>
              </p:nvGrpSpPr>
              <p:grpSpPr>
                <a:xfrm>
                  <a:off x="1935160" y="5475294"/>
                  <a:ext cx="473497" cy="124498"/>
                  <a:chOff x="1944685" y="5475294"/>
                  <a:chExt cx="473497" cy="124498"/>
                </a:xfrm>
              </p:grpSpPr>
              <p:sp>
                <p:nvSpPr>
                  <p:cNvPr id="368" name="TextBox 367"/>
                  <p:cNvSpPr txBox="1"/>
                  <p:nvPr/>
                </p:nvSpPr>
                <p:spPr>
                  <a:xfrm>
                    <a:off x="1944685" y="5475294"/>
                    <a:ext cx="350858" cy="12449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spAutoFit/>
                    <a:scene3d>
                      <a:camera prst="orthographicFront"/>
                      <a:lightRig rig="threePt" dir="t"/>
                    </a:scene3d>
                    <a:sp3d>
                      <a:bevelT w="1270" h="1270"/>
                    </a:sp3d>
                  </a:bodyPr>
                  <a:lstStyle/>
                  <a:p>
                    <a:pPr algn="ctr">
                      <a:spcBef>
                        <a:spcPts val="300"/>
                      </a:spcBef>
                      <a:buClr>
                        <a:schemeClr val="accent2"/>
                      </a:buClr>
                      <a:buSzPct val="70000"/>
                    </a:pPr>
                    <a:r>
                      <a:rPr lang="ko-KR" altLang="en-US" sz="700" spc="-50" dirty="0" err="1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</a:rPr>
                      <a:t>조지아</a:t>
                    </a:r>
                    <a:endParaRPr lang="en-US" altLang="ko-KR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endParaRPr>
                  </a:p>
                </p:txBody>
              </p:sp>
              <p:pic>
                <p:nvPicPr>
                  <p:cNvPr id="369" name="그림 368"/>
                  <p:cNvPicPr preferRelativeResize="0">
                    <a:picLocks/>
                  </p:cNvPicPr>
                  <p:nvPr/>
                </p:nvPicPr>
                <p:blipFill>
                  <a:blip r:embed="rId3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259782" y="5490049"/>
                    <a:ext cx="158400" cy="9360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360" name="TextBox 359"/>
                <p:cNvSpPr txBox="1"/>
                <p:nvPr/>
              </p:nvSpPr>
              <p:spPr>
                <a:xfrm>
                  <a:off x="2381187" y="5475294"/>
                  <a:ext cx="54844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카자흐스탄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61" name="그림 360"/>
                <p:cNvPicPr preferRelativeResize="0">
                  <a:picLocks/>
                </p:cNvPicPr>
                <p:nvPr/>
              </p:nvPicPr>
              <p:blipFill>
                <a:blip r:embed="rId3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91415" y="5490049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62" name="TextBox 361"/>
                <p:cNvSpPr txBox="1"/>
                <p:nvPr/>
              </p:nvSpPr>
              <p:spPr>
                <a:xfrm>
                  <a:off x="3042343" y="5475294"/>
                  <a:ext cx="240115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몽골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63" name="그림 362"/>
                <p:cNvPicPr preferRelativeResize="0">
                  <a:picLocks/>
                </p:cNvPicPr>
                <p:nvPr/>
              </p:nvPicPr>
              <p:blipFill>
                <a:blip r:embed="rId3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88858" y="5490049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64" name="TextBox 363"/>
                <p:cNvSpPr txBox="1"/>
                <p:nvPr/>
              </p:nvSpPr>
              <p:spPr>
                <a:xfrm>
                  <a:off x="3395678" y="5475294"/>
                  <a:ext cx="595517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방글라데시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65" name="그림 364"/>
                <p:cNvPicPr preferRelativeResize="0">
                  <a:picLocks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0399" y="5490049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66" name="TextBox 365"/>
                <p:cNvSpPr txBox="1"/>
                <p:nvPr/>
              </p:nvSpPr>
              <p:spPr>
                <a:xfrm>
                  <a:off x="4072472" y="5475294"/>
                  <a:ext cx="455043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스리랑카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67" name="그림 366"/>
                <p:cNvPicPr preferRelativeResize="0">
                  <a:picLocks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501962" y="5490049"/>
                  <a:ext cx="158400" cy="93600"/>
                </a:xfrm>
                <a:prstGeom prst="rect">
                  <a:avLst/>
                </a:prstGeom>
              </p:spPr>
            </p:pic>
          </p:grpSp>
          <p:grpSp>
            <p:nvGrpSpPr>
              <p:cNvPr id="313" name="그룹 312"/>
              <p:cNvGrpSpPr/>
              <p:nvPr/>
            </p:nvGrpSpPr>
            <p:grpSpPr>
              <a:xfrm>
                <a:off x="1133475" y="5320168"/>
                <a:ext cx="480421" cy="124498"/>
                <a:chOff x="1133475" y="5320168"/>
                <a:chExt cx="480421" cy="124498"/>
              </a:xfrm>
            </p:grpSpPr>
            <p:sp>
              <p:nvSpPr>
                <p:cNvPr id="355" name="TextBox 354"/>
                <p:cNvSpPr txBox="1"/>
                <p:nvPr/>
              </p:nvSpPr>
              <p:spPr>
                <a:xfrm>
                  <a:off x="1133475" y="5320168"/>
                  <a:ext cx="409983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쿠바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56" name="그림 355"/>
                <p:cNvPicPr preferRelativeResize="0">
                  <a:picLocks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55496" y="5334923"/>
                  <a:ext cx="158400" cy="93600"/>
                </a:xfrm>
                <a:prstGeom prst="rect">
                  <a:avLst/>
                </a:prstGeom>
              </p:spPr>
            </p:pic>
          </p:grpSp>
          <p:sp>
            <p:nvSpPr>
              <p:cNvPr id="314" name="TextBox 313"/>
              <p:cNvSpPr txBox="1"/>
              <p:nvPr/>
            </p:nvSpPr>
            <p:spPr>
              <a:xfrm>
                <a:off x="1648902" y="5320168"/>
                <a:ext cx="18282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칠레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315" name="그림 314"/>
              <p:cNvPicPr preferRelativeResize="0">
                <a:picLocks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7978" y="533492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16" name="그림 315"/>
              <p:cNvPicPr preferRelativeResize="0">
                <a:picLocks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0716" y="533492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17" name="그림 316"/>
              <p:cNvPicPr preferRelativeResize="0">
                <a:picLocks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19852" y="5334923"/>
                <a:ext cx="158400" cy="93600"/>
              </a:xfrm>
              <a:prstGeom prst="rect">
                <a:avLst/>
              </a:prstGeom>
            </p:spPr>
          </p:pic>
          <p:pic>
            <p:nvPicPr>
              <p:cNvPr id="318" name="그림 317"/>
              <p:cNvPicPr preferRelativeResize="0">
                <a:picLocks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1962" y="5334923"/>
                <a:ext cx="158400" cy="93600"/>
              </a:xfrm>
              <a:prstGeom prst="rect">
                <a:avLst/>
              </a:prstGeom>
            </p:spPr>
          </p:pic>
          <p:grpSp>
            <p:nvGrpSpPr>
              <p:cNvPr id="319" name="그룹 318"/>
              <p:cNvGrpSpPr/>
              <p:nvPr/>
            </p:nvGrpSpPr>
            <p:grpSpPr>
              <a:xfrm>
                <a:off x="1205549" y="5620940"/>
                <a:ext cx="723376" cy="124498"/>
                <a:chOff x="1205549" y="5621012"/>
                <a:chExt cx="723376" cy="124498"/>
              </a:xfrm>
            </p:grpSpPr>
            <p:sp>
              <p:nvSpPr>
                <p:cNvPr id="353" name="TextBox 352"/>
                <p:cNvSpPr txBox="1"/>
                <p:nvPr/>
              </p:nvSpPr>
              <p:spPr>
                <a:xfrm>
                  <a:off x="1205549" y="5621012"/>
                  <a:ext cx="59053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우즈베키스탄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54" name="그림 353"/>
                <p:cNvPicPr preferRelativeResize="0">
                  <a:picLocks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70525" y="5635767"/>
                  <a:ext cx="158400" cy="93600"/>
                </a:xfrm>
                <a:prstGeom prst="rect">
                  <a:avLst/>
                </a:prstGeom>
              </p:spPr>
            </p:pic>
          </p:grpSp>
          <p:grpSp>
            <p:nvGrpSpPr>
              <p:cNvPr id="320" name="그룹 319"/>
              <p:cNvGrpSpPr/>
              <p:nvPr/>
            </p:nvGrpSpPr>
            <p:grpSpPr>
              <a:xfrm>
                <a:off x="1161134" y="5771857"/>
                <a:ext cx="3081674" cy="124498"/>
                <a:chOff x="1227809" y="5772367"/>
                <a:chExt cx="3081674" cy="124498"/>
              </a:xfrm>
            </p:grpSpPr>
            <p:sp>
              <p:nvSpPr>
                <p:cNvPr id="341" name="TextBox 340"/>
                <p:cNvSpPr txBox="1"/>
                <p:nvPr/>
              </p:nvSpPr>
              <p:spPr>
                <a:xfrm>
                  <a:off x="1227809" y="5772367"/>
                  <a:ext cx="59053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인도네시아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42" name="그림 341"/>
                <p:cNvPicPr preferRelativeResize="0">
                  <a:picLocks/>
                </p:cNvPicPr>
                <p:nvPr/>
              </p:nvPicPr>
              <p:blipFill>
                <a:blip r:embed="rId4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61082" y="5787122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43" name="TextBox 342"/>
                <p:cNvSpPr txBox="1"/>
                <p:nvPr/>
              </p:nvSpPr>
              <p:spPr>
                <a:xfrm>
                  <a:off x="1912203" y="5772367"/>
                  <a:ext cx="371589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필리핀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44" name="그림 343"/>
                <p:cNvPicPr preferRelativeResize="0">
                  <a:picLocks/>
                </p:cNvPicPr>
                <p:nvPr/>
              </p:nvPicPr>
              <p:blipFill>
                <a:blip r:embed="rId4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8379" y="5787122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45" name="TextBox 344"/>
                <p:cNvSpPr txBox="1"/>
                <p:nvPr/>
              </p:nvSpPr>
              <p:spPr>
                <a:xfrm>
                  <a:off x="2375619" y="5772367"/>
                  <a:ext cx="371589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베트남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46" name="그림 345"/>
                <p:cNvPicPr preferRelativeResize="0">
                  <a:picLocks/>
                </p:cNvPicPr>
                <p:nvPr/>
              </p:nvPicPr>
              <p:blipFill>
                <a:blip r:embed="rId5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23259" y="5787122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47" name="TextBox 346"/>
                <p:cNvSpPr txBox="1"/>
                <p:nvPr/>
              </p:nvSpPr>
              <p:spPr>
                <a:xfrm>
                  <a:off x="2841745" y="5772367"/>
                  <a:ext cx="272235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태국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48" name="그림 347"/>
                <p:cNvPicPr preferRelativeResize="0">
                  <a:picLocks/>
                </p:cNvPicPr>
                <p:nvPr/>
              </p:nvPicPr>
              <p:blipFill>
                <a:blip r:embed="rId5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88427" y="5787122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49" name="TextBox 348"/>
                <p:cNvSpPr txBox="1"/>
                <p:nvPr/>
              </p:nvSpPr>
              <p:spPr>
                <a:xfrm>
                  <a:off x="3213503" y="5772367"/>
                  <a:ext cx="369447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라오스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50" name="그림 349"/>
                <p:cNvPicPr preferRelativeResize="0">
                  <a:picLocks/>
                </p:cNvPicPr>
                <p:nvPr/>
              </p:nvPicPr>
              <p:blipFill>
                <a:blip r:embed="rId5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57488" y="5787122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51" name="TextBox 350"/>
                <p:cNvSpPr txBox="1"/>
                <p:nvPr/>
              </p:nvSpPr>
              <p:spPr>
                <a:xfrm>
                  <a:off x="3765914" y="5772367"/>
                  <a:ext cx="369447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캄보디아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52" name="그림 351"/>
                <p:cNvPicPr preferRelativeResize="0">
                  <a:picLocks/>
                </p:cNvPicPr>
                <p:nvPr/>
              </p:nvPicPr>
              <p:blipFill>
                <a:blip r:embed="rId5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51083" y="5787122"/>
                  <a:ext cx="158400" cy="93600"/>
                </a:xfrm>
                <a:prstGeom prst="rect">
                  <a:avLst/>
                </a:prstGeom>
              </p:spPr>
            </p:pic>
          </p:grpSp>
          <p:grpSp>
            <p:nvGrpSpPr>
              <p:cNvPr id="321" name="그룹 320"/>
              <p:cNvGrpSpPr/>
              <p:nvPr/>
            </p:nvGrpSpPr>
            <p:grpSpPr>
              <a:xfrm>
                <a:off x="1161134" y="5922774"/>
                <a:ext cx="2114306" cy="124498"/>
                <a:chOff x="1161134" y="5926021"/>
                <a:chExt cx="2114306" cy="124498"/>
              </a:xfrm>
            </p:grpSpPr>
            <p:sp>
              <p:nvSpPr>
                <p:cNvPr id="332" name="TextBox 331"/>
                <p:cNvSpPr txBox="1"/>
                <p:nvPr/>
              </p:nvSpPr>
              <p:spPr>
                <a:xfrm>
                  <a:off x="1161134" y="5926021"/>
                  <a:ext cx="590530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말레이시아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33" name="그림 332"/>
                <p:cNvPicPr preferRelativeResize="0">
                  <a:picLocks/>
                </p:cNvPicPr>
                <p:nvPr/>
              </p:nvPicPr>
              <p:blipFill>
                <a:blip r:embed="rId5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91277" y="5940776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34" name="TextBox 333"/>
                <p:cNvSpPr txBox="1"/>
                <p:nvPr/>
              </p:nvSpPr>
              <p:spPr>
                <a:xfrm>
                  <a:off x="1877278" y="5926021"/>
                  <a:ext cx="371589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싱가포르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35" name="그림 334"/>
                <p:cNvPicPr preferRelativeResize="0">
                  <a:picLocks/>
                </p:cNvPicPr>
                <p:nvPr/>
              </p:nvPicPr>
              <p:blipFill>
                <a:blip r:embed="rId5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51979" y="5940776"/>
                  <a:ext cx="158400" cy="93600"/>
                </a:xfrm>
                <a:prstGeom prst="rect">
                  <a:avLst/>
                </a:prstGeom>
              </p:spPr>
            </p:pic>
            <p:sp>
              <p:nvSpPr>
                <p:cNvPr id="336" name="TextBox 335"/>
                <p:cNvSpPr txBox="1"/>
                <p:nvPr/>
              </p:nvSpPr>
              <p:spPr>
                <a:xfrm>
                  <a:off x="2385144" y="5926021"/>
                  <a:ext cx="371589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미얀마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37" name="그림 336"/>
                <p:cNvPicPr preferRelativeResize="0">
                  <a:picLocks/>
                </p:cNvPicPr>
                <p:nvPr/>
              </p:nvPicPr>
              <p:blipFill>
                <a:blip r:embed="rId5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31271" y="5940776"/>
                  <a:ext cx="158400" cy="93600"/>
                </a:xfrm>
                <a:prstGeom prst="rect">
                  <a:avLst/>
                </a:prstGeom>
              </p:spPr>
            </p:pic>
            <p:grpSp>
              <p:nvGrpSpPr>
                <p:cNvPr id="338" name="그룹 337"/>
                <p:cNvGrpSpPr/>
                <p:nvPr/>
              </p:nvGrpSpPr>
              <p:grpSpPr>
                <a:xfrm>
                  <a:off x="2867145" y="5926021"/>
                  <a:ext cx="408295" cy="124498"/>
                  <a:chOff x="2841745" y="5926021"/>
                  <a:chExt cx="408295" cy="124498"/>
                </a:xfrm>
              </p:grpSpPr>
              <p:sp>
                <p:nvSpPr>
                  <p:cNvPr id="339" name="TextBox 338"/>
                  <p:cNvSpPr txBox="1"/>
                  <p:nvPr/>
                </p:nvSpPr>
                <p:spPr>
                  <a:xfrm>
                    <a:off x="2841745" y="5926021"/>
                    <a:ext cx="272235" cy="124498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 anchor="t">
                    <a:spAutoFit/>
                    <a:scene3d>
                      <a:camera prst="orthographicFront"/>
                      <a:lightRig rig="threePt" dir="t"/>
                    </a:scene3d>
                    <a:sp3d>
                      <a:bevelT w="1270" h="1270"/>
                    </a:sp3d>
                  </a:bodyPr>
                  <a:lstStyle/>
                  <a:p>
                    <a:pPr algn="ctr">
                      <a:spcBef>
                        <a:spcPts val="300"/>
                      </a:spcBef>
                      <a:buClr>
                        <a:schemeClr val="accent2"/>
                      </a:buClr>
                      <a:buSzPct val="70000"/>
                    </a:pPr>
                    <a:r>
                      <a:rPr lang="ko-KR" altLang="en-US" sz="700" spc="-50" dirty="0">
                        <a:solidFill>
                          <a:schemeClr val="bg1">
                            <a:lumMod val="50000"/>
                          </a:schemeClr>
                        </a:solidFill>
                        <a:latin typeface="+mn-ea"/>
                      </a:rPr>
                      <a:t>호주</a:t>
                    </a:r>
                    <a:endParaRPr lang="en-US" altLang="ko-KR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endParaRPr>
                  </a:p>
                </p:txBody>
              </p:sp>
              <p:pic>
                <p:nvPicPr>
                  <p:cNvPr id="340" name="그림 339"/>
                  <p:cNvPicPr preferRelativeResize="0">
                    <a:picLocks/>
                  </p:cNvPicPr>
                  <p:nvPr/>
                </p:nvPicPr>
                <p:blipFill>
                  <a:blip r:embed="rId5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091640" y="5940776"/>
                    <a:ext cx="158400" cy="93600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322" name="TextBox 321"/>
              <p:cNvSpPr txBox="1"/>
              <p:nvPr/>
            </p:nvSpPr>
            <p:spPr>
              <a:xfrm>
                <a:off x="1228387" y="5172913"/>
                <a:ext cx="375566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나미비아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323" name="그림 322"/>
              <p:cNvPicPr preferRelativeResize="0">
                <a:picLocks/>
              </p:cNvPicPr>
              <p:nvPr/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4329" y="5187668"/>
                <a:ext cx="158400" cy="93600"/>
              </a:xfrm>
              <a:prstGeom prst="rect">
                <a:avLst/>
              </a:prstGeom>
            </p:spPr>
          </p:pic>
          <p:sp>
            <p:nvSpPr>
              <p:cNvPr id="324" name="TextBox 323"/>
              <p:cNvSpPr txBox="1"/>
              <p:nvPr/>
            </p:nvSpPr>
            <p:spPr>
              <a:xfrm>
                <a:off x="1808825" y="5172913"/>
                <a:ext cx="260792" cy="124499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rPr>
                  <a:t>르완다</a:t>
                </a:r>
                <a:endParaRPr lang="en-US" altLang="ko-KR" sz="700" spc="-5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325" name="그림 324"/>
              <p:cNvPicPr preferRelativeResize="0">
                <a:picLocks/>
              </p:cNvPicPr>
              <p:nvPr/>
            </p:nvPicPr>
            <p:blipFill>
              <a:blip r:embed="rId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04998" y="5187668"/>
                <a:ext cx="158400" cy="93600"/>
              </a:xfrm>
              <a:prstGeom prst="rect">
                <a:avLst/>
              </a:prstGeom>
            </p:spPr>
          </p:pic>
          <p:grpSp>
            <p:nvGrpSpPr>
              <p:cNvPr id="326" name="그룹 325"/>
              <p:cNvGrpSpPr/>
              <p:nvPr/>
            </p:nvGrpSpPr>
            <p:grpSpPr>
              <a:xfrm>
                <a:off x="2278434" y="5172913"/>
                <a:ext cx="671948" cy="124498"/>
                <a:chOff x="2391833" y="5172913"/>
                <a:chExt cx="671948" cy="124498"/>
              </a:xfrm>
            </p:grpSpPr>
            <p:sp>
              <p:nvSpPr>
                <p:cNvPr id="330" name="TextBox 329"/>
                <p:cNvSpPr txBox="1"/>
                <p:nvPr/>
              </p:nvSpPr>
              <p:spPr>
                <a:xfrm>
                  <a:off x="2391833" y="5172913"/>
                  <a:ext cx="500392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에티오피아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31" name="그림 330"/>
                <p:cNvPicPr preferRelativeResize="0">
                  <a:picLocks/>
                </p:cNvPicPr>
                <p:nvPr/>
              </p:nvPicPr>
              <p:blipFill>
                <a:blip r:embed="rId6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05381" y="5187668"/>
                  <a:ext cx="158400" cy="93600"/>
                </a:xfrm>
                <a:prstGeom prst="rect">
                  <a:avLst/>
                </a:prstGeom>
              </p:spPr>
            </p:pic>
          </p:grpSp>
          <p:grpSp>
            <p:nvGrpSpPr>
              <p:cNvPr id="327" name="그룹 326"/>
              <p:cNvGrpSpPr/>
              <p:nvPr/>
            </p:nvGrpSpPr>
            <p:grpSpPr>
              <a:xfrm>
                <a:off x="1143000" y="6073691"/>
                <a:ext cx="480421" cy="124498"/>
                <a:chOff x="1143000" y="6073691"/>
                <a:chExt cx="480421" cy="124498"/>
              </a:xfrm>
            </p:grpSpPr>
            <p:sp>
              <p:nvSpPr>
                <p:cNvPr id="328" name="TextBox 327"/>
                <p:cNvSpPr txBox="1"/>
                <p:nvPr/>
              </p:nvSpPr>
              <p:spPr>
                <a:xfrm>
                  <a:off x="1143000" y="6073691"/>
                  <a:ext cx="409983" cy="1244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 anchor="t">
                  <a:spAutoFit/>
                  <a:scene3d>
                    <a:camera prst="orthographicFront"/>
                    <a:lightRig rig="threePt" dir="t"/>
                  </a:scene3d>
                  <a:sp3d>
                    <a:bevelT w="1270" h="1270"/>
                  </a:sp3d>
                </a:bodyPr>
                <a:lstStyle/>
                <a:p>
                  <a:pPr algn="ctr">
                    <a:spcBef>
                      <a:spcPts val="300"/>
                    </a:spcBef>
                    <a:buClr>
                      <a:schemeClr val="accent2"/>
                    </a:buClr>
                    <a:buSzPct val="70000"/>
                  </a:pPr>
                  <a:r>
                    <a:rPr lang="ko-KR" altLang="en-US" sz="700" spc="-50" dirty="0">
                      <a:solidFill>
                        <a:schemeClr val="bg1">
                          <a:lumMod val="50000"/>
                        </a:schemeClr>
                      </a:solidFill>
                      <a:latin typeface="+mn-ea"/>
                    </a:rPr>
                    <a:t>북한</a:t>
                  </a:r>
                  <a:endParaRPr lang="en-US" altLang="ko-KR" sz="700" spc="-50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329" name="그림 328"/>
                <p:cNvPicPr preferRelativeResize="0">
                  <a:picLocks/>
                </p:cNvPicPr>
                <p:nvPr/>
              </p:nvPicPr>
              <p:blipFill>
                <a:blip r:embed="rId6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65021" y="6088446"/>
                  <a:ext cx="158400" cy="93600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16" name="그룹 215"/>
            <p:cNvGrpSpPr/>
            <p:nvPr/>
          </p:nvGrpSpPr>
          <p:grpSpPr>
            <a:xfrm>
              <a:off x="513429" y="4223688"/>
              <a:ext cx="4201220" cy="278680"/>
              <a:chOff x="2000261" y="4797744"/>
              <a:chExt cx="6691290" cy="297722"/>
            </a:xfrm>
          </p:grpSpPr>
          <p:sp>
            <p:nvSpPr>
              <p:cNvPr id="217" name="모서리가 둥근 직사각형 216"/>
              <p:cNvSpPr/>
              <p:nvPr/>
            </p:nvSpPr>
            <p:spPr>
              <a:xfrm>
                <a:off x="2000261" y="4797744"/>
                <a:ext cx="6691290" cy="297722"/>
              </a:xfrm>
              <a:prstGeom prst="roundRect">
                <a:avLst>
                  <a:gd name="adj" fmla="val 50000"/>
                </a:avLst>
              </a:prstGeom>
              <a:solidFill>
                <a:srgbClr val="C8EE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 dirty="0">
                  <a:latin typeface="+mn-ea"/>
                </a:endParaRPr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2274441" y="4831524"/>
                <a:ext cx="6142916" cy="23016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400" dirty="0" smtClean="0">
                    <a:solidFill>
                      <a:srgbClr val="00A1E9"/>
                    </a:solidFill>
                    <a:latin typeface="+mn-ea"/>
                  </a:rPr>
                  <a:t>신규 원자력에너지 도입 국가 </a:t>
                </a:r>
                <a:r>
                  <a:rPr lang="ko-KR" altLang="en-US" sz="1400" dirty="0">
                    <a:solidFill>
                      <a:srgbClr val="00A1E9"/>
                    </a:solidFill>
                    <a:latin typeface="+mn-ea"/>
                  </a:rPr>
                  <a:t>전망</a:t>
                </a:r>
                <a:endParaRPr lang="en-US" altLang="ko-KR" sz="1400" dirty="0">
                  <a:solidFill>
                    <a:srgbClr val="00A1E9"/>
                  </a:solidFill>
                  <a:latin typeface="+mn-ea"/>
                </a:endParaRPr>
              </a:p>
            </p:txBody>
          </p:sp>
        </p:grpSp>
      </p:grpSp>
      <p:sp>
        <p:nvSpPr>
          <p:cNvPr id="189" name="TextBox 188"/>
          <p:cNvSpPr txBox="1"/>
          <p:nvPr/>
        </p:nvSpPr>
        <p:spPr>
          <a:xfrm>
            <a:off x="704417" y="5802672"/>
            <a:ext cx="4421852" cy="230832"/>
          </a:xfrm>
          <a:prstGeom prst="rect">
            <a:avLst/>
          </a:prstGeom>
          <a:solidFill>
            <a:srgbClr val="FFFFFF">
              <a:alpha val="8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ko-KR" sz="900" spc="-30" dirty="0" smtClean="0">
                <a:solidFill>
                  <a:srgbClr val="0000FF"/>
                </a:solidFill>
                <a:latin typeface="+mn-ea"/>
              </a:rPr>
              <a:t>※ </a:t>
            </a:r>
            <a:r>
              <a:rPr lang="ko-KR" altLang="en-US" sz="900" spc="-30" dirty="0" smtClean="0">
                <a:solidFill>
                  <a:srgbClr val="0000FF"/>
                </a:solidFill>
                <a:latin typeface="+mn-ea"/>
              </a:rPr>
              <a:t>참조</a:t>
            </a:r>
            <a:r>
              <a:rPr lang="en-US" altLang="ko-KR" sz="900" spc="-30" dirty="0" smtClean="0">
                <a:solidFill>
                  <a:srgbClr val="0000FF"/>
                </a:solidFill>
                <a:latin typeface="+mn-ea"/>
              </a:rPr>
              <a:t>: </a:t>
            </a:r>
            <a:r>
              <a:rPr lang="en-US" altLang="ko-KR" sz="900" spc="-50" dirty="0" smtClean="0">
                <a:latin typeface="+mn-ea"/>
              </a:rPr>
              <a:t>IEA</a:t>
            </a:r>
            <a:r>
              <a:rPr lang="en-US" altLang="ko-KR" sz="900" spc="-50" dirty="0">
                <a:latin typeface="+mn-ea"/>
              </a:rPr>
              <a:t>, Net Zero by 2050 : A Roadmap for the Global Energy Sector, </a:t>
            </a:r>
            <a:r>
              <a:rPr lang="en-US" altLang="ko-KR" sz="900" spc="-50" dirty="0" smtClean="0">
                <a:latin typeface="+mn-ea"/>
              </a:rPr>
              <a:t>2021</a:t>
            </a:r>
            <a:endParaRPr lang="en-US" altLang="ko-KR" sz="900" spc="-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99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1. </a:t>
            </a:r>
            <a:r>
              <a:rPr lang="ko-KR" altLang="en-US" dirty="0" smtClean="0">
                <a:latin typeface="+mn-ea"/>
                <a:ea typeface="+mn-ea"/>
              </a:rPr>
              <a:t>추진배경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AE98F-0017-437D-A77C-786F08820F2B}" type="slidenum">
              <a:rPr lang="ko-KR" altLang="en-US" b="0" smtClean="0"/>
              <a:pPr/>
              <a:t>5</a:t>
            </a:fld>
            <a:endParaRPr lang="ko-KR" altLang="en-US" b="0" dirty="0"/>
          </a:p>
        </p:txBody>
      </p:sp>
      <p:grpSp>
        <p:nvGrpSpPr>
          <p:cNvPr id="4" name="그룹 3"/>
          <p:cNvGrpSpPr/>
          <p:nvPr/>
        </p:nvGrpSpPr>
        <p:grpSpPr>
          <a:xfrm>
            <a:off x="0" y="1274872"/>
            <a:ext cx="9906000" cy="369460"/>
            <a:chOff x="0" y="1274872"/>
            <a:chExt cx="9906000" cy="369460"/>
          </a:xfrm>
        </p:grpSpPr>
        <p:sp>
          <p:nvSpPr>
            <p:cNvPr id="82" name="직사각형 81"/>
            <p:cNvSpPr/>
            <p:nvPr/>
          </p:nvSpPr>
          <p:spPr>
            <a:xfrm>
              <a:off x="0" y="1274872"/>
              <a:ext cx="1120921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3" name="직사각형 82"/>
            <p:cNvSpPr/>
            <p:nvPr/>
          </p:nvSpPr>
          <p:spPr>
            <a:xfrm>
              <a:off x="8800260" y="1274872"/>
              <a:ext cx="1105740" cy="36946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sp>
          <p:nvSpPr>
            <p:cNvPr id="85" name="직사각형 84">
              <a:extLst>
                <a:ext uri="{FF2B5EF4-FFF2-40B4-BE49-F238E27FC236}">
                  <a16:creationId xmlns:a16="http://schemas.microsoft.com/office/drawing/2014/main" xmlns="" id="{F60A97A3-D072-437B-892F-DD6631D8BCCA}"/>
                </a:ext>
              </a:extLst>
            </p:cNvPr>
            <p:cNvSpPr/>
            <p:nvPr/>
          </p:nvSpPr>
          <p:spPr>
            <a:xfrm>
              <a:off x="1105740" y="1318795"/>
              <a:ext cx="7694520" cy="276999"/>
            </a:xfrm>
            <a:prstGeom prst="rect">
              <a:avLst/>
            </a:prstGeom>
            <a:effectLst/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  <a:sp3d>
                <a:bevelT w="1270" h="1270"/>
                <a:contourClr>
                  <a:srgbClr val="002E60"/>
                </a:contourClr>
              </a:sp3d>
            </a:bodyPr>
            <a:lstStyle/>
            <a:p>
              <a:pPr lvl="0" algn="ctr" fontAlgn="base" latinLnBrk="0">
                <a:buClr>
                  <a:prstClr val="black">
                    <a:lumMod val="75000"/>
                    <a:lumOff val="25000"/>
                  </a:prstClr>
                </a:buClr>
                <a:buSzPct val="70000"/>
                <a:defRPr/>
              </a:pP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원자력발전 </a:t>
              </a:r>
              <a:r>
                <a:rPr lang="ko-KR" altLang="en-US" b="1" kern="0" spc="-100" dirty="0" err="1" smtClean="0">
                  <a:solidFill>
                    <a:schemeClr val="accent5"/>
                  </a:solidFill>
                  <a:latin typeface="+mn-ea"/>
                </a:rPr>
                <a:t>선도국을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 중심으로 </a:t>
              </a:r>
              <a:r>
                <a:rPr lang="en-US" altLang="ko-KR" b="1" kern="0" spc="-100" dirty="0" smtClean="0">
                  <a:solidFill>
                    <a:schemeClr val="accent5"/>
                  </a:solidFill>
                  <a:latin typeface="+mn-ea"/>
                </a:rPr>
                <a:t>SMR</a:t>
              </a:r>
              <a:r>
                <a:rPr lang="ko-KR" altLang="en-US" b="1" kern="0" spc="-100" dirty="0" smtClean="0">
                  <a:solidFill>
                    <a:schemeClr val="accent5"/>
                  </a:solidFill>
                  <a:latin typeface="+mn-ea"/>
                </a:rPr>
                <a:t> 개발 가속화</a:t>
              </a:r>
              <a:endParaRPr lang="ko-KR" altLang="en-US" b="1" kern="0" spc="-1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sp>
        <p:nvSpPr>
          <p:cNvPr id="88" name="직사각형 87"/>
          <p:cNvSpPr/>
          <p:nvPr/>
        </p:nvSpPr>
        <p:spPr>
          <a:xfrm>
            <a:off x="353237" y="2152464"/>
            <a:ext cx="9201674" cy="4372161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68887" y="3158285"/>
            <a:ext cx="8770373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3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OECD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국가를 중심으로 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SMR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에 대한 관심이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증가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, 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2020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년 기준 전세계적으로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70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종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이상의 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SMR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이 개발 중</a:t>
            </a:r>
          </a:p>
        </p:txBody>
      </p:sp>
      <p:grpSp>
        <p:nvGrpSpPr>
          <p:cNvPr id="18" name="그룹 17"/>
          <p:cNvGrpSpPr/>
          <p:nvPr/>
        </p:nvGrpSpPr>
        <p:grpSpPr>
          <a:xfrm>
            <a:off x="353237" y="2011653"/>
            <a:ext cx="9201926" cy="1058481"/>
            <a:chOff x="353237" y="2089165"/>
            <a:chExt cx="9201926" cy="1058481"/>
          </a:xfrm>
        </p:grpSpPr>
        <p:grpSp>
          <p:nvGrpSpPr>
            <p:cNvPr id="89" name="그룹 88"/>
            <p:cNvGrpSpPr/>
            <p:nvPr/>
          </p:nvGrpSpPr>
          <p:grpSpPr>
            <a:xfrm>
              <a:off x="353237" y="2089165"/>
              <a:ext cx="9201926" cy="439777"/>
              <a:chOff x="5031779" y="1450271"/>
              <a:chExt cx="4523383" cy="439777"/>
            </a:xfrm>
          </p:grpSpPr>
          <p:sp>
            <p:nvSpPr>
              <p:cNvPr id="90" name="양쪽 모서리가 둥근 사각형 89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5847621" y="1493188"/>
                <a:ext cx="2891699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en-US" altLang="ko-KR" sz="1700" dirty="0">
                    <a:solidFill>
                      <a:schemeClr val="bg1"/>
                    </a:solidFill>
                    <a:latin typeface="+mn-ea"/>
                  </a:rPr>
                  <a:t>SMR</a:t>
                </a:r>
                <a:r>
                  <a:rPr lang="ko-KR" altLang="en-US" sz="1700" dirty="0">
                    <a:solidFill>
                      <a:schemeClr val="bg1"/>
                    </a:solidFill>
                    <a:latin typeface="+mn-ea"/>
                  </a:rPr>
                  <a:t>의 부상에 따른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다양한 노형 개발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  <p:grpSp>
          <p:nvGrpSpPr>
            <p:cNvPr id="94" name="그룹 93"/>
            <p:cNvGrpSpPr/>
            <p:nvPr/>
          </p:nvGrpSpPr>
          <p:grpSpPr>
            <a:xfrm>
              <a:off x="353237" y="2528942"/>
              <a:ext cx="9201926" cy="618704"/>
              <a:chOff x="353237" y="2528942"/>
              <a:chExt cx="4521976" cy="618704"/>
            </a:xfrm>
          </p:grpSpPr>
          <p:sp>
            <p:nvSpPr>
              <p:cNvPr id="95" name="양쪽 모서리가 둥근 사각형 94"/>
              <p:cNvSpPr/>
              <p:nvPr/>
            </p:nvSpPr>
            <p:spPr>
              <a:xfrm>
                <a:off x="353237" y="2528942"/>
                <a:ext cx="4521976" cy="618704"/>
              </a:xfrm>
              <a:prstGeom prst="round2SameRect">
                <a:avLst>
                  <a:gd name="adj1" fmla="val 0"/>
                  <a:gd name="adj2" fmla="val 0"/>
                </a:avLst>
              </a:prstGeom>
              <a:solidFill>
                <a:srgbClr val="C8EE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>
                <a:off x="459273" y="2597376"/>
                <a:ext cx="4309904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spcBef>
                    <a:spcPts val="300"/>
                  </a:spcBef>
                  <a:buClr>
                    <a:schemeClr val="accent2"/>
                  </a:buClr>
                  <a:buSzPct val="70000"/>
                </a:pP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미국</a:t>
                </a:r>
                <a:r>
                  <a:rPr lang="en-US" altLang="ko-KR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, 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영국</a:t>
                </a:r>
                <a:r>
                  <a:rPr lang="en-US" altLang="ko-KR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, 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러시아</a:t>
                </a:r>
                <a:r>
                  <a:rPr lang="en-US" altLang="ko-KR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, 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중국 등을 </a:t>
                </a:r>
                <a:r>
                  <a:rPr lang="ko-KR" altLang="en-US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중심으로 기술개발을 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추진 </a:t>
                </a:r>
                <a:r>
                  <a:rPr lang="ko-KR" altLang="en-US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중이며</a:t>
                </a:r>
                <a:r>
                  <a:rPr lang="en-US" altLang="ko-KR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,</a:t>
                </a:r>
                <a:r>
                  <a:rPr lang="en-US" altLang="ko-KR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/>
                </a:r>
                <a:br>
                  <a:rPr lang="en-US" altLang="ko-KR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</a:br>
                <a:r>
                  <a:rPr lang="ko-KR" altLang="en-US" sz="1400" spc="-100" dirty="0" err="1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경수로형</a:t>
                </a:r>
                <a:r>
                  <a:rPr lang="ko-KR" altLang="en-US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 </a:t>
                </a:r>
                <a:r>
                  <a:rPr lang="en-US" altLang="ko-KR" sz="1400" spc="-100" dirty="0" smtClean="0">
                    <a:solidFill>
                      <a:schemeClr val="accent3">
                        <a:lumMod val="75000"/>
                      </a:schemeClr>
                    </a:solidFill>
                    <a:latin typeface="+mn-ea"/>
                  </a:rPr>
                  <a:t>SMR</a:t>
                </a:r>
                <a:r>
                  <a:rPr lang="ko-KR" altLang="en-US" sz="1400" spc="-100" dirty="0" smtClean="0">
                    <a:solidFill>
                      <a:schemeClr val="accent3">
                        <a:lumMod val="75000"/>
                      </a:schemeClr>
                    </a:solidFill>
                    <a:latin typeface="+mn-ea"/>
                  </a:rPr>
                  <a:t>은 </a:t>
                </a:r>
                <a:r>
                  <a:rPr lang="en-US" altLang="ko-KR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2030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년을 전후로 </a:t>
                </a:r>
                <a:r>
                  <a:rPr lang="ko-KR" altLang="en-US" sz="1400" spc="-100" dirty="0" smtClean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본격적인 상용화 </a:t>
                </a:r>
                <a:r>
                  <a:rPr lang="ko-KR" altLang="en-US" sz="1400" spc="-100" dirty="0"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+mn-ea"/>
                  </a:rPr>
                  <a:t>전망</a:t>
                </a:r>
              </a:p>
            </p:txBody>
          </p:sp>
        </p:grpSp>
      </p:grpSp>
      <p:grpSp>
        <p:nvGrpSpPr>
          <p:cNvPr id="98" name="그룹 97"/>
          <p:cNvGrpSpPr/>
          <p:nvPr/>
        </p:nvGrpSpPr>
        <p:grpSpPr>
          <a:xfrm>
            <a:off x="5202382" y="3535221"/>
            <a:ext cx="4201220" cy="278680"/>
            <a:chOff x="2000261" y="4797744"/>
            <a:chExt cx="6691290" cy="29772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99" name="모서리가 둥근 직사각형 98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>
                <a:latin typeface="+mn-ea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2274441" y="4823303"/>
              <a:ext cx="6142916" cy="246604"/>
            </a:xfrm>
            <a:prstGeom prst="rect">
              <a:avLst/>
            </a:prstGeom>
            <a:grp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세계 </a:t>
              </a:r>
              <a:r>
                <a:rPr lang="en-US" altLang="ko-KR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SMR </a:t>
              </a:r>
              <a:r>
                <a:rPr lang="ko-KR" altLang="en-US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개발 분포</a:t>
              </a:r>
              <a:endParaRPr lang="en-US" altLang="ko-KR" sz="1500" dirty="0">
                <a:solidFill>
                  <a:schemeClr val="accent3">
                    <a:lumMod val="7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5156577" y="3930789"/>
            <a:ext cx="4292831" cy="2431069"/>
            <a:chOff x="5156577" y="3877200"/>
            <a:chExt cx="4292831" cy="2344039"/>
          </a:xfrm>
        </p:grpSpPr>
        <p:sp>
          <p:nvSpPr>
            <p:cNvPr id="106" name="TextBox 105"/>
            <p:cNvSpPr txBox="1"/>
            <p:nvPr/>
          </p:nvSpPr>
          <p:spPr>
            <a:xfrm>
              <a:off x="5156577" y="5865129"/>
              <a:ext cx="4292831" cy="35611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>
                <a:spcBef>
                  <a:spcPts val="300"/>
                </a:spcBef>
                <a:buClr>
                  <a:schemeClr val="accent2"/>
                </a:buClr>
                <a:buSzPct val="70000"/>
              </a:pPr>
              <a:r>
                <a:rPr lang="ko-KR" altLang="en-US" sz="12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기술성숙도가 가장 높은 미국의 </a:t>
              </a:r>
              <a:r>
                <a:rPr lang="en-US" altLang="ko-KR" sz="1200" spc="-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NuScale</a:t>
              </a:r>
              <a:r>
                <a:rPr lang="ko-KR" altLang="en-US" sz="12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은 </a:t>
              </a:r>
              <a:r>
                <a:rPr lang="ko-KR" altLang="en-US" sz="1200" spc="-5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최초호기</a:t>
              </a:r>
              <a:r>
                <a:rPr lang="ko-KR" altLang="en-US" sz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 건설을 </a:t>
              </a:r>
              <a:r>
                <a:rPr lang="ko-KR" altLang="en-US" sz="1200" spc="-5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계획중이며</a:t>
              </a:r>
              <a:r>
                <a:rPr lang="ko-KR" altLang="en-US" sz="1200" spc="-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 북미를 </a:t>
              </a:r>
              <a:r>
                <a:rPr lang="ko-KR" altLang="en-US" sz="12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+mn-ea"/>
                </a:rPr>
                <a:t>비롯해 유럽과 아시아 시장으로의 진출을 추진 중</a:t>
              </a:r>
            </a:p>
          </p:txBody>
        </p:sp>
        <p:grpSp>
          <p:nvGrpSpPr>
            <p:cNvPr id="11" name="그룹 10"/>
            <p:cNvGrpSpPr/>
            <p:nvPr/>
          </p:nvGrpSpPr>
          <p:grpSpPr>
            <a:xfrm>
              <a:off x="5202256" y="3877200"/>
              <a:ext cx="4201472" cy="1944563"/>
              <a:chOff x="5137789" y="4244544"/>
              <a:chExt cx="4201472" cy="1714367"/>
            </a:xfrm>
          </p:grpSpPr>
          <p:pic>
            <p:nvPicPr>
              <p:cNvPr id="103" name="_x611918944">
                <a:extLst>
                  <a:ext uri="{FF2B5EF4-FFF2-40B4-BE49-F238E27FC236}">
                    <a16:creationId xmlns:a16="http://schemas.microsoft.com/office/drawing/2014/main" xmlns="" id="{40A6660C-176B-47C8-83B6-69BFCD9A1E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3423" y="4286645"/>
                <a:ext cx="4085749" cy="1559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116" name="그룹 115"/>
              <p:cNvGrpSpPr/>
              <p:nvPr/>
            </p:nvGrpSpPr>
            <p:grpSpPr>
              <a:xfrm>
                <a:off x="5137789" y="4244544"/>
                <a:ext cx="4201472" cy="1714367"/>
                <a:chOff x="5443365" y="2171902"/>
                <a:chExt cx="4903966" cy="2263127"/>
              </a:xfrm>
            </p:grpSpPr>
            <p:pic>
              <p:nvPicPr>
                <p:cNvPr id="120" name="그림 119"/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1337"/>
                <a:stretch/>
              </p:blipFill>
              <p:spPr>
                <a:xfrm>
                  <a:off x="5443365" y="4317748"/>
                  <a:ext cx="4868846" cy="117281"/>
                </a:xfrm>
                <a:prstGeom prst="rect">
                  <a:avLst/>
                </a:prstGeom>
              </p:spPr>
            </p:pic>
            <p:sp>
              <p:nvSpPr>
                <p:cNvPr id="121" name="액자 120"/>
                <p:cNvSpPr/>
                <p:nvPr/>
              </p:nvSpPr>
              <p:spPr>
                <a:xfrm>
                  <a:off x="5481242" y="2171902"/>
                  <a:ext cx="4866089" cy="2167847"/>
                </a:xfrm>
                <a:prstGeom prst="frame">
                  <a:avLst>
                    <a:gd name="adj1" fmla="val 3343"/>
                  </a:avLst>
                </a:prstGeom>
                <a:solidFill>
                  <a:schemeClr val="bg1"/>
                </a:solidFill>
                <a:ln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effectLst>
                  <a:outerShdw blurRad="127000" sx="101000" sy="101000" algn="c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</p:grpSp>
      </p:grp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15524"/>
              </p:ext>
            </p:extLst>
          </p:nvPr>
        </p:nvGraphicFramePr>
        <p:xfrm>
          <a:off x="416843" y="3939967"/>
          <a:ext cx="4676128" cy="2470531"/>
        </p:xfrm>
        <a:graphic>
          <a:graphicData uri="http://schemas.openxmlformats.org/drawingml/2006/table">
            <a:tbl>
              <a:tblPr/>
              <a:tblGrid>
                <a:gridCol w="595709">
                  <a:extLst>
                    <a:ext uri="{9D8B030D-6E8A-4147-A177-3AD203B41FA5}">
                      <a16:colId xmlns:a16="http://schemas.microsoft.com/office/drawing/2014/main" xmlns="" val="1660630230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3288296136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2481324087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1039590459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3090855707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3955426926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3164638977"/>
                    </a:ext>
                  </a:extLst>
                </a:gridCol>
                <a:gridCol w="582917">
                  <a:extLst>
                    <a:ext uri="{9D8B030D-6E8A-4147-A177-3AD203B41FA5}">
                      <a16:colId xmlns:a16="http://schemas.microsoft.com/office/drawing/2014/main" xmlns="" val="3009501158"/>
                    </a:ext>
                  </a:extLst>
                </a:gridCol>
              </a:tblGrid>
              <a:tr h="249555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노형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미국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러시아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중국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한국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기타</a:t>
                      </a:r>
                      <a:r>
                        <a:rPr lang="ko-KR" altLang="en-US" sz="1100" b="1" kern="0" spc="0" baseline="300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*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1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8252287"/>
                  </a:ext>
                </a:extLst>
              </a:tr>
              <a:tr h="247396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경수로</a:t>
                      </a:r>
                      <a:endParaRPr lang="ko-KR" altLang="en-US" sz="1100" kern="0" spc="-50">
                        <a:solidFill>
                          <a:srgbClr val="262626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육상용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10945395"/>
                  </a:ext>
                </a:extLst>
              </a:tr>
              <a:tr h="24739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해양용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50926900"/>
                  </a:ext>
                </a:extLst>
              </a:tr>
              <a:tr h="24739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고온가스로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71861745"/>
                  </a:ext>
                </a:extLst>
              </a:tr>
              <a:tr h="24739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고속로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64447474"/>
                  </a:ext>
                </a:extLst>
              </a:tr>
              <a:tr h="24739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용융염냉각로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4137351"/>
                  </a:ext>
                </a:extLst>
              </a:tr>
              <a:tr h="24739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초소형원자로</a:t>
                      </a: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0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 dirty="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0" spc="-50">
                          <a:solidFill>
                            <a:srgbClr val="262626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7332729"/>
                  </a:ext>
                </a:extLst>
              </a:tr>
              <a:tr h="247396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합계</a:t>
                      </a:r>
                      <a:endParaRPr lang="ko-KR" alt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17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29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0" spc="-5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72</a:t>
                      </a:r>
                      <a:endParaRPr lang="en-US" sz="1100" kern="0" spc="-5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99538225"/>
                  </a:ext>
                </a:extLst>
              </a:tr>
              <a:tr h="323215">
                <a:tc gridSpan="8">
                  <a:txBody>
                    <a:bodyPr/>
                    <a:lstStyle/>
                    <a:p>
                      <a:pPr marL="373380" marR="0" indent="-167640" algn="l" fontAlgn="base" latinLnBrk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* 기타 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일본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아르헨티나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캐나다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영국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남아공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인도네시아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체코</a:t>
                      </a:r>
                      <a:r>
                        <a:rPr lang="en-US" altLang="ko-KR" sz="1000" kern="0" spc="-50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1000" kern="0" spc="-50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프랑스 등</a:t>
                      </a:r>
                      <a:endParaRPr lang="en-US" sz="1000" kern="0" spc="-50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</a:endParaRPr>
                    </a:p>
                  </a:txBody>
                  <a:tcPr marL="64770" marR="64770" marT="17907" marB="17907" anchor="ctr">
                    <a:lnL>
                      <a:noFill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8227682"/>
                  </a:ext>
                </a:extLst>
              </a:tr>
            </a:tbl>
          </a:graphicData>
        </a:graphic>
      </p:graphicFrame>
      <p:grpSp>
        <p:nvGrpSpPr>
          <p:cNvPr id="48" name="그룹 47"/>
          <p:cNvGrpSpPr/>
          <p:nvPr/>
        </p:nvGrpSpPr>
        <p:grpSpPr>
          <a:xfrm>
            <a:off x="654297" y="3522953"/>
            <a:ext cx="4201220" cy="278680"/>
            <a:chOff x="2000261" y="4797744"/>
            <a:chExt cx="6691290" cy="297722"/>
          </a:xfrm>
        </p:grpSpPr>
        <p:sp>
          <p:nvSpPr>
            <p:cNvPr id="49" name="모서리가 둥근 직사각형 48"/>
            <p:cNvSpPr/>
            <p:nvPr/>
          </p:nvSpPr>
          <p:spPr>
            <a:xfrm>
              <a:off x="2000261" y="4797744"/>
              <a:ext cx="6691290" cy="29772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500" dirty="0">
                <a:latin typeface="+mn-ea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274441" y="4823303"/>
              <a:ext cx="6142916" cy="2466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500" dirty="0" err="1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노형별</a:t>
              </a:r>
              <a:r>
                <a:rPr lang="ko-KR" altLang="en-US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 </a:t>
              </a:r>
              <a:r>
                <a:rPr lang="en-US" altLang="ko-KR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SMR </a:t>
              </a:r>
              <a:r>
                <a:rPr lang="ko-KR" altLang="en-US" sz="1500" dirty="0" smtClean="0">
                  <a:solidFill>
                    <a:schemeClr val="accent3">
                      <a:lumMod val="75000"/>
                    </a:schemeClr>
                  </a:solidFill>
                  <a:latin typeface="+mn-ea"/>
                </a:rPr>
                <a:t>개발 현황</a:t>
              </a:r>
              <a:endParaRPr lang="en-US" altLang="ko-KR" sz="1500" dirty="0">
                <a:solidFill>
                  <a:schemeClr val="accent3">
                    <a:lumMod val="75000"/>
                  </a:schemeClr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452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1. </a:t>
            </a:r>
            <a:r>
              <a:rPr lang="ko-KR" altLang="en-US" dirty="0" smtClean="0">
                <a:latin typeface="+mn-ea"/>
                <a:ea typeface="+mn-ea"/>
              </a:rPr>
              <a:t>추진배경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733414" y="6581096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6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원전 선도국에서는 정부 차원의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 지원책 마련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302" name="그룹 301"/>
          <p:cNvGrpSpPr/>
          <p:nvPr/>
        </p:nvGrpSpPr>
        <p:grpSpPr>
          <a:xfrm>
            <a:off x="947868" y="1926417"/>
            <a:ext cx="8594821" cy="4435460"/>
            <a:chOff x="527862" y="1699355"/>
            <a:chExt cx="4347471" cy="4435460"/>
          </a:xfrm>
        </p:grpSpPr>
        <p:sp>
          <p:nvSpPr>
            <p:cNvPr id="303" name="직사각형 302"/>
            <p:cNvSpPr/>
            <p:nvPr/>
          </p:nvSpPr>
          <p:spPr>
            <a:xfrm>
              <a:off x="527862" y="1762654"/>
              <a:ext cx="4347352" cy="437216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+mn-ea"/>
              </a:endParaRPr>
            </a:p>
          </p:txBody>
        </p:sp>
        <p:grpSp>
          <p:nvGrpSpPr>
            <p:cNvPr id="304" name="그룹 303"/>
            <p:cNvGrpSpPr/>
            <p:nvPr/>
          </p:nvGrpSpPr>
          <p:grpSpPr>
            <a:xfrm>
              <a:off x="527862" y="1699355"/>
              <a:ext cx="4347471" cy="439777"/>
              <a:chOff x="5031779" y="1450271"/>
              <a:chExt cx="4523383" cy="439777"/>
            </a:xfrm>
          </p:grpSpPr>
          <p:sp>
            <p:nvSpPr>
              <p:cNvPr id="305" name="양쪽 모서리가 둥근 사각형 304"/>
              <p:cNvSpPr/>
              <p:nvPr/>
            </p:nvSpPr>
            <p:spPr>
              <a:xfrm>
                <a:off x="5031779" y="1450271"/>
                <a:ext cx="4523383" cy="439777"/>
              </a:xfrm>
              <a:prstGeom prst="round2SameRect">
                <a:avLst>
                  <a:gd name="adj1" fmla="val 10276"/>
                  <a:gd name="adj2" fmla="val 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700" dirty="0">
                  <a:latin typeface="+mn-ea"/>
                </a:endParaRPr>
              </a:p>
            </p:txBody>
          </p:sp>
          <p:sp>
            <p:nvSpPr>
              <p:cNvPr id="306" name="TextBox 305"/>
              <p:cNvSpPr txBox="1"/>
              <p:nvPr/>
            </p:nvSpPr>
            <p:spPr>
              <a:xfrm>
                <a:off x="5042379" y="1493188"/>
                <a:ext cx="4502181" cy="353943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  <a:scene3d>
                  <a:camera prst="orthographicFront"/>
                  <a:lightRig rig="threePt" dir="t"/>
                </a:scene3d>
                <a:sp3d>
                  <a:bevelT w="1270" h="1270"/>
                </a:sp3d>
              </a:bodyPr>
              <a:lstStyle/>
              <a:p>
                <a:pPr algn="ctr">
                  <a:buClr>
                    <a:srgbClr val="0150FF"/>
                  </a:buClr>
                  <a:buSzPct val="70000"/>
                </a:pP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주요국 </a:t>
                </a:r>
                <a:r>
                  <a:rPr lang="en-US" altLang="ko-KR" sz="1700" dirty="0" smtClean="0">
                    <a:solidFill>
                      <a:schemeClr val="bg1"/>
                    </a:solidFill>
                    <a:latin typeface="+mn-ea"/>
                  </a:rPr>
                  <a:t>SMR </a:t>
                </a:r>
                <a:r>
                  <a:rPr lang="ko-KR" altLang="en-US" sz="1700" dirty="0" smtClean="0">
                    <a:solidFill>
                      <a:schemeClr val="bg1"/>
                    </a:solidFill>
                    <a:latin typeface="+mn-ea"/>
                  </a:rPr>
                  <a:t>개발 지원 현황</a:t>
                </a:r>
                <a:endParaRPr lang="ko-KR" altLang="en-US" sz="1700" dirty="0">
                  <a:solidFill>
                    <a:schemeClr val="bg1"/>
                  </a:solidFill>
                  <a:latin typeface="+mn-ea"/>
                </a:endParaRPr>
              </a:p>
            </p:txBody>
          </p:sp>
        </p:grpSp>
      </p:grpSp>
      <p:sp>
        <p:nvSpPr>
          <p:cNvPr id="307" name="양쪽 모서리가 둥근 사각형 306"/>
          <p:cNvSpPr/>
          <p:nvPr/>
        </p:nvSpPr>
        <p:spPr>
          <a:xfrm>
            <a:off x="957939" y="2525126"/>
            <a:ext cx="8574680" cy="404203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700" dirty="0">
              <a:latin typeface="+mn-ea"/>
            </a:endParaRPr>
          </a:p>
        </p:txBody>
      </p:sp>
      <p:sp>
        <p:nvSpPr>
          <p:cNvPr id="309" name="TextBox 308"/>
          <p:cNvSpPr txBox="1"/>
          <p:nvPr/>
        </p:nvSpPr>
        <p:spPr>
          <a:xfrm>
            <a:off x="978083" y="2597376"/>
            <a:ext cx="8574445" cy="2308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>
              <a:spcBef>
                <a:spcPts val="300"/>
              </a:spcBef>
              <a:buClr>
                <a:schemeClr val="accent2"/>
              </a:buClr>
              <a:buSzPct val="70000"/>
            </a:pPr>
            <a:r>
              <a:rPr lang="ko-KR" altLang="en-US" sz="1500" spc="-100" dirty="0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주요 </a:t>
            </a:r>
            <a:r>
              <a:rPr lang="en-US" altLang="ko-KR" sz="1500" spc="-100" dirty="0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SMR </a:t>
            </a:r>
            <a:r>
              <a:rPr lang="ko-KR" altLang="en-US" sz="1500" spc="-100" dirty="0" smtClean="0">
                <a:solidFill>
                  <a:schemeClr val="accent3">
                    <a:lumMod val="75000"/>
                  </a:schemeClr>
                </a:solidFill>
                <a:effectLst/>
                <a:latin typeface="+mn-ea"/>
              </a:rPr>
              <a:t>개발국은 민간차원의 컨소시엄 구성과 함께 국가 차원의 재정지원 </a:t>
            </a:r>
            <a:r>
              <a:rPr lang="ko-KR" altLang="en-US" sz="1500" spc="-100" dirty="0" smtClean="0">
                <a:solidFill>
                  <a:schemeClr val="accent3">
                    <a:lumMod val="75000"/>
                  </a:schemeClr>
                </a:solidFill>
                <a:latin typeface="+mn-ea"/>
              </a:rPr>
              <a:t>확대</a:t>
            </a:r>
            <a:endParaRPr lang="ko-KR" altLang="en-US" sz="1500" spc="-100" dirty="0">
              <a:solidFill>
                <a:schemeClr val="accent3">
                  <a:lumMod val="75000"/>
                </a:schemeClr>
              </a:solidFill>
              <a:effectLst/>
              <a:latin typeface="+mn-ea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705133"/>
              </p:ext>
            </p:extLst>
          </p:nvPr>
        </p:nvGraphicFramePr>
        <p:xfrm>
          <a:off x="1089499" y="3160511"/>
          <a:ext cx="8229598" cy="2993995"/>
        </p:xfrm>
        <a:graphic>
          <a:graphicData uri="http://schemas.openxmlformats.org/drawingml/2006/table">
            <a:tbl>
              <a:tblPr/>
              <a:tblGrid>
                <a:gridCol w="805005">
                  <a:extLst>
                    <a:ext uri="{9D8B030D-6E8A-4147-A177-3AD203B41FA5}">
                      <a16:colId xmlns:a16="http://schemas.microsoft.com/office/drawing/2014/main" xmlns="" val="3473692216"/>
                    </a:ext>
                  </a:extLst>
                </a:gridCol>
                <a:gridCol w="2399990">
                  <a:extLst>
                    <a:ext uri="{9D8B030D-6E8A-4147-A177-3AD203B41FA5}">
                      <a16:colId xmlns:a16="http://schemas.microsoft.com/office/drawing/2014/main" xmlns="" val="505774579"/>
                    </a:ext>
                  </a:extLst>
                </a:gridCol>
                <a:gridCol w="5024603">
                  <a:extLst>
                    <a:ext uri="{9D8B030D-6E8A-4147-A177-3AD203B41FA5}">
                      <a16:colId xmlns:a16="http://schemas.microsoft.com/office/drawing/2014/main" xmlns="" val="538628668"/>
                    </a:ext>
                  </a:extLst>
                </a:gridCol>
              </a:tblGrid>
              <a:tr h="316835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국가</a:t>
                      </a:r>
                      <a:endParaRPr lang="ko-KR" altLang="en-US" sz="14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민관협력</a:t>
                      </a:r>
                      <a:endParaRPr lang="ko-KR" altLang="en-US" sz="14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b="1" kern="0" spc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재정 지원</a:t>
                      </a:r>
                      <a:endParaRPr lang="ko-KR" altLang="en-US" sz="1400" b="1" kern="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825208"/>
                  </a:ext>
                </a:extLst>
              </a:tr>
              <a:tr h="5737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미국</a:t>
                      </a:r>
                      <a:endParaRPr lang="ko-KR" altLang="en-US" sz="1400" kern="0" spc="-50">
                        <a:solidFill>
                          <a:srgbClr val="26262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DOE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와 </a:t>
                      </a:r>
                      <a:r>
                        <a:rPr lang="en-US" altLang="ko-KR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NuScale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등의 민관 협력 컨소시엄</a:t>
                      </a:r>
                      <a:endParaRPr lang="ko-KR" altLang="en-US" sz="1100" kern="0" spc="0" dirty="0">
                        <a:solidFill>
                          <a:srgbClr val="26262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‘원자력전략비전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(21.1)’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 따라 차세대 원자로 기술과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SMR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개발에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년 간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32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 달러 투자 예정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4049040"/>
                  </a:ext>
                </a:extLst>
              </a:tr>
              <a:tr h="5737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러시아</a:t>
                      </a:r>
                      <a:endParaRPr lang="ko-KR" altLang="en-US" sz="1400" kern="0" spc="-50">
                        <a:solidFill>
                          <a:srgbClr val="26262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국유에너지기업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로사톰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주도 컨소시엄</a:t>
                      </a: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ko-KR" altLang="en-US" sz="1400" kern="0" spc="-5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에너지전략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2035’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를 바탕으로 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SMR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과 차세대 원자로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 약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1,200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 루블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약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1.9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조원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)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투자 예정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52468676"/>
                  </a:ext>
                </a:extLst>
              </a:tr>
              <a:tr h="5737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중국</a:t>
                      </a:r>
                      <a:endParaRPr lang="ko-KR" altLang="en-US" sz="1400" kern="0" spc="-50">
                        <a:solidFill>
                          <a:srgbClr val="26262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국유기업 중국핵공업 집</a:t>
                      </a:r>
                      <a:r>
                        <a:rPr lang="ko-KR" altLang="en-US" sz="1400" kern="0" spc="-7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단공사</a:t>
                      </a:r>
                      <a:r>
                        <a:rPr lang="en-US" altLang="ko-KR" sz="1400" kern="0" spc="-7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(CNNC) </a:t>
                      </a:r>
                      <a:r>
                        <a:rPr lang="ko-KR" altLang="en-US" sz="1400" kern="0" spc="-7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컨소시</a:t>
                      </a: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  <a:r>
                        <a:rPr lang="ko-KR" altLang="en-US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차 </a:t>
                      </a:r>
                      <a:r>
                        <a:rPr lang="en-US" altLang="ko-KR" sz="1400" kern="0" spc="0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개년계획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(21-25)’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 </a:t>
                      </a:r>
                      <a:r>
                        <a:rPr lang="ko-KR" altLang="en-US" sz="1400" kern="0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해상부유식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SMR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개발 및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기 설치를 목표로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90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 달러 투자 계획 발표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1792138"/>
                  </a:ext>
                </a:extLst>
              </a:tr>
              <a:tr h="57374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영국</a:t>
                      </a:r>
                      <a:endParaRPr lang="ko-KR" altLang="en-US" sz="1400" kern="0" spc="-50">
                        <a:solidFill>
                          <a:srgbClr val="262626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>
                      <a:noFill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롤스로이스 컨소시엄</a:t>
                      </a: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‘녹색산업혁명을 위한 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ko-KR" altLang="en-US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대 계획</a:t>
                      </a:r>
                      <a:r>
                        <a:rPr lang="en-US" altLang="ko-KR" sz="1400" kern="0" spc="-5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(20.11)’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에 따라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SMR 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개발에 민관 협력 총 </a:t>
                      </a:r>
                      <a:r>
                        <a:rPr lang="en-US" altLang="ko-KR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6.85</a:t>
                      </a:r>
                      <a:r>
                        <a:rPr lang="ko-KR" altLang="en-US" sz="1400" kern="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억 파운드 투자 계획 확정</a:t>
                      </a:r>
                      <a:endParaRPr lang="ko-KR" altLang="en-US" sz="1100" kern="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5941" marR="35941" marT="35941" marB="35941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079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698895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42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2. </a:t>
            </a:r>
            <a:r>
              <a:rPr lang="ko-KR" altLang="en-US" dirty="0" smtClean="0">
                <a:latin typeface="+mn-ea"/>
                <a:ea typeface="+mn-ea"/>
              </a:rPr>
              <a:t>국내외 주요 </a:t>
            </a:r>
            <a:r>
              <a:rPr lang="ko-KR" altLang="en-US" dirty="0" err="1" smtClean="0">
                <a:latin typeface="+mn-ea"/>
                <a:ea typeface="+mn-ea"/>
              </a:rPr>
              <a:t>경수형</a:t>
            </a:r>
            <a:r>
              <a:rPr lang="en-US" altLang="ko-KR" dirty="0" smtClean="0">
                <a:latin typeface="+mn-ea"/>
                <a:ea typeface="+mn-ea"/>
              </a:rPr>
              <a:t> SMR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733413" y="6452588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7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해외 주요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5030074" y="1788651"/>
            <a:ext cx="4521852" cy="441610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08" name="직사각형 107"/>
          <p:cNvSpPr/>
          <p:nvPr/>
        </p:nvSpPr>
        <p:spPr>
          <a:xfrm>
            <a:off x="353299" y="2122211"/>
            <a:ext cx="4521852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110" name="그룹 109"/>
          <p:cNvGrpSpPr/>
          <p:nvPr/>
        </p:nvGrpSpPr>
        <p:grpSpPr>
          <a:xfrm>
            <a:off x="353299" y="1725351"/>
            <a:ext cx="4521976" cy="439777"/>
            <a:chOff x="5031779" y="1450271"/>
            <a:chExt cx="4523383" cy="439777"/>
          </a:xfrm>
        </p:grpSpPr>
        <p:sp>
          <p:nvSpPr>
            <p:cNvPr id="111" name="양쪽 모서리가 둥근 사각형 110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미국 </a:t>
              </a:r>
              <a:r>
                <a:rPr lang="en-US" altLang="ko-KR" sz="1600" dirty="0" err="1" smtClean="0">
                  <a:solidFill>
                    <a:schemeClr val="bg1"/>
                  </a:solidFill>
                  <a:latin typeface="+mn-ea"/>
                </a:rPr>
                <a:t>NuScale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5026899" y="1725351"/>
            <a:ext cx="4528326" cy="439777"/>
            <a:chOff x="5028603" y="1450271"/>
            <a:chExt cx="4529735" cy="439777"/>
          </a:xfrm>
        </p:grpSpPr>
        <p:sp>
          <p:nvSpPr>
            <p:cNvPr id="116" name="양쪽 모서리가 둥근 사각형 115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028603" y="1500882"/>
              <a:ext cx="452973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미국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/</a:t>
              </a: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일본 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BWRX-300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851671" y="2604875"/>
            <a:ext cx="2834252" cy="18287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2020.9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미국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NRC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설계인가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취득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2029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 상업운전 목표   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일체형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원자로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원자로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자연순환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60MWe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인 모듈을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개까지 배치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침수형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격납용기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안전급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전원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제거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개의 원자로 모듈을 통합 조정할 수 있는 </a:t>
            </a:r>
            <a:r>
              <a:rPr lang="ko-KR" altLang="en-US" sz="1400" spc="-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주제어실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20" name="_x864485832" descr="EMB0000223c098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41" y="2561988"/>
            <a:ext cx="1117702" cy="277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_x562604976" descr="EMB000031a4051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185" y="2500719"/>
            <a:ext cx="1645920" cy="300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914028" y="2676787"/>
            <a:ext cx="2520529" cy="154914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300MWe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경수형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SMR</a:t>
            </a: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2027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 상업운전 목표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기존 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ESBWR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를 단순화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자연순환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피동안전계통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일체형 원자로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채택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부하추종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운전에 강점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040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+mn-ea"/>
                <a:ea typeface="+mn-ea"/>
              </a:rPr>
              <a:t>2. </a:t>
            </a:r>
            <a:r>
              <a:rPr lang="ko-KR" altLang="en-US" dirty="0" smtClean="0">
                <a:latin typeface="+mn-ea"/>
                <a:ea typeface="+mn-ea"/>
              </a:rPr>
              <a:t>국내외 주요 </a:t>
            </a:r>
            <a:r>
              <a:rPr lang="ko-KR" altLang="en-US" dirty="0" err="1" smtClean="0">
                <a:latin typeface="+mn-ea"/>
                <a:ea typeface="+mn-ea"/>
              </a:rPr>
              <a:t>경수형</a:t>
            </a:r>
            <a:r>
              <a:rPr lang="en-US" altLang="ko-KR" dirty="0" smtClean="0">
                <a:latin typeface="+mn-ea"/>
                <a:ea typeface="+mn-ea"/>
              </a:rPr>
              <a:t> SMR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8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해외 주요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5030074" y="1788651"/>
            <a:ext cx="4521852" cy="441610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08" name="직사각형 107"/>
          <p:cNvSpPr/>
          <p:nvPr/>
        </p:nvSpPr>
        <p:spPr>
          <a:xfrm>
            <a:off x="353299" y="2122211"/>
            <a:ext cx="4521852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110" name="그룹 109"/>
          <p:cNvGrpSpPr/>
          <p:nvPr/>
        </p:nvGrpSpPr>
        <p:grpSpPr>
          <a:xfrm>
            <a:off x="353299" y="1725351"/>
            <a:ext cx="4521976" cy="439777"/>
            <a:chOff x="5031779" y="1450271"/>
            <a:chExt cx="4523383" cy="439777"/>
          </a:xfrm>
        </p:grpSpPr>
        <p:sp>
          <p:nvSpPr>
            <p:cNvPr id="111" name="양쪽 모서리가 둥근 사각형 110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ko-KR" altLang="en-US" sz="1600" dirty="0" smtClean="0">
                  <a:solidFill>
                    <a:schemeClr val="bg1"/>
                  </a:solidFill>
                  <a:latin typeface="+mn-ea"/>
                </a:rPr>
                <a:t>미국 </a:t>
              </a: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SMR-160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5026899" y="1725351"/>
            <a:ext cx="4528326" cy="439777"/>
            <a:chOff x="5028603" y="1450271"/>
            <a:chExt cx="4529735" cy="439777"/>
          </a:xfrm>
        </p:grpSpPr>
        <p:sp>
          <p:nvSpPr>
            <p:cNvPr id="116" name="양쪽 모서리가 둥근 사각형 115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028603" y="1500882"/>
              <a:ext cx="452973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UK SMR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027" name="_x558214304" descr="EMB000031a405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20" y="2500708"/>
            <a:ext cx="2036907" cy="28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0" name="TextBox 189"/>
          <p:cNvSpPr txBox="1"/>
          <p:nvPr/>
        </p:nvSpPr>
        <p:spPr>
          <a:xfrm>
            <a:off x="2254008" y="2450096"/>
            <a:ext cx="2540183" cy="120545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160MWe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가압경수형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SMR</a:t>
            </a: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무붕산운전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원자로 자연순환 냉각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공랭식 응축기 적용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동일부지내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개의 원자로 설치 가능하도록 설계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7042872" y="2588551"/>
            <a:ext cx="2331864" cy="148502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440MWe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경수형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SMR</a:t>
            </a: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2030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 상용화 목표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대형원전과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유사한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설계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무붕산운전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주요 계통 및 기기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모듈화를 통한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건설공기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단축에 주력</a:t>
            </a:r>
            <a:endParaRPr lang="ko-KR" altLang="en-US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92" name="그림 1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4737" y="2388254"/>
            <a:ext cx="1883472" cy="2052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6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+mn-ea"/>
                <a:ea typeface="+mn-ea"/>
              </a:rPr>
              <a:t>2</a:t>
            </a:r>
            <a:r>
              <a:rPr lang="en-US" altLang="ko-KR" dirty="0" smtClean="0">
                <a:latin typeface="+mn-ea"/>
                <a:ea typeface="+mn-ea"/>
              </a:rPr>
              <a:t>. </a:t>
            </a:r>
            <a:r>
              <a:rPr lang="ko-KR" altLang="en-US" dirty="0" smtClean="0">
                <a:latin typeface="+mn-ea"/>
                <a:ea typeface="+mn-ea"/>
              </a:rPr>
              <a:t>국내외 주요 </a:t>
            </a:r>
            <a:r>
              <a:rPr lang="ko-KR" altLang="en-US" dirty="0" err="1" smtClean="0">
                <a:latin typeface="+mn-ea"/>
                <a:ea typeface="+mn-ea"/>
              </a:rPr>
              <a:t>경수형</a:t>
            </a:r>
            <a:r>
              <a:rPr lang="en-US" altLang="ko-KR" dirty="0" smtClean="0">
                <a:latin typeface="+mn-ea"/>
                <a:ea typeface="+mn-ea"/>
              </a:rPr>
              <a:t> SMR</a:t>
            </a:r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4875151" y="6478493"/>
            <a:ext cx="439173" cy="234784"/>
          </a:xfrm>
        </p:spPr>
        <p:txBody>
          <a:bodyPr/>
          <a:lstStyle/>
          <a:p>
            <a:fld id="{9A2AE98F-0017-437D-A77C-786F08820F2B}" type="slidenum">
              <a:rPr lang="ko-KR" altLang="en-US" smtClean="0">
                <a:latin typeface="+mn-ea"/>
                <a:ea typeface="+mn-ea"/>
              </a:rPr>
              <a:pPr/>
              <a:t>9</a:t>
            </a:fld>
            <a:endParaRPr lang="ko-KR" altLang="en-US" dirty="0">
              <a:latin typeface="+mn-ea"/>
              <a:ea typeface="+mn-ea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0" y="1274872"/>
            <a:ext cx="785241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9131394" y="1274872"/>
            <a:ext cx="774606" cy="36946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xmlns="" id="{F60A97A3-D072-437B-892F-DD6631D8BCCA}"/>
              </a:ext>
            </a:extLst>
          </p:cNvPr>
          <p:cNvSpPr/>
          <p:nvPr/>
        </p:nvSpPr>
        <p:spPr>
          <a:xfrm>
            <a:off x="839285" y="1325685"/>
            <a:ext cx="8227430" cy="276999"/>
          </a:xfrm>
          <a:prstGeom prst="rect">
            <a:avLst/>
          </a:prstGeom>
          <a:effec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  <a:contourClr>
                <a:srgbClr val="002E60"/>
              </a:contourClr>
            </a:sp3d>
          </a:bodyPr>
          <a:lstStyle/>
          <a:p>
            <a:pPr lvl="0" algn="ctr" fontAlgn="base" latinLnBrk="0">
              <a:buClr>
                <a:prstClr val="black">
                  <a:lumMod val="75000"/>
                  <a:lumOff val="25000"/>
                </a:prstClr>
              </a:buClr>
              <a:buSzPct val="70000"/>
              <a:defRPr/>
            </a:pP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국내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 </a:t>
            </a:r>
            <a:r>
              <a:rPr lang="ko-KR" altLang="en-US" b="1" kern="0" spc="-100" dirty="0" smtClean="0">
                <a:solidFill>
                  <a:schemeClr val="accent5"/>
                </a:solidFill>
                <a:latin typeface="+mn-ea"/>
              </a:rPr>
              <a:t>선행 </a:t>
            </a:r>
            <a:r>
              <a:rPr lang="en-US" altLang="ko-KR" b="1" kern="0" spc="-100" dirty="0" smtClean="0">
                <a:solidFill>
                  <a:schemeClr val="accent5"/>
                </a:solidFill>
                <a:latin typeface="+mn-ea"/>
              </a:rPr>
              <a:t>SMR</a:t>
            </a:r>
            <a:endParaRPr lang="ko-KR" altLang="en-US" b="1" kern="0" spc="-100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직사각형 106"/>
          <p:cNvSpPr/>
          <p:nvPr/>
        </p:nvSpPr>
        <p:spPr>
          <a:xfrm>
            <a:off x="5030074" y="1788651"/>
            <a:ext cx="4521852" cy="4416104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sp>
        <p:nvSpPr>
          <p:cNvPr id="108" name="직사각형 107"/>
          <p:cNvSpPr/>
          <p:nvPr/>
        </p:nvSpPr>
        <p:spPr>
          <a:xfrm>
            <a:off x="353299" y="2122211"/>
            <a:ext cx="4521852" cy="4082543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6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grpSp>
        <p:nvGrpSpPr>
          <p:cNvPr id="110" name="그룹 109"/>
          <p:cNvGrpSpPr/>
          <p:nvPr/>
        </p:nvGrpSpPr>
        <p:grpSpPr>
          <a:xfrm>
            <a:off x="353299" y="1725351"/>
            <a:ext cx="4521976" cy="439777"/>
            <a:chOff x="5031779" y="1450271"/>
            <a:chExt cx="4523383" cy="439777"/>
          </a:xfrm>
        </p:grpSpPr>
        <p:sp>
          <p:nvSpPr>
            <p:cNvPr id="111" name="양쪽 모서리가 둥근 사각형 110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5463917" y="1500882"/>
              <a:ext cx="3534940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SMART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15" name="그룹 114"/>
          <p:cNvGrpSpPr/>
          <p:nvPr/>
        </p:nvGrpSpPr>
        <p:grpSpPr>
          <a:xfrm>
            <a:off x="5026899" y="1725351"/>
            <a:ext cx="4528326" cy="439777"/>
            <a:chOff x="5028603" y="1450271"/>
            <a:chExt cx="4529735" cy="439777"/>
          </a:xfrm>
        </p:grpSpPr>
        <p:sp>
          <p:nvSpPr>
            <p:cNvPr id="116" name="양쪽 모서리가 둥근 사각형 115"/>
            <p:cNvSpPr/>
            <p:nvPr/>
          </p:nvSpPr>
          <p:spPr>
            <a:xfrm>
              <a:off x="5031779" y="1450271"/>
              <a:ext cx="4523383" cy="439777"/>
            </a:xfrm>
            <a:prstGeom prst="round2SameRect">
              <a:avLst>
                <a:gd name="adj1" fmla="val 10276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700" dirty="0">
                <a:latin typeface="+mn-ea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5028603" y="1500882"/>
              <a:ext cx="4529735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  <a:scene3d>
                <a:camera prst="orthographicFront"/>
                <a:lightRig rig="threePt" dir="t"/>
              </a:scene3d>
              <a:sp3d>
                <a:bevelT w="1270" h="1270"/>
              </a:sp3d>
            </a:bodyPr>
            <a:lstStyle/>
            <a:p>
              <a:pPr algn="ctr">
                <a:buClr>
                  <a:srgbClr val="0150FF"/>
                </a:buClr>
                <a:buSzPct val="70000"/>
              </a:pPr>
              <a:r>
                <a:rPr lang="en-US" altLang="ko-KR" sz="1600" dirty="0" smtClean="0">
                  <a:solidFill>
                    <a:schemeClr val="bg1"/>
                  </a:solidFill>
                  <a:latin typeface="+mn-ea"/>
                </a:rPr>
                <a:t>BANDI-60</a:t>
              </a:r>
              <a:endParaRPr lang="ko-KR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90" name="TextBox 189"/>
          <p:cNvSpPr txBox="1"/>
          <p:nvPr/>
        </p:nvSpPr>
        <p:spPr>
          <a:xfrm>
            <a:off x="2253884" y="2500708"/>
            <a:ext cx="2540183" cy="253915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110MWe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가압경수형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2021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 표준설계인가 취득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2015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한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사우디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파트너쉽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체결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2019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년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~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설계변경사항에 대한 표준설계변경허가 추진중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대형냉각재상실사고 배제를 위한 일체형원자로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소규모 전력생산 및 해수담수화 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경쟁노형보다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전기출력이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적어</a:t>
            </a:r>
            <a:r>
              <a:rPr lang="en-US" altLang="ko-KR" sz="1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경제성 부족 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5314325" y="2555566"/>
            <a:ext cx="4177780" cy="77457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/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60MWe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의 </a:t>
            </a: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해상부유식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 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SMR</a:t>
            </a: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개념설계 완료</a:t>
            </a:r>
            <a:endParaRPr lang="en-US" altLang="ko-KR" sz="1400" spc="-50" dirty="0" smtClean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88900" indent="-88900">
              <a:spcBef>
                <a:spcPts val="500"/>
              </a:spcBef>
              <a:buClr>
                <a:schemeClr val="accent2"/>
              </a:buClr>
              <a:buSzPct val="70000"/>
              <a:buFont typeface="Arial" panose="020B0604020202020204" pitchFamily="34" charset="0"/>
              <a:buChar char="•"/>
            </a:pPr>
            <a:r>
              <a:rPr lang="ko-KR" altLang="en-US" sz="1400" spc="-5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무붕산운전</a:t>
            </a:r>
            <a:r>
              <a:rPr lang="en-US" altLang="ko-KR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, </a:t>
            </a:r>
            <a:r>
              <a:rPr lang="ko-KR" altLang="en-US" sz="1400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내장형 제어봉구동장치 적용</a:t>
            </a:r>
            <a:endParaRPr lang="en-US" altLang="ko-KR" sz="1400" spc="-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073" name="_x562614120" descr="EMB000031a405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59" y="2509853"/>
            <a:ext cx="1787525" cy="249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_x797073680" descr="EMB00001cb00b9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437" y="3699341"/>
            <a:ext cx="3667125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93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신한">
      <a:dk1>
        <a:sysClr val="windowText" lastClr="000000"/>
      </a:dk1>
      <a:lt1>
        <a:sysClr val="window" lastClr="FFFFFF"/>
      </a:lt1>
      <a:dk2>
        <a:srgbClr val="FFFFFF"/>
      </a:dk2>
      <a:lt2>
        <a:srgbClr val="465C89"/>
      </a:lt2>
      <a:accent1>
        <a:srgbClr val="23ADA6"/>
      </a:accent1>
      <a:accent2>
        <a:srgbClr val="003686"/>
      </a:accent2>
      <a:accent3>
        <a:srgbClr val="00A1E9"/>
      </a:accent3>
      <a:accent4>
        <a:srgbClr val="075CE7"/>
      </a:accent4>
      <a:accent5>
        <a:srgbClr val="FF7415"/>
      </a:accent5>
      <a:accent6>
        <a:srgbClr val="727D84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40287</TotalTime>
  <Words>2088</Words>
  <Application>Microsoft Office PowerPoint</Application>
  <PresentationFormat>A4 용지(210x297mm)</PresentationFormat>
  <Paragraphs>562</Paragraphs>
  <Slides>24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16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41" baseType="lpstr">
      <vt:lpstr>Georgia</vt:lpstr>
      <vt:lpstr>Calibri</vt:lpstr>
      <vt:lpstr>KoPub돋움체 Bold</vt:lpstr>
      <vt:lpstr>KoPubWorldDotum Light</vt:lpstr>
      <vt:lpstr>Arial</vt:lpstr>
      <vt:lpstr>KoPubWorld돋움체 Bold</vt:lpstr>
      <vt:lpstr>돋움</vt:lpstr>
      <vt:lpstr>KoPub돋움체 Light</vt:lpstr>
      <vt:lpstr>KoPub돋움체 Medium</vt:lpstr>
      <vt:lpstr>Symbol</vt:lpstr>
      <vt:lpstr>Wingdings</vt:lpstr>
      <vt:lpstr>KoPubWorldDotum Medium</vt:lpstr>
      <vt:lpstr>KoPubWorldDotum Bold</vt:lpstr>
      <vt:lpstr>맑은 고딕</vt:lpstr>
      <vt:lpstr>KoPubWorld돋움체 Medium</vt:lpstr>
      <vt:lpstr>HY헤드라인M</vt:lpstr>
      <vt:lpstr>Office 테마</vt:lpstr>
      <vt:lpstr>PowerPoint 프레젠테이션</vt:lpstr>
      <vt:lpstr>1. 추진배경</vt:lpstr>
      <vt:lpstr>1. 추진배경</vt:lpstr>
      <vt:lpstr>1. 추진배경</vt:lpstr>
      <vt:lpstr>1. 추진배경</vt:lpstr>
      <vt:lpstr>1. 추진배경</vt:lpstr>
      <vt:lpstr>2. 국내외 주요 경수형 SMR</vt:lpstr>
      <vt:lpstr>2. 국내외 주요 경수형 SMR</vt:lpstr>
      <vt:lpstr>2. 국내외 주요 경수형 SMR</vt:lpstr>
      <vt:lpstr>3. SMR 개발 필요성</vt:lpstr>
      <vt:lpstr>4. 혁신형 SMR 개발 계획</vt:lpstr>
      <vt:lpstr>4. 혁신형 SMR 개발 계획</vt:lpstr>
      <vt:lpstr>PowerPoint 프레젠테이션</vt:lpstr>
      <vt:lpstr>5. 혁신형 SMR 개발 방향</vt:lpstr>
      <vt:lpstr>5. 혁신형 SMR 개발 방향</vt:lpstr>
      <vt:lpstr>5. 혁신형 SMR 개발 방향</vt:lpstr>
      <vt:lpstr>5. 혁신형 SMR 개발 방향</vt:lpstr>
      <vt:lpstr>5. 혁신형 SMR 개발 방향</vt:lpstr>
      <vt:lpstr>5. 혁신형 SMR 개발 방향</vt:lpstr>
      <vt:lpstr>5. 혁신형 SMR 개발 방향</vt:lpstr>
      <vt:lpstr>5. 혁신형 SMR 개발 방향</vt:lpstr>
      <vt:lpstr>6. 기대효과</vt:lpstr>
      <vt:lpstr>6. 기대효과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ptlineJ</dc:creator>
  <cp:lastModifiedBy>송지현</cp:lastModifiedBy>
  <cp:revision>5148</cp:revision>
  <cp:lastPrinted>2021-10-12T07:59:49Z</cp:lastPrinted>
  <dcterms:created xsi:type="dcterms:W3CDTF">2019-08-08T06:48:42Z</dcterms:created>
  <dcterms:modified xsi:type="dcterms:W3CDTF">2021-10-14T06:37:26Z</dcterms:modified>
</cp:coreProperties>
</file>