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22" r:id="rId1"/>
  </p:sldMasterIdLst>
  <p:notesMasterIdLst>
    <p:notesMasterId r:id="rId12"/>
  </p:notesMasterIdLst>
  <p:handoutMasterIdLst>
    <p:handoutMasterId r:id="rId13"/>
  </p:handoutMasterIdLst>
  <p:sldIdLst>
    <p:sldId id="567" r:id="rId2"/>
    <p:sldId id="593" r:id="rId3"/>
    <p:sldId id="588" r:id="rId4"/>
    <p:sldId id="589" r:id="rId5"/>
    <p:sldId id="590" r:id="rId6"/>
    <p:sldId id="594" r:id="rId7"/>
    <p:sldId id="595" r:id="rId8"/>
    <p:sldId id="591" r:id="rId9"/>
    <p:sldId id="592" r:id="rId10"/>
    <p:sldId id="596" r:id="rId11"/>
  </p:sldIdLst>
  <p:sldSz cx="9144000" cy="6858000" type="screen4x3"/>
  <p:notesSz cx="7099300" cy="102346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53">
          <p15:clr>
            <a:srgbClr val="A4A3A4"/>
          </p15:clr>
        </p15:guide>
        <p15:guide id="2" orient="horz" pos="2292">
          <p15:clr>
            <a:srgbClr val="A4A3A4"/>
          </p15:clr>
        </p15:guide>
        <p15:guide id="3" pos="1570">
          <p15:clr>
            <a:srgbClr val="A4A3A4"/>
          </p15:clr>
        </p15:guide>
        <p15:guide id="4" pos="270">
          <p15:clr>
            <a:srgbClr val="A4A3A4"/>
          </p15:clr>
        </p15:guide>
        <p15:guide id="5" pos="7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B6F6D8"/>
    <a:srgbClr val="003399"/>
    <a:srgbClr val="CC3300"/>
    <a:srgbClr val="0033CC"/>
    <a:srgbClr val="FF6600"/>
    <a:srgbClr val="FFCC99"/>
    <a:srgbClr val="FF505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9" autoAdjust="0"/>
    <p:restoredTop sz="95378" autoAdjust="0"/>
  </p:normalViewPr>
  <p:slideViewPr>
    <p:cSldViewPr snapToGrid="0">
      <p:cViewPr>
        <p:scale>
          <a:sx n="120" d="100"/>
          <a:sy n="120" d="100"/>
        </p:scale>
        <p:origin x="-1302" y="-42"/>
      </p:cViewPr>
      <p:guideLst>
        <p:guide orient="horz" pos="1953"/>
        <p:guide orient="horz" pos="2292"/>
        <p:guide pos="1570"/>
        <p:guide pos="270"/>
        <p:guide pos="75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40"/>
    </p:cViewPr>
  </p:sorterViewPr>
  <p:notesViewPr>
    <p:cSldViewPr snapToGrid="0">
      <p:cViewPr varScale="1">
        <p:scale>
          <a:sx n="79" d="100"/>
          <a:sy n="79" d="100"/>
        </p:scale>
        <p:origin x="2154" y="90"/>
      </p:cViewPr>
      <p:guideLst>
        <p:guide orient="horz" pos="3224"/>
        <p:guide pos="2237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5303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638" tIns="45819" rIns="91638" bIns="45819" numCol="1" anchor="t" anchorCtr="0" compatLnSpc="1">
            <a:prstTxWarp prst="textNoShape">
              <a:avLst/>
            </a:prstTxWarp>
          </a:bodyPr>
          <a:lstStyle>
            <a:lvl1pPr algn="l" defTabSz="913671" eaLnBrk="0" hangingPunct="0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324" y="0"/>
            <a:ext cx="3075303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638" tIns="45819" rIns="91638" bIns="45819" numCol="1" anchor="t" anchorCtr="0" compatLnSpc="1">
            <a:prstTxWarp prst="textNoShape">
              <a:avLst/>
            </a:prstTxWarp>
          </a:bodyPr>
          <a:lstStyle>
            <a:lvl1pPr algn="r" defTabSz="913671" eaLnBrk="0" hangingPunct="0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DC8D27E-B404-4555-A0F8-4238F9D21FFB}" type="datetimeFigureOut">
              <a:rPr lang="ko-KR" altLang="en-US"/>
              <a:pPr>
                <a:defRPr/>
              </a:pPr>
              <a:t>2021-08-13</a:t>
            </a:fld>
            <a:endParaRPr lang="en-US" altLang="ko-KR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20824"/>
            <a:ext cx="3075303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638" tIns="45819" rIns="91638" bIns="45819" numCol="1" anchor="b" anchorCtr="0" compatLnSpc="1">
            <a:prstTxWarp prst="textNoShape">
              <a:avLst/>
            </a:prstTxWarp>
          </a:bodyPr>
          <a:lstStyle>
            <a:lvl1pPr algn="l" defTabSz="913671" eaLnBrk="0" hangingPunct="0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324" y="9720824"/>
            <a:ext cx="3075303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638" tIns="45819" rIns="91638" bIns="45819" numCol="1" anchor="b" anchorCtr="0" compatLnSpc="1">
            <a:prstTxWarp prst="textNoShape">
              <a:avLst/>
            </a:prstTxWarp>
          </a:bodyPr>
          <a:lstStyle>
            <a:lvl1pPr algn="r" defTabSz="913671" eaLnBrk="0" hangingPunct="0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FC7DDB8-BFD2-4F8B-AAAC-C13C93B842C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35859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5303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46" tIns="49624" rIns="99246" bIns="49624" numCol="1" anchor="t" anchorCtr="0" compatLnSpc="1">
            <a:prstTxWarp prst="textNoShape">
              <a:avLst/>
            </a:prstTxWarp>
          </a:bodyPr>
          <a:lstStyle>
            <a:lvl1pPr algn="l" defTabSz="991187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324" y="0"/>
            <a:ext cx="3075303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46" tIns="49624" rIns="99246" bIns="49624" numCol="1" anchor="t" anchorCtr="0" compatLnSpc="1">
            <a:prstTxWarp prst="textNoShape">
              <a:avLst/>
            </a:prstTxWarp>
          </a:bodyPr>
          <a:lstStyle>
            <a:lvl1pPr algn="r" defTabSz="991187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5363" y="768350"/>
            <a:ext cx="5111750" cy="3833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429" y="4859589"/>
            <a:ext cx="5680444" cy="460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46" tIns="49624" rIns="99246" bIns="496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0824"/>
            <a:ext cx="3075303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46" tIns="49624" rIns="99246" bIns="49624" numCol="1" anchor="b" anchorCtr="0" compatLnSpc="1">
            <a:prstTxWarp prst="textNoShape">
              <a:avLst/>
            </a:prstTxWarp>
          </a:bodyPr>
          <a:lstStyle>
            <a:lvl1pPr algn="l" defTabSz="991187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324" y="9720824"/>
            <a:ext cx="3075303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46" tIns="49624" rIns="99246" bIns="49624" numCol="1" anchor="b" anchorCtr="0" compatLnSpc="1">
            <a:prstTxWarp prst="textNoShape">
              <a:avLst/>
            </a:prstTxWarp>
          </a:bodyPr>
          <a:lstStyle>
            <a:lvl1pPr algn="r" defTabSz="991187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247C017-A8A9-40CB-8151-9E47B69659E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11002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 txBox="1">
            <a:spLocks noGrp="1" noChangeArrowheads="1"/>
          </p:cNvSpPr>
          <p:nvPr/>
        </p:nvSpPr>
        <p:spPr bwMode="auto">
          <a:xfrm>
            <a:off x="4059133" y="9742232"/>
            <a:ext cx="3025108" cy="470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3978" tIns="46990" rIns="93978" bIns="46990" anchor="b"/>
          <a:lstStyle/>
          <a:p>
            <a:pPr algn="r" defTabSz="938060"/>
            <a:fld id="{1B104FBF-D16F-45A5-B0F3-9AC560879A5D}" type="slidenum">
              <a:rPr lang="en-US" altLang="ko-KR" sz="1100">
                <a:latin typeface="Times New Roman" pitchFamily="18" charset="0"/>
                <a:ea typeface="굴림" pitchFamily="50" charset="-127"/>
              </a:rPr>
              <a:pPr algn="r" defTabSz="938060"/>
              <a:t>0</a:t>
            </a:fld>
            <a:endParaRPr lang="en-US" altLang="ko-KR" sz="1100" dirty="0">
              <a:latin typeface="Times New Roman" pitchFamily="18" charset="0"/>
              <a:ea typeface="굴림" pitchFamily="50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76313" y="785813"/>
            <a:ext cx="5130800" cy="3848100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7059" y="4867822"/>
            <a:ext cx="5170124" cy="4638923"/>
          </a:xfrm>
          <a:noFill/>
          <a:ln/>
        </p:spPr>
        <p:txBody>
          <a:bodyPr wrap="none" lIns="93978" tIns="46990" rIns="93978" bIns="46990"/>
          <a:lstStyle/>
          <a:p>
            <a:pPr eaLnBrk="1" hangingPunct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67014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554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pt form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" y="0"/>
            <a:ext cx="9140825" cy="4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457204" y="188913"/>
            <a:ext cx="85074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10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4" y="1341446"/>
            <a:ext cx="8353425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80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6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701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latin typeface="+mn-lt"/>
          <a:ea typeface="+mn-ea"/>
        </a:defRPr>
      </a:lvl2pPr>
      <a:lvl3pPr marL="773113" indent="-20002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028700" indent="-2095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8171" y="742958"/>
            <a:ext cx="8854633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4800" b="1" dirty="0">
                <a:latin typeface="Tahoma" panose="020B0604030504040204" pitchFamily="34" charset="0"/>
                <a:ea typeface="+mj-ea"/>
                <a:cs typeface="+mj-cs"/>
              </a:rPr>
              <a:t>한일 원자력 </a:t>
            </a:r>
            <a:r>
              <a:rPr lang="ko-KR" altLang="en-US" sz="4800" b="1" dirty="0" err="1" smtClean="0">
                <a:latin typeface="Tahoma" panose="020B0604030504040204" pitchFamily="34" charset="0"/>
                <a:ea typeface="+mj-ea"/>
                <a:cs typeface="+mj-cs"/>
              </a:rPr>
              <a:t>열수력</a:t>
            </a:r>
            <a:r>
              <a:rPr lang="ko-KR" altLang="en-US" sz="4800" b="1" dirty="0" smtClean="0">
                <a:latin typeface="Tahoma" panose="020B0604030504040204" pitchFamily="34" charset="0"/>
                <a:ea typeface="+mj-ea"/>
                <a:cs typeface="+mj-cs"/>
              </a:rPr>
              <a:t> </a:t>
            </a:r>
            <a:r>
              <a:rPr lang="ko-KR" altLang="en-US" sz="4800" b="1" dirty="0" err="1" smtClean="0">
                <a:latin typeface="Tahoma" panose="020B0604030504040204" pitchFamily="34" charset="0"/>
                <a:ea typeface="+mj-ea"/>
                <a:cs typeface="+mj-cs"/>
              </a:rPr>
              <a:t>심포지움</a:t>
            </a:r>
            <a:r>
              <a:rPr lang="ko-KR" altLang="en-US" sz="4800" b="1" dirty="0" smtClean="0">
                <a:latin typeface="Tahoma" panose="020B0604030504040204" pitchFamily="34" charset="0"/>
                <a:ea typeface="+mj-ea"/>
                <a:cs typeface="+mj-cs"/>
              </a:rPr>
              <a:t> </a:t>
            </a:r>
            <a:r>
              <a:rPr lang="en-US" altLang="ko-KR" sz="4800" b="1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(</a:t>
            </a:r>
            <a:r>
              <a:rPr lang="en-US" altLang="ko-KR" sz="4800" b="1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NTHAS) </a:t>
            </a:r>
            <a:r>
              <a:rPr lang="ko-KR" altLang="en-US" sz="4800" b="1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개최 </a:t>
            </a:r>
            <a:r>
              <a:rPr lang="ko-KR" altLang="en-US" sz="4800" b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이력</a:t>
            </a:r>
            <a:endParaRPr lang="en-US" altLang="ko-KR" sz="4800" b="1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+mj-cs"/>
            </a:endParaRPr>
          </a:p>
          <a:p>
            <a:pPr algn="ctr">
              <a:spcBef>
                <a:spcPct val="50000"/>
              </a:spcBef>
            </a:pPr>
            <a:endParaRPr lang="en-US" altLang="ko-KR" sz="4800" b="1" dirty="0" smtClean="0">
              <a:latin typeface="Tahoma" panose="020B0604030504040204" pitchFamily="34" charset="0"/>
              <a:ea typeface="+mj-ea"/>
              <a:cs typeface="+mj-cs"/>
            </a:endParaRPr>
          </a:p>
          <a:p>
            <a:pPr algn="ctr">
              <a:spcBef>
                <a:spcPct val="50000"/>
              </a:spcBef>
            </a:pPr>
            <a:endParaRPr lang="en-US" altLang="ko-KR" sz="2800" b="1" dirty="0" smtClean="0">
              <a:latin typeface="Tahoma" panose="020B0604030504040204" pitchFamily="34" charset="0"/>
              <a:ea typeface="+mj-ea"/>
              <a:cs typeface="+mj-cs"/>
            </a:endParaRPr>
          </a:p>
          <a:p>
            <a:pPr algn="ctr">
              <a:spcBef>
                <a:spcPct val="50000"/>
              </a:spcBef>
            </a:pPr>
            <a:r>
              <a:rPr lang="en-US" altLang="ko-KR" sz="2800" b="1" smtClean="0"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2021.8.12 </a:t>
            </a:r>
            <a:r>
              <a:rPr lang="ko-KR" altLang="en-US" sz="2800" b="1" smtClean="0"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현재</a:t>
            </a:r>
            <a:endParaRPr lang="en-US" altLang="ko-KR" sz="2800" b="1" dirty="0" smtClean="0">
              <a:latin typeface="HY견고딕" panose="02030600000101010101" pitchFamily="18" charset="-127"/>
              <a:ea typeface="HY견고딕" panose="02030600000101010101" pitchFamily="18" charset="-127"/>
              <a:cs typeface="+mj-cs"/>
            </a:endParaRPr>
          </a:p>
          <a:p>
            <a:pPr algn="ctr">
              <a:spcBef>
                <a:spcPct val="50000"/>
              </a:spcBef>
            </a:pPr>
            <a:endParaRPr lang="en-US" altLang="ko-KR" sz="2800" b="1" dirty="0" smtClean="0">
              <a:latin typeface="HY견고딕" panose="02030600000101010101" pitchFamily="18" charset="-127"/>
              <a:ea typeface="HY견고딕" panose="02030600000101010101" pitchFamily="18" charset="-127"/>
              <a:cs typeface="+mj-cs"/>
            </a:endParaRPr>
          </a:p>
          <a:p>
            <a:pPr algn="ctr" eaLnBrk="1" hangingPunct="1"/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원자력 </a:t>
            </a:r>
            <a:r>
              <a:rPr lang="ko-KR" altLang="en-US" sz="40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열수력</a:t>
            </a: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연구부회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About NTHAS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7492" y="1250949"/>
            <a:ext cx="8555033" cy="5294313"/>
          </a:xfrm>
        </p:spPr>
        <p:txBody>
          <a:bodyPr/>
          <a:lstStyle/>
          <a:p>
            <a:r>
              <a:rPr lang="en-US" altLang="ko-KR" sz="1600" b="1" dirty="0" smtClean="0"/>
              <a:t>Korea and Japan are </a:t>
            </a:r>
            <a:r>
              <a:rPr lang="en-US" altLang="ko-KR" sz="1600" b="1" dirty="0"/>
              <a:t>the two leading countries designing and building up-to-date nuclear power plants in the World. In the hopes to contribute to the nuclear system performance with enhanced safety, the thermal-hydraulics divisions of </a:t>
            </a:r>
            <a:r>
              <a:rPr lang="en-US" altLang="ko-KR" sz="1600" b="1" dirty="0" smtClean="0"/>
              <a:t>Korean </a:t>
            </a:r>
            <a:r>
              <a:rPr lang="en-US" altLang="ko-KR" sz="1600" b="1" dirty="0"/>
              <a:t>Nuclear Society </a:t>
            </a:r>
            <a:r>
              <a:rPr lang="en-US" altLang="ko-KR" sz="1600" b="1" dirty="0" smtClean="0"/>
              <a:t>and </a:t>
            </a:r>
            <a:r>
              <a:rPr lang="en-US" altLang="ko-KR" sz="1600" b="1" dirty="0"/>
              <a:t>Atomic Energy Society of Japan </a:t>
            </a:r>
            <a:r>
              <a:rPr lang="en-US" altLang="ko-KR" sz="1600" b="1" dirty="0" smtClean="0"/>
              <a:t>had initiated </a:t>
            </a:r>
            <a:r>
              <a:rPr lang="en-US" altLang="ko-KR" sz="1600" b="1" dirty="0"/>
              <a:t>a biennial symposium program across the sea: Japan-Korea Symposium on Nuclear Thermal Hydraulics and Safety (NTHAS). 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Since </a:t>
            </a:r>
            <a:r>
              <a:rPr lang="en-US" altLang="ko-KR" sz="1600" b="1" dirty="0"/>
              <a:t>the first symposium (NTHAS1) in Busan, Korea in 1998, NTHAS has provided a unique opportunity to discuss up-to-date technical information and to interact with colleagues from the neighboring countries. </a:t>
            </a:r>
            <a:endParaRPr lang="en-US" altLang="ko-KR" sz="1600" b="1" dirty="0" smtClean="0"/>
          </a:p>
          <a:p>
            <a:r>
              <a:rPr lang="en-US" altLang="ko-KR" sz="1600" b="1" dirty="0"/>
              <a:t>The official language of the symposium is English.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The </a:t>
            </a:r>
            <a:r>
              <a:rPr lang="en-US" altLang="ko-KR" sz="1600" b="1" dirty="0"/>
              <a:t>second to ninth meetings were held in Fukuoka (2000), </a:t>
            </a:r>
            <a:r>
              <a:rPr lang="en-US" altLang="ko-KR" sz="1600" b="1" dirty="0" err="1"/>
              <a:t>Gyeongju</a:t>
            </a:r>
            <a:r>
              <a:rPr lang="en-US" altLang="ko-KR" sz="1600" b="1" dirty="0"/>
              <a:t>(2002), Sapporo (2004), </a:t>
            </a:r>
            <a:r>
              <a:rPr lang="en-US" altLang="ko-KR" sz="1600" b="1" dirty="0" err="1"/>
              <a:t>Jeju</a:t>
            </a:r>
            <a:r>
              <a:rPr lang="en-US" altLang="ko-KR" sz="1600" b="1" dirty="0"/>
              <a:t>(2006), Okinawa (2008), </a:t>
            </a:r>
            <a:r>
              <a:rPr lang="en-US" altLang="ko-KR" sz="1600" b="1" dirty="0" err="1"/>
              <a:t>Chuncheon</a:t>
            </a:r>
            <a:r>
              <a:rPr lang="en-US" altLang="ko-KR" sz="1600" b="1" dirty="0"/>
              <a:t>(2010), </a:t>
            </a:r>
            <a:r>
              <a:rPr lang="en-US" altLang="ko-KR" sz="1600" b="1" dirty="0" err="1"/>
              <a:t>Beppu</a:t>
            </a:r>
            <a:r>
              <a:rPr lang="en-US" altLang="ko-KR" sz="1600" b="1" dirty="0"/>
              <a:t>(2012) , </a:t>
            </a:r>
            <a:r>
              <a:rPr lang="en-US" altLang="ko-KR" sz="1600" b="1" dirty="0" err="1"/>
              <a:t>Buyeo</a:t>
            </a:r>
            <a:r>
              <a:rPr lang="en-US" altLang="ko-KR" sz="1600" b="1" dirty="0"/>
              <a:t>(2014), Kyoto (2016) and Busan (2018) with great success in technical quality and number of participants. 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In </a:t>
            </a:r>
            <a:r>
              <a:rPr lang="en-US" altLang="ko-KR" sz="1600" b="1" dirty="0"/>
              <a:t>2020, the 12th Japan-Korea Symposium on Nuclear Thermal Hydraulics and Safety (</a:t>
            </a:r>
            <a:r>
              <a:rPr lang="en-US" altLang="ko-KR" sz="1600" b="1" dirty="0">
                <a:solidFill>
                  <a:srgbClr val="FF0000"/>
                </a:solidFill>
              </a:rPr>
              <a:t>NTHAS12</a:t>
            </a:r>
            <a:r>
              <a:rPr lang="en-US" altLang="ko-KR" sz="1600" b="1" dirty="0"/>
              <a:t>) </a:t>
            </a:r>
            <a:r>
              <a:rPr lang="en-US" altLang="ko-KR" sz="1600" b="1" dirty="0" smtClean="0"/>
              <a:t>would </a:t>
            </a:r>
            <a:r>
              <a:rPr lang="en-US" altLang="ko-KR" sz="1600" b="1" dirty="0"/>
              <a:t>be held in </a:t>
            </a:r>
            <a:r>
              <a:rPr lang="en-US" altLang="ko-KR" sz="1600" b="1" dirty="0" smtClean="0"/>
              <a:t>Yokohama</a:t>
            </a:r>
            <a:r>
              <a:rPr lang="en-US" altLang="ko-KR" sz="1600" b="1" dirty="0"/>
              <a:t>, Japan.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But not held</a:t>
            </a:r>
            <a:r>
              <a:rPr lang="en-US" altLang="ko-KR" sz="1600" b="1" dirty="0" smtClean="0"/>
              <a:t> in cause of COVID-19.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548682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NTHAS</a:t>
            </a:r>
            <a:r>
              <a:rPr lang="ko-KR" altLang="en-US" dirty="0" smtClean="0">
                <a:solidFill>
                  <a:srgbClr val="0000FF"/>
                </a:solidFill>
              </a:rPr>
              <a:t> </a:t>
            </a:r>
            <a:r>
              <a:rPr lang="ko-KR" altLang="en-US" smtClean="0">
                <a:solidFill>
                  <a:srgbClr val="0000FF"/>
                </a:solidFill>
              </a:rPr>
              <a:t>추진 조직   </a:t>
            </a:r>
            <a:endParaRPr lang="ko-KR" altLang="en-US" dirty="0">
              <a:solidFill>
                <a:srgbClr val="0000FF"/>
              </a:solidFill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7292793"/>
              </p:ext>
            </p:extLst>
          </p:nvPr>
        </p:nvGraphicFramePr>
        <p:xfrm>
          <a:off x="248855" y="1071663"/>
          <a:ext cx="8675225" cy="515302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086875">
                  <a:extLst>
                    <a:ext uri="{9D8B030D-6E8A-4147-A177-3AD203B41FA5}">
                      <a16:colId xmlns:a16="http://schemas.microsoft.com/office/drawing/2014/main" xmlns="" val="1801795960"/>
                    </a:ext>
                  </a:extLst>
                </a:gridCol>
                <a:gridCol w="1228646">
                  <a:extLst>
                    <a:ext uri="{9D8B030D-6E8A-4147-A177-3AD203B41FA5}">
                      <a16:colId xmlns:a16="http://schemas.microsoft.com/office/drawing/2014/main" xmlns="" val="3896088478"/>
                    </a:ext>
                  </a:extLst>
                </a:gridCol>
                <a:gridCol w="919908">
                  <a:extLst>
                    <a:ext uri="{9D8B030D-6E8A-4147-A177-3AD203B41FA5}">
                      <a16:colId xmlns:a16="http://schemas.microsoft.com/office/drawing/2014/main" xmlns="" val="1490145936"/>
                    </a:ext>
                  </a:extLst>
                </a:gridCol>
                <a:gridCol w="604873"/>
                <a:gridCol w="604873"/>
                <a:gridCol w="604873"/>
                <a:gridCol w="604873">
                  <a:extLst>
                    <a:ext uri="{9D8B030D-6E8A-4147-A177-3AD203B41FA5}">
                      <a16:colId xmlns:a16="http://schemas.microsoft.com/office/drawing/2014/main" xmlns="" val="3719123514"/>
                    </a:ext>
                  </a:extLst>
                </a:gridCol>
                <a:gridCol w="689859">
                  <a:extLst>
                    <a:ext uri="{9D8B030D-6E8A-4147-A177-3AD203B41FA5}">
                      <a16:colId xmlns:a16="http://schemas.microsoft.com/office/drawing/2014/main" xmlns="" val="3415323111"/>
                    </a:ext>
                  </a:extLst>
                </a:gridCol>
                <a:gridCol w="1209289">
                  <a:extLst>
                    <a:ext uri="{9D8B030D-6E8A-4147-A177-3AD203B41FA5}">
                      <a16:colId xmlns:a16="http://schemas.microsoft.com/office/drawing/2014/main" xmlns="" val="606432929"/>
                    </a:ext>
                  </a:extLst>
                </a:gridCol>
                <a:gridCol w="1121156">
                  <a:extLst>
                    <a:ext uri="{9D8B030D-6E8A-4147-A177-3AD203B41FA5}">
                      <a16:colId xmlns:a16="http://schemas.microsoft.com/office/drawing/2014/main" xmlns="" val="464477341"/>
                    </a:ext>
                  </a:extLst>
                </a:gridCol>
              </a:tblGrid>
              <a:tr h="5451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대회명</a:t>
                      </a:r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시기</a:t>
                      </a:r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장소</a:t>
                      </a:r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Local</a:t>
                      </a: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Org</a:t>
                      </a:r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.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Chair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TPC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Chair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Steering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Chair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General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Chair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Honorary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Chair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S.C. </a:t>
                      </a:r>
                      <a:endParaRPr lang="en-US" sz="1100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Members</a:t>
                      </a:r>
                      <a:endParaRPr 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비고</a:t>
                      </a:r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00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46580766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1998.10.21-24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Pusan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장순흥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altLang="ko-KR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전문헌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차종희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1473610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NTHAS-2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2000.10.15-18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Fukuoka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87803414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NTHAS-3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2002.10.13-16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Kyeongju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서균렬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박군철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장순흥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이은철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전문헌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17550832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NTHAS-4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2004.11.28-31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Sapporo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서균렬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박군철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장순흥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이은철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557168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NTHAS-5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2006.11.26-29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Jeju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서균렬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박군철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장순흥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3148129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NTHAS-6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2008.11.24-27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Okinawa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endParaRPr lang="ko-KR" alt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서균렬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박군철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9197538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NTHAS-7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2010.11.14-17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Chuncheon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정재준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노희천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정문기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김효정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58738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NTHAS-8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2012.12.09-12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Beppu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김한곤</a:t>
                      </a:r>
                      <a:endParaRPr lang="ko-KR" alt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방영석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백원필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노희천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류용호</a:t>
                      </a:r>
                      <a:endParaRPr lang="ko-KR" altLang="en-US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632808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NTHAS-9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2014.11.16-19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부여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윤한영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정재준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김효정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백원필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박석빈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방영석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서종태</a:t>
                      </a:r>
                      <a:endParaRPr lang="ko-KR" altLang="en-US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4561606"/>
                  </a:ext>
                </a:extLst>
              </a:tr>
              <a:tr h="4830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NTHAS-10</a:t>
                      </a:r>
                      <a:endParaRPr lang="en-US" sz="1000" b="0" i="0" u="none" strike="noStrike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2016.11.27-30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Kyoto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방인철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윤한영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방영석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김무환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정재준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백원필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조창석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서종태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송진호</a:t>
                      </a:r>
                      <a:endParaRPr lang="ko-KR" altLang="en-US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34843434"/>
                  </a:ext>
                </a:extLst>
              </a:tr>
              <a:tr h="4830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NTHAS-11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2018.11.18-21</a:t>
                      </a:r>
                      <a:endParaRPr lang="en-US" altLang="ko-KR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조형규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박현선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정재준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방영석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백원필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조창석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송진호</a:t>
                      </a:r>
                      <a:r>
                        <a:rPr lang="en-US" altLang="ko-KR" sz="7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700" u="none" strike="noStrike" baseline="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김한곤</a:t>
                      </a:r>
                      <a:endParaRPr lang="ko-KR" altLang="en-US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B6F6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3756432"/>
                  </a:ext>
                </a:extLst>
              </a:tr>
              <a:tr h="364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NTHAS-12</a:t>
                      </a:r>
                      <a:endParaRPr lang="en-US" sz="1000" b="0" i="0" u="none" strike="noStrike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baseline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2020.11.8-11</a:t>
                      </a:r>
                      <a: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u="none" strike="noStrike" baseline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당초</a:t>
                      </a:r>
                      <a: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b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(2022 </a:t>
                      </a:r>
                      <a:r>
                        <a:rPr lang="ko-KR" altLang="en-US" sz="900" u="none" strike="noStrike" baseline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으로</a:t>
                      </a:r>
                      <a: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900" u="none" strike="noStrike" baseline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연기함</a:t>
                      </a:r>
                      <a:r>
                        <a:rPr lang="en-US" altLang="ko-KR" sz="9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i="0" u="none" strike="noStrike" baseline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미정</a:t>
                      </a:r>
                      <a:endParaRPr lang="ko-KR" altLang="en-US" sz="1000" b="0" i="0" u="none" strike="noStrike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이상원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하광순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윤한영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정재준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방광현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baseline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코로나</a:t>
                      </a:r>
                      <a:r>
                        <a:rPr lang="en-US" altLang="ko-KR" sz="105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altLang="ko-KR" sz="105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19</a:t>
                      </a:r>
                      <a:r>
                        <a:rPr lang="ko-KR" altLang="en-US" sz="1050" b="1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로</a:t>
                      </a:r>
                      <a:r>
                        <a:rPr lang="en-US" altLang="ko-KR" sz="105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altLang="ko-KR" sz="105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2022</a:t>
                      </a:r>
                      <a:r>
                        <a:rPr lang="ko-KR" altLang="en-US" sz="1050" b="1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년 개최 예정</a:t>
                      </a:r>
                      <a:endParaRPr lang="ko-KR" altLang="en-US" sz="105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1" marR="2041" marT="2041" marB="0"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43323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6409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/>
          <p:cNvSpPr txBox="1">
            <a:spLocks/>
          </p:cNvSpPr>
          <p:nvPr/>
        </p:nvSpPr>
        <p:spPr bwMode="auto">
          <a:xfrm>
            <a:off x="233787" y="981075"/>
            <a:ext cx="8711355" cy="5564188"/>
          </a:xfrm>
          <a:prstGeom prst="roundRect">
            <a:avLst>
              <a:gd name="adj" fmla="val 0"/>
            </a:avLst>
          </a:prstGeom>
          <a:noFill/>
          <a:ln w="19050">
            <a:noFill/>
            <a:round/>
            <a:headEnd/>
            <a:tailEnd/>
          </a:ln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>
            <a:lvl1pPr marL="227013" indent="-227013" algn="l" rtl="0" eaLnBrk="0" fontAlgn="base" latinLnBrk="1" hangingPunct="0">
              <a:spcBef>
                <a:spcPct val="70000"/>
              </a:spcBef>
              <a:spcAft>
                <a:spcPct val="20000"/>
              </a:spcAft>
              <a:buClr>
                <a:srgbClr val="313193"/>
              </a:buClr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1338" indent="-179388" algn="l" rtl="0" eaLnBrk="0" fontAlgn="base" latinLnBrk="1" hangingPunct="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–"/>
              <a:defRPr kumimoji="1" sz="16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00113" indent="-179388" algn="l" rtl="0" eaLnBrk="0" fontAlgn="base" latinLnBrk="1" hangingPunct="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•"/>
              <a:defRPr kumimoji="1"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58888" indent="-179388" algn="l" rtl="0" eaLnBrk="0" fontAlgn="base" latinLnBrk="1" hangingPunct="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Wingdings" pitchFamily="2" charset="2"/>
              <a:buChar char="ü"/>
              <a:defRPr kumimoji="1"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616075" indent="-177800" algn="l" rtl="0" eaLnBrk="0" fontAlgn="base" latinLnBrk="1" hangingPunct="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»"/>
              <a:defRPr kumimoji="1"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073275" indent="-177800" algn="l" rtl="0" fontAlgn="base" latinLnBrk="1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»"/>
              <a:defRPr kumimoji="1" sz="1400">
                <a:solidFill>
                  <a:schemeClr val="tx1"/>
                </a:solidFill>
                <a:latin typeface="+mn-lt"/>
                <a:ea typeface="+mn-ea"/>
              </a:defRPr>
            </a:lvl6pPr>
            <a:lvl7pPr marL="2530475" indent="-177800" algn="l" rtl="0" fontAlgn="base" latinLnBrk="1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»"/>
              <a:defRPr kumimoji="1" sz="1400">
                <a:solidFill>
                  <a:schemeClr val="tx1"/>
                </a:solidFill>
                <a:latin typeface="+mn-lt"/>
                <a:ea typeface="+mn-ea"/>
              </a:defRPr>
            </a:lvl7pPr>
            <a:lvl8pPr marL="2987675" indent="-177800" algn="l" rtl="0" fontAlgn="base" latinLnBrk="1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»"/>
              <a:defRPr kumimoji="1" sz="1400">
                <a:solidFill>
                  <a:schemeClr val="tx1"/>
                </a:solidFill>
                <a:latin typeface="+mn-lt"/>
                <a:ea typeface="+mn-ea"/>
              </a:defRPr>
            </a:lvl8pPr>
            <a:lvl9pPr marL="3444875" indent="-177800" algn="l" rtl="0" fontAlgn="base" latinLnBrk="1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Char char="»"/>
              <a:defRPr kumimoji="1" sz="1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kern="0" dirty="0" smtClean="0"/>
              <a:t>NTHAS 8</a:t>
            </a:r>
            <a:r>
              <a:rPr lang="ko-KR" altLang="en-US" kern="0" dirty="0"/>
              <a:t> </a:t>
            </a:r>
            <a:r>
              <a:rPr lang="ko-KR" altLang="en-US" kern="0" smtClean="0"/>
              <a:t>부터</a:t>
            </a:r>
            <a:r>
              <a:rPr lang="en-US" altLang="ko-KR" kern="0" dirty="0" smtClean="0"/>
              <a:t> </a:t>
            </a:r>
            <a:r>
              <a:rPr lang="ko-KR" altLang="en-US" kern="0" smtClean="0"/>
              <a:t>집계</a:t>
            </a:r>
            <a:r>
              <a:rPr lang="ko-KR" altLang="en-US" kern="0"/>
              <a:t>됨</a:t>
            </a:r>
            <a:r>
              <a:rPr lang="en-US" altLang="ko-KR" kern="0" dirty="0" smtClean="0"/>
              <a:t> </a:t>
            </a:r>
          </a:p>
          <a:p>
            <a:pPr marL="0" indent="0">
              <a:buNone/>
            </a:pPr>
            <a:endParaRPr lang="en-US" altLang="ko-KR" kern="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역대 </a:t>
            </a:r>
            <a:r>
              <a:rPr lang="en-US" altLang="ko-KR" dirty="0" smtClean="0">
                <a:solidFill>
                  <a:srgbClr val="0000FF"/>
                </a:solidFill>
              </a:rPr>
              <a:t>Plenary &amp; Keynote</a:t>
            </a:r>
            <a:endParaRPr lang="ko-KR" altLang="en-US" dirty="0">
              <a:solidFill>
                <a:srgbClr val="0000FF"/>
              </a:solidFill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2488213"/>
              </p:ext>
            </p:extLst>
          </p:nvPr>
        </p:nvGraphicFramePr>
        <p:xfrm>
          <a:off x="316372" y="1865326"/>
          <a:ext cx="8546187" cy="3795686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985378">
                  <a:extLst>
                    <a:ext uri="{9D8B030D-6E8A-4147-A177-3AD203B41FA5}">
                      <a16:colId xmlns:a16="http://schemas.microsoft.com/office/drawing/2014/main" xmlns="" val="1965835465"/>
                    </a:ext>
                  </a:extLst>
                </a:gridCol>
                <a:gridCol w="1085850">
                  <a:extLst>
                    <a:ext uri="{9D8B030D-6E8A-4147-A177-3AD203B41FA5}">
                      <a16:colId xmlns:a16="http://schemas.microsoft.com/office/drawing/2014/main" xmlns="" val="4287479616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xmlns="" val="1008526438"/>
                    </a:ext>
                  </a:extLst>
                </a:gridCol>
                <a:gridCol w="1178082">
                  <a:extLst>
                    <a:ext uri="{9D8B030D-6E8A-4147-A177-3AD203B41FA5}">
                      <a16:colId xmlns:a16="http://schemas.microsoft.com/office/drawing/2014/main" xmlns="" val="1119575276"/>
                    </a:ext>
                  </a:extLst>
                </a:gridCol>
                <a:gridCol w="1428677">
                  <a:extLst>
                    <a:ext uri="{9D8B030D-6E8A-4147-A177-3AD203B41FA5}">
                      <a16:colId xmlns:a16="http://schemas.microsoft.com/office/drawing/2014/main" xmlns="" val="2441971113"/>
                    </a:ext>
                  </a:extLst>
                </a:gridCol>
                <a:gridCol w="1577641">
                  <a:extLst>
                    <a:ext uri="{9D8B030D-6E8A-4147-A177-3AD203B41FA5}">
                      <a16:colId xmlns:a16="http://schemas.microsoft.com/office/drawing/2014/main" xmlns="" val="1800025254"/>
                    </a:ext>
                  </a:extLst>
                </a:gridCol>
                <a:gridCol w="1503159">
                  <a:extLst>
                    <a:ext uri="{9D8B030D-6E8A-4147-A177-3AD203B41FA5}">
                      <a16:colId xmlns:a16="http://schemas.microsoft.com/office/drawing/2014/main" xmlns="" val="2908029546"/>
                    </a:ext>
                  </a:extLst>
                </a:gridCol>
              </a:tblGrid>
              <a:tr h="6699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구분 </a:t>
                      </a:r>
                      <a:endParaRPr lang="ko-KR" alt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시기</a:t>
                      </a:r>
                      <a:endParaRPr lang="ko-KR" alt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장소</a:t>
                      </a:r>
                      <a:endParaRPr lang="ko-KR" alt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Plenary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(Korea)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Plenary</a:t>
                      </a:r>
                      <a:b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(Japan)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Keynote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(Korea)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Keynote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(Japan)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299" marR="2299" marT="2299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93356580"/>
                  </a:ext>
                </a:extLst>
              </a:tr>
              <a:tr h="8231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NTHAS-8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2012.12.9-12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Beppu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유용호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KINS)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Mishima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(INSS)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송철화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(KAERI),</a:t>
                      </a:r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하상준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(KHNP),</a:t>
                      </a:r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홍성완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</a:t>
                      </a:r>
                      <a:r>
                        <a:rPr lang="en-US" altLang="ko-KR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Sukimoto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Koyto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</a:t>
                      </a:r>
                    </a:p>
                    <a:p>
                      <a:pPr algn="ctr" fontAlgn="ctr"/>
                      <a:r>
                        <a:rPr 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Mizokami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(TEPCO),</a:t>
                      </a:r>
                    </a:p>
                    <a:p>
                      <a:pPr algn="ctr" fontAlgn="ctr"/>
                      <a:r>
                        <a:rPr 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Narumiya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(Kansai),</a:t>
                      </a:r>
                    </a:p>
                    <a:p>
                      <a:pPr algn="ctr" fontAlgn="ctr"/>
                      <a:r>
                        <a:rPr 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Nakai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(JAEA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45260719"/>
                  </a:ext>
                </a:extLst>
              </a:tr>
              <a:tr h="6181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NTHAS-9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2014.11.16-19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부여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서종태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KEPCO)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Kataoka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OsakaU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설광원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(KINS),</a:t>
                      </a:r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송진호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(KAERI),</a:t>
                      </a:r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이원재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(KAERI)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Okano(JAEA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</a:t>
                      </a: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Nakamura(JAEA),</a:t>
                      </a:r>
                    </a:p>
                    <a:p>
                      <a:pPr algn="ctr" fontAlgn="ctr"/>
                      <a:r>
                        <a:rPr 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Nakada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(Toshiba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91508478"/>
                  </a:ext>
                </a:extLst>
              </a:tr>
              <a:tr h="5136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NTHAS-10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2016.11.27-30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Kyoto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이종호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KHNP)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Naitoh(IAE)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박현선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(POSTECH),</a:t>
                      </a:r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최기용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(KAERI)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Nishida(Hitachi), </a:t>
                      </a:r>
                      <a:endParaRPr lang="en-US" sz="1000" b="1" u="none" strike="noStrike" dirty="0" smtClean="0"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Suzuki(JAEA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37488"/>
                  </a:ext>
                </a:extLst>
              </a:tr>
              <a:tr h="6181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NTHAS-11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2018.11.18-21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박군철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(SNU</a:t>
                      </a:r>
                      <a:r>
                        <a:rPr lang="en-US" altLang="ko-KR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</a:t>
                      </a:r>
                    </a:p>
                    <a:p>
                      <a:pPr algn="ctr" fontAlgn="ctr"/>
                      <a:r>
                        <a:rPr lang="ko-KR" alt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최기용</a:t>
                      </a:r>
                      <a:r>
                        <a:rPr lang="en-US" altLang="ko-KR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(KAERI)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Naitoh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(IAE), </a:t>
                      </a:r>
                      <a:endParaRPr lang="en-US" sz="1000" b="1" u="none" strike="noStrike" dirty="0" smtClean="0"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Yamaguchi</a:t>
                      </a: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000" b="1" u="none" strike="noStrike" dirty="0" err="1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UTokyo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김형대</a:t>
                      </a:r>
                      <a:r>
                        <a:rPr lang="en-US" altLang="ko-KR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(KU),</a:t>
                      </a:r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이정익</a:t>
                      </a:r>
                      <a:r>
                        <a:rPr lang="en-US" altLang="ko-KR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(KAIST),</a:t>
                      </a:r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방인철</a:t>
                      </a:r>
                      <a:r>
                        <a:rPr lang="en-US" altLang="ko-KR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(UNIST)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Ito(</a:t>
                      </a:r>
                      <a:r>
                        <a:rPr lang="en-US" sz="1000" b="1" u="none" strike="noStrike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KyotoU</a:t>
                      </a:r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</a:t>
                      </a: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Yoshida(JAEA),</a:t>
                      </a: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Masahiro(CRIEPI</a:t>
                      </a:r>
                      <a:r>
                        <a:rPr 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6619952"/>
                  </a:ext>
                </a:extLst>
              </a:tr>
              <a:tr h="5527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NTHAS-12</a:t>
                      </a:r>
                      <a:endParaRPr lang="en-US" sz="1000" b="1" i="0" u="none" strike="noStrike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2020 </a:t>
                      </a:r>
                      <a:r>
                        <a:rPr lang="ko-KR" altLang="en-US" sz="900" b="1" u="none" strike="noStrike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개최를</a:t>
                      </a:r>
                      <a:endParaRPr lang="en-US" altLang="ko-KR" sz="900" b="1" u="none" strike="noStrike" dirty="0" smtClean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ctr"/>
                      <a:r>
                        <a:rPr lang="en-US" altLang="ko-KR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2022</a:t>
                      </a:r>
                      <a:r>
                        <a:rPr lang="ko-KR" altLang="en-US" sz="900" b="1" u="none" strike="noStrike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으로 연기함</a:t>
                      </a:r>
                      <a:endParaRPr lang="en-US" altLang="ko-KR" sz="900" b="1" i="0" u="none" strike="noStrike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일본</a:t>
                      </a:r>
                      <a:endParaRPr lang="en-US" altLang="ko-KR" sz="1000" b="1" u="none" strike="noStrike" dirty="0" smtClean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ctr"/>
                      <a:r>
                        <a:rPr lang="en-US" altLang="ko-KR" sz="10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000" b="1" u="none" strike="noStrike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개최협의중</a:t>
                      </a:r>
                      <a:r>
                        <a:rPr lang="en-US" altLang="ko-KR" sz="10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299" marR="2299" marT="2299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68909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498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rgbClr val="0000FF"/>
                </a:solidFill>
              </a:rPr>
              <a:t>Call for Paper –NTHAS</a:t>
            </a:r>
            <a:r>
              <a:rPr lang="ko-KR" altLang="en-US">
                <a:solidFill>
                  <a:srgbClr val="0000FF"/>
                </a:solidFill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6 </a:t>
            </a:r>
            <a:r>
              <a:rPr lang="en-US" altLang="ko-KR" dirty="0">
                <a:solidFill>
                  <a:srgbClr val="0000FF"/>
                </a:solidFill>
              </a:rPr>
              <a:t>&amp; </a:t>
            </a:r>
            <a:r>
              <a:rPr lang="en-US" altLang="ko-KR" dirty="0" smtClean="0">
                <a:solidFill>
                  <a:srgbClr val="0000FF"/>
                </a:solidFill>
              </a:rPr>
              <a:t>7</a:t>
            </a:r>
            <a:endParaRPr lang="ko-KR" altLang="en-US" dirty="0">
              <a:solidFill>
                <a:srgbClr val="0000FF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4" y="981076"/>
            <a:ext cx="4051135" cy="571211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779" y="981075"/>
            <a:ext cx="3971500" cy="571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42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NTHAS 7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4" y="904612"/>
            <a:ext cx="3953525" cy="583082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817" y="904613"/>
            <a:ext cx="3979783" cy="577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57204" y="188913"/>
            <a:ext cx="8507413" cy="79216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NTHAS 7</a:t>
            </a:r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6861" y="646884"/>
            <a:ext cx="4257191" cy="604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06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Call for Paper –NTHAS</a:t>
            </a:r>
            <a:r>
              <a:rPr lang="ko-KR" altLang="en-US" smtClean="0">
                <a:solidFill>
                  <a:srgbClr val="0000FF"/>
                </a:solidFill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8 &amp; 9</a:t>
            </a:r>
            <a:endParaRPr lang="ko-KR" altLang="en-US" dirty="0">
              <a:solidFill>
                <a:srgbClr val="0000FF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610" y="1044471"/>
            <a:ext cx="3886990" cy="567096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43" y="1044471"/>
            <a:ext cx="3983132" cy="552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374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2550" y="188913"/>
            <a:ext cx="9017000" cy="792162"/>
          </a:xfrm>
        </p:spPr>
        <p:txBody>
          <a:bodyPr/>
          <a:lstStyle/>
          <a:p>
            <a:r>
              <a:rPr lang="en-US" altLang="ko-KR" dirty="0" smtClean="0"/>
              <a:t>NTHAS-12 </a:t>
            </a:r>
            <a:r>
              <a:rPr lang="en-US" altLang="ko-KR" sz="2800" dirty="0" smtClean="0">
                <a:solidFill>
                  <a:srgbClr val="FF0000"/>
                </a:solidFill>
              </a:rPr>
              <a:t>(</a:t>
            </a:r>
            <a:r>
              <a:rPr lang="ko-KR" altLang="en-US" sz="2800" smtClean="0">
                <a:solidFill>
                  <a:srgbClr val="FF0000"/>
                </a:solidFill>
              </a:rPr>
              <a:t>당초</a:t>
            </a:r>
            <a:r>
              <a:rPr lang="en-US" altLang="ko-KR" sz="2800" dirty="0" smtClean="0">
                <a:solidFill>
                  <a:srgbClr val="FF0000"/>
                </a:solidFill>
              </a:rPr>
              <a:t>2020</a:t>
            </a:r>
            <a:r>
              <a:rPr lang="ko-KR" altLang="en-US" sz="2800" smtClean="0">
                <a:solidFill>
                  <a:srgbClr val="FF0000"/>
                </a:solidFill>
              </a:rPr>
              <a:t>년 개최를 </a:t>
            </a:r>
            <a:r>
              <a:rPr lang="en-US" altLang="ko-KR" sz="2800" dirty="0" smtClean="0">
                <a:solidFill>
                  <a:srgbClr val="FF0000"/>
                </a:solidFill>
              </a:rPr>
              <a:t>2022</a:t>
            </a:r>
            <a:r>
              <a:rPr lang="ko-KR" altLang="en-US" sz="2800" smtClean="0">
                <a:solidFill>
                  <a:srgbClr val="FF0000"/>
                </a:solidFill>
              </a:rPr>
              <a:t>년으로</a:t>
            </a:r>
            <a:r>
              <a:rPr lang="en-US" altLang="ko-KR" sz="2800" dirty="0" smtClean="0">
                <a:solidFill>
                  <a:srgbClr val="FF0000"/>
                </a:solidFill>
              </a:rPr>
              <a:t> </a:t>
            </a:r>
            <a:r>
              <a:rPr lang="ko-KR" altLang="en-US" sz="2800" smtClean="0">
                <a:solidFill>
                  <a:srgbClr val="FF0000"/>
                </a:solidFill>
              </a:rPr>
              <a:t>연기함</a:t>
            </a:r>
            <a:r>
              <a:rPr lang="en-US" altLang="ko-KR" sz="2800" dirty="0" smtClean="0">
                <a:solidFill>
                  <a:srgbClr val="FF0000"/>
                </a:solidFill>
              </a:rPr>
              <a:t>)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300" y="1091388"/>
            <a:ext cx="3999758" cy="562903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750" y="1091388"/>
            <a:ext cx="3987800" cy="560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60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754" y="4699322"/>
            <a:ext cx="8353425" cy="1426849"/>
          </a:xfrm>
        </p:spPr>
        <p:txBody>
          <a:bodyPr/>
          <a:lstStyle/>
          <a:p>
            <a:r>
              <a:rPr lang="ko-KR" altLang="en-US" sz="24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본 자료를 취합해 주신 </a:t>
            </a:r>
            <a:r>
              <a:rPr lang="ko-KR" altLang="en-US" sz="24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배성원 회원님께 </a:t>
            </a:r>
            <a:r>
              <a:rPr lang="ko-KR" altLang="en-US" sz="240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감사드립니다</a:t>
            </a:r>
            <a:r>
              <a:rPr lang="en-US" altLang="ko-KR" sz="24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0191172"/>
      </p:ext>
    </p:extLst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KAERI 001</Template>
  <TotalTime>117697</TotalTime>
  <Words>555</Words>
  <Application>Microsoft Office PowerPoint</Application>
  <PresentationFormat>화면 슬라이드 쇼(4:3)</PresentationFormat>
  <Paragraphs>217</Paragraphs>
  <Slides>10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1_기본 디자인</vt:lpstr>
      <vt:lpstr>PowerPoint 프레젠테이션</vt:lpstr>
      <vt:lpstr>About NTHAS</vt:lpstr>
      <vt:lpstr>NTHAS 추진 조직   </vt:lpstr>
      <vt:lpstr>역대 Plenary &amp; Keynote</vt:lpstr>
      <vt:lpstr>Call for Paper –NTHAS 6 &amp; 7</vt:lpstr>
      <vt:lpstr>NTHAS 7</vt:lpstr>
      <vt:lpstr>NTHAS 7</vt:lpstr>
      <vt:lpstr>Call for Paper –NTHAS 8 &amp; 9</vt:lpstr>
      <vt:lpstr>NTHAS-12 (당초2020년 개최를 2022년으로 연기함)</vt:lpstr>
      <vt:lpstr>PowerPoint 프레젠테이션</vt:lpstr>
    </vt:vector>
  </TitlesOfParts>
  <Company>mass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dtwo</dc:creator>
  <cp:lastModifiedBy>Windows 사용자</cp:lastModifiedBy>
  <cp:revision>4009</cp:revision>
  <dcterms:created xsi:type="dcterms:W3CDTF">2006-06-09T02:37:45Z</dcterms:created>
  <dcterms:modified xsi:type="dcterms:W3CDTF">2021-08-13T07:37:54Z</dcterms:modified>
</cp:coreProperties>
</file>